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31"/>
  </p:notesMasterIdLst>
  <p:handoutMasterIdLst>
    <p:handoutMasterId r:id="rId32"/>
  </p:handoutMasterIdLst>
  <p:sldIdLst>
    <p:sldId id="290" r:id="rId6"/>
    <p:sldId id="294" r:id="rId7"/>
    <p:sldId id="291" r:id="rId8"/>
    <p:sldId id="301" r:id="rId9"/>
    <p:sldId id="316" r:id="rId10"/>
    <p:sldId id="297" r:id="rId11"/>
    <p:sldId id="302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18" r:id="rId25"/>
    <p:sldId id="331" r:id="rId26"/>
    <p:sldId id="317" r:id="rId27"/>
    <p:sldId id="332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3" autoAdjust="0"/>
    <p:restoredTop sz="83837" autoAdjust="0"/>
  </p:normalViewPr>
  <p:slideViewPr>
    <p:cSldViewPr>
      <p:cViewPr>
        <p:scale>
          <a:sx n="62" d="100"/>
          <a:sy n="62" d="100"/>
        </p:scale>
        <p:origin x="-18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11/09/2015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08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  <a:prstGeom prst="rect">
            <a:avLst/>
          </a:prstGeo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432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ecurity/tags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pring.io/spring-security/" TargetMode="External"/><Relationship Id="rId2" Type="http://schemas.openxmlformats.org/officeDocument/2006/relationships/hyperlink" Target="https://github.com/JavaAcademy/Spring-Framework/tree/master/Spring-Security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docs.spring.io/spring-security/site/docs/4.0.2.RELEASE/reference/htmlsingle/" TargetMode="External"/><Relationship Id="rId4" Type="http://schemas.openxmlformats.org/officeDocument/2006/relationships/hyperlink" Target="https://www.youtube.com/watch?v=qoR6lY6biO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luisf.robles@softtek.com" TargetMode="External"/><Relationship Id="rId2" Type="http://schemas.openxmlformats.org/officeDocument/2006/relationships/hyperlink" Target="mailto:diego.olvera@softtek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Add following to dependencies to </a:t>
            </a:r>
            <a:r>
              <a:rPr lang="en-US" dirty="0" err="1" smtClean="0"/>
              <a:t>pom.xml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spring-security-core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spring-security-web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spring-security-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360000" lvl="1" indent="0">
              <a:buNone/>
            </a:pPr>
            <a:endParaRPr lang="en-US" dirty="0" smtClean="0"/>
          </a:p>
          <a:p>
            <a:pPr marL="360000" lvl="1" indent="0">
              <a:buNone/>
            </a:pPr>
            <a:endParaRPr lang="en-US" dirty="0" smtClean="0"/>
          </a:p>
          <a:p>
            <a:r>
              <a:rPr lang="en-US" dirty="0" smtClean="0"/>
              <a:t>Optional dependencies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spring-security-</a:t>
            </a:r>
            <a:r>
              <a:rPr lang="en-US" dirty="0" err="1" smtClean="0"/>
              <a:t>taglibs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spring-security-</a:t>
            </a:r>
            <a:r>
              <a:rPr lang="en-US" dirty="0" err="1" smtClean="0"/>
              <a:t>ldap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spring-security-</a:t>
            </a:r>
            <a:r>
              <a:rPr lang="en-US" dirty="0" err="1" smtClean="0"/>
              <a:t>acl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spring-security-</a:t>
            </a:r>
            <a:r>
              <a:rPr lang="en-US" dirty="0" err="1" smtClean="0"/>
              <a:t>cas</a:t>
            </a:r>
            <a:r>
              <a:rPr lang="en-US" dirty="0" smtClean="0"/>
              <a:t>-client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spring-security-</a:t>
            </a:r>
            <a:r>
              <a:rPr lang="en-US" dirty="0" err="1" smtClean="0"/>
              <a:t>openid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986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 TABLE users (</a:t>
            </a:r>
          </a:p>
          <a:p>
            <a:pPr marL="0" indent="0">
              <a:buNone/>
            </a:pPr>
            <a:r>
              <a:rPr lang="en-US" dirty="0"/>
              <a:t>  username </a:t>
            </a:r>
            <a:r>
              <a:rPr lang="en-US" b="1" dirty="0"/>
              <a:t>VARCHAR(45) NOT NULL ,</a:t>
            </a:r>
          </a:p>
          <a:p>
            <a:pPr marL="0" indent="0">
              <a:buNone/>
            </a:pPr>
            <a:r>
              <a:rPr lang="en-US" dirty="0"/>
              <a:t>  password </a:t>
            </a:r>
            <a:r>
              <a:rPr lang="en-US" b="1" dirty="0"/>
              <a:t>VARCHAR(45) NOT NULL ,</a:t>
            </a:r>
          </a:p>
          <a:p>
            <a:pPr marL="0" indent="0">
              <a:buNone/>
            </a:pPr>
            <a:r>
              <a:rPr lang="en-US" dirty="0"/>
              <a:t>  enabled </a:t>
            </a:r>
            <a:r>
              <a:rPr lang="en-US" b="1" dirty="0"/>
              <a:t>BOOLEAN NOT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CREATE TABLE </a:t>
            </a:r>
            <a:r>
              <a:rPr lang="en-US" b="1" dirty="0" err="1"/>
              <a:t>user_roles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user_role_id</a:t>
            </a:r>
            <a:r>
              <a:rPr lang="en-US" dirty="0"/>
              <a:t> </a:t>
            </a:r>
            <a:r>
              <a:rPr lang="en-US" b="1" dirty="0"/>
              <a:t>integer NOT NULL,</a:t>
            </a:r>
          </a:p>
          <a:p>
            <a:pPr marL="0" indent="0">
              <a:buNone/>
            </a:pPr>
            <a:r>
              <a:rPr lang="en-US" dirty="0"/>
              <a:t>  username </a:t>
            </a:r>
            <a:r>
              <a:rPr lang="en-US" b="1" dirty="0" err="1"/>
              <a:t>varchar</a:t>
            </a:r>
            <a:r>
              <a:rPr lang="en-US" b="1" dirty="0"/>
              <a:t>(45) NOT NULL,</a:t>
            </a:r>
          </a:p>
          <a:p>
            <a:pPr marL="0" indent="0">
              <a:buNone/>
            </a:pPr>
            <a:r>
              <a:rPr lang="en-US" dirty="0"/>
              <a:t>  role </a:t>
            </a:r>
            <a:r>
              <a:rPr lang="en-US" b="1" dirty="0" err="1"/>
              <a:t>varchar</a:t>
            </a:r>
            <a:r>
              <a:rPr lang="en-US" b="1" dirty="0"/>
              <a:t>(45) NOT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Recommende</a:t>
            </a:r>
            <a:r>
              <a:rPr lang="en-US" dirty="0" smtClean="0"/>
              <a:t> database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134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Common Expressions:</a:t>
            </a:r>
          </a:p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hasRole</a:t>
            </a:r>
            <a:r>
              <a:rPr lang="en-US" dirty="0" smtClean="0"/>
              <a:t>(</a:t>
            </a:r>
            <a:r>
              <a:rPr lang="en-US" dirty="0" err="1" smtClean="0"/>
              <a:t>rolename</a:t>
            </a:r>
            <a:r>
              <a:rPr lang="en-US" dirty="0" smtClean="0"/>
              <a:t>)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hasAnyRole</a:t>
            </a:r>
            <a:r>
              <a:rPr lang="en-US" dirty="0" smtClean="0"/>
              <a:t>(</a:t>
            </a:r>
            <a:r>
              <a:rPr lang="en-US" dirty="0" err="1" smtClean="0"/>
              <a:t>rolename</a:t>
            </a:r>
            <a:r>
              <a:rPr lang="en-US" dirty="0" smtClean="0"/>
              <a:t>, </a:t>
            </a:r>
            <a:r>
              <a:rPr lang="en-US" dirty="0" err="1" smtClean="0"/>
              <a:t>rolename</a:t>
            </a:r>
            <a:r>
              <a:rPr lang="en-US" dirty="0" smtClean="0"/>
              <a:t>,…)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/>
              <a:t>i</a:t>
            </a:r>
            <a:r>
              <a:rPr lang="en-US" dirty="0" err="1" smtClean="0"/>
              <a:t>sAutheticated</a:t>
            </a:r>
            <a:r>
              <a:rPr lang="en-US" dirty="0" smtClean="0"/>
              <a:t>()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isFullyAuthenticated</a:t>
            </a:r>
            <a:r>
              <a:rPr lang="en-US" dirty="0" smtClean="0"/>
              <a:t>()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err="1" smtClean="0"/>
              <a:t>permitAll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Based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125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Securing by URL uses the &lt;intercept-</a:t>
            </a:r>
            <a:r>
              <a:rPr lang="en-US" dirty="0" err="1" smtClean="0"/>
              <a:t>url</a:t>
            </a:r>
            <a:r>
              <a:rPr lang="en-US" dirty="0" smtClean="0"/>
              <a:t>&gt; tag: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security:intecept-url</a:t>
            </a:r>
            <a:r>
              <a:rPr lang="en-US" i="1" dirty="0" smtClean="0"/>
              <a:t> pattern=“/admin/**” access=“</a:t>
            </a:r>
            <a:r>
              <a:rPr lang="en-US" i="1" dirty="0" err="1" smtClean="0"/>
              <a:t>hasRole</a:t>
            </a:r>
            <a:r>
              <a:rPr lang="en-US" i="1" dirty="0" smtClean="0"/>
              <a:t>(‘ROLE_ADMIN’)”/&gt;</a:t>
            </a:r>
            <a:endParaRPr lang="en-US" i="1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Patterns is the URL to secure, access is the expression to use to secure the URL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by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5196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Form-based login is most common</a:t>
            </a:r>
          </a:p>
          <a:p>
            <a:endParaRPr lang="en-US" dirty="0" smtClean="0"/>
          </a:p>
          <a:p>
            <a:r>
              <a:rPr lang="en-US" dirty="0" smtClean="0"/>
              <a:t>Uses the &lt;form-login&gt; tag</a:t>
            </a:r>
          </a:p>
          <a:p>
            <a:endParaRPr lang="en-US" dirty="0" smtClean="0"/>
          </a:p>
          <a:p>
            <a:r>
              <a:rPr lang="en-US" dirty="0" smtClean="0"/>
              <a:t>Attributes:</a:t>
            </a:r>
          </a:p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l</a:t>
            </a:r>
            <a:r>
              <a:rPr lang="en-US" dirty="0" smtClean="0"/>
              <a:t>ogin-page specifies name of custom login page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2">
              <a:buFont typeface="Wingdings" charset="2"/>
              <a:buChar char="§"/>
            </a:pPr>
            <a:r>
              <a:rPr lang="en-US" dirty="0" smtClean="0"/>
              <a:t>Generated automatically if we don’t create our own.</a:t>
            </a:r>
          </a:p>
          <a:p>
            <a:pPr lvl="2">
              <a:buFont typeface="Wingdings" charset="2"/>
              <a:buChar char="§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login-processing-</a:t>
            </a:r>
            <a:r>
              <a:rPr lang="en-US" dirty="0" err="1" smtClean="0"/>
              <a:t>url</a:t>
            </a:r>
            <a:r>
              <a:rPr lang="en-US" dirty="0" smtClean="0"/>
              <a:t> specifies URL to process the login action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r>
              <a:rPr lang="en-US" dirty="0" smtClean="0"/>
              <a:t>JSP default uses “</a:t>
            </a:r>
            <a:r>
              <a:rPr lang="en-US" dirty="0" err="1" smtClean="0"/>
              <a:t>j_username</a:t>
            </a:r>
            <a:r>
              <a:rPr lang="en-US" dirty="0" smtClean="0"/>
              <a:t>” and “</a:t>
            </a:r>
            <a:r>
              <a:rPr lang="en-US" dirty="0" err="1" smtClean="0"/>
              <a:t>j_password</a:t>
            </a:r>
            <a:r>
              <a:rPr lang="en-US" dirty="0" smtClean="0"/>
              <a:t>” fields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Based </a:t>
            </a:r>
            <a:r>
              <a:rPr lang="en-US" dirty="0" err="1" smtClean="0"/>
              <a:t>Authetication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51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Full support for LDAP authentication</a:t>
            </a:r>
          </a:p>
          <a:p>
            <a:endParaRPr lang="en-US" dirty="0" smtClean="0"/>
          </a:p>
          <a:p>
            <a:r>
              <a:rPr lang="en-US" dirty="0" smtClean="0"/>
              <a:t>Process overview:</a:t>
            </a:r>
          </a:p>
          <a:p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Obtain DN from username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Authenticate user</a:t>
            </a:r>
          </a:p>
          <a:p>
            <a:pPr lvl="1">
              <a:buFont typeface="Courier New" charset="0"/>
              <a:buChar char="o"/>
            </a:pP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Load </a:t>
            </a:r>
            <a:r>
              <a:rPr lang="en-US" dirty="0" err="1" smtClean="0"/>
              <a:t>GrantedAuthority</a:t>
            </a:r>
            <a:r>
              <a:rPr lang="en-US" dirty="0" smtClean="0"/>
              <a:t> collection for user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323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6990093" cy="4965019"/>
          </a:xfrm>
        </p:spPr>
        <p:txBody>
          <a:bodyPr/>
          <a:lstStyle/>
          <a:p>
            <a:r>
              <a:rPr lang="en-US" dirty="0" smtClean="0"/>
              <a:t>Using a X.509 client certificate is simple using </a:t>
            </a:r>
            <a:r>
              <a:rPr lang="en-US" smtClean="0"/>
              <a:t>the following tag: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&lt;security:x509 subject-principal-regex=“CN=(.*?),” user-service-ref=“</a:t>
            </a:r>
            <a:r>
              <a:rPr lang="en-US" i="1" dirty="0" err="1" smtClean="0"/>
              <a:t>userService</a:t>
            </a:r>
            <a:r>
              <a:rPr lang="en-US" i="1" dirty="0" smtClean="0"/>
              <a:t>”/&gt;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Client Certificate </a:t>
            </a:r>
            <a:r>
              <a:rPr lang="en-US" dirty="0" err="1" smtClean="0"/>
              <a:t>Authetication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761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Spring Security can secure methods at the service layer</a:t>
            </a:r>
          </a:p>
          <a:p>
            <a:endParaRPr lang="en-US" dirty="0" smtClean="0"/>
          </a:p>
          <a:p>
            <a:r>
              <a:rPr lang="en-US" dirty="0" smtClean="0"/>
              <a:t>Application Context configuration:</a:t>
            </a:r>
          </a:p>
          <a:p>
            <a:endParaRPr lang="en-US" dirty="0" smtClean="0"/>
          </a:p>
          <a:p>
            <a:pPr marL="3600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security:global-method-security</a:t>
            </a:r>
            <a:r>
              <a:rPr lang="en-US" dirty="0" smtClean="0"/>
              <a:t> pre-post-annotations=“enabled” proxy-target-class=“true”/&gt;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Methods are secured with the following annotations: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PreAuthorize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PostAuthorize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PreFilter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PostFilter</a:t>
            </a:r>
            <a:endParaRPr lang="en-US" dirty="0" smtClean="0"/>
          </a:p>
          <a:p>
            <a:pPr lvl="2"/>
            <a:r>
              <a:rPr lang="en-US" dirty="0" smtClean="0"/>
              <a:t>Used with domain object (ACL) security</a:t>
            </a:r>
          </a:p>
          <a:p>
            <a:pPr lvl="2"/>
            <a:r>
              <a:rPr lang="en-US" dirty="0" smtClean="0"/>
              <a:t>Filters are returned collection based on a given expression (</a:t>
            </a:r>
            <a:r>
              <a:rPr lang="en-US" dirty="0" err="1" smtClean="0"/>
              <a:t>hasRole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117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Spring Security Provides a Tag Library for accessing the </a:t>
            </a:r>
            <a:r>
              <a:rPr lang="en-US" dirty="0" err="1" smtClean="0"/>
              <a:t>SecurityContext</a:t>
            </a:r>
            <a:r>
              <a:rPr lang="en-US" dirty="0" smtClean="0"/>
              <a:t> and using security constraints in JSPs</a:t>
            </a:r>
          </a:p>
          <a:p>
            <a:endParaRPr lang="en-US" dirty="0"/>
          </a:p>
          <a:p>
            <a:r>
              <a:rPr lang="en-US" dirty="0" smtClean="0"/>
              <a:t>What can it do?</a:t>
            </a:r>
          </a:p>
          <a:p>
            <a:pPr lvl="1"/>
            <a:r>
              <a:rPr lang="en-US" dirty="0" smtClean="0"/>
              <a:t>Restrict display of certain content by </a:t>
            </a:r>
            <a:r>
              <a:rPr lang="en-US" dirty="0" err="1" smtClean="0"/>
              <a:t>GrantedAuthority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Declaration in JSP:</a:t>
            </a:r>
          </a:p>
          <a:p>
            <a:pPr marL="360000" lvl="1" indent="0">
              <a:buNone/>
            </a:pPr>
            <a:r>
              <a:rPr lang="en-US" i="1" dirty="0" smtClean="0"/>
              <a:t>&lt;%@ </a:t>
            </a:r>
            <a:r>
              <a:rPr lang="en-US" i="1" dirty="0" err="1" smtClean="0"/>
              <a:t>taglib</a:t>
            </a:r>
            <a:r>
              <a:rPr lang="en-US" i="1" dirty="0" smtClean="0"/>
              <a:t> prefix=“security” </a:t>
            </a:r>
            <a:r>
              <a:rPr lang="en-US" i="1" dirty="0" err="1" smtClean="0"/>
              <a:t>uri</a:t>
            </a:r>
            <a:r>
              <a:rPr lang="en-US" i="1" dirty="0" smtClean="0"/>
              <a:t>=</a:t>
            </a:r>
            <a:r>
              <a:rPr lang="en-US" i="1" dirty="0" smtClean="0">
                <a:hlinkClick r:id="rId2"/>
              </a:rPr>
              <a:t>http://www.springframework.org/security/tags</a:t>
            </a:r>
            <a:r>
              <a:rPr lang="en-US" i="1" dirty="0" smtClean="0"/>
              <a:t> %&gt;</a:t>
            </a:r>
          </a:p>
          <a:p>
            <a:pPr marL="360000" lvl="1" indent="0">
              <a:buNone/>
            </a:pPr>
            <a:endParaRPr lang="en-US" i="1" dirty="0"/>
          </a:p>
          <a:p>
            <a:r>
              <a:rPr lang="en-US" dirty="0" smtClean="0"/>
              <a:t>The </a:t>
            </a:r>
            <a:r>
              <a:rPr lang="en-US" dirty="0"/>
              <a:t>&lt;</a:t>
            </a:r>
            <a:r>
              <a:rPr lang="en-US" dirty="0" err="1" smtClean="0"/>
              <a:t>security:authorize</a:t>
            </a:r>
            <a:r>
              <a:rPr lang="en-US" dirty="0" smtClean="0"/>
              <a:t>&gt; tag is used to restrict the display of content based on </a:t>
            </a:r>
            <a:r>
              <a:rPr lang="en-US" dirty="0" err="1" smtClean="0"/>
              <a:t>GrantedAuthority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360000" lvl="1" indent="0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security:authorize</a:t>
            </a:r>
            <a:r>
              <a:rPr lang="en-US" i="1" dirty="0" smtClean="0"/>
              <a:t> access=“</a:t>
            </a:r>
            <a:r>
              <a:rPr lang="en-US" i="1" dirty="0" err="1" smtClean="0"/>
              <a:t>hasRole</a:t>
            </a:r>
            <a:r>
              <a:rPr lang="en-US" i="1" dirty="0" smtClean="0"/>
              <a:t>(‘ROLE_ADMIN’)”&gt;</a:t>
            </a:r>
          </a:p>
          <a:p>
            <a:pPr marL="360000" lvl="1" indent="0">
              <a:buNone/>
            </a:pPr>
            <a:r>
              <a:rPr lang="en-US" i="1" dirty="0" smtClean="0"/>
              <a:t>	&lt;h1&gt;Admin Menu&lt;/h1&gt;</a:t>
            </a:r>
          </a:p>
          <a:p>
            <a:pPr marL="360000" lvl="1" indent="0">
              <a:buNone/>
            </a:pPr>
            <a:r>
              <a:rPr lang="en-US" i="1" dirty="0" smtClean="0"/>
              <a:t>&lt;/</a:t>
            </a:r>
            <a:r>
              <a:rPr lang="en-US" i="1" dirty="0" err="1" smtClean="0"/>
              <a:t>security:authorize</a:t>
            </a:r>
            <a:r>
              <a:rPr lang="en-US" i="1" dirty="0" smtClean="0"/>
              <a:t>&gt;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Tag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500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security:authetication</a:t>
            </a:r>
            <a:r>
              <a:rPr lang="en-US" dirty="0" smtClean="0"/>
              <a:t>&gt; used to access the current Authentication object in the </a:t>
            </a:r>
            <a:r>
              <a:rPr lang="en-US" dirty="0" err="1" smtClean="0"/>
              <a:t>SecurityContext</a:t>
            </a:r>
            <a:endParaRPr lang="en-US" dirty="0" smtClean="0"/>
          </a:p>
          <a:p>
            <a:endParaRPr lang="en-US" dirty="0" smtClean="0"/>
          </a:p>
          <a:p>
            <a:pPr marL="360000" lvl="1" indent="0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security:authentication</a:t>
            </a:r>
            <a:r>
              <a:rPr lang="en-US" i="1" dirty="0" smtClean="0"/>
              <a:t> property=“</a:t>
            </a:r>
            <a:r>
              <a:rPr lang="en-US" i="1" dirty="0" err="1" smtClean="0"/>
              <a:t>principal.username</a:t>
            </a:r>
            <a:r>
              <a:rPr lang="en-US" i="1" dirty="0" smtClean="0"/>
              <a:t>”/&gt;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security:accesscontrollist</a:t>
            </a:r>
            <a:r>
              <a:rPr lang="en-US" dirty="0" smtClean="0"/>
              <a:t>&gt; display content based on permissions granted to a Domain Object</a:t>
            </a:r>
          </a:p>
          <a:p>
            <a:endParaRPr lang="en-US" dirty="0"/>
          </a:p>
          <a:p>
            <a:pPr marL="360000" lvl="1" indent="0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security:accesscontrollist</a:t>
            </a:r>
            <a:r>
              <a:rPr lang="en-US" i="1" dirty="0" smtClean="0"/>
              <a:t> </a:t>
            </a:r>
            <a:r>
              <a:rPr lang="en-US" i="1" dirty="0" err="1" smtClean="0"/>
              <a:t>hasPermission</a:t>
            </a:r>
            <a:r>
              <a:rPr lang="en-US" i="1" dirty="0" smtClean="0"/>
              <a:t>=“1” </a:t>
            </a:r>
            <a:r>
              <a:rPr lang="en-US" i="1" dirty="0" err="1" smtClean="0"/>
              <a:t>domainObject</a:t>
            </a:r>
            <a:r>
              <a:rPr lang="en-US" i="1" dirty="0" smtClean="0"/>
              <a:t>=“whatever”&gt;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JSP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1646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Spring Security is and what it does</a:t>
            </a:r>
            <a:endParaRPr lang="en-US" dirty="0"/>
          </a:p>
          <a:p>
            <a:endParaRPr lang="es-MX" dirty="0"/>
          </a:p>
          <a:p>
            <a:r>
              <a:rPr lang="en-US" dirty="0" smtClean="0"/>
              <a:t>New in Spring Security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Supported Authentication Types</a:t>
            </a:r>
            <a:endParaRPr lang="en-US" dirty="0" smtClean="0"/>
          </a:p>
          <a:p>
            <a:endParaRPr lang="en-US" dirty="0"/>
          </a:p>
          <a:p>
            <a:r>
              <a:rPr lang="es-MX" dirty="0" err="1" smtClean="0"/>
              <a:t>What</a:t>
            </a:r>
            <a:r>
              <a:rPr lang="es-MX" dirty="0" smtClean="0"/>
              <a:t> are </a:t>
            </a:r>
            <a:r>
              <a:rPr lang="es-MX" dirty="0" err="1" smtClean="0"/>
              <a:t>Authetication</a:t>
            </a:r>
            <a:r>
              <a:rPr lang="es-MX" dirty="0" smtClean="0"/>
              <a:t> and </a:t>
            </a:r>
            <a:r>
              <a:rPr lang="es-MX" dirty="0" err="1" smtClean="0"/>
              <a:t>Authorization</a:t>
            </a:r>
            <a:r>
              <a:rPr lang="es-MX" dirty="0" smtClean="0"/>
              <a:t>?</a:t>
            </a:r>
            <a:endParaRPr lang="es-MX" dirty="0" smtClean="0"/>
          </a:p>
          <a:p>
            <a:endParaRPr lang="en-US" dirty="0"/>
          </a:p>
          <a:p>
            <a:r>
              <a:rPr lang="en-US" dirty="0" smtClean="0"/>
              <a:t>Method Level Security</a:t>
            </a:r>
          </a:p>
          <a:p>
            <a:endParaRPr lang="en-US" dirty="0"/>
          </a:p>
          <a:p>
            <a:r>
              <a:rPr lang="en-US" dirty="0" smtClean="0"/>
              <a:t>JSP Tag Libraries</a:t>
            </a:r>
            <a:endParaRPr lang="en-US" dirty="0"/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80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2.gstatic.com/images?q=tbn:ANd9GcTYvlWd_kyX0dfnOKujhiPu-ATvLRrnAFV3u0Cw6eVDmTneJseNx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77" y="2966508"/>
            <a:ext cx="3821011" cy="31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endParaRPr lang="en-US" dirty="0"/>
          </a:p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r>
              <a:rPr lang="en-US" dirty="0" smtClean="0"/>
              <a:t>spring-security-</a:t>
            </a:r>
            <a:r>
              <a:rPr lang="en-US" dirty="0" err="1" smtClean="0"/>
              <a:t>helloworld</a:t>
            </a:r>
            <a:r>
              <a:rPr lang="en-US" dirty="0" smtClean="0"/>
              <a:t>-xml</a:t>
            </a:r>
          </a:p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r>
              <a:rPr lang="en-US" i="1" dirty="0" smtClean="0"/>
              <a:t>spring-security-custom-login-form-xml</a:t>
            </a:r>
          </a:p>
          <a:p>
            <a:pPr marL="288900" indent="-342900">
              <a:buFont typeface="+mj-lt"/>
              <a:buAutoNum type="arabicPeriod"/>
            </a:pPr>
            <a:endParaRPr lang="en-US" i="1" dirty="0" smtClean="0"/>
          </a:p>
          <a:p>
            <a:pPr marL="288900" indent="-342900">
              <a:buFont typeface="+mj-lt"/>
              <a:buAutoNum type="arabicPeriod"/>
            </a:pPr>
            <a:r>
              <a:rPr lang="en-US" i="1" dirty="0" smtClean="0"/>
              <a:t>spring-security-login-form-database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806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2.gstatic.com/images?q=tbn:ANd9GcTYvlWd_kyX0dfnOKujhiPu-ATvLRrnAFV3u0Cw6eVDmTneJseNx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77" y="2966508"/>
            <a:ext cx="3821011" cy="31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8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github.com/JavaAcademy/Spring-Framework/tree/master/Spring-Security</a:t>
            </a:r>
            <a:endParaRPr lang="en-US" dirty="0" smtClean="0"/>
          </a:p>
          <a:p>
            <a:pPr marL="288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3"/>
              </a:rPr>
              <a:t>http://projects.spring.io/spring-security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>
                <a:hlinkClick r:id="rId4"/>
              </a:rPr>
              <a:t>https://</a:t>
            </a:r>
            <a:r>
              <a:rPr lang="en-US" i="1" dirty="0" smtClean="0">
                <a:hlinkClick r:id="rId4"/>
              </a:rPr>
              <a:t>www.youtube.com/watch?v=qoR6lY6biO4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>
                <a:hlinkClick r:id="rId5"/>
              </a:rPr>
              <a:t>http://docs.spring.io/spring-security/site/docs/4.0.2.RELEASE/reference/htmlsingle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045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XXX XXXX</a:t>
            </a:r>
            <a:endParaRPr lang="en-US" dirty="0"/>
          </a:p>
          <a:p>
            <a:r>
              <a:rPr lang="en-US" dirty="0" smtClean="0">
                <a:hlinkClick r:id="rId2"/>
              </a:rPr>
              <a:t>XXXX.XXXX@softtek.com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5076056" y="680616"/>
            <a:ext cx="3600400" cy="546100"/>
          </a:xfrm>
        </p:spPr>
        <p:txBody>
          <a:bodyPr/>
          <a:lstStyle/>
          <a:p>
            <a:r>
              <a:rPr lang="en-US" dirty="0" smtClean="0"/>
              <a:t>Rene </a:t>
            </a:r>
            <a:r>
              <a:rPr lang="en-US" dirty="0" err="1" smtClean="0"/>
              <a:t>Valladares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Rene.valladares@softtek.com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(Spring Security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2.gstatic.com/images?q=tbn:ANd9GcTYvlWd_kyX0dfnOKujhiPu-ATvLRrnAFV3u0Cw6eVDmTneJseNx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77" y="2966508"/>
            <a:ext cx="3821011" cy="31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Spring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8075240" cy="4964815"/>
          </a:xfrm>
        </p:spPr>
        <p:txBody>
          <a:bodyPr/>
          <a:lstStyle/>
          <a:p>
            <a:r>
              <a:rPr lang="es-MX" b="1" dirty="0" smtClean="0"/>
              <a:t>Provides Enterprise-Level Authentication and Authorization Services</a:t>
            </a:r>
            <a:endParaRPr lang="es-MX" dirty="0"/>
          </a:p>
          <a:p>
            <a:r>
              <a:rPr lang="es-MX" b="1" dirty="0" smtClean="0"/>
              <a:t>Authentication is based on implementation of GrantedAuthority interface</a:t>
            </a:r>
          </a:p>
          <a:p>
            <a:pPr marL="360000" lvl="1" indent="0">
              <a:buNone/>
            </a:pPr>
            <a:r>
              <a:rPr lang="es-MX" sz="1800" dirty="0"/>
              <a:t>Usually “ROLE_USER”, “ROLE_ADMIN”, </a:t>
            </a:r>
            <a:r>
              <a:rPr lang="es-MX" sz="1800" dirty="0" smtClean="0"/>
              <a:t>etc</a:t>
            </a:r>
            <a:endParaRPr lang="es-MX" sz="1800" dirty="0"/>
          </a:p>
          <a:p>
            <a:pPr marL="126000" lvl="1">
              <a:buFont typeface="Lucida Grande"/>
              <a:buChar char="›"/>
            </a:pPr>
            <a:r>
              <a:rPr lang="es-MX" sz="1800" b="1" dirty="0" smtClean="0"/>
              <a:t>Authorization is based on Access Control List</a:t>
            </a:r>
            <a:endParaRPr lang="es-MX" sz="1800" b="1" dirty="0"/>
          </a:p>
          <a:p>
            <a:pPr marL="126000" lvl="1">
              <a:buFont typeface="Lucida Grande"/>
              <a:buChar char="›"/>
            </a:pPr>
            <a:r>
              <a:rPr lang="es-MX" sz="1800" b="1" dirty="0" smtClean="0"/>
              <a:t>Protection against common attacks</a:t>
            </a:r>
          </a:p>
          <a:p>
            <a:pPr marL="126000" lvl="1">
              <a:buFont typeface="Lucida Grande"/>
              <a:buChar char="›"/>
            </a:pPr>
            <a:r>
              <a:rPr lang="es-MX" sz="1800" b="1" dirty="0" smtClean="0"/>
              <a:t>Servlet API integration</a:t>
            </a:r>
          </a:p>
          <a:p>
            <a:pPr marL="126000" lvl="1">
              <a:buFont typeface="Lucida Grande"/>
              <a:buChar char="›"/>
            </a:pPr>
            <a:r>
              <a:rPr lang="es-MX" sz="1800" b="1" dirty="0" smtClean="0"/>
              <a:t>Optional Integration with Spring MVC</a:t>
            </a:r>
          </a:p>
          <a:p>
            <a:pPr marL="126000" lvl="1">
              <a:buFont typeface="Lucida Grande"/>
              <a:buChar char="›"/>
            </a:pPr>
            <a:r>
              <a:rPr lang="es-MX" sz="1800" b="1" dirty="0" smtClean="0"/>
              <a:t>Optional Spring Data Integration</a:t>
            </a:r>
          </a:p>
          <a:p>
            <a:pPr marL="126000" lvl="1">
              <a:buFont typeface="Lucida Grande"/>
              <a:buChar char="›"/>
            </a:pPr>
            <a:r>
              <a:rPr lang="es-MX" sz="1800" b="1" dirty="0" smtClean="0"/>
              <a:t>WebSocket support </a:t>
            </a:r>
            <a:endParaRPr lang="es-MX" sz="1800" b="1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What is Spring Security?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565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8219256" cy="4964815"/>
          </a:xfrm>
        </p:spPr>
        <p:txBody>
          <a:bodyPr/>
          <a:lstStyle/>
          <a:p>
            <a:r>
              <a:rPr lang="en-US" dirty="0" smtClean="0"/>
              <a:t>Servlet 3 and Servlet 3.1 integration</a:t>
            </a:r>
          </a:p>
          <a:p>
            <a:endParaRPr lang="en-US" dirty="0"/>
          </a:p>
          <a:p>
            <a:r>
              <a:rPr lang="en-US" dirty="0" smtClean="0"/>
              <a:t>Concurrency Support</a:t>
            </a:r>
          </a:p>
          <a:p>
            <a:endParaRPr lang="en-US" dirty="0"/>
          </a:p>
          <a:p>
            <a:r>
              <a:rPr lang="en-US" dirty="0" smtClean="0"/>
              <a:t>Spring MVC Integration</a:t>
            </a:r>
          </a:p>
          <a:p>
            <a:endParaRPr lang="en-US" dirty="0"/>
          </a:p>
          <a:p>
            <a:r>
              <a:rPr lang="en-US" dirty="0" smtClean="0"/>
              <a:t>CSRF protection</a:t>
            </a:r>
          </a:p>
          <a:p>
            <a:endParaRPr lang="en-US" dirty="0"/>
          </a:p>
          <a:p>
            <a:r>
              <a:rPr lang="en-US" dirty="0" smtClean="0"/>
              <a:t>Security header integration</a:t>
            </a:r>
          </a:p>
          <a:p>
            <a:endParaRPr lang="en-US" dirty="0"/>
          </a:p>
          <a:p>
            <a:r>
              <a:rPr lang="en-US" dirty="0" smtClean="0"/>
              <a:t>Java Configuration support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Spring Security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618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8147248" cy="496481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85750" indent="-285750"/>
            <a:r>
              <a:rPr lang="en-US" dirty="0" smtClean="0"/>
              <a:t>Simple form-based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HTTP Basic and Digest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LDAP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X.509 Client Certificate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Open ID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Authentication Types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Authentication is equivalent of logging in with a username and password</a:t>
            </a:r>
          </a:p>
          <a:p>
            <a:pPr lvl="1">
              <a:buFont typeface="Arial" charset="0"/>
              <a:buChar char="•"/>
            </a:pPr>
            <a:r>
              <a:rPr lang="es-MX" dirty="0" smtClean="0"/>
              <a:t>Based on that username/password, an access control mechanism allows or disallows the user to perform certain task.</a:t>
            </a:r>
          </a:p>
          <a:p>
            <a:endParaRPr lang="es-MX" dirty="0" smtClean="0"/>
          </a:p>
          <a:p>
            <a:r>
              <a:rPr lang="es-MX" dirty="0" smtClean="0"/>
              <a:t>Authorization is equivalent of an Access Control List (ACL)</a:t>
            </a:r>
          </a:p>
          <a:p>
            <a:pPr lvl="1">
              <a:buFont typeface="Arial" charset="0"/>
              <a:buChar char="•"/>
            </a:pPr>
            <a:r>
              <a:rPr lang="es-MX" dirty="0" smtClean="0"/>
              <a:t>An AccessDecisionManager decides to allow/disallow access to a secure object based on the Authetication.</a:t>
            </a:r>
            <a:endParaRPr lang="es-MX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What are Authentication and Authorization?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42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Authetication</a:t>
            </a:r>
            <a:r>
              <a:rPr lang="en-US" dirty="0" smtClean="0"/>
              <a:t> – represents the principal (person logging into the application)</a:t>
            </a:r>
          </a:p>
          <a:p>
            <a:endParaRPr lang="en-US" dirty="0"/>
          </a:p>
          <a:p>
            <a:r>
              <a:rPr lang="en-US" dirty="0" smtClean="0"/>
              <a:t>Granted Authority – what permissions the principal has</a:t>
            </a:r>
          </a:p>
          <a:p>
            <a:endParaRPr lang="en-US" dirty="0"/>
          </a:p>
          <a:p>
            <a:r>
              <a:rPr lang="en-US" dirty="0" err="1" smtClean="0"/>
              <a:t>SecurityContext</a:t>
            </a:r>
            <a:r>
              <a:rPr lang="en-US" dirty="0" smtClean="0"/>
              <a:t> – holds the Authentication</a:t>
            </a:r>
          </a:p>
          <a:p>
            <a:endParaRPr lang="en-US" dirty="0"/>
          </a:p>
          <a:p>
            <a:r>
              <a:rPr lang="en-US" dirty="0" err="1" smtClean="0"/>
              <a:t>SecurityContextHolder</a:t>
            </a:r>
            <a:r>
              <a:rPr lang="en-US" dirty="0" smtClean="0"/>
              <a:t> – provides access to the </a:t>
            </a:r>
            <a:r>
              <a:rPr lang="en-US" dirty="0" err="1" smtClean="0"/>
              <a:t>SecurityContext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Authentication and </a:t>
            </a:r>
            <a:r>
              <a:rPr lang="en-US" dirty="0" err="1" smtClean="0"/>
              <a:t>SecurityContext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765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UserDetails</a:t>
            </a:r>
            <a:r>
              <a:rPr lang="en-US" dirty="0" smtClean="0"/>
              <a:t> – provides information to build an Authentication</a:t>
            </a:r>
          </a:p>
          <a:p>
            <a:endParaRPr lang="en-US" dirty="0"/>
          </a:p>
          <a:p>
            <a:r>
              <a:rPr lang="en-US" dirty="0" err="1" smtClean="0"/>
              <a:t>UserDetailsService</a:t>
            </a:r>
            <a:r>
              <a:rPr lang="en-US" dirty="0" smtClean="0"/>
              <a:t> – creates a </a:t>
            </a:r>
            <a:r>
              <a:rPr lang="en-US" dirty="0" err="1" smtClean="0"/>
              <a:t>UserDetails</a:t>
            </a:r>
            <a:r>
              <a:rPr lang="en-US" dirty="0" smtClean="0"/>
              <a:t> object from a passed String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UserDetails</a:t>
            </a:r>
            <a:r>
              <a:rPr lang="en-US" dirty="0" smtClean="0"/>
              <a:t> and </a:t>
            </a:r>
            <a:r>
              <a:rPr lang="en-US" dirty="0" err="1" smtClean="0"/>
              <a:t>UserDetailsService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0607296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90e5e253-50b2-47e0-ab40-088f51eedbac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4173</TotalTime>
  <Words>702</Words>
  <Application>Microsoft Office PowerPoint</Application>
  <PresentationFormat>On-screen Show (4:3)</PresentationFormat>
  <Paragraphs>225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PPT_InternalTemplate_EN_2015</vt:lpstr>
      <vt:lpstr>Original_Logo/ Upper layout</vt:lpstr>
      <vt:lpstr>Spring Security</vt:lpstr>
      <vt:lpstr>Agenda</vt:lpstr>
      <vt:lpstr>  What is Spring Security</vt:lpstr>
      <vt:lpstr>What is Spring Security?</vt:lpstr>
      <vt:lpstr>New in Spring Security</vt:lpstr>
      <vt:lpstr>Supported Authentication Types</vt:lpstr>
      <vt:lpstr>What are Authentication and Authorization?</vt:lpstr>
      <vt:lpstr>The Authentication and SecurityContext</vt:lpstr>
      <vt:lpstr>UserDetails and UserDetailsService</vt:lpstr>
      <vt:lpstr>Maven config</vt:lpstr>
      <vt:lpstr>Recommende database schema</vt:lpstr>
      <vt:lpstr>Expression Based Access Control</vt:lpstr>
      <vt:lpstr>Securing by URL</vt:lpstr>
      <vt:lpstr>Form Based Authetication</vt:lpstr>
      <vt:lpstr>LDAP Authentication</vt:lpstr>
      <vt:lpstr>X.509 Client Certificate Authetication</vt:lpstr>
      <vt:lpstr>Method Level Security</vt:lpstr>
      <vt:lpstr>JSP Tag Library</vt:lpstr>
      <vt:lpstr>Other JSP tags</vt:lpstr>
      <vt:lpstr>  Demos</vt:lpstr>
      <vt:lpstr>PowerPoint Presentation</vt:lpstr>
      <vt:lpstr>  Resources</vt:lpstr>
      <vt:lpstr>PowerPoint Presentation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Valladares, Rene</cp:lastModifiedBy>
  <cp:revision>68</cp:revision>
  <dcterms:created xsi:type="dcterms:W3CDTF">2015-07-23T07:25:45Z</dcterms:created>
  <dcterms:modified xsi:type="dcterms:W3CDTF">2015-09-11T17:09:52Z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