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8"/>
  </p:notesMasterIdLst>
  <p:handoutMasterIdLst>
    <p:handoutMasterId r:id="rId29"/>
  </p:handoutMasterIdLst>
  <p:sldIdLst>
    <p:sldId id="290" r:id="rId6"/>
    <p:sldId id="293" r:id="rId7"/>
    <p:sldId id="291" r:id="rId8"/>
    <p:sldId id="297" r:id="rId9"/>
    <p:sldId id="298" r:id="rId10"/>
    <p:sldId id="301" r:id="rId11"/>
    <p:sldId id="296" r:id="rId12"/>
    <p:sldId id="299" r:id="rId13"/>
    <p:sldId id="300" r:id="rId14"/>
    <p:sldId id="303" r:id="rId15"/>
    <p:sldId id="302" r:id="rId16"/>
    <p:sldId id="305" r:id="rId17"/>
    <p:sldId id="304" r:id="rId18"/>
    <p:sldId id="308" r:id="rId19"/>
    <p:sldId id="307" r:id="rId20"/>
    <p:sldId id="309" r:id="rId21"/>
    <p:sldId id="306" r:id="rId22"/>
    <p:sldId id="310" r:id="rId23"/>
    <p:sldId id="311" r:id="rId24"/>
    <p:sldId id="288" r:id="rId25"/>
    <p:sldId id="312" r:id="rId26"/>
    <p:sldId id="28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BD4"/>
    <a:srgbClr val="038CD2"/>
    <a:srgbClr val="3F358B"/>
    <a:srgbClr val="276B9B"/>
    <a:srgbClr val="3AC791"/>
    <a:srgbClr val="FFFFFF"/>
    <a:srgbClr val="008080"/>
    <a:srgbClr val="3380B5"/>
    <a:srgbClr val="318ABE"/>
    <a:srgbClr val="317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4" autoAdjust="0"/>
    <p:restoredTop sz="81326" autoAdjust="0"/>
  </p:normalViewPr>
  <p:slideViewPr>
    <p:cSldViewPr>
      <p:cViewPr>
        <p:scale>
          <a:sx n="65" d="100"/>
          <a:sy n="65" d="100"/>
        </p:scale>
        <p:origin x="-177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22/10/2015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Softtek S.A. de C.V. 2015.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Softtek S.A. de C.V. 2015.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Softtek S.A. de C.V. 2015.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rgbClr val="FFFFFF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rgbClr val="FFFFFF"/>
                </a:solidFill>
                <a:cs typeface="Arial" charset="0"/>
              </a:rPr>
              <a:t> Softtek S.A. de C.V. 2015. Internal.</a:t>
            </a:r>
            <a:endParaRPr lang="en-US" sz="800" noProof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All Rights Reserved ©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Valores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800" noProof="0" dirty="0" err="1" smtClean="0">
                <a:solidFill>
                  <a:schemeClr val="tx1"/>
                </a:solidFill>
                <a:cs typeface="Arial" charset="0"/>
              </a:rPr>
              <a:t>Corporativos</a:t>
            </a:r>
            <a:r>
              <a:rPr lang="en-US" sz="800" noProof="0" dirty="0" smtClean="0">
                <a:solidFill>
                  <a:schemeClr val="tx1"/>
                </a:solidFill>
                <a:cs typeface="Arial" charset="0"/>
              </a:rPr>
              <a:t>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cs typeface="Arial" charset="0"/>
              </a:rPr>
              <a:t>|</a:t>
            </a:r>
            <a:r>
              <a:rPr lang="en-US" sz="800" baseline="0" noProof="0" dirty="0" smtClean="0">
                <a:cs typeface="Arial" charset="0"/>
              </a:rPr>
              <a:t>  </a:t>
            </a:r>
            <a:r>
              <a:rPr lang="en-US" sz="800" noProof="0" dirty="0" smtClean="0">
                <a:cs typeface="Arial" charset="0"/>
              </a:rPr>
              <a:t>All Rights Reserved © </a:t>
            </a:r>
            <a:r>
              <a:rPr lang="en-US" sz="800" noProof="0" dirty="0" err="1" smtClean="0">
                <a:cs typeface="Arial" charset="0"/>
              </a:rPr>
              <a:t>Valores</a:t>
            </a:r>
            <a:r>
              <a:rPr lang="en-US" sz="800" noProof="0" dirty="0" smtClean="0">
                <a:cs typeface="Arial" charset="0"/>
              </a:rPr>
              <a:t> </a:t>
            </a:r>
            <a:r>
              <a:rPr lang="en-US" sz="800" noProof="0" dirty="0" err="1" smtClean="0">
                <a:cs typeface="Arial" charset="0"/>
              </a:rPr>
              <a:t>Corporativos</a:t>
            </a:r>
            <a:r>
              <a:rPr lang="en-US" sz="800" noProof="0" dirty="0" smtClean="0">
                <a:cs typeface="Arial" charset="0"/>
              </a:rPr>
              <a:t>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hernandezg@softtek.com" TargetMode="External"/><Relationship Id="rId2" Type="http://schemas.openxmlformats.org/officeDocument/2006/relationships/hyperlink" Target="mailto:erio.garcia@softtek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4824536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REST Web Services</a:t>
            </a:r>
          </a:p>
          <a:p>
            <a:r>
              <a:rPr lang="en-US" dirty="0" smtClean="0"/>
              <a:t>(Using Spring 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dirty="0"/>
          </a:p>
          <a:p>
            <a:r>
              <a:rPr lang="en-US" sz="1600" b="1" dirty="0"/>
              <a:t>In a </a:t>
            </a:r>
            <a:r>
              <a:rPr lang="en-US" sz="1600" b="1" u="sng" dirty="0">
                <a:solidFill>
                  <a:srgbClr val="25BBD4"/>
                </a:solidFill>
              </a:rPr>
              <a:t>simple</a:t>
            </a:r>
            <a:r>
              <a:rPr lang="en-US" sz="1600" b="1" dirty="0"/>
              <a:t> way, we can say that the Fundamental RESTful characteristics are:</a:t>
            </a:r>
            <a:endParaRPr lang="es-MX" sz="1600" b="1" dirty="0"/>
          </a:p>
          <a:p>
            <a:endParaRPr lang="es-MX" sz="1600" dirty="0" smtClean="0"/>
          </a:p>
          <a:p>
            <a:pPr marL="0" lvl="0" indent="0">
              <a:buNone/>
            </a:pPr>
            <a:r>
              <a:rPr lang="en-US" sz="2000" dirty="0" smtClean="0"/>
              <a:t>1. Use </a:t>
            </a:r>
            <a:r>
              <a:rPr lang="en-US" sz="2000" dirty="0"/>
              <a:t>HTTP methods explicitly (GET, POST, PUT, DELETE, etc.)</a:t>
            </a:r>
            <a:endParaRPr lang="es-MX" sz="2000" dirty="0"/>
          </a:p>
          <a:p>
            <a:pPr marL="0" lvl="0" indent="0">
              <a:buNone/>
            </a:pPr>
            <a:r>
              <a:rPr lang="es-MX" sz="2000" dirty="0" smtClean="0"/>
              <a:t>2. Be </a:t>
            </a:r>
            <a:r>
              <a:rPr lang="es-MX" sz="2000" dirty="0" err="1"/>
              <a:t>stateless</a:t>
            </a:r>
            <a:r>
              <a:rPr lang="es-MX" sz="2000" dirty="0"/>
              <a:t>.</a:t>
            </a:r>
          </a:p>
          <a:p>
            <a:pPr marL="0" lvl="0" indent="0">
              <a:buNone/>
            </a:pPr>
            <a:r>
              <a:rPr lang="en-US" sz="2000" dirty="0" smtClean="0"/>
              <a:t>3. Expose </a:t>
            </a:r>
            <a:r>
              <a:rPr lang="en-US" sz="2000" dirty="0"/>
              <a:t>directory structure-like URIs.</a:t>
            </a:r>
            <a:endParaRPr lang="es-MX" sz="2000" dirty="0"/>
          </a:p>
          <a:p>
            <a:pPr marL="0" lvl="0" indent="0">
              <a:buNone/>
            </a:pPr>
            <a:r>
              <a:rPr lang="en-US" sz="2000" dirty="0" smtClean="0"/>
              <a:t>4. Transfer </a:t>
            </a:r>
            <a:r>
              <a:rPr lang="en-US" sz="2000" dirty="0"/>
              <a:t>XML, JavaScript Object Notation (JSON), binary of all.</a:t>
            </a:r>
            <a:endParaRPr lang="es-MX" sz="20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 &amp; RESTful, What is the </a:t>
            </a:r>
            <a:r>
              <a:rPr lang="es-MX" dirty="0" err="1"/>
              <a:t>difference</a:t>
            </a:r>
            <a:r>
              <a:rPr lang="es-MX" dirty="0"/>
              <a:t>?</a:t>
            </a:r>
          </a:p>
        </p:txBody>
      </p:sp>
      <p:pic>
        <p:nvPicPr>
          <p:cNvPr id="5122" name="Picture 2" descr="http://3.bp.blogspot.com/-VSAa23ruRSg/UmqW7Jd3OwI/AAAAAAAACSs/-woHncHyf6E/s1600/soapxmlrestjson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53530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dirty="0"/>
          </a:p>
          <a:p>
            <a:r>
              <a:rPr lang="es-MX" sz="1600" b="1" dirty="0" smtClean="0"/>
              <a:t>A </a:t>
            </a:r>
            <a:r>
              <a:rPr lang="es-MX" sz="1600" b="1" dirty="0" err="1" smtClean="0"/>
              <a:t>typical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client</a:t>
            </a:r>
            <a:r>
              <a:rPr lang="es-MX" sz="1600" b="1" dirty="0" smtClean="0"/>
              <a:t> GET </a:t>
            </a:r>
            <a:r>
              <a:rPr lang="es-MX" sz="1600" b="1" dirty="0" err="1" smtClean="0"/>
              <a:t>request</a:t>
            </a:r>
            <a:r>
              <a:rPr lang="es-MX" sz="1600" dirty="0" smtClean="0"/>
              <a:t>:</a:t>
            </a:r>
          </a:p>
          <a:p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 smtClean="0"/>
          </a:p>
          <a:p>
            <a:r>
              <a:rPr lang="es-MX" sz="1600" b="1" dirty="0" smtClean="0"/>
              <a:t>A </a:t>
            </a:r>
            <a:r>
              <a:rPr lang="es-MX" sz="1600" b="1" dirty="0" err="1" smtClean="0"/>
              <a:t>typical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client</a:t>
            </a:r>
            <a:r>
              <a:rPr lang="es-MX" sz="1600" b="1" dirty="0" smtClean="0"/>
              <a:t> POST </a:t>
            </a:r>
            <a:r>
              <a:rPr lang="es-MX" sz="1600" b="1" dirty="0" err="1" smtClean="0"/>
              <a:t>request</a:t>
            </a:r>
            <a:r>
              <a:rPr lang="es-MX" sz="1600" b="1" dirty="0"/>
              <a:t>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 smtClean="0"/>
              <a:t>Client</a:t>
            </a:r>
            <a:r>
              <a:rPr lang="es-MX" dirty="0" smtClean="0"/>
              <a:t> </a:t>
            </a:r>
            <a:r>
              <a:rPr lang="es-MX" dirty="0" err="1"/>
              <a:t>R</a:t>
            </a:r>
            <a:r>
              <a:rPr lang="es-MX" dirty="0" err="1" smtClean="0"/>
              <a:t>equest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5" name="TextBox 7"/>
          <p:cNvSpPr txBox="1"/>
          <p:nvPr/>
        </p:nvSpPr>
        <p:spPr>
          <a:xfrm>
            <a:off x="417928" y="2110265"/>
            <a:ext cx="830580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view?id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HTTP/1.1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Chrome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application/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999328" y="2167122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4151728" y="2110265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Requested Resource</a:t>
            </a:r>
            <a:r>
              <a:rPr lang="en-US" sz="1600" smtClean="0">
                <a:solidFill>
                  <a:srgbClr val="00B050"/>
                </a:solidFill>
              </a:rPr>
              <a:t> (path and query string)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999328" y="2529365"/>
            <a:ext cx="152400" cy="4191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9"/>
          <p:cNvSpPr txBox="1"/>
          <p:nvPr/>
        </p:nvSpPr>
        <p:spPr>
          <a:xfrm>
            <a:off x="4150556" y="258013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Request Headers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3999328" y="2958958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smtClean="0">
                <a:solidFill>
                  <a:srgbClr val="00B050"/>
                </a:solidFill>
              </a:rPr>
              <a:t>(no request body)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90964" y="4177650"/>
            <a:ext cx="8305800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/save HTTP/1.1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application/x-www-form-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urlencoded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x&amp;id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563164" y="4587842"/>
            <a:ext cx="152400" cy="4191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714392" y="463860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Request Headers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485878" y="5340115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71102" y="5286896"/>
            <a:ext cx="50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Request Body</a:t>
            </a:r>
            <a:r>
              <a:rPr lang="en-US" sz="1600" smtClean="0">
                <a:solidFill>
                  <a:srgbClr val="00B050"/>
                </a:solidFill>
              </a:rPr>
              <a:t> (e.g. form parameters)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488201" y="4234507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667564" y="4177650"/>
            <a:ext cx="495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Requested Resource</a:t>
            </a:r>
            <a:r>
              <a:rPr lang="en-US" sz="1600" smtClean="0">
                <a:solidFill>
                  <a:srgbClr val="00B050"/>
                </a:solidFill>
              </a:rPr>
              <a:t> (typically no query string)</a:t>
            </a:r>
            <a:endParaRPr 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dirty="0"/>
          </a:p>
          <a:p>
            <a:r>
              <a:rPr lang="es-MX" sz="1600" b="1" dirty="0" smtClean="0"/>
              <a:t>Server response </a:t>
            </a:r>
            <a:r>
              <a:rPr lang="es-MX" sz="1600" b="1" dirty="0" err="1"/>
              <a:t>e</a:t>
            </a:r>
            <a:r>
              <a:rPr lang="es-MX" sz="1600" b="1" dirty="0" err="1" smtClean="0"/>
              <a:t>xample</a:t>
            </a:r>
            <a:r>
              <a:rPr lang="es-MX" sz="1600" b="1" dirty="0" smtClean="0"/>
              <a:t>:</a:t>
            </a:r>
            <a:endParaRPr lang="es-MX" sz="16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Sample</a:t>
            </a:r>
            <a:r>
              <a:rPr lang="es-MX" dirty="0" smtClean="0"/>
              <a:t> Server Response: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318520" y="2096304"/>
            <a:ext cx="8534400" cy="20313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HTTP/1.1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200 OK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text/html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Content-Length: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1337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&lt;!-- Some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Content. --&gt;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352" y="4316678"/>
            <a:ext cx="853440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HTTP/1.1 500 Internal Server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352" y="4890133"/>
            <a:ext cx="853440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HTTP/1.1 201 Created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Location: /view/7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Some message goes here.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242952" y="2154333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8514" y="2097476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Status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945165" y="2475768"/>
            <a:ext cx="152400" cy="4191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4233552" y="251604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Headers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642687" y="3427630"/>
            <a:ext cx="152400" cy="57367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3"/>
          <p:cNvSpPr txBox="1"/>
          <p:nvPr/>
        </p:nvSpPr>
        <p:spPr>
          <a:xfrm>
            <a:off x="4931074" y="3545189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Body (content)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434038" y="4946990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3689600" y="4890133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Status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434038" y="5237907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3689600" y="5181050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Header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3765801" y="5777007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4021363" y="5720150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Body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197190" y="4388924"/>
            <a:ext cx="112145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5452752" y="4332067"/>
            <a:ext cx="2705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b="1" smtClean="0">
                <a:solidFill>
                  <a:srgbClr val="00B050"/>
                </a:solidFill>
              </a:rPr>
              <a:t>Response Status</a:t>
            </a:r>
            <a:endParaRPr 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>
          <a:xfrm>
            <a:off x="467544" y="1196752"/>
            <a:ext cx="8208912" cy="4965019"/>
          </a:xfrm>
        </p:spPr>
        <p:txBody>
          <a:bodyPr/>
          <a:lstStyle/>
          <a:p>
            <a:pPr marL="0" indent="0">
              <a:buNone/>
            </a:pPr>
            <a:endParaRPr lang="es-MX" sz="1600" dirty="0" smtClean="0"/>
          </a:p>
          <a:p>
            <a:r>
              <a:rPr lang="es-MX" sz="1600" dirty="0" smtClean="0">
                <a:solidFill>
                  <a:srgbClr val="FF0000"/>
                </a:solidFill>
              </a:rPr>
              <a:t>GOOD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n-US" sz="1000" dirty="0"/>
              <a:t>To insert (create) a new customer in the system, we might use: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38CD2"/>
                </a:solidFill>
              </a:rPr>
              <a:t>POST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http://www.example.com/customers</a:t>
            </a:r>
          </a:p>
          <a:p>
            <a:endParaRPr lang="es-MX" sz="1600" dirty="0"/>
          </a:p>
          <a:p>
            <a:r>
              <a:rPr lang="en-US" sz="1000" dirty="0"/>
              <a:t>To read a customer with Customer ID# 33245: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38CD2"/>
                </a:solidFill>
              </a:rPr>
              <a:t>GET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http://www.example.com/customers/33245 </a:t>
            </a:r>
            <a:endParaRPr lang="es-MX" sz="1600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i="1" u="sng" dirty="0"/>
              <a:t>The same URI would be </a:t>
            </a:r>
            <a:r>
              <a:rPr lang="en-US" sz="1400" i="1" u="sng" dirty="0" smtClean="0"/>
              <a:t>used </a:t>
            </a:r>
            <a:r>
              <a:rPr lang="en-US" sz="1400" i="1" u="sng" dirty="0"/>
              <a:t>for PUT and DELETE, to update and delete, </a:t>
            </a:r>
            <a:r>
              <a:rPr lang="en-US" sz="1400" i="1" u="sng" dirty="0" smtClean="0"/>
              <a:t>respectively</a:t>
            </a:r>
          </a:p>
          <a:p>
            <a:pPr marL="0" indent="0">
              <a:buNone/>
            </a:pPr>
            <a:endParaRPr lang="en-US" sz="1400" i="1" u="sng" dirty="0" smtClean="0"/>
          </a:p>
          <a:p>
            <a:r>
              <a:rPr lang="en-US" sz="1000" dirty="0"/>
              <a:t>For creating a new product.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600" dirty="0">
                <a:solidFill>
                  <a:srgbClr val="038CD2"/>
                </a:solidFill>
              </a:rPr>
              <a:t>POST</a:t>
            </a:r>
            <a:r>
              <a:rPr lang="en-US" sz="1400" i="1" dirty="0"/>
              <a:t>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http://www.example.com/products </a:t>
            </a:r>
            <a:endParaRPr lang="en-US" sz="16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MX" sz="1600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rgbClr val="038CD2"/>
                </a:solidFill>
              </a:rPr>
              <a:t>GET|PUT|DELETE</a:t>
            </a:r>
            <a:r>
              <a:rPr lang="en-US" sz="1400" dirty="0"/>
              <a:t>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http://www.example.com/products/66432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u="sng" dirty="0"/>
              <a:t>For reading, updating, deleting product 66432, respectively.</a:t>
            </a:r>
            <a:endParaRPr lang="es-MX" sz="1400" i="1" u="sng" dirty="0"/>
          </a:p>
          <a:p>
            <a:pPr marL="0" indent="0">
              <a:buNone/>
            </a:pPr>
            <a:endParaRPr lang="en-US" sz="1400" i="1" u="sng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600" dirty="0">
                <a:solidFill>
                  <a:srgbClr val="038CD2"/>
                </a:solidFill>
              </a:rPr>
              <a:t>GET</a:t>
            </a:r>
            <a:r>
              <a:rPr lang="en-US" sz="1600" i="1" dirty="0"/>
              <a:t>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http://api.example.com/services?op=update_customer&amp;id=12345&amp;format=json</a:t>
            </a:r>
            <a:endParaRPr lang="es-MX" sz="1600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rgbClr val="038CD2"/>
                </a:solidFill>
              </a:rPr>
              <a:t>GET</a:t>
            </a:r>
            <a:r>
              <a:rPr lang="en-US" sz="1600" i="1" dirty="0"/>
              <a:t>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http://api.example.com/update_customer/12345</a:t>
            </a:r>
            <a:endParaRPr lang="es-MX" sz="1600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rgbClr val="038CD2"/>
                </a:solidFill>
              </a:rPr>
              <a:t>PUT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http://api.example.com/customers/12345/update</a:t>
            </a:r>
            <a:endParaRPr lang="es-MX" sz="1600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 </a:t>
            </a:r>
            <a:r>
              <a:rPr lang="es-MX" dirty="0" err="1" smtClean="0"/>
              <a:t>Resource</a:t>
            </a:r>
            <a:r>
              <a:rPr lang="es-MX" dirty="0" smtClean="0"/>
              <a:t> </a:t>
            </a:r>
            <a:r>
              <a:rPr lang="es-MX" dirty="0" err="1" smtClean="0"/>
              <a:t>Naming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9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/>
              <a:t>SOAP is definitely the heavyweight choice for Web service access. It provides the following advantages when compared to REST:</a:t>
            </a:r>
            <a:endParaRPr lang="es-MX" sz="1600" b="1" dirty="0"/>
          </a:p>
          <a:p>
            <a:pPr lvl="1"/>
            <a:r>
              <a:rPr lang="en-US" sz="1400" dirty="0"/>
              <a:t>Language, platform, and transport independent (REST requires use of HTTP)</a:t>
            </a:r>
            <a:endParaRPr lang="es-MX" sz="1400" dirty="0"/>
          </a:p>
          <a:p>
            <a:pPr lvl="1"/>
            <a:r>
              <a:rPr lang="en-US" sz="1400" dirty="0"/>
              <a:t>Works well in distributed enterprise environments (REST assumes direct point-to-point communication)</a:t>
            </a:r>
            <a:endParaRPr lang="es-MX" sz="1400" dirty="0"/>
          </a:p>
          <a:p>
            <a:pPr lvl="1"/>
            <a:r>
              <a:rPr lang="en-US" sz="1400" dirty="0"/>
              <a:t>Standardized</a:t>
            </a:r>
            <a:endParaRPr lang="es-MX" sz="1400" dirty="0"/>
          </a:p>
          <a:p>
            <a:pPr lvl="1"/>
            <a:r>
              <a:rPr lang="en-US" sz="1400" dirty="0"/>
              <a:t>Provides significant pre-build extensibility in the form of the WS* standards</a:t>
            </a:r>
            <a:endParaRPr lang="es-MX" sz="1400" dirty="0"/>
          </a:p>
          <a:p>
            <a:pPr lvl="1"/>
            <a:r>
              <a:rPr lang="en-US" sz="1400" dirty="0"/>
              <a:t>Built-in error handling</a:t>
            </a:r>
            <a:endParaRPr lang="es-MX" sz="1400" dirty="0"/>
          </a:p>
          <a:p>
            <a:pPr lvl="1"/>
            <a:r>
              <a:rPr lang="en-US" sz="1400" dirty="0"/>
              <a:t>Automation when used with certain language products</a:t>
            </a:r>
            <a:endParaRPr lang="es-MX" sz="1400" dirty="0"/>
          </a:p>
          <a:p>
            <a:r>
              <a:rPr lang="en-US" sz="1600" dirty="0"/>
              <a:t> </a:t>
            </a:r>
            <a:endParaRPr lang="es-MX" sz="1600" dirty="0"/>
          </a:p>
          <a:p>
            <a:r>
              <a:rPr lang="en-US" sz="1600" b="1" dirty="0"/>
              <a:t>REST is easier to use for the most part and is more flexible. It has the following advantages when compared to SOAP:</a:t>
            </a:r>
            <a:endParaRPr lang="es-MX" sz="1600" b="1" dirty="0"/>
          </a:p>
          <a:p>
            <a:pPr lvl="1"/>
            <a:r>
              <a:rPr lang="en-US" sz="1400" dirty="0"/>
              <a:t>No expensive tools require to interact with the Web service</a:t>
            </a:r>
            <a:endParaRPr lang="es-MX" sz="1400" dirty="0"/>
          </a:p>
          <a:p>
            <a:pPr lvl="1"/>
            <a:r>
              <a:rPr lang="en-US" sz="1400" dirty="0"/>
              <a:t>Smaller learning curve</a:t>
            </a:r>
            <a:endParaRPr lang="es-MX" sz="1400" dirty="0"/>
          </a:p>
          <a:p>
            <a:pPr lvl="1"/>
            <a:r>
              <a:rPr lang="en-US" sz="1400" dirty="0"/>
              <a:t>Efficient (SOAP uses XML for all messages, REST can use smaller message formats)</a:t>
            </a:r>
            <a:endParaRPr lang="es-MX" sz="1400" dirty="0"/>
          </a:p>
          <a:p>
            <a:pPr lvl="1"/>
            <a:r>
              <a:rPr lang="en-US" sz="1400" dirty="0"/>
              <a:t>Fast (no extensive processing required)</a:t>
            </a:r>
            <a:endParaRPr lang="es-MX" sz="1400" dirty="0"/>
          </a:p>
          <a:p>
            <a:pPr lvl="1"/>
            <a:r>
              <a:rPr lang="en-US" sz="1400" dirty="0"/>
              <a:t>Closer to other Web technologies in design philosophy</a:t>
            </a:r>
            <a:endParaRPr lang="es-MX" sz="1400" dirty="0"/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vs REST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9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dirty="0" smtClean="0"/>
          </a:p>
          <a:p>
            <a:endParaRPr lang="es-MX" sz="1600" dirty="0"/>
          </a:p>
          <a:p>
            <a:r>
              <a:rPr lang="en-US" sz="1600" u="sng" dirty="0">
                <a:solidFill>
                  <a:srgbClr val="25BBD4"/>
                </a:solidFill>
              </a:rPr>
              <a:t>JAX-RS</a:t>
            </a:r>
            <a:r>
              <a:rPr lang="en-US" sz="1600" dirty="0"/>
              <a:t> is part of the Java EE6, is set of APIs, an annotation-based API for implementing </a:t>
            </a:r>
            <a:r>
              <a:rPr lang="en-US" sz="1600" u="sng" dirty="0">
                <a:solidFill>
                  <a:srgbClr val="25BBD4"/>
                </a:solidFill>
              </a:rPr>
              <a:t>RESTful web services </a:t>
            </a:r>
            <a:r>
              <a:rPr lang="en-US" sz="1600" dirty="0"/>
              <a:t>, based on HTTP. </a:t>
            </a:r>
            <a:endParaRPr lang="en-US" sz="1600" dirty="0" smtClean="0"/>
          </a:p>
          <a:p>
            <a:endParaRPr lang="es-MX" sz="1600" dirty="0" smtClean="0"/>
          </a:p>
          <a:p>
            <a:endParaRPr lang="es-MX" sz="1600" dirty="0"/>
          </a:p>
          <a:p>
            <a:r>
              <a:rPr lang="en-US" sz="1600" u="sng" dirty="0">
                <a:solidFill>
                  <a:srgbClr val="25BBD4"/>
                </a:solidFill>
              </a:rPr>
              <a:t>Jersey</a:t>
            </a:r>
            <a:r>
              <a:rPr lang="en-US" sz="1600" dirty="0"/>
              <a:t>:  Jersey provides it’s own </a:t>
            </a:r>
            <a:r>
              <a:rPr lang="en-US" sz="1600" u="sng" dirty="0">
                <a:solidFill>
                  <a:srgbClr val="25BBD4"/>
                </a:solidFill>
              </a:rPr>
              <a:t>API</a:t>
            </a:r>
            <a:r>
              <a:rPr lang="en-US" sz="1600" dirty="0"/>
              <a:t> that extend the JAX-RS toolkit with additional features and utilities to further simplify RESTful service and client development</a:t>
            </a:r>
            <a:r>
              <a:rPr lang="en-US" sz="1600" dirty="0" smtClean="0"/>
              <a:t>.</a:t>
            </a:r>
          </a:p>
          <a:p>
            <a:endParaRPr lang="es-MX" sz="1600" dirty="0" smtClean="0"/>
          </a:p>
          <a:p>
            <a:endParaRPr lang="es-MX" sz="1600" dirty="0"/>
          </a:p>
          <a:p>
            <a:r>
              <a:rPr lang="en-US" sz="1600" u="sng" dirty="0">
                <a:solidFill>
                  <a:srgbClr val="25BBD4"/>
                </a:solidFill>
              </a:rPr>
              <a:t>Spring MVC</a:t>
            </a:r>
            <a:r>
              <a:rPr lang="en-US" sz="1600" dirty="0"/>
              <a:t>: The Spring Web model-view-controller (MVC) framework is designed around a </a:t>
            </a:r>
            <a:r>
              <a:rPr lang="en-US" sz="1600" dirty="0" err="1"/>
              <a:t>DispatcherServlet</a:t>
            </a:r>
            <a:r>
              <a:rPr lang="en-US" sz="1600" dirty="0"/>
              <a:t> that dispatches requests to handlers, with configurable handler mappings, view resolution. With the introduction of Spring 3.0, the @Controller mechanism also allows you to create RESTful Web sites and applications, through the @</a:t>
            </a:r>
            <a:r>
              <a:rPr lang="en-US" sz="1600" dirty="0" err="1"/>
              <a:t>PathVariable</a:t>
            </a:r>
            <a:r>
              <a:rPr lang="en-US" sz="1600" dirty="0"/>
              <a:t> annotation and other features. 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4430" cy="849312"/>
          </a:xfrm>
        </p:spPr>
        <p:txBody>
          <a:bodyPr/>
          <a:lstStyle/>
          <a:p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technologies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create</a:t>
            </a:r>
            <a:r>
              <a:rPr lang="es-MX" dirty="0" smtClean="0"/>
              <a:t> RESTful</a:t>
            </a:r>
            <a:br>
              <a:rPr lang="es-MX" dirty="0" smtClean="0"/>
            </a:br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89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3" y="980728"/>
            <a:ext cx="6327219" cy="2376264"/>
          </a:xfrm>
        </p:spPr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/>
              <a:t>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SPRING @MVC</a:t>
            </a:r>
            <a:br>
              <a:rPr lang="en-US" dirty="0" smtClean="0"/>
            </a:b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2" name="Picture 2" descr="http://www.javatpoint.com/images/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44" y="4025095"/>
            <a:ext cx="4611638" cy="22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dirty="0" smtClean="0"/>
          </a:p>
          <a:p>
            <a:pPr marL="0" indent="0">
              <a:buNone/>
            </a:pPr>
            <a:endParaRPr lang="es-MX" sz="1600" dirty="0"/>
          </a:p>
          <a:p>
            <a:pPr lvl="0"/>
            <a:r>
              <a:rPr lang="en-US" sz="1600" dirty="0"/>
              <a:t>*</a:t>
            </a:r>
            <a:r>
              <a:rPr lang="en-US" sz="1600" dirty="0" smtClean="0"/>
              <a:t> RESTful </a:t>
            </a:r>
            <a:r>
              <a:rPr lang="en-US" sz="1600" dirty="0"/>
              <a:t>Web Services built on top of Spring @MVC.</a:t>
            </a:r>
            <a:endParaRPr lang="es-MX" sz="1600" dirty="0"/>
          </a:p>
          <a:p>
            <a:pPr lvl="0"/>
            <a:r>
              <a:rPr lang="en-US" sz="1600" dirty="0"/>
              <a:t>*</a:t>
            </a:r>
            <a:r>
              <a:rPr lang="en-US" sz="1600" dirty="0" smtClean="0"/>
              <a:t> Combines </a:t>
            </a:r>
            <a:r>
              <a:rPr lang="en-US" sz="1600" dirty="0"/>
              <a:t>nicely with existing @MVC code</a:t>
            </a:r>
            <a:endParaRPr lang="es-MX" sz="1600" dirty="0"/>
          </a:p>
          <a:p>
            <a:pPr lvl="0"/>
            <a:r>
              <a:rPr lang="en-US" sz="1600" dirty="0"/>
              <a:t>*</a:t>
            </a:r>
            <a:r>
              <a:rPr lang="en-US" sz="1600" dirty="0" smtClean="0"/>
              <a:t> Low </a:t>
            </a:r>
            <a:r>
              <a:rPr lang="en-US" sz="1600" dirty="0"/>
              <a:t>learning curve for developers familiar with Spring @MVC</a:t>
            </a:r>
            <a:endParaRPr lang="es-MX" sz="1600" dirty="0"/>
          </a:p>
          <a:p>
            <a:pPr lvl="0"/>
            <a:r>
              <a:rPr lang="en-US" sz="1600" dirty="0" smtClean="0"/>
              <a:t>* Supports </a:t>
            </a:r>
            <a:r>
              <a:rPr lang="en-US" sz="1600" dirty="0"/>
              <a:t>multiple marshaling technologies suitable for web applications (e.g., JSON)</a:t>
            </a:r>
            <a:endParaRPr lang="es-MX" sz="1600" dirty="0"/>
          </a:p>
          <a:p>
            <a:pPr lvl="0"/>
            <a:r>
              <a:rPr lang="en-US" sz="1600" dirty="0" smtClean="0"/>
              <a:t>* Spring </a:t>
            </a:r>
            <a:r>
              <a:rPr lang="en-US" sz="1600" dirty="0"/>
              <a:t>REST is not JAX-RS!</a:t>
            </a:r>
            <a:endParaRPr lang="es-MX" sz="1600" dirty="0"/>
          </a:p>
          <a:p>
            <a:endParaRPr lang="es-MX" sz="1600" dirty="0" smtClean="0"/>
          </a:p>
          <a:p>
            <a:pPr marL="0" indent="0">
              <a:buNone/>
            </a:pPr>
            <a:endParaRPr lang="es-MX" sz="1600" dirty="0"/>
          </a:p>
          <a:p>
            <a:pPr algn="just"/>
            <a:r>
              <a:rPr lang="en-US" sz="1600" dirty="0"/>
              <a:t>A key difference between a traditional MVC controller and the RESTful web service controller is the way that the HTTP response is created. Rather than delegating to the view </a:t>
            </a:r>
            <a:r>
              <a:rPr lang="en-US" sz="1600" dirty="0" smtClean="0"/>
              <a:t>layer, object </a:t>
            </a:r>
            <a:r>
              <a:rPr lang="en-US" sz="1600" dirty="0"/>
              <a:t>data </a:t>
            </a:r>
            <a:r>
              <a:rPr lang="en-US" sz="1600" dirty="0" smtClean="0"/>
              <a:t>is written </a:t>
            </a:r>
            <a:r>
              <a:rPr lang="en-US" sz="1600" dirty="0"/>
              <a:t>directly to the HTTP response as </a:t>
            </a:r>
            <a:r>
              <a:rPr lang="en-US" sz="1600" dirty="0" smtClean="0"/>
              <a:t>JSON.</a:t>
            </a:r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 is SPRING @MVC REST?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4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sz="1600" b="1" dirty="0" smtClean="0"/>
              <a:t>Spring REST </a:t>
            </a:r>
            <a:r>
              <a:rPr lang="es-MX" sz="1600" b="1" dirty="0" err="1" smtClean="0"/>
              <a:t>on</a:t>
            </a:r>
            <a:r>
              <a:rPr lang="es-MX" sz="1600" b="1" dirty="0" smtClean="0"/>
              <a:t> the server :</a:t>
            </a:r>
            <a:endParaRPr lang="es-MX" sz="1600" dirty="0" smtClean="0"/>
          </a:p>
          <a:p>
            <a:pPr marL="0" indent="0">
              <a:buNone/>
            </a:pPr>
            <a:endParaRPr lang="es-MX" sz="1600" dirty="0"/>
          </a:p>
          <a:p>
            <a:pPr lvl="0"/>
            <a:r>
              <a:rPr lang="en-US" sz="1600" dirty="0"/>
              <a:t>*</a:t>
            </a:r>
            <a:r>
              <a:rPr lang="en-US" sz="1600" dirty="0" smtClean="0"/>
              <a:t> REST Web Services endpoints are: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@Controllers</a:t>
            </a:r>
          </a:p>
          <a:p>
            <a:pPr lvl="1"/>
            <a:r>
              <a:rPr lang="en-US" sz="1400" dirty="0" smtClean="0"/>
              <a:t>@</a:t>
            </a:r>
            <a:r>
              <a:rPr lang="en-US" sz="1400" dirty="0" err="1" smtClean="0"/>
              <a:t>RequestMapping</a:t>
            </a:r>
            <a:r>
              <a:rPr lang="en-US" sz="1400" dirty="0" smtClean="0"/>
              <a:t>: maps to handler methods.</a:t>
            </a:r>
          </a:p>
          <a:p>
            <a:pPr lvl="1"/>
            <a:r>
              <a:rPr lang="en-US" sz="1400" dirty="0" smtClean="0"/>
              <a:t>@</a:t>
            </a:r>
            <a:r>
              <a:rPr lang="en-US" sz="1400" dirty="0" err="1" smtClean="0"/>
              <a:t>RequestBody</a:t>
            </a:r>
            <a:r>
              <a:rPr lang="en-US" sz="1400" dirty="0" smtClean="0"/>
              <a:t>: payload of request.</a:t>
            </a:r>
          </a:p>
          <a:p>
            <a:pPr lvl="1"/>
            <a:r>
              <a:rPr lang="en-US" sz="1400" dirty="0" smtClean="0"/>
              <a:t>@</a:t>
            </a:r>
            <a:r>
              <a:rPr lang="en-US" sz="1400" dirty="0" err="1" smtClean="0"/>
              <a:t>ResponseBody</a:t>
            </a:r>
            <a:r>
              <a:rPr lang="en-US" sz="1400" dirty="0" smtClean="0"/>
              <a:t>: payload of response.</a:t>
            </a:r>
          </a:p>
          <a:p>
            <a:pPr lvl="1"/>
            <a:r>
              <a:rPr lang="en-US" sz="1400" dirty="0" smtClean="0"/>
              <a:t>@</a:t>
            </a:r>
            <a:r>
              <a:rPr lang="en-US" sz="1400" dirty="0" err="1" smtClean="0"/>
              <a:t>ResponseStatus</a:t>
            </a:r>
            <a:r>
              <a:rPr lang="en-US" sz="1400" dirty="0" smtClean="0"/>
              <a:t>: set HTTP response code.</a:t>
            </a:r>
          </a:p>
          <a:p>
            <a:pPr lvl="1"/>
            <a:r>
              <a:rPr lang="en-US" sz="1400" dirty="0" smtClean="0"/>
              <a:t>@</a:t>
            </a:r>
            <a:r>
              <a:rPr lang="en-US" sz="1400" dirty="0" err="1" smtClean="0"/>
              <a:t>PathVariable</a:t>
            </a:r>
            <a:r>
              <a:rPr lang="en-US" sz="1400" dirty="0" smtClean="0"/>
              <a:t> and </a:t>
            </a:r>
            <a:r>
              <a:rPr lang="en-US" sz="1400" dirty="0" err="1" smtClean="0"/>
              <a:t>UriTemplate</a:t>
            </a:r>
            <a:r>
              <a:rPr lang="en-US" sz="1400" dirty="0" smtClean="0"/>
              <a:t>: For mapping and create RESTful URIs.</a:t>
            </a:r>
          </a:p>
          <a:p>
            <a:pPr marL="360000" lvl="1" indent="0">
              <a:buNone/>
            </a:pPr>
            <a:endParaRPr lang="es-MX" sz="1400" dirty="0" smtClean="0"/>
          </a:p>
          <a:p>
            <a:endParaRPr lang="es-MX" sz="1600" dirty="0"/>
          </a:p>
          <a:p>
            <a:r>
              <a:rPr lang="en-US" sz="1600" dirty="0" smtClean="0"/>
              <a:t>* Automatic </a:t>
            </a:r>
            <a:r>
              <a:rPr lang="en-US" sz="1600" dirty="0" err="1"/>
              <a:t>marshalling</a:t>
            </a:r>
            <a:r>
              <a:rPr lang="en-US" sz="1600" dirty="0"/>
              <a:t> of </a:t>
            </a:r>
            <a:r>
              <a:rPr lang="en-US" sz="1600" dirty="0" smtClean="0"/>
              <a:t>payloads.</a:t>
            </a:r>
            <a:endParaRPr lang="en-US" sz="1600" dirty="0"/>
          </a:p>
          <a:p>
            <a:r>
              <a:rPr lang="en-US" sz="1600" dirty="0" smtClean="0"/>
              <a:t>* Content </a:t>
            </a:r>
            <a:r>
              <a:rPr lang="en-US" sz="1600" dirty="0"/>
              <a:t>negotiation.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 is SPRING @MVC REST?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94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sz="1600" b="1" dirty="0" smtClean="0"/>
              <a:t>Spring REST </a:t>
            </a:r>
            <a:r>
              <a:rPr lang="es-MX" sz="1600" b="1" dirty="0" err="1" smtClean="0"/>
              <a:t>on</a:t>
            </a:r>
            <a:r>
              <a:rPr lang="es-MX" sz="1600" b="1" dirty="0" smtClean="0"/>
              <a:t> the </a:t>
            </a:r>
            <a:r>
              <a:rPr lang="es-MX" sz="1600" b="1" dirty="0" err="1" smtClean="0"/>
              <a:t>client</a:t>
            </a:r>
            <a:r>
              <a:rPr lang="es-MX" sz="1600" b="1" dirty="0" smtClean="0"/>
              <a:t> : </a:t>
            </a:r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/>
          </a:p>
          <a:p>
            <a:pPr lvl="0"/>
            <a:r>
              <a:rPr lang="en-US" sz="1600" dirty="0"/>
              <a:t>*</a:t>
            </a:r>
            <a:r>
              <a:rPr lang="en-US" sz="1600" dirty="0" smtClean="0"/>
              <a:t> Interact with any REST Web Services</a:t>
            </a:r>
          </a:p>
          <a:p>
            <a:pPr lvl="1"/>
            <a:r>
              <a:rPr lang="en-US" sz="1400" dirty="0" smtClean="0"/>
              <a:t>Not limited to Spring REST Services</a:t>
            </a:r>
          </a:p>
          <a:p>
            <a:pPr marL="0" indent="0">
              <a:buNone/>
            </a:pPr>
            <a:endParaRPr lang="es-MX" sz="1600" dirty="0"/>
          </a:p>
          <a:p>
            <a:r>
              <a:rPr lang="en-US" sz="1600" dirty="0" smtClean="0"/>
              <a:t>* Supports URI templates and automatic </a:t>
            </a:r>
            <a:r>
              <a:rPr lang="en-US" sz="1600" dirty="0" err="1" smtClean="0"/>
              <a:t>marshalling</a:t>
            </a:r>
            <a:r>
              <a:rPr lang="en-US" sz="1600" dirty="0" smtClean="0"/>
              <a:t> and </a:t>
            </a:r>
            <a:r>
              <a:rPr lang="en-US" sz="1600" dirty="0" err="1" smtClean="0"/>
              <a:t>unmarshalling</a:t>
            </a:r>
            <a:r>
              <a:rPr lang="en-US" sz="1600" dirty="0" smtClean="0"/>
              <a:t> of payloads</a:t>
            </a:r>
          </a:p>
          <a:p>
            <a:endParaRPr lang="en-US" sz="1600" dirty="0" smtClean="0"/>
          </a:p>
          <a:p>
            <a:pPr lvl="1"/>
            <a:r>
              <a:rPr lang="en-US" sz="1400" dirty="0" err="1" smtClean="0"/>
              <a:t>postForLocation</a:t>
            </a:r>
            <a:r>
              <a:rPr lang="en-US" sz="1400" dirty="0" smtClean="0"/>
              <a:t>(…)</a:t>
            </a:r>
          </a:p>
          <a:p>
            <a:pPr lvl="1"/>
            <a:r>
              <a:rPr lang="en-US" sz="1400" dirty="0" err="1" smtClean="0"/>
              <a:t>postForObject</a:t>
            </a:r>
            <a:r>
              <a:rPr lang="en-US" sz="1400" dirty="0" smtClean="0"/>
              <a:t>(…)</a:t>
            </a:r>
          </a:p>
          <a:p>
            <a:pPr lvl="1"/>
            <a:r>
              <a:rPr lang="en-US" sz="1400" dirty="0" err="1" smtClean="0"/>
              <a:t>getForObject</a:t>
            </a:r>
            <a:r>
              <a:rPr lang="en-US" sz="1400" dirty="0" smtClean="0"/>
              <a:t>(…)</a:t>
            </a:r>
          </a:p>
          <a:p>
            <a:pPr lvl="1"/>
            <a:r>
              <a:rPr lang="en-US" sz="1400" dirty="0"/>
              <a:t>d</a:t>
            </a:r>
            <a:r>
              <a:rPr lang="en-US" sz="1400" dirty="0" smtClean="0"/>
              <a:t>elete(…)</a:t>
            </a:r>
          </a:p>
          <a:p>
            <a:pPr lvl="1"/>
            <a:r>
              <a:rPr lang="en-US" sz="1400" dirty="0"/>
              <a:t>p</a:t>
            </a:r>
            <a:r>
              <a:rPr lang="en-US" sz="1400" dirty="0" smtClean="0"/>
              <a:t>ut(…)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Etc.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 </a:t>
            </a:r>
            <a:r>
              <a:rPr lang="es-MX" dirty="0" err="1" smtClean="0"/>
              <a:t>Template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2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15171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2015/10/20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David</a:t>
                      </a:r>
                      <a:r>
                        <a:rPr lang="en-US" sz="1200" baseline="0" dirty="0" smtClean="0"/>
                        <a:t> Hernandez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Softtek,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Softtek.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DEMO </a:t>
            </a:r>
          </a:p>
          <a:p>
            <a:pPr marL="0" indent="0" algn="ctr"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ContactList</a:t>
            </a:r>
            <a:r>
              <a:rPr lang="en-US" sz="1400" dirty="0" smtClean="0"/>
              <a:t>  Web Application)</a:t>
            </a:r>
            <a:endParaRPr lang="en-US" sz="1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35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INSTRUCTOR.</a:t>
            </a:r>
          </a:p>
          <a:p>
            <a:r>
              <a:rPr lang="en-US" dirty="0" smtClean="0">
                <a:hlinkClick r:id="rId2"/>
              </a:rPr>
              <a:t>someone@softtek.com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816424" cy="546100"/>
          </a:xfrm>
        </p:spPr>
        <p:txBody>
          <a:bodyPr/>
          <a:lstStyle/>
          <a:p>
            <a:r>
              <a:rPr lang="en-US" dirty="0" smtClean="0"/>
              <a:t>David Hernandez G.</a:t>
            </a:r>
          </a:p>
          <a:p>
            <a:r>
              <a:rPr lang="en-US" dirty="0" smtClean="0">
                <a:hlinkClick r:id="rId3"/>
              </a:rPr>
              <a:t>david.hernandezg@softtek.com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(REST Web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3" y="980728"/>
            <a:ext cx="6327219" cy="2376264"/>
          </a:xfrm>
        </p:spPr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/>
              <a:t>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Web Services</a:t>
            </a:r>
            <a:endParaRPr lang="en-US" dirty="0"/>
          </a:p>
        </p:txBody>
      </p:sp>
      <p:pic>
        <p:nvPicPr>
          <p:cNvPr id="2" name="Picture 2" descr="http://www.javatpoint.com/images/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44" y="4025095"/>
            <a:ext cx="4611638" cy="22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dirty="0"/>
          </a:p>
          <a:p>
            <a:r>
              <a:rPr lang="en-US" sz="1600" b="1" dirty="0"/>
              <a:t>Web services</a:t>
            </a:r>
            <a:r>
              <a:rPr lang="en-US" sz="1600" dirty="0"/>
              <a:t> are client and server applications that communicate over the World Wide Web’s (WWW) </a:t>
            </a:r>
            <a:r>
              <a:rPr lang="en-US" sz="1600" dirty="0" err="1"/>
              <a:t>HyperText</a:t>
            </a:r>
            <a:r>
              <a:rPr lang="en-US" sz="1600" dirty="0"/>
              <a:t> Transfer Protocol (HTTP). As described by the World Wide Web Consortium (W3C), web services provide a standard means of interoperating between software applications running on a variety of platforms and frameworks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- How it works (High level):</a:t>
            </a:r>
            <a:endParaRPr lang="es-MX" sz="1600" b="1" dirty="0"/>
          </a:p>
          <a:p>
            <a:pPr lvl="1"/>
            <a:r>
              <a:rPr lang="en-US" sz="1400" dirty="0"/>
              <a:t>Client / Server architecture and interaction over the Web</a:t>
            </a:r>
            <a:endParaRPr lang="es-MX" sz="1400" dirty="0"/>
          </a:p>
          <a:p>
            <a:pPr lvl="2"/>
            <a:r>
              <a:rPr lang="en-US" sz="1200" dirty="0" smtClean="0"/>
              <a:t>Server </a:t>
            </a:r>
            <a:r>
              <a:rPr lang="en-US" sz="1200" dirty="0" err="1"/>
              <a:t>exponses</a:t>
            </a:r>
            <a:r>
              <a:rPr lang="en-US" sz="1200" dirty="0"/>
              <a:t> Services</a:t>
            </a:r>
            <a:r>
              <a:rPr lang="en-US" sz="1200" dirty="0" smtClean="0"/>
              <a:t>.</a:t>
            </a:r>
          </a:p>
          <a:p>
            <a:pPr lvl="2"/>
            <a:endParaRPr lang="es-MX" sz="1200" dirty="0"/>
          </a:p>
          <a:p>
            <a:pPr lvl="1"/>
            <a:r>
              <a:rPr lang="en-US" sz="1400" dirty="0"/>
              <a:t>Client sends a Request to the </a:t>
            </a:r>
            <a:r>
              <a:rPr lang="en-US" sz="1400" dirty="0" smtClean="0"/>
              <a:t>Server.</a:t>
            </a:r>
            <a:endParaRPr lang="es-MX" sz="1400" dirty="0" smtClean="0"/>
          </a:p>
          <a:p>
            <a:pPr lvl="2"/>
            <a:r>
              <a:rPr lang="en-US" sz="1200" dirty="0" smtClean="0"/>
              <a:t>For </a:t>
            </a:r>
            <a:r>
              <a:rPr lang="en-US" sz="1200" dirty="0"/>
              <a:t>a specific exposed Service.</a:t>
            </a:r>
            <a:endParaRPr lang="es-MX" sz="1200" dirty="0"/>
          </a:p>
          <a:p>
            <a:pPr lvl="2"/>
            <a:r>
              <a:rPr lang="en-US" sz="1200" dirty="0" smtClean="0"/>
              <a:t>With </a:t>
            </a:r>
            <a:r>
              <a:rPr lang="en-US" sz="1200" dirty="0"/>
              <a:t>a </a:t>
            </a:r>
            <a:r>
              <a:rPr lang="en-US" sz="1200" dirty="0" err="1"/>
              <a:t>PayLoad</a:t>
            </a:r>
            <a:r>
              <a:rPr lang="en-US" sz="1200" dirty="0"/>
              <a:t> to be processed by the Service</a:t>
            </a:r>
            <a:endParaRPr lang="es-MX" sz="1200" dirty="0"/>
          </a:p>
          <a:p>
            <a:pPr lvl="2"/>
            <a:r>
              <a:rPr lang="en-US" sz="1200" dirty="0" smtClean="0"/>
              <a:t>Service </a:t>
            </a:r>
            <a:r>
              <a:rPr lang="en-US" sz="1200" dirty="0"/>
              <a:t>processes the Request and returns a Response</a:t>
            </a:r>
            <a:endParaRPr lang="es-MX" sz="12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 are Web </a:t>
            </a:r>
            <a:r>
              <a:rPr lang="es-MX" dirty="0" err="1" smtClean="0"/>
              <a:t>Services</a:t>
            </a:r>
            <a:r>
              <a:rPr lang="es-MX" dirty="0" smtClean="0"/>
              <a:t>?</a:t>
            </a:r>
            <a:endParaRPr lang="es-MX" dirty="0"/>
          </a:p>
        </p:txBody>
      </p:sp>
      <p:pic>
        <p:nvPicPr>
          <p:cNvPr id="2050" name="Picture 2" descr="http://www.cousinsinfotech.com/wp-content/uploads/2015/04/r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2952328" cy="25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3097323"/>
          </a:xfrm>
        </p:spPr>
        <p:txBody>
          <a:bodyPr/>
          <a:lstStyle/>
          <a:p>
            <a:endParaRPr lang="es-MX" sz="1600" dirty="0" smtClean="0"/>
          </a:p>
          <a:p>
            <a:endParaRPr lang="es-MX" sz="1600" dirty="0"/>
          </a:p>
          <a:p>
            <a:pPr algn="ctr"/>
            <a:r>
              <a:rPr lang="en-US" sz="3200" b="1" dirty="0" err="1"/>
              <a:t>Marshalling</a:t>
            </a:r>
            <a:r>
              <a:rPr lang="en-US" sz="3200" b="1" dirty="0"/>
              <a:t>: </a:t>
            </a:r>
            <a:r>
              <a:rPr lang="en-US" sz="3200" dirty="0"/>
              <a:t>Object -&gt; Other format</a:t>
            </a:r>
            <a:endParaRPr lang="es-MX" sz="3200" dirty="0"/>
          </a:p>
          <a:p>
            <a:pPr algn="ctr"/>
            <a:r>
              <a:rPr lang="en-US" sz="3200" b="1" dirty="0" err="1"/>
              <a:t>Unmarshalling</a:t>
            </a:r>
            <a:r>
              <a:rPr lang="en-US" sz="3200" b="1" dirty="0"/>
              <a:t>: </a:t>
            </a:r>
            <a:r>
              <a:rPr lang="en-US" sz="3200" dirty="0"/>
              <a:t>Other format -&gt; </a:t>
            </a:r>
            <a:r>
              <a:rPr lang="en-US" sz="3200" dirty="0" smtClean="0"/>
              <a:t>Object</a:t>
            </a:r>
          </a:p>
          <a:p>
            <a:endParaRPr lang="en-US" sz="1600" dirty="0"/>
          </a:p>
          <a:p>
            <a:pPr marL="0" indent="0">
              <a:buNone/>
            </a:pPr>
            <a:endParaRPr lang="es-MX" sz="1600" dirty="0"/>
          </a:p>
          <a:p>
            <a:r>
              <a:rPr lang="en-US" sz="1600" dirty="0"/>
              <a:t>It’s important </a:t>
            </a:r>
            <a:r>
              <a:rPr lang="en-US" sz="1600" dirty="0" smtClean="0"/>
              <a:t>to mention </a:t>
            </a:r>
            <a:r>
              <a:rPr lang="en-US" sz="1600" dirty="0"/>
              <a:t>that a request or response contains a payload, often in the form of JSON, XML, binary, 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Example: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836712"/>
            <a:ext cx="7488832" cy="849312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What does mean Marshalling &amp; Unmarshalling at the «Web Service» World?</a:t>
            </a:r>
            <a:endParaRPr lang="es-MX" dirty="0"/>
          </a:p>
        </p:txBody>
      </p:sp>
      <p:pic>
        <p:nvPicPr>
          <p:cNvPr id="3074" name="Picture 2" descr="https://upload.wikimedia.org/wikipedia/commons/3/35/Unmarshalling-Marshal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93096"/>
            <a:ext cx="353377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3" y="980728"/>
            <a:ext cx="6327219" cy="2376264"/>
          </a:xfrm>
        </p:spPr>
        <p:txBody>
          <a:bodyPr>
            <a:normAutofit/>
          </a:bodyPr>
          <a:lstStyle/>
          <a:p>
            <a:r>
              <a:rPr lang="en-US" dirty="0" smtClean="0"/>
              <a:t>Lesson 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</a:t>
            </a:r>
            <a:r>
              <a:rPr lang="en-US" dirty="0"/>
              <a:t>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2" name="Picture 2" descr="http://www.javatpoint.com/images/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44" y="4025095"/>
            <a:ext cx="4611638" cy="22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2017203"/>
          </a:xfrm>
        </p:spPr>
        <p:txBody>
          <a:bodyPr/>
          <a:lstStyle/>
          <a:p>
            <a:endParaRPr lang="es-MX" sz="1600" dirty="0"/>
          </a:p>
          <a:p>
            <a:r>
              <a:rPr lang="en-US" sz="1600" dirty="0">
                <a:hlinkClick r:id="rId2"/>
              </a:rPr>
              <a:t>Representational state transfer (REST)</a:t>
            </a:r>
            <a:r>
              <a:rPr lang="en-US" sz="1600" dirty="0"/>
              <a:t> is a style of software architecture. REST is an "architectural style" that basically exploits the existing technology and protocols of the </a:t>
            </a:r>
            <a:r>
              <a:rPr lang="en-US" sz="1600" dirty="0" smtClean="0"/>
              <a:t>Web.</a:t>
            </a:r>
          </a:p>
          <a:p>
            <a:endParaRPr lang="en-US" sz="1600" dirty="0"/>
          </a:p>
          <a:p>
            <a:r>
              <a:rPr lang="en-US" sz="1600" dirty="0" smtClean="0"/>
              <a:t>RESTful </a:t>
            </a:r>
            <a:r>
              <a:rPr lang="en-US" sz="1600" dirty="0"/>
              <a:t>is typically used to refer to web services implementing such an architecture, a </a:t>
            </a:r>
            <a:r>
              <a:rPr lang="en-US" sz="1600" dirty="0" smtClean="0"/>
              <a:t>  RESTful </a:t>
            </a:r>
            <a:r>
              <a:rPr lang="en-US" sz="1600" dirty="0"/>
              <a:t>service is exposed through a Uniform Resource Locator (URL</a:t>
            </a:r>
            <a:r>
              <a:rPr lang="en-US" sz="1600" dirty="0" smtClean="0"/>
              <a:t>).</a:t>
            </a:r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 is REST?</a:t>
            </a:r>
            <a:endParaRPr lang="es-MX" dirty="0"/>
          </a:p>
        </p:txBody>
      </p:sp>
      <p:pic>
        <p:nvPicPr>
          <p:cNvPr id="1026" name="Picture 2" descr="http://pragdave.me/img/ra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87" y="3404815"/>
            <a:ext cx="52673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2521259"/>
          </a:xfrm>
        </p:spPr>
        <p:txBody>
          <a:bodyPr/>
          <a:lstStyle/>
          <a:p>
            <a:endParaRPr lang="es-MX" sz="1600" dirty="0"/>
          </a:p>
          <a:p>
            <a:r>
              <a:rPr lang="en-US" sz="1600" dirty="0"/>
              <a:t>A URI is an identifier for some resource, but a URL gives you specific information as to obtain that resource. A URI is a URL. It is now considered incorrect to use URL when describing applications. Generally, if the URL describes both the </a:t>
            </a:r>
            <a:r>
              <a:rPr lang="en-US" sz="1600" i="1" dirty="0"/>
              <a:t>location</a:t>
            </a:r>
            <a:r>
              <a:rPr lang="en-US" sz="1600" dirty="0"/>
              <a:t> and </a:t>
            </a:r>
            <a:r>
              <a:rPr lang="en-US" sz="1600" i="1" dirty="0"/>
              <a:t>name</a:t>
            </a:r>
            <a:r>
              <a:rPr lang="en-US" sz="1600" dirty="0"/>
              <a:t> of a resource, the term to use is URI</a:t>
            </a:r>
            <a:r>
              <a:rPr lang="en-US" sz="1600" dirty="0" smtClean="0"/>
              <a:t>.</a:t>
            </a:r>
          </a:p>
          <a:p>
            <a:endParaRPr lang="es-MX" sz="1600" dirty="0"/>
          </a:p>
          <a:p>
            <a:r>
              <a:rPr lang="en-US" sz="1600" dirty="0"/>
              <a:t>A URI identifies a resource either by location, or a name, or both. </a:t>
            </a:r>
            <a:r>
              <a:rPr lang="en-US" sz="1600" b="1" dirty="0"/>
              <a:t>A URI has two specializations known as URL and URN.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URI &amp; URL – What is the </a:t>
            </a:r>
            <a:r>
              <a:rPr lang="es-MX" dirty="0" err="1" smtClean="0"/>
              <a:t>difference</a:t>
            </a:r>
            <a:r>
              <a:rPr lang="es-MX" dirty="0" smtClean="0"/>
              <a:t>?</a:t>
            </a:r>
            <a:endParaRPr lang="es-MX" dirty="0"/>
          </a:p>
        </p:txBody>
      </p:sp>
      <p:pic>
        <p:nvPicPr>
          <p:cNvPr id="4100" name="Picture 4" descr="http://prateekvjoshi.files.wordpress.com/2014/02/uri-vs-url-vs-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" y="3861048"/>
            <a:ext cx="7704856" cy="2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"REST" is an architectural paradigm. "RESTful" describes using that paradigm.</a:t>
            </a:r>
            <a:endParaRPr lang="es-MX" sz="1600" b="1" dirty="0">
              <a:solidFill>
                <a:srgbClr val="FF0000"/>
              </a:solidFill>
            </a:endParaRPr>
          </a:p>
          <a:p>
            <a:endParaRPr lang="es-MX" sz="1600" dirty="0" smtClean="0"/>
          </a:p>
          <a:p>
            <a:r>
              <a:rPr lang="en-US" sz="1600" b="1" dirty="0"/>
              <a:t>In a </a:t>
            </a:r>
            <a:r>
              <a:rPr lang="en-US" sz="1600" b="1" u="sng" dirty="0">
                <a:solidFill>
                  <a:srgbClr val="25BBD4"/>
                </a:solidFill>
              </a:rPr>
              <a:t>strictly </a:t>
            </a:r>
            <a:r>
              <a:rPr lang="en-US" sz="1600" b="1" dirty="0"/>
              <a:t>way, the six characteristics of REST are</a:t>
            </a:r>
            <a:r>
              <a:rPr lang="en-US" sz="1600" b="1" dirty="0" smtClean="0"/>
              <a:t>:</a:t>
            </a:r>
          </a:p>
          <a:p>
            <a:endParaRPr lang="es-MX" sz="1600" dirty="0"/>
          </a:p>
          <a:p>
            <a:pPr lvl="0"/>
            <a:r>
              <a:rPr lang="en-US" sz="1000" b="1" dirty="0"/>
              <a:t>Uniform interface </a:t>
            </a:r>
            <a:r>
              <a:rPr lang="en-US" sz="1000" dirty="0"/>
              <a:t>(This is the API of the web service, describing operations and data structures</a:t>
            </a:r>
            <a:r>
              <a:rPr lang="en-US" sz="1000" dirty="0" smtClean="0"/>
              <a:t>.)</a:t>
            </a:r>
          </a:p>
          <a:p>
            <a:pPr lvl="0"/>
            <a:endParaRPr lang="es-MX" sz="1000" dirty="0"/>
          </a:p>
          <a:p>
            <a:pPr lvl="0"/>
            <a:r>
              <a:rPr lang="en-US" sz="1000" b="1" dirty="0"/>
              <a:t>Decoupled client-server interaction </a:t>
            </a:r>
            <a:r>
              <a:rPr lang="en-US" sz="1000" dirty="0"/>
              <a:t>(Clients are separated from servers by a </a:t>
            </a:r>
            <a:r>
              <a:rPr lang="en-US" sz="1000" i="1" dirty="0"/>
              <a:t>uniform interface</a:t>
            </a:r>
            <a:r>
              <a:rPr lang="en-US" sz="1000" dirty="0"/>
              <a:t>.)</a:t>
            </a:r>
            <a:endParaRPr lang="es-MX" sz="1000" dirty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Stateless </a:t>
            </a:r>
            <a:r>
              <a:rPr lang="en-US" sz="1000" dirty="0"/>
              <a:t>(No client context should be store on the server between requests)</a:t>
            </a:r>
            <a:endParaRPr lang="es-MX" sz="1000" dirty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Cacheable</a:t>
            </a:r>
            <a:r>
              <a:rPr lang="en-US" sz="1000" dirty="0" smtClean="0"/>
              <a:t> </a:t>
            </a:r>
            <a:r>
              <a:rPr lang="en-US" sz="1000" dirty="0"/>
              <a:t>(Clients may cache responses, so responses must define whether they are </a:t>
            </a:r>
            <a:r>
              <a:rPr lang="en-US" sz="1000" dirty="0" err="1"/>
              <a:t>cachable</a:t>
            </a:r>
            <a:r>
              <a:rPr lang="en-US" sz="1000" dirty="0"/>
              <a:t> to prevent clients reusing stale or inappropriate data in response to further requests.)</a:t>
            </a:r>
            <a:endParaRPr lang="es-MX" sz="1000" dirty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Layered</a:t>
            </a:r>
            <a:r>
              <a:rPr lang="en-US" sz="1000" dirty="0" smtClean="0"/>
              <a:t> </a:t>
            </a:r>
            <a:r>
              <a:rPr lang="en-US" sz="1000" dirty="0"/>
              <a:t>(A client’s connection to a server may pass directly to the service or through several intermediaries)</a:t>
            </a:r>
            <a:endParaRPr lang="es-MX" sz="1000" dirty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Extensible </a:t>
            </a:r>
            <a:r>
              <a:rPr lang="en-US" sz="1000" b="1" dirty="0"/>
              <a:t>through code on demand </a:t>
            </a:r>
            <a:r>
              <a:rPr lang="en-US" sz="1000" dirty="0"/>
              <a:t>(optional) (Servers may temporarily extend or customize the functionality of a client by transferring logic to be executed. e.g. client-side JavaScript</a:t>
            </a:r>
            <a:r>
              <a:rPr lang="en-US" sz="1000" dirty="0" smtClean="0"/>
              <a:t>)</a:t>
            </a:r>
          </a:p>
          <a:p>
            <a:pPr lvl="0"/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* Services that do not conform to the above required constraints are not strictly RESTful web services.</a:t>
            </a:r>
            <a:endParaRPr lang="es-MX" sz="1400" dirty="0">
              <a:solidFill>
                <a:srgbClr val="FF0000"/>
              </a:solidFill>
            </a:endParaRPr>
          </a:p>
          <a:p>
            <a:pPr lvl="0"/>
            <a:endParaRPr lang="es-MX" sz="14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 &amp; RESTful, What is the </a:t>
            </a:r>
            <a:r>
              <a:rPr lang="es-MX" dirty="0" err="1" smtClean="0"/>
              <a:t>difference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4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www.w3.org/XML/1998/namespace"/>
    <ds:schemaRef ds:uri="http://schemas.microsoft.com/office/2006/documentManagement/types"/>
    <ds:schemaRef ds:uri="http://purl.org/dc/terms/"/>
    <ds:schemaRef ds:uri="90e5e253-50b2-47e0-ab40-088f51eedba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6382</TotalTime>
  <Words>1070</Words>
  <Application>Microsoft Office PowerPoint</Application>
  <PresentationFormat>On-screen Show (4:3)</PresentationFormat>
  <Paragraphs>230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PPT_InternalTemplate_EN_2015</vt:lpstr>
      <vt:lpstr>Original_Logo/ Upper layout</vt:lpstr>
      <vt:lpstr>REST Web Services</vt:lpstr>
      <vt:lpstr>Disclaimer</vt:lpstr>
      <vt:lpstr>Lesson 1:  Introduction to Web Services</vt:lpstr>
      <vt:lpstr>What are Web Services?</vt:lpstr>
      <vt:lpstr>    What does mean Marshalling &amp; Unmarshalling at the «Web Service» World?</vt:lpstr>
      <vt:lpstr>Lesson 2:  Introduction to  REST</vt:lpstr>
      <vt:lpstr>What is REST?</vt:lpstr>
      <vt:lpstr>URI &amp; URL – What is the difference?</vt:lpstr>
      <vt:lpstr>REST &amp; RESTful, What is the difference?</vt:lpstr>
      <vt:lpstr>REST &amp; RESTful, What is the difference?</vt:lpstr>
      <vt:lpstr>Sample Client Request:</vt:lpstr>
      <vt:lpstr>Sample Server Response:</vt:lpstr>
      <vt:lpstr>REST Resource Naming</vt:lpstr>
      <vt:lpstr>SOAP vs REST</vt:lpstr>
      <vt:lpstr>Some technologies to create RESTful Web Services </vt:lpstr>
      <vt:lpstr>Lesson 3:  SPRING @MVC REST</vt:lpstr>
      <vt:lpstr>What is SPRING @MVC REST?</vt:lpstr>
      <vt:lpstr>What is SPRING @MVC REST?</vt:lpstr>
      <vt:lpstr>REST Template</vt:lpstr>
      <vt:lpstr>PowerPoint Presentation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David Hernández Gutiérrez</cp:lastModifiedBy>
  <cp:revision>88</cp:revision>
  <dcterms:created xsi:type="dcterms:W3CDTF">2015-07-23T07:25:45Z</dcterms:created>
  <dcterms:modified xsi:type="dcterms:W3CDTF">2015-10-22T11:52:07Z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