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71" r:id="rId9"/>
    <p:sldId id="264" r:id="rId10"/>
    <p:sldId id="266" r:id="rId11"/>
    <p:sldId id="267" r:id="rId12"/>
    <p:sldId id="268" r:id="rId13"/>
    <p:sldId id="281" r:id="rId14"/>
    <p:sldId id="272" r:id="rId15"/>
    <p:sldId id="269" r:id="rId16"/>
    <p:sldId id="270" r:id="rId17"/>
    <p:sldId id="274" r:id="rId18"/>
    <p:sldId id="275" r:id="rId19"/>
    <p:sldId id="276" r:id="rId20"/>
    <p:sldId id="277" r:id="rId21"/>
    <p:sldId id="279"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8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2/14/2020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martinfowler.com/eaaDev/EventSourcing.html" TargetMode="External"/><Relationship Id="rId3" Type="http://schemas.openxmlformats.org/officeDocument/2006/relationships/hyperlink" Target="https://kafka.apache.org/documentation/#uses_metrics" TargetMode="External"/><Relationship Id="rId7" Type="http://schemas.openxmlformats.org/officeDocument/2006/relationships/hyperlink" Target="https://kafka.apache.org/documentation/#uses_commitlog" TargetMode="External"/><Relationship Id="rId2" Type="http://schemas.openxmlformats.org/officeDocument/2006/relationships/hyperlink" Target="https://kafka.apache.org/documentation/#uses_website" TargetMode="External"/><Relationship Id="rId1" Type="http://schemas.openxmlformats.org/officeDocument/2006/relationships/slideLayout" Target="../slideLayouts/slideLayout2.xml"/><Relationship Id="rId6" Type="http://schemas.openxmlformats.org/officeDocument/2006/relationships/hyperlink" Target="https://kafka.apache.org/documentation/#uses_eventsourcing" TargetMode="External"/><Relationship Id="rId5" Type="http://schemas.openxmlformats.org/officeDocument/2006/relationships/hyperlink" Target="https://kafka.apache.org/documentation/#uses_streamprocessing" TargetMode="External"/><Relationship Id="rId4" Type="http://schemas.openxmlformats.org/officeDocument/2006/relationships/hyperlink" Target="https://kafka.apache.org/documentation/#uses_log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pache.org/dyn/closer.cgi?path=/kafka/2.4.0/kafka_2.12-2.4.0.tgz" TargetMode="External"/><Relationship Id="rId7" Type="http://schemas.openxmlformats.org/officeDocument/2006/relationships/hyperlink" Target="https://kafka.apache.org/documentation/#quickstart_consume" TargetMode="External"/><Relationship Id="rId2" Type="http://schemas.openxmlformats.org/officeDocument/2006/relationships/hyperlink" Target="https://kafka.apache.org/documentation/#quickstart_download" TargetMode="External"/><Relationship Id="rId1" Type="http://schemas.openxmlformats.org/officeDocument/2006/relationships/slideLayout" Target="../slideLayouts/slideLayout2.xml"/><Relationship Id="rId6" Type="http://schemas.openxmlformats.org/officeDocument/2006/relationships/hyperlink" Target="https://kafka.apache.org/documentation/#quickstart_send" TargetMode="External"/><Relationship Id="rId5" Type="http://schemas.openxmlformats.org/officeDocument/2006/relationships/hyperlink" Target="https://kafka.apache.org/documentation/#quickstart_createtopic" TargetMode="External"/><Relationship Id="rId4" Type="http://schemas.openxmlformats.org/officeDocument/2006/relationships/hyperlink" Target="https://kafka.apache.org/documentation/#quickstart_startserve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Publish%E2%80%93subscribe_pattern" TargetMode="External"/><Relationship Id="rId2" Type="http://schemas.openxmlformats.org/officeDocument/2006/relationships/hyperlink" Target="http://en.wikipedia.org/wiki/Message_queu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rabbitmq.com/" TargetMode="External"/><Relationship Id="rId2" Type="http://schemas.openxmlformats.org/officeDocument/2006/relationships/hyperlink" Target="http://activemq.apache.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893" y="1498444"/>
            <a:ext cx="7766936" cy="1646302"/>
          </a:xfr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txBody>
          <a:bodyPr/>
          <a:lstStyle/>
          <a:p>
            <a:r>
              <a:rPr lang="en-US" dirty="0" smtClean="0"/>
              <a:t>Apache Kafka</a:t>
            </a:r>
            <a:endParaRPr lang="en-US" dirty="0"/>
          </a:p>
        </p:txBody>
      </p:sp>
      <p:sp>
        <p:nvSpPr>
          <p:cNvPr id="4" name="TextBox 3"/>
          <p:cNvSpPr txBox="1"/>
          <p:nvPr/>
        </p:nvSpPr>
        <p:spPr>
          <a:xfrm>
            <a:off x="7308043" y="4433218"/>
            <a:ext cx="4197928" cy="646331"/>
          </a:xfrm>
          <a:prstGeom prst="rect">
            <a:avLst/>
          </a:prstGeom>
          <a:noFill/>
          <a:effectLst>
            <a:glow rad="101600">
              <a:schemeClr val="accent4">
                <a:satMod val="175000"/>
                <a:alpha val="40000"/>
              </a:schemeClr>
            </a:glow>
          </a:effectLst>
        </p:spPr>
        <p:txBody>
          <a:bodyPr wrap="square" rtlCol="0">
            <a:spAutoFit/>
          </a:bodyPr>
          <a:lstStyle/>
          <a:p>
            <a:r>
              <a:rPr lang="en-US" dirty="0" smtClean="0">
                <a:solidFill>
                  <a:srgbClr val="00B0F0"/>
                </a:solidFill>
              </a:rPr>
              <a:t>Kanchana</a:t>
            </a:r>
          </a:p>
          <a:p>
            <a:r>
              <a:rPr lang="en-US" dirty="0">
                <a:solidFill>
                  <a:srgbClr val="00B0F0"/>
                </a:solidFill>
              </a:rPr>
              <a:t>	</a:t>
            </a:r>
            <a:r>
              <a:rPr lang="en-US" dirty="0" smtClean="0">
                <a:solidFill>
                  <a:srgbClr val="00B0F0"/>
                </a:solidFill>
              </a:rPr>
              <a:t>	</a:t>
            </a:r>
            <a:r>
              <a:rPr lang="en-US" sz="1200" dirty="0" smtClean="0">
                <a:solidFill>
                  <a:srgbClr val="00B0F0"/>
                </a:solidFill>
              </a:rPr>
              <a:t>BIG DATA and ML Developer</a:t>
            </a:r>
            <a:endParaRPr lang="en-US" sz="1200" dirty="0">
              <a:solidFill>
                <a:srgbClr val="00B0F0"/>
              </a:solidFill>
            </a:endParaRPr>
          </a:p>
        </p:txBody>
      </p:sp>
      <p:sp>
        <p:nvSpPr>
          <p:cNvPr id="5" name="TextBox 4"/>
          <p:cNvSpPr txBox="1"/>
          <p:nvPr/>
        </p:nvSpPr>
        <p:spPr>
          <a:xfrm>
            <a:off x="108066" y="6457822"/>
            <a:ext cx="1729047" cy="276999"/>
          </a:xfrm>
          <a:prstGeom prst="rect">
            <a:avLst/>
          </a:prstGeom>
          <a:noFill/>
        </p:spPr>
        <p:txBody>
          <a:bodyPr wrap="square" rtlCol="0">
            <a:spAutoFit/>
          </a:bodyPr>
          <a:lstStyle/>
          <a:p>
            <a:r>
              <a:rPr lang="en-US" sz="1200" dirty="0" smtClean="0">
                <a:solidFill>
                  <a:schemeClr val="accent1">
                    <a:lumMod val="75000"/>
                  </a:schemeClr>
                </a:solidFill>
              </a:rPr>
              <a:t>Feb 24th</a:t>
            </a:r>
            <a:endParaRPr lang="en-US" sz="1200" dirty="0">
              <a:solidFill>
                <a:schemeClr val="accent1">
                  <a:lumMod val="75000"/>
                </a:schemeClr>
              </a:solidFill>
            </a:endParaRPr>
          </a:p>
        </p:txBody>
      </p:sp>
    </p:spTree>
    <p:extLst>
      <p:ext uri="{BB962C8B-B14F-4D97-AF65-F5344CB8AC3E}">
        <p14:creationId xmlns:p14="http://schemas.microsoft.com/office/powerpoint/2010/main" val="10700501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2" dur="500"/>
                                        <p:tgtEl>
                                          <p:spTgt spid="4">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5"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How does Kafka operate as a cluster to achieve distributed messaging?</a:t>
            </a:r>
            <a:endParaRPr lang="en-US" sz="2800" dirty="0"/>
          </a:p>
        </p:txBody>
      </p:sp>
    </p:spTree>
    <p:extLst>
      <p:ext uri="{BB962C8B-B14F-4D97-AF65-F5344CB8AC3E}">
        <p14:creationId xmlns:p14="http://schemas.microsoft.com/office/powerpoint/2010/main" val="242580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Apache Kafka Architecture – Cluster</a:t>
            </a:r>
            <a:br>
              <a:rPr lang="en-US" sz="2800" dirty="0"/>
            </a:br>
            <a:endParaRPr lang="en-US" sz="2800" dirty="0"/>
          </a:p>
        </p:txBody>
      </p:sp>
      <p:pic>
        <p:nvPicPr>
          <p:cNvPr id="3074" name="Picture 2" descr="Kafka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2332" y="1528821"/>
            <a:ext cx="7416758"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14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074"/>
                                        </p:tgtEl>
                                        <p:attrNameLst>
                                          <p:attrName>style.color</p:attrName>
                                        </p:attrNameLst>
                                      </p:cBhvr>
                                      <p:to>
                                        <a:schemeClr val="accent2"/>
                                      </p:to>
                                    </p:animClr>
                                    <p:animClr clrSpc="rgb" dir="cw">
                                      <p:cBhvr>
                                        <p:cTn id="7" dur="500" fill="hold"/>
                                        <p:tgtEl>
                                          <p:spTgt spid="3074"/>
                                        </p:tgtEl>
                                        <p:attrNameLst>
                                          <p:attrName>fillcolor</p:attrName>
                                        </p:attrNameLst>
                                      </p:cBhvr>
                                      <p:to>
                                        <a:schemeClr val="accent2"/>
                                      </p:to>
                                    </p:animClr>
                                    <p:set>
                                      <p:cBhvr>
                                        <p:cTn id="8" dur="500" fill="hold"/>
                                        <p:tgtEl>
                                          <p:spTgt spid="3074"/>
                                        </p:tgtEl>
                                        <p:attrNameLst>
                                          <p:attrName>fill.type</p:attrName>
                                        </p:attrNameLst>
                                      </p:cBhvr>
                                      <p:to>
                                        <p:strVal val="solid"/>
                                      </p:to>
                                    </p:set>
                                    <p:set>
                                      <p:cBhvr>
                                        <p:cTn id="9" dur="500" fill="hold"/>
                                        <p:tgtEl>
                                          <p:spTgt spid="307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145" y="326968"/>
            <a:ext cx="8596668" cy="612371"/>
          </a:xfrm>
        </p:spPr>
        <p:txBody>
          <a:bodyPr>
            <a:normAutofit fontScale="90000"/>
          </a:bodyPr>
          <a:lstStyle/>
          <a:p>
            <a:r>
              <a:rPr lang="en-US" sz="3100" dirty="0"/>
              <a:t>Kafka Architecture – Fundamental Concepts</a:t>
            </a:r>
            <a:r>
              <a:rPr lang="en-US" dirty="0"/>
              <a:t/>
            </a:r>
            <a:br>
              <a:rPr lang="en-US" dirty="0"/>
            </a:br>
            <a:endParaRPr lang="en-US" dirty="0"/>
          </a:p>
        </p:txBody>
      </p:sp>
      <p:pic>
        <p:nvPicPr>
          <p:cNvPr id="4098" name="Picture 2" descr="Kafka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5311" y="802351"/>
            <a:ext cx="8596312" cy="338121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Kafka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5630" y="3461795"/>
            <a:ext cx="4788131" cy="3719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99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098"/>
                                        </p:tgtEl>
                                        <p:attrNameLst>
                                          <p:attrName>style.color</p:attrName>
                                        </p:attrNameLst>
                                      </p:cBhvr>
                                      <p:to>
                                        <a:schemeClr val="accent2"/>
                                      </p:to>
                                    </p:animClr>
                                    <p:animClr clrSpc="rgb" dir="cw">
                                      <p:cBhvr>
                                        <p:cTn id="7" dur="500" fill="hold"/>
                                        <p:tgtEl>
                                          <p:spTgt spid="4098"/>
                                        </p:tgtEl>
                                        <p:attrNameLst>
                                          <p:attrName>fillcolor</p:attrName>
                                        </p:attrNameLst>
                                      </p:cBhvr>
                                      <p:to>
                                        <a:schemeClr val="accent2"/>
                                      </p:to>
                                    </p:animClr>
                                    <p:set>
                                      <p:cBhvr>
                                        <p:cTn id="8" dur="500" fill="hold"/>
                                        <p:tgtEl>
                                          <p:spTgt spid="4098"/>
                                        </p:tgtEl>
                                        <p:attrNameLst>
                                          <p:attrName>fill.type</p:attrName>
                                        </p:attrNameLst>
                                      </p:cBhvr>
                                      <p:to>
                                        <p:strVal val="solid"/>
                                      </p:to>
                                    </p:set>
                                    <p:set>
                                      <p:cBhvr>
                                        <p:cTn id="9" dur="500" fill="hold"/>
                                        <p:tgtEl>
                                          <p:spTgt spid="4098"/>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953" y="385157"/>
            <a:ext cx="8596668" cy="845127"/>
          </a:xfrm>
        </p:spPr>
        <p:txBody>
          <a:bodyPr>
            <a:noAutofit/>
          </a:bodyPr>
          <a:lstStyle/>
          <a:p>
            <a:r>
              <a:rPr lang="en-US" sz="2800" dirty="0" smtClean="0"/>
              <a:t>How does Kafka maintain all the information regarding the messages?</a:t>
            </a:r>
            <a:endParaRPr lang="en-US" sz="2800" dirty="0"/>
          </a:p>
        </p:txBody>
      </p:sp>
      <p:pic>
        <p:nvPicPr>
          <p:cNvPr id="16386" name="Picture 2" descr="Requirement of ZooKeeper in Kaf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480" y="1673310"/>
            <a:ext cx="7126375" cy="5026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8631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16386"/>
                                        </p:tgtEl>
                                        <p:attrNameLst>
                                          <p:attrName>style.visibility</p:attrName>
                                        </p:attrNameLst>
                                      </p:cBhvr>
                                      <p:to>
                                        <p:strVal val="visible"/>
                                      </p:to>
                                    </p:set>
                                    <p:animEffect transition="in" filter="randombar(horizontal)">
                                      <p:cBhvr>
                                        <p:cTn id="11"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8502"/>
          </a:xfrm>
        </p:spPr>
        <p:txBody>
          <a:bodyPr>
            <a:normAutofit/>
          </a:bodyPr>
          <a:lstStyle/>
          <a:p>
            <a:r>
              <a:rPr lang="en-US" sz="2800" dirty="0" smtClean="0"/>
              <a:t>Kafka Use cases:</a:t>
            </a:r>
            <a:endParaRPr lang="en-US" sz="2800" dirty="0"/>
          </a:p>
        </p:txBody>
      </p:sp>
      <p:sp>
        <p:nvSpPr>
          <p:cNvPr id="3" name="Content Placeholder 2"/>
          <p:cNvSpPr>
            <a:spLocks noGrp="1"/>
          </p:cNvSpPr>
          <p:nvPr>
            <p:ph idx="1"/>
          </p:nvPr>
        </p:nvSpPr>
        <p:spPr>
          <a:xfrm>
            <a:off x="1442105" y="1438102"/>
            <a:ext cx="8596668" cy="3880773"/>
          </a:xfrm>
        </p:spPr>
        <p:txBody>
          <a:bodyPr/>
          <a:lstStyle/>
          <a:p>
            <a:r>
              <a:rPr lang="en-US" b="1" dirty="0">
                <a:solidFill>
                  <a:schemeClr val="accent1"/>
                </a:solidFill>
                <a:hlinkClick r:id="rId2"/>
              </a:rPr>
              <a:t>Website Activity Tracking</a:t>
            </a:r>
            <a:endParaRPr lang="en-US" b="1" dirty="0">
              <a:solidFill>
                <a:schemeClr val="accent1"/>
              </a:solidFill>
            </a:endParaRPr>
          </a:p>
          <a:p>
            <a:r>
              <a:rPr lang="en-US" b="1" dirty="0">
                <a:solidFill>
                  <a:schemeClr val="accent1"/>
                </a:solidFill>
                <a:hlinkClick r:id="rId3"/>
              </a:rPr>
              <a:t>Metrics</a:t>
            </a:r>
            <a:endParaRPr lang="en-US" b="1" dirty="0">
              <a:solidFill>
                <a:schemeClr val="accent1"/>
              </a:solidFill>
            </a:endParaRPr>
          </a:p>
          <a:p>
            <a:r>
              <a:rPr lang="en-US" b="1" dirty="0">
                <a:solidFill>
                  <a:schemeClr val="accent1"/>
                </a:solidFill>
                <a:hlinkClick r:id="rId4"/>
              </a:rPr>
              <a:t>Log Aggregation</a:t>
            </a:r>
            <a:endParaRPr lang="en-US" b="1" dirty="0">
              <a:solidFill>
                <a:schemeClr val="accent1"/>
              </a:solidFill>
            </a:endParaRPr>
          </a:p>
          <a:p>
            <a:r>
              <a:rPr lang="en-US" b="1" dirty="0">
                <a:solidFill>
                  <a:schemeClr val="accent1"/>
                </a:solidFill>
                <a:hlinkClick r:id="rId5"/>
              </a:rPr>
              <a:t>Stream Processing</a:t>
            </a:r>
            <a:endParaRPr lang="en-US" b="1" dirty="0">
              <a:solidFill>
                <a:schemeClr val="accent1"/>
              </a:solidFill>
            </a:endParaRPr>
          </a:p>
          <a:p>
            <a:r>
              <a:rPr lang="en-US" b="1" dirty="0">
                <a:solidFill>
                  <a:schemeClr val="accent1"/>
                </a:solidFill>
                <a:hlinkClick r:id="rId6"/>
              </a:rPr>
              <a:t>Event Sourcing</a:t>
            </a:r>
            <a:endParaRPr lang="en-US" b="1" dirty="0">
              <a:solidFill>
                <a:schemeClr val="accent1"/>
              </a:solidFill>
            </a:endParaRPr>
          </a:p>
          <a:p>
            <a:r>
              <a:rPr lang="en-US" b="1" dirty="0">
                <a:solidFill>
                  <a:schemeClr val="accent1"/>
                </a:solidFill>
                <a:hlinkClick r:id="rId7"/>
              </a:rPr>
              <a:t>Commit Log</a:t>
            </a:r>
            <a:endParaRPr lang="en-US" b="1" dirty="0">
              <a:solidFill>
                <a:schemeClr val="accent1"/>
              </a:solidFill>
            </a:endParaRPr>
          </a:p>
          <a:p>
            <a:pPr marL="0" indent="0">
              <a:buNone/>
            </a:pPr>
            <a:r>
              <a:rPr lang="en-US" dirty="0">
                <a:hlinkClick r:id="rId8"/>
              </a:rPr>
              <a:t/>
            </a:r>
            <a:br>
              <a:rPr lang="en-US" dirty="0">
                <a:hlinkClick r:id="rId8"/>
              </a:rPr>
            </a:br>
            <a:endParaRPr lang="en-US" dirty="0"/>
          </a:p>
        </p:txBody>
      </p:sp>
    </p:spTree>
    <p:extLst>
      <p:ext uri="{BB962C8B-B14F-4D97-AF65-F5344CB8AC3E}">
        <p14:creationId xmlns:p14="http://schemas.microsoft.com/office/powerpoint/2010/main" val="10772439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3">
                                            <p:txEl>
                                              <p:pRg st="0" end="0"/>
                                            </p:txEl>
                                          </p:spTgt>
                                        </p:tgtEl>
                                        <p:attrNameLst>
                                          <p:attrName>style.fontWeight</p:attrName>
                                        </p:attrNameLst>
                                      </p:cBhvr>
                                      <p:to>
                                        <p:strVal val="bold"/>
                                      </p:to>
                                    </p:set>
                                  </p:childTnLst>
                                </p:cTn>
                              </p:par>
                              <p:par>
                                <p:cTn id="11" presetID="15" presetClass="emph" presetSubtype="0" nodeType="withEffect">
                                  <p:stCondLst>
                                    <p:cond delay="0"/>
                                  </p:stCondLst>
                                  <p:iterate type="lt">
                                    <p:tmAbs val="25"/>
                                  </p:iterate>
                                  <p:childTnLst>
                                    <p:set>
                                      <p:cBhvr override="childStyle">
                                        <p:cTn id="12" dur="indefinite"/>
                                        <p:tgtEl>
                                          <p:spTgt spid="3">
                                            <p:txEl>
                                              <p:pRg st="1" end="1"/>
                                            </p:txEl>
                                          </p:spTgt>
                                        </p:tgtEl>
                                        <p:attrNameLst>
                                          <p:attrName>style.fontWeight</p:attrName>
                                        </p:attrNameLst>
                                      </p:cBhvr>
                                      <p:to>
                                        <p:strVal val="bold"/>
                                      </p:to>
                                    </p:set>
                                  </p:childTnLst>
                                </p:cTn>
                              </p:par>
                              <p:par>
                                <p:cTn id="13" presetID="15" presetClass="emph" presetSubtype="0" nodeType="withEffect">
                                  <p:stCondLst>
                                    <p:cond delay="0"/>
                                  </p:stCondLst>
                                  <p:iterate type="lt">
                                    <p:tmAbs val="25"/>
                                  </p:iterate>
                                  <p:childTnLst>
                                    <p:set>
                                      <p:cBhvr override="childStyle">
                                        <p:cTn id="14" dur="indefinite"/>
                                        <p:tgtEl>
                                          <p:spTgt spid="3">
                                            <p:txEl>
                                              <p:pRg st="2" end="2"/>
                                            </p:txEl>
                                          </p:spTgt>
                                        </p:tgtEl>
                                        <p:attrNameLst>
                                          <p:attrName>style.fontWeight</p:attrName>
                                        </p:attrNameLst>
                                      </p:cBhvr>
                                      <p:to>
                                        <p:strVal val="bold"/>
                                      </p:to>
                                    </p:set>
                                  </p:childTnLst>
                                </p:cTn>
                              </p:par>
                              <p:par>
                                <p:cTn id="15" presetID="15" presetClass="emph" presetSubtype="0" nodeType="withEffect">
                                  <p:stCondLst>
                                    <p:cond delay="0"/>
                                  </p:stCondLst>
                                  <p:iterate type="lt">
                                    <p:tmAbs val="25"/>
                                  </p:iterate>
                                  <p:childTnLst>
                                    <p:set>
                                      <p:cBhvr override="childStyle">
                                        <p:cTn id="16" dur="indefinite"/>
                                        <p:tgtEl>
                                          <p:spTgt spid="3">
                                            <p:txEl>
                                              <p:pRg st="3" end="3"/>
                                            </p:txEl>
                                          </p:spTgt>
                                        </p:tgtEl>
                                        <p:attrNameLst>
                                          <p:attrName>style.fontWeight</p:attrName>
                                        </p:attrNameLst>
                                      </p:cBhvr>
                                      <p:to>
                                        <p:strVal val="bold"/>
                                      </p:to>
                                    </p:set>
                                  </p:childTnLst>
                                </p:cTn>
                              </p:par>
                              <p:par>
                                <p:cTn id="17" presetID="15" presetClass="emph" presetSubtype="0" nodeType="withEffect">
                                  <p:stCondLst>
                                    <p:cond delay="0"/>
                                  </p:stCondLst>
                                  <p:iterate type="lt">
                                    <p:tmAbs val="25"/>
                                  </p:iterate>
                                  <p:childTnLst>
                                    <p:set>
                                      <p:cBhvr override="childStyle">
                                        <p:cTn id="18" dur="indefinite"/>
                                        <p:tgtEl>
                                          <p:spTgt spid="3">
                                            <p:txEl>
                                              <p:pRg st="4" end="4"/>
                                            </p:txEl>
                                          </p:spTgt>
                                        </p:tgtEl>
                                        <p:attrNameLst>
                                          <p:attrName>style.fontWeight</p:attrName>
                                        </p:attrNameLst>
                                      </p:cBhvr>
                                      <p:to>
                                        <p:strVal val="bold"/>
                                      </p:to>
                                    </p:set>
                                  </p:childTnLst>
                                </p:cTn>
                              </p:par>
                              <p:par>
                                <p:cTn id="19" presetID="15" presetClass="emph" presetSubtype="0" nodeType="withEffect">
                                  <p:stCondLst>
                                    <p:cond delay="0"/>
                                  </p:stCondLst>
                                  <p:iterate type="lt">
                                    <p:tmAbs val="25"/>
                                  </p:iterate>
                                  <p:childTnLst>
                                    <p:set>
                                      <p:cBhvr override="childStyle">
                                        <p:cTn id="20" dur="indefinite"/>
                                        <p:tgtEl>
                                          <p:spTgt spid="3">
                                            <p:txEl>
                                              <p:pRg st="5" end="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622"/>
          </a:xfrm>
        </p:spPr>
        <p:txBody>
          <a:bodyPr>
            <a:normAutofit/>
          </a:bodyPr>
          <a:lstStyle/>
          <a:p>
            <a:r>
              <a:rPr lang="en-US" sz="2800" dirty="0" smtClean="0"/>
              <a:t>The core APIs in Kafka:</a:t>
            </a:r>
            <a:endParaRPr lang="en-US" sz="2800" dirty="0"/>
          </a:p>
        </p:txBody>
      </p:sp>
      <p:sp>
        <p:nvSpPr>
          <p:cNvPr id="3" name="Content Placeholder 2"/>
          <p:cNvSpPr>
            <a:spLocks noGrp="1"/>
          </p:cNvSpPr>
          <p:nvPr>
            <p:ph idx="1"/>
          </p:nvPr>
        </p:nvSpPr>
        <p:spPr>
          <a:xfrm>
            <a:off x="1485306" y="1495571"/>
            <a:ext cx="2107430" cy="1995775"/>
          </a:xfrm>
        </p:spPr>
        <p:txBody>
          <a:bodyPr/>
          <a:lstStyle/>
          <a:p>
            <a:r>
              <a:rPr lang="en-US" dirty="0" smtClean="0"/>
              <a:t>Producer API</a:t>
            </a:r>
          </a:p>
          <a:p>
            <a:r>
              <a:rPr lang="en-US" dirty="0" smtClean="0"/>
              <a:t>Consumer API</a:t>
            </a:r>
          </a:p>
          <a:p>
            <a:r>
              <a:rPr lang="en-US" dirty="0" smtClean="0"/>
              <a:t>Streams API</a:t>
            </a:r>
          </a:p>
          <a:p>
            <a:r>
              <a:rPr lang="en-US" dirty="0" smtClean="0"/>
              <a:t>Connector API</a:t>
            </a:r>
          </a:p>
          <a:p>
            <a:endParaRPr lang="en-US" dirty="0"/>
          </a:p>
        </p:txBody>
      </p:sp>
      <p:pic>
        <p:nvPicPr>
          <p:cNvPr id="1028" name="Picture 4" descr="https://kafka.apache.org/23/images/kafka-api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4289" y="801991"/>
            <a:ext cx="6395818" cy="5378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98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1" presetClass="emph" presetSubtype="0" fill="hold" nodeType="clickEffect">
                                  <p:stCondLst>
                                    <p:cond delay="0"/>
                                  </p:stCondLst>
                                  <p:childTnLst>
                                    <p:animClr clrSpc="hsl" dir="cw">
                                      <p:cBhvr override="childStyle">
                                        <p:cTn id="28" dur="500" fill="hold"/>
                                        <p:tgtEl>
                                          <p:spTgt spid="1028"/>
                                        </p:tgtEl>
                                        <p:attrNameLst>
                                          <p:attrName>style.color</p:attrName>
                                        </p:attrNameLst>
                                      </p:cBhvr>
                                      <p:by>
                                        <p:hsl h="7200000" s="0" l="0"/>
                                      </p:by>
                                    </p:animClr>
                                    <p:animClr clrSpc="hsl" dir="cw">
                                      <p:cBhvr>
                                        <p:cTn id="29" dur="500" fill="hold"/>
                                        <p:tgtEl>
                                          <p:spTgt spid="1028"/>
                                        </p:tgtEl>
                                        <p:attrNameLst>
                                          <p:attrName>fillcolor</p:attrName>
                                        </p:attrNameLst>
                                      </p:cBhvr>
                                      <p:by>
                                        <p:hsl h="7200000" s="0" l="0"/>
                                      </p:by>
                                    </p:animClr>
                                    <p:animClr clrSpc="hsl" dir="cw">
                                      <p:cBhvr>
                                        <p:cTn id="30" dur="500" fill="hold"/>
                                        <p:tgtEl>
                                          <p:spTgt spid="1028"/>
                                        </p:tgtEl>
                                        <p:attrNameLst>
                                          <p:attrName>stroke.color</p:attrName>
                                        </p:attrNameLst>
                                      </p:cBhvr>
                                      <p:by>
                                        <p:hsl h="7200000" s="0" l="0"/>
                                      </p:by>
                                    </p:animClr>
                                    <p:set>
                                      <p:cBhvr>
                                        <p:cTn id="31" dur="500" fill="hold"/>
                                        <p:tgtEl>
                                          <p:spTgt spid="102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97997" y="5352480"/>
            <a:ext cx="8596668" cy="5683915"/>
          </a:xfrm>
        </p:spPr>
        <p:txBody>
          <a:bodyPr/>
          <a:lstStyle/>
          <a:p>
            <a:endParaRPr lang="en-US" dirty="0" smtClean="0"/>
          </a:p>
          <a:p>
            <a:endParaRPr lang="en-US" dirty="0" smtClean="0"/>
          </a:p>
          <a:p>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978856141"/>
              </p:ext>
            </p:extLst>
          </p:nvPr>
        </p:nvGraphicFramePr>
        <p:xfrm>
          <a:off x="667713" y="1526022"/>
          <a:ext cx="8596312" cy="505253"/>
        </p:xfrm>
        <a:graphic>
          <a:graphicData uri="http://schemas.openxmlformats.org/drawingml/2006/table">
            <a:tbl>
              <a:tblPr/>
              <a:tblGrid>
                <a:gridCol w="192978">
                  <a:extLst>
                    <a:ext uri="{9D8B030D-6E8A-4147-A177-3AD203B41FA5}">
                      <a16:colId xmlns:a16="http://schemas.microsoft.com/office/drawing/2014/main" val="3341114589"/>
                    </a:ext>
                  </a:extLst>
                </a:gridCol>
                <a:gridCol w="8403334">
                  <a:extLst>
                    <a:ext uri="{9D8B030D-6E8A-4147-A177-3AD203B41FA5}">
                      <a16:colId xmlns:a16="http://schemas.microsoft.com/office/drawing/2014/main" val="3679156760"/>
                    </a:ext>
                  </a:extLst>
                </a:gridCol>
              </a:tblGrid>
              <a:tr h="505253">
                <a:tc>
                  <a:txBody>
                    <a:bodyPr/>
                    <a:lstStyle/>
                    <a:p>
                      <a:pPr algn="r" fontAlgn="base"/>
                      <a:r>
                        <a:rPr lang="en-US" sz="1000" b="0" i="0">
                          <a:solidFill>
                            <a:srgbClr val="808080"/>
                          </a:solidFill>
                          <a:effectLst/>
                          <a:latin typeface="Menlo"/>
                        </a:rPr>
                        <a:t>1</a:t>
                      </a:r>
                    </a:p>
                    <a:p>
                      <a:pPr algn="r" fontAlgn="base"/>
                      <a:r>
                        <a:rPr lang="en-US" sz="1000" b="0" i="0">
                          <a:solidFill>
                            <a:srgbClr val="808080"/>
                          </a:solidFill>
                          <a:effectLst/>
                          <a:latin typeface="Menlo"/>
                        </a:rPr>
                        <a:t>2</a:t>
                      </a:r>
                    </a:p>
                  </a:txBody>
                  <a:tcPr marL="0" marR="0" marT="0" marB="0" anchor="ctr">
                    <a:lnL>
                      <a:noFill/>
                    </a:lnL>
                    <a:lnR>
                      <a:noFill/>
                    </a:lnR>
                    <a:lnT>
                      <a:noFill/>
                    </a:lnT>
                    <a:lnB>
                      <a:noFill/>
                    </a:lnB>
                  </a:tcPr>
                </a:tc>
                <a:tc>
                  <a:txBody>
                    <a:bodyPr/>
                    <a:lstStyle/>
                    <a:p>
                      <a:pPr algn="l" fontAlgn="base"/>
                      <a:r>
                        <a:rPr lang="en-US" sz="1000" b="0" i="0" dirty="0">
                          <a:effectLst/>
                          <a:latin typeface="Menlo"/>
                        </a:rPr>
                        <a:t>&gt; tar -</a:t>
                      </a:r>
                      <a:r>
                        <a:rPr lang="en-US" sz="1000" b="0" i="0" dirty="0" err="1">
                          <a:effectLst/>
                          <a:latin typeface="Menlo"/>
                        </a:rPr>
                        <a:t>xzf</a:t>
                      </a:r>
                      <a:r>
                        <a:rPr lang="en-US" sz="1000" b="0" i="0" dirty="0">
                          <a:effectLst/>
                          <a:latin typeface="Menlo"/>
                        </a:rPr>
                        <a:t> kafka_2.12-2.4.0.tgz</a:t>
                      </a:r>
                    </a:p>
                    <a:p>
                      <a:pPr algn="l" fontAlgn="base"/>
                      <a:r>
                        <a:rPr lang="en-US" sz="1000" b="0" i="0" dirty="0">
                          <a:effectLst/>
                          <a:latin typeface="Menlo"/>
                        </a:rPr>
                        <a:t>&gt; cd kafka_2.12-2.4.0</a:t>
                      </a:r>
                    </a:p>
                  </a:txBody>
                  <a:tcPr marL="0" marR="0" marT="0" marB="0" anchor="ctr">
                    <a:lnL>
                      <a:noFill/>
                    </a:lnL>
                    <a:lnR>
                      <a:noFill/>
                    </a:lnR>
                    <a:lnT>
                      <a:noFill/>
                    </a:lnT>
                    <a:lnB>
                      <a:noFill/>
                    </a:lnB>
                  </a:tcPr>
                </a:tc>
                <a:extLst>
                  <a:ext uri="{0D108BD9-81ED-4DB2-BD59-A6C34878D82A}">
                    <a16:rowId xmlns:a16="http://schemas.microsoft.com/office/drawing/2014/main" val="1131968912"/>
                  </a:ext>
                </a:extLst>
              </a:tr>
            </a:tbl>
          </a:graphicData>
        </a:graphic>
      </p:graphicFrame>
      <p:sp>
        <p:nvSpPr>
          <p:cNvPr id="11" name="Rectangle 4"/>
          <p:cNvSpPr>
            <a:spLocks noChangeArrowheads="1"/>
          </p:cNvSpPr>
          <p:nvPr/>
        </p:nvSpPr>
        <p:spPr bwMode="auto">
          <a:xfrm rot="10800000" flipV="1">
            <a:off x="768371" y="822521"/>
            <a:ext cx="11861356"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b="1" dirty="0" smtClean="0">
                <a:hlinkClick r:id="rId2"/>
              </a:rPr>
              <a:t>Step </a:t>
            </a:r>
            <a:r>
              <a:rPr lang="en-US" b="1" dirty="0">
                <a:hlinkClick r:id="rId2"/>
              </a:rPr>
              <a:t>1: </a:t>
            </a:r>
            <a:r>
              <a:rPr lang="en-US" b="1" dirty="0">
                <a:latin typeface="+mn-lt"/>
                <a:hlinkClick r:id="rId2"/>
              </a:rPr>
              <a:t>Download</a:t>
            </a:r>
            <a:r>
              <a:rPr lang="en-US" b="1" dirty="0">
                <a:hlinkClick r:id="rId2"/>
              </a:rPr>
              <a:t> the code</a:t>
            </a:r>
            <a:endParaRPr lang="en-US"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0968DE"/>
              </a:solidFill>
              <a:effectLst/>
              <a:latin typeface="Roboto"/>
              <a:hlinkClick r:id="rId3" tooltip="Kafka download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968DE"/>
                </a:solidFill>
                <a:effectLst/>
                <a:latin typeface="Roboto"/>
                <a:hlinkClick r:id="rId3" tooltip="Kafka downloads"/>
              </a:rPr>
              <a:t>Download</a:t>
            </a:r>
            <a:r>
              <a:rPr kumimoji="0" lang="en-US" altLang="en-US" sz="1100" b="0" i="0" u="none" strike="noStrike" cap="none" normalizeH="0" baseline="0" dirty="0" smtClean="0">
                <a:ln>
                  <a:noFill/>
                </a:ln>
                <a:solidFill>
                  <a:srgbClr val="000000"/>
                </a:solidFill>
                <a:effectLst/>
                <a:latin typeface="Roboto"/>
              </a:rPr>
              <a:t> the 2.4.0 release and un-tar it.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1"/>
          <p:cNvSpPr/>
          <p:nvPr/>
        </p:nvSpPr>
        <p:spPr>
          <a:xfrm>
            <a:off x="667713" y="2042411"/>
            <a:ext cx="2710999" cy="369332"/>
          </a:xfrm>
          <a:prstGeom prst="rect">
            <a:avLst/>
          </a:prstGeom>
        </p:spPr>
        <p:txBody>
          <a:bodyPr wrap="none">
            <a:spAutoFit/>
          </a:bodyPr>
          <a:lstStyle/>
          <a:p>
            <a:r>
              <a:rPr lang="en-US" b="1" dirty="0">
                <a:solidFill>
                  <a:srgbClr val="000000"/>
                </a:solidFill>
                <a:latin typeface="Roboto"/>
                <a:hlinkClick r:id="rId4"/>
              </a:rPr>
              <a:t>Step 2: Start the server</a:t>
            </a:r>
            <a:endParaRPr lang="en-US" b="1" i="0" dirty="0">
              <a:solidFill>
                <a:srgbClr val="000000"/>
              </a:solidFill>
              <a:effectLst/>
              <a:latin typeface="Roboto"/>
            </a:endParaRPr>
          </a:p>
        </p:txBody>
      </p:sp>
      <p:sp>
        <p:nvSpPr>
          <p:cNvPr id="13" name="Rectangle 5"/>
          <p:cNvSpPr>
            <a:spLocks noChangeArrowheads="1"/>
          </p:cNvSpPr>
          <p:nvPr/>
        </p:nvSpPr>
        <p:spPr bwMode="auto">
          <a:xfrm>
            <a:off x="780284" y="24278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Menlo"/>
              </a:rPr>
              <a:t>&gt; bin/zookeeper-server-start.sh </a:t>
            </a:r>
            <a:r>
              <a:rPr kumimoji="0" lang="en-US" altLang="en-US" sz="1000" b="0" i="0" u="none" strike="noStrike" cap="none" normalizeH="0" baseline="0" dirty="0" err="1" smtClean="0">
                <a:ln>
                  <a:noFill/>
                </a:ln>
                <a:solidFill>
                  <a:srgbClr val="000000"/>
                </a:solidFill>
                <a:effectLst/>
                <a:latin typeface="Menlo"/>
              </a:rPr>
              <a:t>config</a:t>
            </a:r>
            <a:r>
              <a:rPr kumimoji="0" lang="en-US" altLang="en-US" sz="1000" b="0" i="0" u="none" strike="noStrike" cap="none" normalizeH="0" baseline="0" dirty="0" smtClean="0">
                <a:ln>
                  <a:noFill/>
                </a:ln>
                <a:solidFill>
                  <a:srgbClr val="000000"/>
                </a:solidFill>
                <a:effectLst/>
                <a:latin typeface="Menlo"/>
              </a:rPr>
              <a:t>/</a:t>
            </a:r>
            <a:r>
              <a:rPr kumimoji="0" lang="en-US" altLang="en-US" sz="1000" b="0" i="0" u="none" strike="noStrike" cap="none" normalizeH="0" baseline="0" dirty="0" err="1" smtClean="0">
                <a:ln>
                  <a:noFill/>
                </a:ln>
                <a:solidFill>
                  <a:srgbClr val="000000"/>
                </a:solidFill>
                <a:effectLst/>
                <a:latin typeface="Menlo"/>
              </a:rPr>
              <a:t>zookeeper.properties</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5"/>
          <p:cNvSpPr/>
          <p:nvPr/>
        </p:nvSpPr>
        <p:spPr>
          <a:xfrm>
            <a:off x="762753" y="2878544"/>
            <a:ext cx="2077813" cy="276999"/>
          </a:xfrm>
          <a:prstGeom prst="rect">
            <a:avLst/>
          </a:prstGeom>
        </p:spPr>
        <p:txBody>
          <a:bodyPr wrap="none">
            <a:spAutoFit/>
          </a:bodyPr>
          <a:lstStyle/>
          <a:p>
            <a:r>
              <a:rPr lang="en-US" sz="1200" dirty="0">
                <a:solidFill>
                  <a:srgbClr val="000000"/>
                </a:solidFill>
              </a:rPr>
              <a:t>Now start the Kafka server:</a:t>
            </a:r>
            <a:endParaRPr lang="en-US" sz="1200" dirty="0"/>
          </a:p>
        </p:txBody>
      </p:sp>
      <p:sp>
        <p:nvSpPr>
          <p:cNvPr id="17" name="Rectangle 7"/>
          <p:cNvSpPr>
            <a:spLocks noChangeArrowheads="1"/>
          </p:cNvSpPr>
          <p:nvPr/>
        </p:nvSpPr>
        <p:spPr bwMode="auto">
          <a:xfrm>
            <a:off x="760735" y="31373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Menlo"/>
              </a:rPr>
              <a:t>&gt; bin/kafka-server-start.sh </a:t>
            </a:r>
            <a:r>
              <a:rPr kumimoji="0" lang="en-US" altLang="en-US" sz="1000" b="0" i="0" u="none" strike="noStrike" cap="none" normalizeH="0" baseline="0" dirty="0" err="1" smtClean="0">
                <a:ln>
                  <a:noFill/>
                </a:ln>
                <a:solidFill>
                  <a:srgbClr val="000000"/>
                </a:solidFill>
                <a:effectLst/>
                <a:latin typeface="Menlo"/>
              </a:rPr>
              <a:t>config</a:t>
            </a:r>
            <a:r>
              <a:rPr kumimoji="0" lang="en-US" altLang="en-US" sz="1000" b="0" i="0" u="none" strike="noStrike" cap="none" normalizeH="0" baseline="0" dirty="0" smtClean="0">
                <a:ln>
                  <a:noFill/>
                </a:ln>
                <a:solidFill>
                  <a:srgbClr val="000000"/>
                </a:solidFill>
                <a:effectLst/>
                <a:latin typeface="Menlo"/>
              </a:rPr>
              <a:t>/</a:t>
            </a:r>
            <a:r>
              <a:rPr kumimoji="0" lang="en-US" altLang="en-US" sz="1000" b="0" i="0" u="none" strike="noStrike" cap="none" normalizeH="0" baseline="0" dirty="0" err="1" smtClean="0">
                <a:ln>
                  <a:noFill/>
                </a:ln>
                <a:solidFill>
                  <a:srgbClr val="000000"/>
                </a:solidFill>
                <a:effectLst/>
                <a:latin typeface="Menlo"/>
              </a:rPr>
              <a:t>server.properties</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7"/>
          <p:cNvSpPr/>
          <p:nvPr/>
        </p:nvSpPr>
        <p:spPr>
          <a:xfrm rot="10800000" flipV="1">
            <a:off x="740329" y="3618836"/>
            <a:ext cx="3125586" cy="369332"/>
          </a:xfrm>
          <a:prstGeom prst="rect">
            <a:avLst/>
          </a:prstGeom>
        </p:spPr>
        <p:txBody>
          <a:bodyPr wrap="square">
            <a:spAutoFit/>
          </a:bodyPr>
          <a:lstStyle/>
          <a:p>
            <a:r>
              <a:rPr lang="en-US" b="1" dirty="0">
                <a:solidFill>
                  <a:srgbClr val="000000"/>
                </a:solidFill>
                <a:latin typeface="Roboto"/>
                <a:hlinkClick r:id="rId5"/>
              </a:rPr>
              <a:t>Step 3: Create a topic</a:t>
            </a:r>
            <a:endParaRPr lang="en-US" b="1" i="0" dirty="0">
              <a:solidFill>
                <a:srgbClr val="000000"/>
              </a:solidFill>
              <a:effectLst/>
              <a:latin typeface="Roboto"/>
            </a:endParaRPr>
          </a:p>
        </p:txBody>
      </p:sp>
      <p:sp>
        <p:nvSpPr>
          <p:cNvPr id="19" name="Rectangle 8"/>
          <p:cNvSpPr>
            <a:spLocks noChangeArrowheads="1"/>
          </p:cNvSpPr>
          <p:nvPr/>
        </p:nvSpPr>
        <p:spPr bwMode="auto">
          <a:xfrm>
            <a:off x="749728" y="39574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Menlo"/>
              </a:rPr>
              <a:t>&gt; bin/kafka-topics.sh --create --bootstrap-server localhost:9092 --replication-factor 1 --partitions 1 --topic </a:t>
            </a:r>
            <a:r>
              <a:rPr kumimoji="0" lang="en-US" altLang="en-US" sz="1000" b="0" i="0" u="none" strike="noStrike" cap="none" normalizeH="0" baseline="0" dirty="0" smtClean="0">
                <a:ln>
                  <a:noFill/>
                </a:ln>
                <a:solidFill>
                  <a:srgbClr val="FF1493"/>
                </a:solidFill>
                <a:effectLst/>
                <a:latin typeface="Menlo"/>
              </a:rPr>
              <a:t>test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9"/>
          <p:cNvSpPr/>
          <p:nvPr/>
        </p:nvSpPr>
        <p:spPr>
          <a:xfrm rot="10800000" flipV="1">
            <a:off x="726371" y="4424942"/>
            <a:ext cx="5187141" cy="646331"/>
          </a:xfrm>
          <a:prstGeom prst="rect">
            <a:avLst/>
          </a:prstGeom>
        </p:spPr>
        <p:txBody>
          <a:bodyPr wrap="square">
            <a:spAutoFit/>
          </a:bodyPr>
          <a:lstStyle/>
          <a:p>
            <a:r>
              <a:rPr lang="en-US" b="1" dirty="0">
                <a:solidFill>
                  <a:srgbClr val="000000"/>
                </a:solidFill>
                <a:latin typeface="Roboto"/>
                <a:hlinkClick r:id="rId6"/>
              </a:rPr>
              <a:t>Step 4: Send </a:t>
            </a:r>
            <a:r>
              <a:rPr lang="en-US" b="1" dirty="0" smtClean="0">
                <a:solidFill>
                  <a:srgbClr val="000000"/>
                </a:solidFill>
                <a:latin typeface="Roboto"/>
                <a:hlinkClick r:id="rId6"/>
              </a:rPr>
              <a:t>some</a:t>
            </a:r>
          </a:p>
          <a:p>
            <a:r>
              <a:rPr lang="en-US" b="1" dirty="0" smtClean="0">
                <a:solidFill>
                  <a:srgbClr val="000000"/>
                </a:solidFill>
                <a:latin typeface="Roboto"/>
                <a:hlinkClick r:id="rId6"/>
              </a:rPr>
              <a:t>messages</a:t>
            </a:r>
            <a:endParaRPr lang="en-US" b="1" i="0" dirty="0">
              <a:solidFill>
                <a:srgbClr val="000000"/>
              </a:solidFill>
              <a:effectLst/>
              <a:latin typeface="Roboto"/>
            </a:endParaRPr>
          </a:p>
        </p:txBody>
      </p:sp>
      <p:sp>
        <p:nvSpPr>
          <p:cNvPr id="21" name="Rectangle 9"/>
          <p:cNvSpPr>
            <a:spLocks noChangeArrowheads="1"/>
          </p:cNvSpPr>
          <p:nvPr/>
        </p:nvSpPr>
        <p:spPr bwMode="auto">
          <a:xfrm>
            <a:off x="780284" y="5146055"/>
            <a:ext cx="39914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Menlo"/>
              </a:rPr>
              <a:t>&gt; bin/kafka-console-producer.sh --broker-list localhost:9092 --topic </a:t>
            </a:r>
            <a:r>
              <a:rPr kumimoji="0" lang="en-US" altLang="en-US" sz="1000" b="0" i="0" u="none" strike="noStrike" cap="none" normalizeH="0" baseline="0" dirty="0" smtClean="0">
                <a:ln>
                  <a:noFill/>
                </a:ln>
                <a:solidFill>
                  <a:srgbClr val="FF1493"/>
                </a:solidFill>
                <a:effectLst/>
                <a:latin typeface="Menlo"/>
              </a:rPr>
              <a:t>test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Menlo"/>
              </a:rPr>
              <a:t>This is a message</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Menlo"/>
              </a:rPr>
              <a:t>This is another message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21"/>
          <p:cNvSpPr/>
          <p:nvPr/>
        </p:nvSpPr>
        <p:spPr>
          <a:xfrm>
            <a:off x="741911" y="5669966"/>
            <a:ext cx="2903359" cy="369332"/>
          </a:xfrm>
          <a:prstGeom prst="rect">
            <a:avLst/>
          </a:prstGeom>
        </p:spPr>
        <p:txBody>
          <a:bodyPr wrap="none">
            <a:spAutoFit/>
          </a:bodyPr>
          <a:lstStyle/>
          <a:p>
            <a:r>
              <a:rPr lang="en-US" b="1" dirty="0">
                <a:solidFill>
                  <a:srgbClr val="000000"/>
                </a:solidFill>
                <a:latin typeface="Roboto"/>
                <a:hlinkClick r:id="rId7"/>
              </a:rPr>
              <a:t>Step 5: Start a consumer</a:t>
            </a:r>
            <a:endParaRPr lang="en-US" b="1" i="0" dirty="0">
              <a:solidFill>
                <a:srgbClr val="000000"/>
              </a:solidFill>
              <a:effectLst/>
              <a:latin typeface="Roboto"/>
            </a:endParaRPr>
          </a:p>
        </p:txBody>
      </p:sp>
      <p:sp>
        <p:nvSpPr>
          <p:cNvPr id="23" name="Rectangle 10"/>
          <p:cNvSpPr>
            <a:spLocks noChangeArrowheads="1"/>
          </p:cNvSpPr>
          <p:nvPr/>
        </p:nvSpPr>
        <p:spPr bwMode="auto">
          <a:xfrm>
            <a:off x="780284" y="610079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Menlo"/>
              </a:rPr>
              <a:t>&gt; bin/kafka-console-consumer.sh --bootstrap-server localhost:9092 --topic </a:t>
            </a:r>
            <a:r>
              <a:rPr kumimoji="0" lang="en-US" altLang="en-US" sz="1000" b="0" i="0" u="none" strike="noStrike" cap="none" normalizeH="0" baseline="0" dirty="0" smtClean="0">
                <a:ln>
                  <a:noFill/>
                </a:ln>
                <a:solidFill>
                  <a:srgbClr val="FF1493"/>
                </a:solidFill>
                <a:effectLst/>
                <a:latin typeface="Menlo"/>
              </a:rPr>
              <a:t>test</a:t>
            </a:r>
            <a:r>
              <a:rPr kumimoji="0" lang="en-US" altLang="en-US" sz="1000" b="0" i="0" u="none" strike="noStrike" cap="none" normalizeH="0" baseline="0" dirty="0" smtClean="0">
                <a:ln>
                  <a:noFill/>
                </a:ln>
                <a:solidFill>
                  <a:srgbClr val="000000"/>
                </a:solidFill>
                <a:effectLst/>
                <a:latin typeface="Menlo"/>
              </a:rPr>
              <a:t> --from-beginning</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Menlo"/>
              </a:rPr>
              <a:t>This is a message</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Menlo"/>
              </a:rPr>
              <a:t>This is another message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148447"/>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0436"/>
          </a:xfrm>
        </p:spPr>
        <p:txBody>
          <a:bodyPr>
            <a:normAutofit/>
          </a:bodyPr>
          <a:lstStyle/>
          <a:p>
            <a:r>
              <a:rPr lang="en-US" sz="2800" dirty="0" smtClean="0"/>
              <a:t>Producer API:</a:t>
            </a:r>
            <a:endParaRPr lang="en-US" sz="2800" dirty="0"/>
          </a:p>
        </p:txBody>
      </p:sp>
      <p:sp>
        <p:nvSpPr>
          <p:cNvPr id="3" name="Content Placeholder 2"/>
          <p:cNvSpPr>
            <a:spLocks noGrp="1"/>
          </p:cNvSpPr>
          <p:nvPr>
            <p:ph idx="1"/>
          </p:nvPr>
        </p:nvSpPr>
        <p:spPr>
          <a:xfrm>
            <a:off x="988908" y="1596044"/>
            <a:ext cx="8596668" cy="4711326"/>
          </a:xfrm>
        </p:spPr>
        <p:txBody>
          <a:bodyPr>
            <a:normAutofit/>
          </a:bodyPr>
          <a:lstStyle/>
          <a:p>
            <a:pPr marL="0" indent="0">
              <a:buNone/>
            </a:pPr>
            <a:r>
              <a:rPr lang="en-US" sz="1400" dirty="0"/>
              <a:t>Properties props = new Properties();</a:t>
            </a:r>
          </a:p>
          <a:p>
            <a:pPr marL="0" indent="0">
              <a:buNone/>
            </a:pPr>
            <a:r>
              <a:rPr lang="en-US" sz="1400" dirty="0" err="1" smtClean="0"/>
              <a:t>props.put</a:t>
            </a:r>
            <a:r>
              <a:rPr lang="en-US" sz="1400" dirty="0"/>
              <a:t>("</a:t>
            </a:r>
            <a:r>
              <a:rPr lang="en-US" sz="1400" dirty="0" err="1"/>
              <a:t>bootstrap.servers</a:t>
            </a:r>
            <a:r>
              <a:rPr lang="en-US" sz="1400" dirty="0"/>
              <a:t>", "localhost:9092");</a:t>
            </a:r>
          </a:p>
          <a:p>
            <a:pPr marL="0" indent="0">
              <a:buNone/>
            </a:pPr>
            <a:r>
              <a:rPr lang="en-US" sz="1400" dirty="0" err="1" smtClean="0"/>
              <a:t>props.put</a:t>
            </a:r>
            <a:r>
              <a:rPr lang="en-US" sz="1400" dirty="0"/>
              <a:t>("</a:t>
            </a:r>
            <a:r>
              <a:rPr lang="en-US" sz="1400" dirty="0" err="1"/>
              <a:t>acks</a:t>
            </a:r>
            <a:r>
              <a:rPr lang="en-US" sz="1400" dirty="0"/>
              <a:t>", "all");</a:t>
            </a:r>
          </a:p>
          <a:p>
            <a:pPr marL="0" indent="0">
              <a:buNone/>
            </a:pPr>
            <a:r>
              <a:rPr lang="en-US" sz="1400" dirty="0" err="1" smtClean="0"/>
              <a:t>props.put</a:t>
            </a:r>
            <a:r>
              <a:rPr lang="en-US" sz="1400" dirty="0"/>
              <a:t>("</a:t>
            </a:r>
            <a:r>
              <a:rPr lang="en-US" sz="1400" dirty="0" err="1"/>
              <a:t>key.serializer</a:t>
            </a:r>
            <a:r>
              <a:rPr lang="en-US" sz="1400" dirty="0"/>
              <a:t>", "</a:t>
            </a:r>
            <a:r>
              <a:rPr lang="en-US" sz="1400" dirty="0" err="1"/>
              <a:t>org.apache.kafka.common.serialization.StringSerializer</a:t>
            </a:r>
            <a:r>
              <a:rPr lang="en-US" sz="1400" dirty="0"/>
              <a:t>");</a:t>
            </a:r>
          </a:p>
          <a:p>
            <a:pPr marL="0" indent="0">
              <a:buNone/>
            </a:pPr>
            <a:r>
              <a:rPr lang="en-US" sz="1400" dirty="0" err="1" smtClean="0"/>
              <a:t>props.put</a:t>
            </a:r>
            <a:r>
              <a:rPr lang="en-US" sz="1400" dirty="0"/>
              <a:t>("</a:t>
            </a:r>
            <a:r>
              <a:rPr lang="en-US" sz="1400" dirty="0" err="1"/>
              <a:t>value.serializer</a:t>
            </a:r>
            <a:r>
              <a:rPr lang="en-US" sz="1400" dirty="0"/>
              <a:t>", "</a:t>
            </a:r>
            <a:r>
              <a:rPr lang="en-US" sz="1400" dirty="0" err="1"/>
              <a:t>org.apache.kafka.common.serialization.StringSerializer</a:t>
            </a:r>
            <a:r>
              <a:rPr lang="en-US" sz="1400" dirty="0"/>
              <a:t>");</a:t>
            </a:r>
          </a:p>
          <a:p>
            <a:pPr marL="0" indent="0">
              <a:buNone/>
            </a:pPr>
            <a:endParaRPr lang="en-US" sz="1400" dirty="0"/>
          </a:p>
          <a:p>
            <a:pPr marL="0" indent="0">
              <a:buNone/>
            </a:pPr>
            <a:r>
              <a:rPr lang="en-US" sz="1400" dirty="0" smtClean="0"/>
              <a:t>Producer&lt;String</a:t>
            </a:r>
            <a:r>
              <a:rPr lang="en-US" sz="1400" dirty="0"/>
              <a:t>, String&gt; producer = new </a:t>
            </a:r>
            <a:r>
              <a:rPr lang="en-US" sz="1400" dirty="0" err="1"/>
              <a:t>KafkaProducer</a:t>
            </a:r>
            <a:r>
              <a:rPr lang="en-US" sz="1400" dirty="0"/>
              <a:t>&lt;&gt;(props);</a:t>
            </a:r>
          </a:p>
          <a:p>
            <a:pPr marL="0" indent="0">
              <a:buNone/>
            </a:pPr>
            <a:r>
              <a:rPr lang="en-US" sz="1400" dirty="0"/>
              <a:t> for (</a:t>
            </a:r>
            <a:r>
              <a:rPr lang="en-US" sz="1400" dirty="0" err="1"/>
              <a:t>int</a:t>
            </a:r>
            <a:r>
              <a:rPr lang="en-US" sz="1400" dirty="0"/>
              <a:t> </a:t>
            </a:r>
            <a:r>
              <a:rPr lang="en-US" sz="1400" dirty="0" err="1"/>
              <a:t>i</a:t>
            </a:r>
            <a:r>
              <a:rPr lang="en-US" sz="1400" dirty="0"/>
              <a:t> = 0; </a:t>
            </a:r>
            <a:r>
              <a:rPr lang="en-US" sz="1400" dirty="0" err="1"/>
              <a:t>i</a:t>
            </a:r>
            <a:r>
              <a:rPr lang="en-US" sz="1400" dirty="0"/>
              <a:t> &lt; 100; </a:t>
            </a:r>
            <a:r>
              <a:rPr lang="en-US" sz="1400" dirty="0" err="1"/>
              <a:t>i</a:t>
            </a:r>
            <a:r>
              <a:rPr lang="en-US" sz="1400" dirty="0"/>
              <a:t>++)</a:t>
            </a:r>
          </a:p>
          <a:p>
            <a:pPr marL="0" indent="0">
              <a:buNone/>
            </a:pPr>
            <a:r>
              <a:rPr lang="en-US" sz="1400" dirty="0"/>
              <a:t>     </a:t>
            </a:r>
            <a:r>
              <a:rPr lang="en-US" sz="1400" dirty="0" err="1"/>
              <a:t>producer.send</a:t>
            </a:r>
            <a:r>
              <a:rPr lang="en-US" sz="1400" dirty="0"/>
              <a:t>(new </a:t>
            </a:r>
            <a:r>
              <a:rPr lang="en-US" sz="1400" dirty="0" err="1"/>
              <a:t>ProducerRecord</a:t>
            </a:r>
            <a:r>
              <a:rPr lang="en-US" sz="1400" dirty="0"/>
              <a:t>&lt;String, String&gt;("my-topic", </a:t>
            </a:r>
            <a:r>
              <a:rPr lang="en-US" sz="1400" dirty="0" err="1"/>
              <a:t>Integer.toString</a:t>
            </a:r>
            <a:r>
              <a:rPr lang="en-US" sz="1400" dirty="0"/>
              <a:t>(</a:t>
            </a:r>
            <a:r>
              <a:rPr lang="en-US" sz="1400" dirty="0" err="1"/>
              <a:t>i</a:t>
            </a:r>
            <a:r>
              <a:rPr lang="en-US" sz="1400" dirty="0"/>
              <a:t>), </a:t>
            </a:r>
            <a:r>
              <a:rPr lang="en-US" sz="1400" dirty="0" err="1"/>
              <a:t>Integer.toString</a:t>
            </a:r>
            <a:r>
              <a:rPr lang="en-US" sz="1400" dirty="0"/>
              <a:t>(</a:t>
            </a:r>
            <a:r>
              <a:rPr lang="en-US" sz="1400" dirty="0" err="1"/>
              <a:t>i</a:t>
            </a:r>
            <a:r>
              <a:rPr lang="en-US" sz="1400" dirty="0"/>
              <a:t>)));</a:t>
            </a:r>
          </a:p>
          <a:p>
            <a:pPr marL="0" indent="0">
              <a:buNone/>
            </a:pPr>
            <a:endParaRPr lang="en-US" sz="1400" dirty="0"/>
          </a:p>
          <a:p>
            <a:pPr marL="0" indent="0">
              <a:buNone/>
            </a:pPr>
            <a:r>
              <a:rPr lang="en-US" sz="1400" dirty="0"/>
              <a:t> </a:t>
            </a:r>
            <a:r>
              <a:rPr lang="en-US" sz="1400" dirty="0" err="1"/>
              <a:t>producer.close</a:t>
            </a:r>
            <a:r>
              <a:rPr lang="en-US" sz="1400" dirty="0"/>
              <a:t>();</a:t>
            </a:r>
          </a:p>
        </p:txBody>
      </p:sp>
    </p:spTree>
    <p:extLst>
      <p:ext uri="{BB962C8B-B14F-4D97-AF65-F5344CB8AC3E}">
        <p14:creationId xmlns:p14="http://schemas.microsoft.com/office/powerpoint/2010/main" val="24946074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0"/>
                                        <p:tgtEl>
                                          <p:spTgt spid="3">
                                            <p:txEl>
                                              <p:pRg st="1" end="1"/>
                                            </p:txEl>
                                          </p:spTgt>
                                        </p:tgtEl>
                                      </p:cBhvr>
                                    </p:animEffect>
                                    <p:anim calcmode="lin" valueType="num">
                                      <p:cBhvr>
                                        <p:cTn id="1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1000"/>
                                        <p:tgtEl>
                                          <p:spTgt spid="3">
                                            <p:txEl>
                                              <p:pRg st="8" end="8"/>
                                            </p:txEl>
                                          </p:spTgt>
                                        </p:tgtEl>
                                      </p:cBhvr>
                                    </p:animEffect>
                                    <p:anim calcmode="lin" valueType="num">
                                      <p:cBhvr>
                                        <p:cTn id="4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1000"/>
                                        <p:tgtEl>
                                          <p:spTgt spid="3">
                                            <p:txEl>
                                              <p:pRg st="10" end="10"/>
                                            </p:txEl>
                                          </p:spTgt>
                                        </p:tgtEl>
                                      </p:cBhvr>
                                    </p:animEffect>
                                    <p:anim calcmode="lin" valueType="num">
                                      <p:cBhvr>
                                        <p:cTn id="5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87433"/>
          </a:xfrm>
        </p:spPr>
        <p:txBody>
          <a:bodyPr>
            <a:normAutofit/>
          </a:bodyPr>
          <a:lstStyle/>
          <a:p>
            <a:r>
              <a:rPr lang="en-US" sz="2800" dirty="0" smtClean="0"/>
              <a:t>Consumer API:</a:t>
            </a:r>
            <a:endParaRPr lang="en-US" sz="2800" dirty="0"/>
          </a:p>
        </p:txBody>
      </p:sp>
      <p:sp>
        <p:nvSpPr>
          <p:cNvPr id="3" name="Content Placeholder 2"/>
          <p:cNvSpPr>
            <a:spLocks noGrp="1"/>
          </p:cNvSpPr>
          <p:nvPr>
            <p:ph idx="1"/>
          </p:nvPr>
        </p:nvSpPr>
        <p:spPr>
          <a:xfrm>
            <a:off x="1641610" y="1413164"/>
            <a:ext cx="8596668" cy="4636511"/>
          </a:xfrm>
        </p:spPr>
        <p:txBody>
          <a:bodyPr>
            <a:normAutofit fontScale="77500" lnSpcReduction="20000"/>
          </a:bodyPr>
          <a:lstStyle/>
          <a:p>
            <a:pPr marL="0" indent="0">
              <a:buNone/>
            </a:pPr>
            <a:r>
              <a:rPr lang="en-US" dirty="0"/>
              <a:t>Properties props = new Properties();</a:t>
            </a:r>
          </a:p>
          <a:p>
            <a:pPr marL="0" indent="0">
              <a:buNone/>
            </a:pPr>
            <a:r>
              <a:rPr lang="en-US" dirty="0" err="1" smtClean="0"/>
              <a:t>props.setProperty</a:t>
            </a:r>
            <a:r>
              <a:rPr lang="en-US" dirty="0"/>
              <a:t>("</a:t>
            </a:r>
            <a:r>
              <a:rPr lang="en-US" dirty="0" err="1"/>
              <a:t>bootstrap.servers</a:t>
            </a:r>
            <a:r>
              <a:rPr lang="en-US" dirty="0"/>
              <a:t>", "localhost:9092</a:t>
            </a:r>
            <a:r>
              <a:rPr lang="en-US" dirty="0" smtClean="0"/>
              <a:t>");</a:t>
            </a:r>
          </a:p>
          <a:p>
            <a:pPr marL="0" indent="0">
              <a:buNone/>
            </a:pPr>
            <a:r>
              <a:rPr lang="en-US" dirty="0" err="1" smtClean="0"/>
              <a:t>props.setProperty</a:t>
            </a:r>
            <a:r>
              <a:rPr lang="en-US" dirty="0"/>
              <a:t>("group.id", "test");</a:t>
            </a:r>
          </a:p>
          <a:p>
            <a:pPr marL="0" indent="0">
              <a:buNone/>
            </a:pPr>
            <a:r>
              <a:rPr lang="en-US" dirty="0" err="1" smtClean="0"/>
              <a:t>props.setProperty</a:t>
            </a:r>
            <a:r>
              <a:rPr lang="en-US" dirty="0"/>
              <a:t>("</a:t>
            </a:r>
            <a:r>
              <a:rPr lang="en-US" dirty="0" err="1"/>
              <a:t>enable.auto.commit</a:t>
            </a:r>
            <a:r>
              <a:rPr lang="en-US" dirty="0"/>
              <a:t>", "true");</a:t>
            </a:r>
          </a:p>
          <a:p>
            <a:pPr marL="0" indent="0">
              <a:buNone/>
            </a:pPr>
            <a:r>
              <a:rPr lang="en-US" dirty="0" err="1" smtClean="0"/>
              <a:t>props.setProperty</a:t>
            </a:r>
            <a:r>
              <a:rPr lang="en-US" dirty="0"/>
              <a:t>("auto.commit.interval.ms", "1000");</a:t>
            </a:r>
          </a:p>
          <a:p>
            <a:pPr marL="0" indent="0">
              <a:buNone/>
            </a:pPr>
            <a:r>
              <a:rPr lang="en-US" dirty="0" err="1" smtClean="0"/>
              <a:t>props.setProperty</a:t>
            </a:r>
            <a:r>
              <a:rPr lang="en-US" dirty="0"/>
              <a:t>("</a:t>
            </a:r>
            <a:r>
              <a:rPr lang="en-US" dirty="0" err="1"/>
              <a:t>key.deserializer</a:t>
            </a:r>
            <a:r>
              <a:rPr lang="en-US" dirty="0"/>
              <a:t>", "</a:t>
            </a:r>
            <a:r>
              <a:rPr lang="en-US" dirty="0" err="1"/>
              <a:t>org.apache.kafka.common.serialization.StringDeserializer</a:t>
            </a:r>
            <a:r>
              <a:rPr lang="en-US" dirty="0"/>
              <a:t>");</a:t>
            </a:r>
          </a:p>
          <a:p>
            <a:pPr marL="0" indent="0">
              <a:buNone/>
            </a:pPr>
            <a:r>
              <a:rPr lang="en-US" dirty="0" err="1" smtClean="0"/>
              <a:t>props.setProperty</a:t>
            </a:r>
            <a:r>
              <a:rPr lang="en-US" dirty="0"/>
              <a:t>("</a:t>
            </a:r>
            <a:r>
              <a:rPr lang="en-US" dirty="0" err="1"/>
              <a:t>value.deserializer</a:t>
            </a:r>
            <a:r>
              <a:rPr lang="en-US" dirty="0"/>
              <a:t>", "</a:t>
            </a:r>
            <a:r>
              <a:rPr lang="en-US" dirty="0" err="1"/>
              <a:t>org.apache.kafka.common.serialization.StringDeserializer</a:t>
            </a:r>
            <a:r>
              <a:rPr lang="en-US" dirty="0"/>
              <a:t>");</a:t>
            </a:r>
          </a:p>
          <a:p>
            <a:pPr marL="0" indent="0">
              <a:buNone/>
            </a:pPr>
            <a:r>
              <a:rPr lang="en-US" dirty="0" err="1" smtClean="0"/>
              <a:t>KafkaConsumer</a:t>
            </a:r>
            <a:r>
              <a:rPr lang="en-US" dirty="0" smtClean="0"/>
              <a:t>&lt;String</a:t>
            </a:r>
            <a:r>
              <a:rPr lang="en-US" dirty="0"/>
              <a:t>, String&gt; consumer = new </a:t>
            </a:r>
            <a:r>
              <a:rPr lang="en-US" dirty="0" err="1"/>
              <a:t>KafkaConsumer</a:t>
            </a:r>
            <a:r>
              <a:rPr lang="en-US" dirty="0"/>
              <a:t>&lt;&gt;(props);</a:t>
            </a:r>
          </a:p>
          <a:p>
            <a:pPr marL="0" indent="0">
              <a:buNone/>
            </a:pPr>
            <a:r>
              <a:rPr lang="en-US" dirty="0" err="1" smtClean="0"/>
              <a:t>consumer.subscribe</a:t>
            </a:r>
            <a:r>
              <a:rPr lang="en-US" dirty="0" smtClean="0"/>
              <a:t>(</a:t>
            </a:r>
            <a:r>
              <a:rPr lang="en-US" dirty="0" err="1" smtClean="0"/>
              <a:t>Arrays.asList</a:t>
            </a:r>
            <a:r>
              <a:rPr lang="en-US" dirty="0"/>
              <a:t>("foo", "bar"));</a:t>
            </a:r>
          </a:p>
          <a:p>
            <a:pPr marL="0" indent="0">
              <a:buNone/>
            </a:pPr>
            <a:r>
              <a:rPr lang="en-US" dirty="0"/>
              <a:t> </a:t>
            </a:r>
            <a:r>
              <a:rPr lang="en-US" dirty="0" smtClean="0"/>
              <a:t>while </a:t>
            </a:r>
            <a:r>
              <a:rPr lang="en-US" dirty="0"/>
              <a:t>(true) {</a:t>
            </a:r>
          </a:p>
          <a:p>
            <a:pPr marL="0" indent="0">
              <a:buNone/>
            </a:pPr>
            <a:r>
              <a:rPr lang="en-US" dirty="0"/>
              <a:t>         </a:t>
            </a:r>
            <a:r>
              <a:rPr lang="en-US" dirty="0" err="1"/>
              <a:t>ConsumerRecords</a:t>
            </a:r>
            <a:r>
              <a:rPr lang="en-US" dirty="0"/>
              <a:t>&lt;String, String&gt; records = </a:t>
            </a:r>
            <a:r>
              <a:rPr lang="en-US" dirty="0" err="1"/>
              <a:t>consumer.poll</a:t>
            </a:r>
            <a:r>
              <a:rPr lang="en-US" dirty="0"/>
              <a:t>(</a:t>
            </a:r>
            <a:r>
              <a:rPr lang="en-US" dirty="0" err="1"/>
              <a:t>Duration.ofMillis</a:t>
            </a:r>
            <a:r>
              <a:rPr lang="en-US" dirty="0"/>
              <a:t>(100));</a:t>
            </a:r>
          </a:p>
          <a:p>
            <a:pPr marL="0" indent="0">
              <a:buNone/>
            </a:pPr>
            <a:r>
              <a:rPr lang="en-US" dirty="0"/>
              <a:t>         for (</a:t>
            </a:r>
            <a:r>
              <a:rPr lang="en-US" dirty="0" err="1"/>
              <a:t>ConsumerRecord</a:t>
            </a:r>
            <a:r>
              <a:rPr lang="en-US" dirty="0"/>
              <a:t>&lt;String, String&gt; record : records)</a:t>
            </a:r>
          </a:p>
          <a:p>
            <a:pPr marL="0" indent="0">
              <a:buNone/>
            </a:pPr>
            <a:r>
              <a:rPr lang="en-US" dirty="0"/>
              <a:t>             </a:t>
            </a:r>
            <a:r>
              <a:rPr lang="en-US" dirty="0" err="1"/>
              <a:t>System.out.printf</a:t>
            </a:r>
            <a:r>
              <a:rPr lang="en-US" dirty="0"/>
              <a:t>("offset = %d, key = %s, value = %</a:t>
            </a:r>
            <a:r>
              <a:rPr lang="en-US" dirty="0" err="1"/>
              <a:t>s%n</a:t>
            </a:r>
            <a:r>
              <a:rPr lang="en-US" dirty="0"/>
              <a:t>", </a:t>
            </a:r>
            <a:r>
              <a:rPr lang="en-US" dirty="0" err="1"/>
              <a:t>record.offset</a:t>
            </a:r>
            <a:r>
              <a:rPr lang="en-US" dirty="0"/>
              <a:t>(), </a:t>
            </a:r>
            <a:r>
              <a:rPr lang="en-US" dirty="0" err="1"/>
              <a:t>record.key</a:t>
            </a:r>
            <a:r>
              <a:rPr lang="en-US" dirty="0"/>
              <a:t>(), </a:t>
            </a:r>
            <a:r>
              <a:rPr lang="en-US" dirty="0" err="1"/>
              <a:t>record.value</a:t>
            </a:r>
            <a:r>
              <a:rPr lang="en-US" dirty="0"/>
              <a:t>());</a:t>
            </a:r>
          </a:p>
          <a:p>
            <a:pPr marL="0" indent="0">
              <a:buNone/>
            </a:pPr>
            <a:r>
              <a:rPr lang="en-US" dirty="0"/>
              <a:t>     }</a:t>
            </a:r>
          </a:p>
        </p:txBody>
      </p:sp>
    </p:spTree>
    <p:extLst>
      <p:ext uri="{BB962C8B-B14F-4D97-AF65-F5344CB8AC3E}">
        <p14:creationId xmlns:p14="http://schemas.microsoft.com/office/powerpoint/2010/main" val="330442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 calcmode="lin" valueType="num">
                                      <p:cBhvr additive="base">
                                        <p:cTn id="5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075" y="266930"/>
            <a:ext cx="8596668" cy="617297"/>
          </a:xfrm>
        </p:spPr>
        <p:txBody>
          <a:bodyPr>
            <a:normAutofit/>
          </a:bodyPr>
          <a:lstStyle/>
          <a:p>
            <a:r>
              <a:rPr lang="en-US" sz="2800" dirty="0" smtClean="0"/>
              <a:t>Kafka Connect:</a:t>
            </a:r>
            <a:endParaRPr lang="en-US" sz="2800" dirty="0"/>
          </a:p>
        </p:txBody>
      </p:sp>
      <p:sp>
        <p:nvSpPr>
          <p:cNvPr id="3" name="Content Placeholder 2"/>
          <p:cNvSpPr>
            <a:spLocks noGrp="1"/>
          </p:cNvSpPr>
          <p:nvPr>
            <p:ph idx="1"/>
          </p:nvPr>
        </p:nvSpPr>
        <p:spPr>
          <a:xfrm>
            <a:off x="722901" y="972588"/>
            <a:ext cx="4073543" cy="4397433"/>
          </a:xfrm>
        </p:spPr>
        <p:txBody>
          <a:bodyPr/>
          <a:lstStyle/>
          <a:p>
            <a:r>
              <a:rPr lang="en-US" dirty="0" smtClean="0"/>
              <a:t>Kafka </a:t>
            </a:r>
            <a:r>
              <a:rPr lang="en-US" dirty="0"/>
              <a:t>Connect is intended to define bulk data copying jobs, such as copying an entire database rather than creating many jobs to copy each table individually. </a:t>
            </a:r>
            <a:endParaRPr lang="en-US" dirty="0" smtClean="0"/>
          </a:p>
          <a:p>
            <a:r>
              <a:rPr lang="en-US" dirty="0"/>
              <a:t>continually pull from some source data system into Kafka or push from Kafka into some sink data system</a:t>
            </a:r>
            <a:r>
              <a:rPr lang="en-US" dirty="0" smtClean="0"/>
              <a:t>.</a:t>
            </a:r>
          </a:p>
        </p:txBody>
      </p:sp>
      <p:pic>
        <p:nvPicPr>
          <p:cNvPr id="10242" name="Picture 2" descr="https://24b4dt1v60e526bo2p349l4c-wpengine.netdna-ssl.com/wp-content/uploads/2018/05/Kafka-Connect-Architecture-diagram-3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6409" y="667789"/>
            <a:ext cx="6128635" cy="6079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3073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10242"/>
                                        </p:tgtEl>
                                        <p:attrNameLst>
                                          <p:attrName>style.color</p:attrName>
                                        </p:attrNameLst>
                                      </p:cBhvr>
                                      <p:to>
                                        <a:schemeClr val="accent2"/>
                                      </p:to>
                                    </p:animClr>
                                    <p:animClr clrSpc="rgb" dir="cw">
                                      <p:cBhvr>
                                        <p:cTn id="21" dur="500" fill="hold"/>
                                        <p:tgtEl>
                                          <p:spTgt spid="10242"/>
                                        </p:tgtEl>
                                        <p:attrNameLst>
                                          <p:attrName>fillcolor</p:attrName>
                                        </p:attrNameLst>
                                      </p:cBhvr>
                                      <p:to>
                                        <a:schemeClr val="accent2"/>
                                      </p:to>
                                    </p:animClr>
                                    <p:set>
                                      <p:cBhvr>
                                        <p:cTn id="22" dur="500" fill="hold"/>
                                        <p:tgtEl>
                                          <p:spTgt spid="10242"/>
                                        </p:tgtEl>
                                        <p:attrNameLst>
                                          <p:attrName>fill.type</p:attrName>
                                        </p:attrNameLst>
                                      </p:cBhvr>
                                      <p:to>
                                        <p:strVal val="solid"/>
                                      </p:to>
                                    </p:set>
                                    <p:set>
                                      <p:cBhvr>
                                        <p:cTn id="23" dur="500" fill="hold"/>
                                        <p:tgtEl>
                                          <p:spTgt spid="1024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Introduction to Kafka:</a:t>
            </a:r>
            <a:endParaRPr lang="en-US" sz="2800" dirty="0"/>
          </a:p>
        </p:txBody>
      </p:sp>
      <p:sp>
        <p:nvSpPr>
          <p:cNvPr id="3" name="Content Placeholder 2"/>
          <p:cNvSpPr>
            <a:spLocks noGrp="1"/>
          </p:cNvSpPr>
          <p:nvPr>
            <p:ph idx="1"/>
          </p:nvPr>
        </p:nvSpPr>
        <p:spPr/>
        <p:txBody>
          <a:bodyPr/>
          <a:lstStyle/>
          <a:p>
            <a:r>
              <a:rPr lang="en-US" b="1" dirty="0"/>
              <a:t>Apache </a:t>
            </a:r>
            <a:r>
              <a:rPr lang="en-US" b="1" dirty="0" smtClean="0"/>
              <a:t>Kafka is</a:t>
            </a:r>
            <a:r>
              <a:rPr lang="en-US" b="1" dirty="0"/>
              <a:t> </a:t>
            </a:r>
            <a:r>
              <a:rPr lang="en-US" b="1" i="1" dirty="0"/>
              <a:t>a distributed streaming platform</a:t>
            </a:r>
            <a:r>
              <a:rPr lang="en-US" b="1" dirty="0" smtClean="0"/>
              <a:t>.</a:t>
            </a:r>
          </a:p>
          <a:p>
            <a:pPr marL="0" indent="0">
              <a:buNone/>
            </a:pPr>
            <a:endParaRPr lang="en-US" b="1" dirty="0"/>
          </a:p>
          <a:p>
            <a:pPr lvl="1"/>
            <a:r>
              <a:rPr lang="en-US" dirty="0"/>
              <a:t>Publish and subscribe to streams of records, similar to a message queue or enterprise messaging system.</a:t>
            </a:r>
          </a:p>
          <a:p>
            <a:pPr lvl="1"/>
            <a:r>
              <a:rPr lang="en-US" dirty="0"/>
              <a:t>Store streams of records in a fault-tolerant durable way.</a:t>
            </a:r>
          </a:p>
          <a:p>
            <a:pPr lvl="1"/>
            <a:r>
              <a:rPr lang="en-US" dirty="0"/>
              <a:t>Process streams of records as they occur.</a:t>
            </a:r>
          </a:p>
          <a:p>
            <a:pPr lvl="1"/>
            <a:endParaRPr lang="en-US" dirty="0"/>
          </a:p>
        </p:txBody>
      </p:sp>
    </p:spTree>
    <p:extLst>
      <p:ext uri="{BB962C8B-B14F-4D97-AF65-F5344CB8AC3E}">
        <p14:creationId xmlns:p14="http://schemas.microsoft.com/office/powerpoint/2010/main" val="10672629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94" y="185651"/>
            <a:ext cx="8596668" cy="645622"/>
          </a:xfrm>
        </p:spPr>
        <p:txBody>
          <a:bodyPr>
            <a:normAutofit/>
          </a:bodyPr>
          <a:lstStyle/>
          <a:p>
            <a:r>
              <a:rPr lang="en-US" sz="2800" dirty="0" smtClean="0"/>
              <a:t>Kafka Streams:</a:t>
            </a:r>
            <a:endParaRPr lang="en-US" sz="2800" dirty="0"/>
          </a:p>
        </p:txBody>
      </p:sp>
      <p:pic>
        <p:nvPicPr>
          <p:cNvPr id="11266" name="Picture 2" descr="Image result for kafka streams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9039" y="914400"/>
            <a:ext cx="7220958" cy="33627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65018" y="4505498"/>
            <a:ext cx="8146473"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Kafka Streams is a client library for processing and analyzing data stored in Kafka. </a:t>
            </a:r>
            <a:endParaRPr lang="en-US" dirty="0" smtClean="0"/>
          </a:p>
          <a:p>
            <a:pPr marL="285750" indent="-285750">
              <a:buFont typeface="Wingdings" panose="05000000000000000000" pitchFamily="2" charset="2"/>
              <a:buChar char="Ø"/>
            </a:pPr>
            <a:r>
              <a:rPr lang="en-US" dirty="0" smtClean="0"/>
              <a:t>It </a:t>
            </a:r>
            <a:r>
              <a:rPr lang="en-US" dirty="0"/>
              <a:t>builds upon important stream processing concepts such as properly distinguishing between event time and processing time, windowing support, exactly-once processing semantics and simple yet efficient management of application state.</a:t>
            </a:r>
            <a:endParaRPr lang="en-US" dirty="0"/>
          </a:p>
        </p:txBody>
      </p:sp>
    </p:spTree>
    <p:extLst>
      <p:ext uri="{BB962C8B-B14F-4D97-AF65-F5344CB8AC3E}">
        <p14:creationId xmlns:p14="http://schemas.microsoft.com/office/powerpoint/2010/main" val="35141742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266"/>
                                        </p:tgtEl>
                                        <p:attrNameLst>
                                          <p:attrName>style.color</p:attrName>
                                        </p:attrNameLst>
                                      </p:cBhvr>
                                      <p:to>
                                        <a:schemeClr val="accent2"/>
                                      </p:to>
                                    </p:animClr>
                                    <p:animClr clrSpc="rgb" dir="cw">
                                      <p:cBhvr>
                                        <p:cTn id="7" dur="500" fill="hold"/>
                                        <p:tgtEl>
                                          <p:spTgt spid="11266"/>
                                        </p:tgtEl>
                                        <p:attrNameLst>
                                          <p:attrName>fillcolor</p:attrName>
                                        </p:attrNameLst>
                                      </p:cBhvr>
                                      <p:to>
                                        <a:schemeClr val="accent2"/>
                                      </p:to>
                                    </p:animClr>
                                    <p:set>
                                      <p:cBhvr>
                                        <p:cTn id="8" dur="500" fill="hold"/>
                                        <p:tgtEl>
                                          <p:spTgt spid="11266"/>
                                        </p:tgtEl>
                                        <p:attrNameLst>
                                          <p:attrName>fill.type</p:attrName>
                                        </p:attrNameLst>
                                      </p:cBhvr>
                                      <p:to>
                                        <p:strVal val="solid"/>
                                      </p:to>
                                    </p:set>
                                    <p:set>
                                      <p:cBhvr>
                                        <p:cTn id="9" dur="500" fill="hold"/>
                                        <p:tgtEl>
                                          <p:spTgt spid="11266"/>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3206" y="291697"/>
            <a:ext cx="8603674" cy="6075852"/>
          </a:xfrm>
          <a:prstGeom prst="rect">
            <a:avLst/>
          </a:prstGeom>
        </p:spPr>
      </p:pic>
    </p:spTree>
    <p:extLst>
      <p:ext uri="{BB962C8B-B14F-4D97-AF65-F5344CB8AC3E}">
        <p14:creationId xmlns:p14="http://schemas.microsoft.com/office/powerpoint/2010/main" val="3431218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8252" y="2689474"/>
            <a:ext cx="8596668" cy="1320800"/>
          </a:xfrm>
        </p:spPr>
        <p:txBody>
          <a:bodyPr/>
          <a:lstStyle/>
          <a:p>
            <a:r>
              <a:rPr lang="en-US" dirty="0" smtClean="0"/>
              <a:t>Thank you</a:t>
            </a:r>
            <a:endParaRPr lang="en-US" dirty="0"/>
          </a:p>
        </p:txBody>
      </p:sp>
      <p:pic>
        <p:nvPicPr>
          <p:cNvPr id="5" name="Picture 4"/>
          <p:cNvPicPr>
            <a:picLocks noChangeAspect="1"/>
          </p:cNvPicPr>
          <p:nvPr/>
        </p:nvPicPr>
        <p:blipFill>
          <a:blip r:embed="rId2"/>
          <a:stretch>
            <a:fillRect/>
          </a:stretch>
        </p:blipFill>
        <p:spPr>
          <a:xfrm>
            <a:off x="8192136" y="2442865"/>
            <a:ext cx="1162050" cy="1162050"/>
          </a:xfrm>
          <a:prstGeom prst="rect">
            <a:avLst/>
          </a:prstGeom>
        </p:spPr>
      </p:pic>
    </p:spTree>
    <p:extLst>
      <p:ext uri="{BB962C8B-B14F-4D97-AF65-F5344CB8AC3E}">
        <p14:creationId xmlns:p14="http://schemas.microsoft.com/office/powerpoint/2010/main" val="4235684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anim calcmode="lin" valueType="num">
                                      <p:cBhvr>
                                        <p:cTn id="16" dur="2000" fill="hold"/>
                                        <p:tgtEl>
                                          <p:spTgt spid="5"/>
                                        </p:tgtEl>
                                        <p:attrNameLst>
                                          <p:attrName>ppt_w</p:attrName>
                                        </p:attrNameLst>
                                      </p:cBhvr>
                                      <p:tavLst>
                                        <p:tav tm="0" fmla="#ppt_w*sin(2.5*pi*$)">
                                          <p:val>
                                            <p:fltVal val="0"/>
                                          </p:val>
                                        </p:tav>
                                        <p:tav tm="100000">
                                          <p:val>
                                            <p:fltVal val="1"/>
                                          </p:val>
                                        </p:tav>
                                      </p:tavLst>
                                    </p:anim>
                                    <p:anim calcmode="lin" valueType="num">
                                      <p:cBhvr>
                                        <p:cTn id="17"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Where exactly does it fit?</a:t>
            </a:r>
            <a:endParaRPr lang="en-US" sz="2800" dirty="0"/>
          </a:p>
        </p:txBody>
      </p:sp>
      <p:sp>
        <p:nvSpPr>
          <p:cNvPr id="3" name="Content Placeholder 2"/>
          <p:cNvSpPr>
            <a:spLocks noGrp="1"/>
          </p:cNvSpPr>
          <p:nvPr>
            <p:ph idx="1"/>
          </p:nvPr>
        </p:nvSpPr>
        <p:spPr>
          <a:xfrm>
            <a:off x="1483668" y="2127338"/>
            <a:ext cx="8596668" cy="3880773"/>
          </a:xfrm>
        </p:spPr>
        <p:txBody>
          <a:bodyPr/>
          <a:lstStyle/>
          <a:p>
            <a:r>
              <a:rPr lang="en-US" dirty="0"/>
              <a:t>Building real-time streaming data pipelines that reliably get data between systems or applications</a:t>
            </a:r>
          </a:p>
          <a:p>
            <a:r>
              <a:rPr lang="en-US" dirty="0"/>
              <a:t>Building real-time streaming applications that transform or react to the streams of data</a:t>
            </a:r>
          </a:p>
          <a:p>
            <a:endParaRPr lang="en-US" dirty="0"/>
          </a:p>
        </p:txBody>
      </p:sp>
    </p:spTree>
    <p:extLst>
      <p:ext uri="{BB962C8B-B14F-4D97-AF65-F5344CB8AC3E}">
        <p14:creationId xmlns:p14="http://schemas.microsoft.com/office/powerpoint/2010/main" val="31331757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393" y="393470"/>
            <a:ext cx="8596668" cy="919942"/>
          </a:xfrm>
        </p:spPr>
        <p:txBody>
          <a:bodyPr>
            <a:normAutofit/>
          </a:bodyPr>
          <a:lstStyle/>
          <a:p>
            <a:r>
              <a:rPr lang="en-US" sz="2800" dirty="0" smtClean="0"/>
              <a:t>Few things before getting into </a:t>
            </a:r>
            <a:r>
              <a:rPr lang="en-US" sz="2800" dirty="0" err="1" smtClean="0"/>
              <a:t>kafka</a:t>
            </a:r>
            <a:r>
              <a:rPr lang="en-US" sz="2800" dirty="0" smtClean="0"/>
              <a:t>:</a:t>
            </a:r>
            <a:endParaRPr lang="en-US" sz="2800" dirty="0"/>
          </a:p>
        </p:txBody>
      </p:sp>
      <p:sp>
        <p:nvSpPr>
          <p:cNvPr id="3" name="Content Placeholder 2"/>
          <p:cNvSpPr>
            <a:spLocks noGrp="1"/>
          </p:cNvSpPr>
          <p:nvPr>
            <p:ph idx="1"/>
          </p:nvPr>
        </p:nvSpPr>
        <p:spPr>
          <a:xfrm>
            <a:off x="1491982" y="1412444"/>
            <a:ext cx="8596668" cy="1729768"/>
          </a:xfrm>
        </p:spPr>
        <p:txBody>
          <a:bodyPr/>
          <a:lstStyle/>
          <a:p>
            <a:r>
              <a:rPr lang="en-US" dirty="0"/>
              <a:t>Kafka is run as a cluster on one or more servers that can span multiple datacenters.</a:t>
            </a:r>
          </a:p>
          <a:p>
            <a:r>
              <a:rPr lang="en-US" dirty="0"/>
              <a:t>The Kafka cluster stores streams of </a:t>
            </a:r>
            <a:r>
              <a:rPr lang="en-US" i="1" dirty="0"/>
              <a:t>records</a:t>
            </a:r>
            <a:r>
              <a:rPr lang="en-US" dirty="0"/>
              <a:t> in categories called </a:t>
            </a:r>
            <a:r>
              <a:rPr lang="en-US" i="1" dirty="0"/>
              <a:t>topics</a:t>
            </a:r>
            <a:r>
              <a:rPr lang="en-US" dirty="0"/>
              <a:t>.</a:t>
            </a:r>
          </a:p>
          <a:p>
            <a:r>
              <a:rPr lang="en-US" dirty="0"/>
              <a:t>Each record consists of a key, a value, and a timestamp.</a:t>
            </a:r>
          </a:p>
          <a:p>
            <a:endParaRPr lang="en-US" dirty="0"/>
          </a:p>
        </p:txBody>
      </p:sp>
    </p:spTree>
    <p:extLst>
      <p:ext uri="{BB962C8B-B14F-4D97-AF65-F5344CB8AC3E}">
        <p14:creationId xmlns:p14="http://schemas.microsoft.com/office/powerpoint/2010/main" val="33346632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526" y="1224742"/>
            <a:ext cx="8596668" cy="1320800"/>
          </a:xfrm>
        </p:spPr>
        <p:txBody>
          <a:bodyPr>
            <a:normAutofit fontScale="90000"/>
          </a:bodyPr>
          <a:lstStyle/>
          <a:p>
            <a:r>
              <a:rPr lang="en-US" b="1" dirty="0"/>
              <a:t/>
            </a:r>
            <a:br>
              <a:rPr lang="en-US" b="1" dirty="0"/>
            </a:br>
            <a:r>
              <a:rPr lang="en-US" dirty="0"/>
              <a:t>How does Kafka's notion of streams compare to a traditional enterprise messaging system?</a:t>
            </a:r>
            <a:br>
              <a:rPr lang="en-US" dirty="0"/>
            </a:br>
            <a:endParaRPr lang="en-US" dirty="0"/>
          </a:p>
        </p:txBody>
      </p:sp>
    </p:spTree>
    <p:extLst>
      <p:ext uri="{BB962C8B-B14F-4D97-AF65-F5344CB8AC3E}">
        <p14:creationId xmlns:p14="http://schemas.microsoft.com/office/powerpoint/2010/main" val="18231072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How does messaging normally work?</a:t>
            </a:r>
            <a:endParaRPr lang="en-US" sz="2800" dirty="0"/>
          </a:p>
        </p:txBody>
      </p:sp>
      <p:sp>
        <p:nvSpPr>
          <p:cNvPr id="3" name="Content Placeholder 2"/>
          <p:cNvSpPr>
            <a:spLocks noGrp="1"/>
          </p:cNvSpPr>
          <p:nvPr>
            <p:ph idx="1"/>
          </p:nvPr>
        </p:nvSpPr>
        <p:spPr>
          <a:xfrm>
            <a:off x="585894" y="1578699"/>
            <a:ext cx="8596668" cy="1214378"/>
          </a:xfrm>
        </p:spPr>
        <p:txBody>
          <a:bodyPr>
            <a:normAutofit fontScale="92500" lnSpcReduction="10000"/>
          </a:bodyPr>
          <a:lstStyle/>
          <a:p>
            <a:r>
              <a:rPr lang="en-US" dirty="0"/>
              <a:t>Messaging traditionally has two models: </a:t>
            </a:r>
            <a:endParaRPr lang="en-US" dirty="0" smtClean="0"/>
          </a:p>
          <a:p>
            <a:pPr lvl="1"/>
            <a:r>
              <a:rPr lang="en-US" dirty="0">
                <a:hlinkClick r:id="rId2"/>
              </a:rPr>
              <a:t>Q</a:t>
            </a:r>
            <a:r>
              <a:rPr lang="en-US" dirty="0" smtClean="0">
                <a:hlinkClick r:id="rId2"/>
              </a:rPr>
              <a:t>ueuing</a:t>
            </a:r>
            <a:r>
              <a:rPr lang="en-US" dirty="0"/>
              <a:t> </a:t>
            </a:r>
            <a:r>
              <a:rPr lang="en-US" dirty="0" smtClean="0"/>
              <a:t>: a </a:t>
            </a:r>
            <a:r>
              <a:rPr lang="en-US" dirty="0"/>
              <a:t>pool of consumers may read from a server and each record goes to one of </a:t>
            </a:r>
            <a:r>
              <a:rPr lang="en-US" dirty="0" smtClean="0"/>
              <a:t>them </a:t>
            </a:r>
          </a:p>
          <a:p>
            <a:pPr lvl="1"/>
            <a:r>
              <a:rPr lang="en-US" dirty="0" smtClean="0">
                <a:hlinkClick r:id="rId3"/>
              </a:rPr>
              <a:t>Publish-Subscribe</a:t>
            </a:r>
            <a:r>
              <a:rPr lang="en-US" dirty="0" smtClean="0"/>
              <a:t>: </a:t>
            </a:r>
            <a:r>
              <a:rPr lang="en-US" dirty="0"/>
              <a:t>the record is broadcast to all consumers</a:t>
            </a:r>
          </a:p>
          <a:p>
            <a:pPr lvl="1"/>
            <a:endParaRPr lang="en-US" dirty="0" smtClean="0"/>
          </a:p>
          <a:p>
            <a:pPr marL="457200" lvl="1" indent="0">
              <a:buNone/>
            </a:pPr>
            <a:endParaRPr lang="en-US" dirty="0" smtClean="0"/>
          </a:p>
          <a:p>
            <a:pPr marL="457200" lvl="1" indent="0">
              <a:buNone/>
            </a:pPr>
            <a:endParaRPr lang="en-US" dirty="0"/>
          </a:p>
        </p:txBody>
      </p:sp>
    </p:spTree>
    <p:extLst>
      <p:ext uri="{BB962C8B-B14F-4D97-AF65-F5344CB8AC3E}">
        <p14:creationId xmlns:p14="http://schemas.microsoft.com/office/powerpoint/2010/main" val="31219395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45" y="227215"/>
            <a:ext cx="8596668" cy="703810"/>
          </a:xfrm>
        </p:spPr>
        <p:txBody>
          <a:bodyPr>
            <a:normAutofit/>
          </a:bodyPr>
          <a:lstStyle/>
          <a:p>
            <a:r>
              <a:rPr lang="en-US" sz="2800" dirty="0" smtClean="0"/>
              <a:t>How does a traditional messaging system work?</a:t>
            </a:r>
            <a:endParaRPr lang="en-US" sz="2800" dirty="0"/>
          </a:p>
        </p:txBody>
      </p:sp>
      <p:sp>
        <p:nvSpPr>
          <p:cNvPr id="3" name="Content Placeholder 2"/>
          <p:cNvSpPr>
            <a:spLocks noGrp="1"/>
          </p:cNvSpPr>
          <p:nvPr>
            <p:ph idx="1"/>
          </p:nvPr>
        </p:nvSpPr>
        <p:spPr>
          <a:xfrm>
            <a:off x="718896" y="1471353"/>
            <a:ext cx="9048559" cy="3880773"/>
          </a:xfrm>
        </p:spPr>
        <p:txBody>
          <a:bodyPr/>
          <a:lstStyle/>
          <a:p>
            <a:r>
              <a:rPr lang="en-US" dirty="0"/>
              <a:t>A traditional queue retains records in-order on the server, and if multiple consumers consume from the queue then the server hands out records in the order they are stored. </a:t>
            </a:r>
            <a:endParaRPr lang="en-US" dirty="0" smtClean="0"/>
          </a:p>
          <a:p>
            <a:r>
              <a:rPr lang="en-US" dirty="0" smtClean="0"/>
              <a:t>However</a:t>
            </a:r>
            <a:r>
              <a:rPr lang="en-US" dirty="0"/>
              <a:t>, although the server hands out records in order, the records are delivered asynchronously to consumers, so they may arrive out of order on different consumers. </a:t>
            </a:r>
            <a:endParaRPr lang="en-US" dirty="0" smtClean="0"/>
          </a:p>
          <a:p>
            <a:r>
              <a:rPr lang="en-US" dirty="0" smtClean="0"/>
              <a:t>This </a:t>
            </a:r>
            <a:r>
              <a:rPr lang="en-US" dirty="0"/>
              <a:t>effectively means the ordering of the records is lost in the presence of parallel consumption</a:t>
            </a:r>
            <a:r>
              <a:rPr lang="en-US" dirty="0" smtClean="0"/>
              <a:t>.</a:t>
            </a:r>
          </a:p>
          <a:p>
            <a:r>
              <a:rPr lang="en-US" dirty="0" smtClean="0"/>
              <a:t> </a:t>
            </a:r>
            <a:r>
              <a:rPr lang="en-US" dirty="0"/>
              <a:t>Messaging systems often work around this by having a notion of "exclusive consumer" that allows only one process to consume from a queue, but of course this means that there is no parallelism in processing.</a:t>
            </a:r>
            <a:endParaRPr lang="en-US" dirty="0"/>
          </a:p>
        </p:txBody>
      </p:sp>
    </p:spTree>
    <p:extLst>
      <p:ext uri="{BB962C8B-B14F-4D97-AF65-F5344CB8AC3E}">
        <p14:creationId xmlns:p14="http://schemas.microsoft.com/office/powerpoint/2010/main" val="24508777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887" y="410094"/>
            <a:ext cx="8596668" cy="653935"/>
          </a:xfrm>
        </p:spPr>
        <p:txBody>
          <a:bodyPr>
            <a:normAutofit/>
          </a:bodyPr>
          <a:lstStyle/>
          <a:p>
            <a:r>
              <a:rPr lang="en-US" sz="2800" dirty="0" smtClean="0"/>
              <a:t>Currently comparable traditional messaging system:</a:t>
            </a:r>
            <a:endParaRPr lang="en-US" sz="2800" dirty="0"/>
          </a:p>
        </p:txBody>
      </p:sp>
      <p:sp>
        <p:nvSpPr>
          <p:cNvPr id="3" name="Content Placeholder 2"/>
          <p:cNvSpPr>
            <a:spLocks noGrp="1"/>
          </p:cNvSpPr>
          <p:nvPr>
            <p:ph idx="1"/>
          </p:nvPr>
        </p:nvSpPr>
        <p:spPr>
          <a:xfrm>
            <a:off x="-36906" y="1441179"/>
            <a:ext cx="5167515" cy="715614"/>
          </a:xfrm>
        </p:spPr>
        <p:txBody>
          <a:bodyPr/>
          <a:lstStyle/>
          <a:p>
            <a:pPr marL="0" indent="0">
              <a:buNone/>
            </a:pPr>
            <a:r>
              <a:rPr lang="en-US" dirty="0" smtClean="0"/>
              <a:t>					</a:t>
            </a:r>
            <a:r>
              <a:rPr lang="en-US" dirty="0" err="1" smtClean="0">
                <a:hlinkClick r:id="rId2"/>
              </a:rPr>
              <a:t>ActiveMQ</a:t>
            </a:r>
            <a:r>
              <a:rPr lang="en-US" dirty="0"/>
              <a:t> </a:t>
            </a:r>
            <a:r>
              <a:rPr lang="en-US" dirty="0" smtClean="0"/>
              <a:t>or</a:t>
            </a:r>
            <a:r>
              <a:rPr lang="en-US" dirty="0"/>
              <a:t> </a:t>
            </a:r>
            <a:r>
              <a:rPr lang="en-US" dirty="0" err="1" smtClean="0">
                <a:hlinkClick r:id="rId3"/>
              </a:rPr>
              <a:t>RabbitMQ</a:t>
            </a:r>
            <a:endParaRPr lang="en-US" dirty="0"/>
          </a:p>
        </p:txBody>
      </p:sp>
      <p:sp>
        <p:nvSpPr>
          <p:cNvPr id="6" name="TextBox 5"/>
          <p:cNvSpPr txBox="1"/>
          <p:nvPr/>
        </p:nvSpPr>
        <p:spPr>
          <a:xfrm>
            <a:off x="6189980" y="5627716"/>
            <a:ext cx="4572000" cy="369332"/>
          </a:xfrm>
          <a:prstGeom prst="rect">
            <a:avLst/>
          </a:prstGeom>
          <a:noFill/>
        </p:spPr>
        <p:txBody>
          <a:bodyPr wrap="square" rtlCol="0">
            <a:spAutoFit/>
          </a:bodyPr>
          <a:lstStyle/>
          <a:p>
            <a:r>
              <a:rPr lang="en-US" dirty="0">
                <a:solidFill>
                  <a:schemeClr val="accent1">
                    <a:lumMod val="50000"/>
                  </a:schemeClr>
                </a:solidFill>
                <a:ea typeface="+mj-ea"/>
                <a:cs typeface="+mj-cs"/>
              </a:rPr>
              <a:t>Kafka does it better</a:t>
            </a:r>
            <a:endParaRPr lang="en-US" dirty="0">
              <a:solidFill>
                <a:schemeClr val="accent1">
                  <a:lumMod val="50000"/>
                </a:schemeClr>
              </a:solidFill>
            </a:endParaRPr>
          </a:p>
        </p:txBody>
      </p:sp>
    </p:spTree>
    <p:extLst>
      <p:ext uri="{BB962C8B-B14F-4D97-AF65-F5344CB8AC3E}">
        <p14:creationId xmlns:p14="http://schemas.microsoft.com/office/powerpoint/2010/main" val="18173523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80">
                                          <p:stCondLst>
                                            <p:cond delay="0"/>
                                          </p:stCondLst>
                                        </p:cTn>
                                        <p:tgtEl>
                                          <p:spTgt spid="3">
                                            <p:txEl>
                                              <p:pRg st="0" end="0"/>
                                            </p:txEl>
                                          </p:spTgt>
                                        </p:tgtEl>
                                      </p:cBhvr>
                                    </p:animEffect>
                                    <p:anim calcmode="lin" valueType="num">
                                      <p:cBhvr>
                                        <p:cTn id="12"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7" dur="26">
                                          <p:stCondLst>
                                            <p:cond delay="650"/>
                                          </p:stCondLst>
                                        </p:cTn>
                                        <p:tgtEl>
                                          <p:spTgt spid="3">
                                            <p:txEl>
                                              <p:pRg st="0" end="0"/>
                                            </p:txEl>
                                          </p:spTgt>
                                        </p:tgtEl>
                                      </p:cBhvr>
                                      <p:to x="100000" y="60000"/>
                                    </p:animScale>
                                    <p:animScale>
                                      <p:cBhvr>
                                        <p:cTn id="18" dur="166" decel="50000">
                                          <p:stCondLst>
                                            <p:cond delay="676"/>
                                          </p:stCondLst>
                                        </p:cTn>
                                        <p:tgtEl>
                                          <p:spTgt spid="3">
                                            <p:txEl>
                                              <p:pRg st="0" end="0"/>
                                            </p:txEl>
                                          </p:spTgt>
                                        </p:tgtEl>
                                      </p:cBhvr>
                                      <p:to x="100000" y="100000"/>
                                    </p:animScale>
                                    <p:animScale>
                                      <p:cBhvr>
                                        <p:cTn id="19" dur="26">
                                          <p:stCondLst>
                                            <p:cond delay="1312"/>
                                          </p:stCondLst>
                                        </p:cTn>
                                        <p:tgtEl>
                                          <p:spTgt spid="3">
                                            <p:txEl>
                                              <p:pRg st="0" end="0"/>
                                            </p:txEl>
                                          </p:spTgt>
                                        </p:tgtEl>
                                      </p:cBhvr>
                                      <p:to x="100000" y="80000"/>
                                    </p:animScale>
                                    <p:animScale>
                                      <p:cBhvr>
                                        <p:cTn id="20" dur="166" decel="50000">
                                          <p:stCondLst>
                                            <p:cond delay="1338"/>
                                          </p:stCondLst>
                                        </p:cTn>
                                        <p:tgtEl>
                                          <p:spTgt spid="3">
                                            <p:txEl>
                                              <p:pRg st="0" end="0"/>
                                            </p:txEl>
                                          </p:spTgt>
                                        </p:tgtEl>
                                      </p:cBhvr>
                                      <p:to x="100000" y="100000"/>
                                    </p:animScale>
                                    <p:animScale>
                                      <p:cBhvr>
                                        <p:cTn id="21" dur="26">
                                          <p:stCondLst>
                                            <p:cond delay="1642"/>
                                          </p:stCondLst>
                                        </p:cTn>
                                        <p:tgtEl>
                                          <p:spTgt spid="3">
                                            <p:txEl>
                                              <p:pRg st="0" end="0"/>
                                            </p:txEl>
                                          </p:spTgt>
                                        </p:tgtEl>
                                      </p:cBhvr>
                                      <p:to x="100000" y="90000"/>
                                    </p:animScale>
                                    <p:animScale>
                                      <p:cBhvr>
                                        <p:cTn id="22" dur="166" decel="50000">
                                          <p:stCondLst>
                                            <p:cond delay="1668"/>
                                          </p:stCondLst>
                                        </p:cTn>
                                        <p:tgtEl>
                                          <p:spTgt spid="3">
                                            <p:txEl>
                                              <p:pRg st="0" end="0"/>
                                            </p:txEl>
                                          </p:spTgt>
                                        </p:tgtEl>
                                      </p:cBhvr>
                                      <p:to x="100000" y="100000"/>
                                    </p:animScale>
                                    <p:animScale>
                                      <p:cBhvr>
                                        <p:cTn id="23" dur="26">
                                          <p:stCondLst>
                                            <p:cond delay="1808"/>
                                          </p:stCondLst>
                                        </p:cTn>
                                        <p:tgtEl>
                                          <p:spTgt spid="3">
                                            <p:txEl>
                                              <p:pRg st="0" end="0"/>
                                            </p:txEl>
                                          </p:spTgt>
                                        </p:tgtEl>
                                      </p:cBhvr>
                                      <p:to x="100000" y="95000"/>
                                    </p:animScale>
                                    <p:animScale>
                                      <p:cBhvr>
                                        <p:cTn id="24" dur="166" decel="50000">
                                          <p:stCondLst>
                                            <p:cond delay="1834"/>
                                          </p:stCondLst>
                                        </p:cTn>
                                        <p:tgtEl>
                                          <p:spTgt spid="3">
                                            <p:txEl>
                                              <p:pRg st="0" end="0"/>
                                            </p:txEl>
                                          </p:spTgt>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0" nodeType="clickEffect">
                                  <p:stCondLst>
                                    <p:cond delay="0"/>
                                  </p:stCondLst>
                                  <p:childTnLst>
                                    <p:animEffect transition="out" filter="fade">
                                      <p:cBhvr>
                                        <p:cTn id="28" dur="500" tmFilter="0, 0; .2, .5; .8, .5; 1, 0"/>
                                        <p:tgtEl>
                                          <p:spTgt spid="6"/>
                                        </p:tgtEl>
                                      </p:cBhvr>
                                    </p:animEffect>
                                    <p:animScale>
                                      <p:cBhvr>
                                        <p:cTn id="29"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072" y="243840"/>
            <a:ext cx="8596668" cy="870065"/>
          </a:xfrm>
        </p:spPr>
        <p:txBody>
          <a:bodyPr>
            <a:normAutofit/>
          </a:bodyPr>
          <a:lstStyle/>
          <a:p>
            <a:r>
              <a:rPr lang="en-US" sz="2800" dirty="0" smtClean="0"/>
              <a:t>How does Kafka distributed messaging system work?</a:t>
            </a:r>
            <a:endParaRPr lang="en-US" sz="2800" dirty="0"/>
          </a:p>
        </p:txBody>
      </p:sp>
      <p:sp>
        <p:nvSpPr>
          <p:cNvPr id="3" name="Content Placeholder 2"/>
          <p:cNvSpPr>
            <a:spLocks noGrp="1"/>
          </p:cNvSpPr>
          <p:nvPr>
            <p:ph idx="1"/>
          </p:nvPr>
        </p:nvSpPr>
        <p:spPr/>
        <p:txBody>
          <a:bodyPr/>
          <a:lstStyle/>
          <a:p>
            <a:r>
              <a:rPr lang="en-US" dirty="0" smtClean="0"/>
              <a:t>By </a:t>
            </a:r>
            <a:r>
              <a:rPr lang="en-US" dirty="0"/>
              <a:t>having a notion of parallelism—the partition—within the topics, Kafka is able to provide both ordering guarantees and load balancing over a pool of consumer processes. </a:t>
            </a:r>
            <a:endParaRPr lang="en-US" dirty="0" smtClean="0"/>
          </a:p>
          <a:p>
            <a:r>
              <a:rPr lang="en-US" dirty="0" smtClean="0"/>
              <a:t>This </a:t>
            </a:r>
            <a:r>
              <a:rPr lang="en-US" dirty="0"/>
              <a:t>is achieved by assigning the partitions in the topic to the consumers in the consumer group so that each partition is consumed by exactly one consumer in the group</a:t>
            </a:r>
            <a:r>
              <a:rPr lang="en-US" dirty="0" smtClean="0"/>
              <a:t>.</a:t>
            </a:r>
          </a:p>
          <a:p>
            <a:r>
              <a:rPr lang="en-US" dirty="0" smtClean="0"/>
              <a:t> </a:t>
            </a:r>
            <a:r>
              <a:rPr lang="en-US" dirty="0"/>
              <a:t>By doing this we ensure that the consumer is the only reader of that partition and consumes the data in order. Since there are many partitions this still balances the load over many consumer instances. </a:t>
            </a:r>
            <a:endParaRPr lang="en-US" dirty="0"/>
          </a:p>
        </p:txBody>
      </p:sp>
      <p:sp>
        <p:nvSpPr>
          <p:cNvPr id="4" name="TextBox 3"/>
          <p:cNvSpPr txBox="1"/>
          <p:nvPr/>
        </p:nvSpPr>
        <p:spPr>
          <a:xfrm>
            <a:off x="677334" y="5827222"/>
            <a:ext cx="7926339" cy="553998"/>
          </a:xfrm>
          <a:prstGeom prst="rect">
            <a:avLst/>
          </a:prstGeom>
          <a:noFill/>
        </p:spPr>
        <p:txBody>
          <a:bodyPr wrap="square" rtlCol="0">
            <a:spAutoFit/>
          </a:bodyPr>
          <a:lstStyle/>
          <a:p>
            <a:r>
              <a:rPr lang="en-US" sz="1200" u="sng" dirty="0" smtClean="0">
                <a:solidFill>
                  <a:srgbClr val="FF0000"/>
                </a:solidFill>
              </a:rPr>
              <a:t>Note</a:t>
            </a:r>
            <a:r>
              <a:rPr lang="en-US" sz="1200" dirty="0" smtClean="0"/>
              <a:t>:  However </a:t>
            </a:r>
            <a:r>
              <a:rPr lang="en-US" sz="1200" dirty="0"/>
              <a:t>that there cannot be more consumer instances in a consumer group than partitions.</a:t>
            </a:r>
          </a:p>
          <a:p>
            <a:endParaRPr lang="en-US" dirty="0"/>
          </a:p>
        </p:txBody>
      </p:sp>
    </p:spTree>
    <p:extLst>
      <p:ext uri="{BB962C8B-B14F-4D97-AF65-F5344CB8AC3E}">
        <p14:creationId xmlns:p14="http://schemas.microsoft.com/office/powerpoint/2010/main" val="26100620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grpId="0" nodeType="clickEffect">
                                  <p:stCondLst>
                                    <p:cond delay="0"/>
                                  </p:stCondLst>
                                  <p:iterate type="lt">
                                    <p:tmAbs val="25"/>
                                  </p:iterate>
                                  <p:childTnLst>
                                    <p:set>
                                      <p:cBhvr override="childStyle">
                                        <p:cTn id="14" dur="indefinite"/>
                                        <p:tgtEl>
                                          <p:spTgt spid="2"/>
                                        </p:tgtEl>
                                        <p:attrNameLst>
                                          <p:attrName>style.fontWeight</p:attrName>
                                        </p:attrNameLst>
                                      </p:cBhvr>
                                      <p:to>
                                        <p:strVal val="bold"/>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14346</TotalTime>
  <Words>811</Words>
  <Application>Microsoft Office PowerPoint</Application>
  <PresentationFormat>Widescreen</PresentationFormat>
  <Paragraphs>110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Menlo</vt:lpstr>
      <vt:lpstr>Roboto</vt:lpstr>
      <vt:lpstr>Trebuchet MS</vt:lpstr>
      <vt:lpstr>Wingdings</vt:lpstr>
      <vt:lpstr>Wingdings 3</vt:lpstr>
      <vt:lpstr>Facet</vt:lpstr>
      <vt:lpstr>Apache Kafka</vt:lpstr>
      <vt:lpstr>Introduction to Kafka:</vt:lpstr>
      <vt:lpstr>Where exactly does it fit?</vt:lpstr>
      <vt:lpstr>Few things before getting into kafka:</vt:lpstr>
      <vt:lpstr> How does Kafka's notion of streams compare to a traditional enterprise messaging system? </vt:lpstr>
      <vt:lpstr>How does messaging normally work?</vt:lpstr>
      <vt:lpstr>How does a traditional messaging system work?</vt:lpstr>
      <vt:lpstr>Currently comparable traditional messaging system:</vt:lpstr>
      <vt:lpstr>How does Kafka distributed messaging system work?</vt:lpstr>
      <vt:lpstr>How does Kafka operate as a cluster to achieve distributed messaging?</vt:lpstr>
      <vt:lpstr>Apache Kafka Architecture – Cluster </vt:lpstr>
      <vt:lpstr>Kafka Architecture – Fundamental Concepts </vt:lpstr>
      <vt:lpstr>How does Kafka maintain all the information regarding the messages?</vt:lpstr>
      <vt:lpstr>Kafka Use cases:</vt:lpstr>
      <vt:lpstr>The core APIs in Kafka:</vt:lpstr>
      <vt:lpstr>PowerPoint Presentation</vt:lpstr>
      <vt:lpstr>Producer API:</vt:lpstr>
      <vt:lpstr>Consumer API:</vt:lpstr>
      <vt:lpstr>Kafka Connect:</vt:lpstr>
      <vt:lpstr>Kafka Streams:</vt:lpstr>
      <vt:lpstr>PowerPoint Presentation</vt:lpstr>
      <vt:lpstr>Thank you</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Kafka</dc:title>
  <dc:creator>K, Kanchana (Cognizant)</dc:creator>
  <cp:lastModifiedBy>K, Kanchana (Cognizant)</cp:lastModifiedBy>
  <cp:revision>75</cp:revision>
  <dcterms:created xsi:type="dcterms:W3CDTF">2020-02-14T09:59:24Z</dcterms:created>
  <dcterms:modified xsi:type="dcterms:W3CDTF">2020-02-24T09:06:08Z</dcterms:modified>
</cp:coreProperties>
</file>