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7" r:id="rId4"/>
    <p:sldId id="270" r:id="rId5"/>
    <p:sldId id="258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  <p:sldId id="269" r:id="rId15"/>
    <p:sldId id="279" r:id="rId16"/>
    <p:sldId id="260" r:id="rId17"/>
  </p:sldIdLst>
  <p:sldSz cx="9144000" cy="5143500" type="screen16x9"/>
  <p:notesSz cx="6858000" cy="9144000"/>
  <p:embeddedFontLst>
    <p:embeddedFont>
      <p:font typeface="Nuni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vasan Rc" initials="KR" lastIdx="1" clrIdx="0">
    <p:extLst>
      <p:ext uri="{19B8F6BF-5375-455C-9EA6-DF929625EA0E}">
        <p15:presenceInfo xmlns:p15="http://schemas.microsoft.com/office/powerpoint/2012/main" userId="S-1-5-21-3324863178-84631067-3958512072-35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c4177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c4177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65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96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2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28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1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3e9e162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3e9e162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88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88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78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823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03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centric.github.io/chaos-monkey-spring-boot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www.slideshare.net/BruceWong3/the-case-for-chao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remlin.com/community/tutorials/chaos-engineering-the-history-principles-and-practice/" TargetMode="External"/><Relationship Id="rId5" Type="http://schemas.openxmlformats.org/officeDocument/2006/relationships/hyperlink" Target="https://boyter.org/2016/07/chaos-testing-engineering/" TargetMode="External"/><Relationship Id="rId10" Type="http://schemas.openxmlformats.org/officeDocument/2006/relationships/hyperlink" Target="https://github.com/svcerahula/ChaosMonkeySpringBootDemo" TargetMode="External"/><Relationship Id="rId4" Type="http://schemas.openxmlformats.org/officeDocument/2006/relationships/hyperlink" Target="http://principlesofchaos.org/?lang=ENcontent" TargetMode="External"/><Relationship Id="rId9" Type="http://schemas.openxmlformats.org/officeDocument/2006/relationships/hyperlink" Target="https://projects.spring.io/spring-boo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899" y="723175"/>
            <a:ext cx="7098281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Different types of Chaos 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8" y="1542584"/>
            <a:ext cx="6449353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Low Chaos - refers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to failures that our system can recover from gracefully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with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minimal or no interruption to service availability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 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Medium Chaos - Are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failures that can also be recovered from gracefully, but may result in degraded service performance or availability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.</a:t>
            </a:r>
          </a:p>
          <a:p>
            <a:pPr lvl="0"/>
            <a:endParaRPr lang="en-US" sz="120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  High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Chaos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- Are failures that are more catastrophic and will interrupt service availability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Extreme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Chaos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- Are operations that are failures which cause ungraceful degradation of the service, result in data loss, or that simply fail silently without raising alerts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Once failure found , reducing the severity,  Extreme -&gt; High -&gt; Medium -&gt; Low</a:t>
            </a: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6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731459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Chaos Monkey’s introduced by Netflix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900" y="1467987"/>
            <a:ext cx="7216268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Latency Monkey - Induces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artificial delays into the client-server communication layer to simulate service degradation and determine how consumers respond in this situation</a:t>
            </a:r>
            <a:r>
              <a:rPr lang="en-US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</a:p>
          <a:p>
            <a:pPr lvl="0"/>
            <a:endParaRPr lang="en-US" b="1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Conformity Monkey /Security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Monkey  -  Finds instances that don’t adhere to best-practices and shuts them down. </a:t>
            </a:r>
            <a:endParaRPr lang="en-US" sz="1200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Doctor Monkey - Checks existing health checks that run on each instances to detect unhealthy instances. Unhealthy instances are removed from service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.</a:t>
            </a:r>
          </a:p>
          <a:p>
            <a:pPr lvl="0"/>
            <a:endParaRPr lang="en-US" sz="1200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 </a:t>
            </a: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Janitor Monkey - Checks for unused resources and deletes or removes them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10-18 Monkey - Ensures that services continue to work in different international environments by checking that languages other then the base system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continue to 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666666"/>
                </a:solidFill>
                <a:latin typeface="Nunito Sans"/>
                <a:sym typeface="Nunito Sans"/>
              </a:rPr>
              <a:t>Chaos Gorilla - Similar to Chaos Monkey, but simulates an outage of an entire Amazon availability zone.</a:t>
            </a: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5643106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LET’s START Chaos  (Demo) 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Description</a:t>
            </a:r>
            <a:endParaRPr lang="en" sz="20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64" y="1563330"/>
            <a:ext cx="3800475" cy="28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6321532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Chaos For </a:t>
            </a:r>
            <a:r>
              <a:rPr lang="en-US" sz="3000" b="1" dirty="0" err="1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SpringBoot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9" y="1467987"/>
            <a:ext cx="6724655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sz="1200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*  </a:t>
            </a:r>
            <a:r>
              <a:rPr lang="en-US" sz="1200" b="1" dirty="0" err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APIGateway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/</a:t>
            </a:r>
            <a:r>
              <a:rPr lang="en-US" sz="1200" b="1" dirty="0" err="1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userPage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app consisting of 2 REST applications : 1) /mobiles  2) /laptops</a:t>
            </a: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29" y="1977687"/>
            <a:ext cx="6036703" cy="23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478854" y="2359170"/>
            <a:ext cx="4056778" cy="75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Q &amp; A</a:t>
            </a:r>
            <a:endParaRPr lang="en-IN" sz="3000" b="1" i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376750" y="3157009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6321532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Useful links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9" y="1467987"/>
            <a:ext cx="6724655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endParaRPr lang="en-US" sz="1200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http://principlesofchaos.org/?</a:t>
            </a:r>
            <a:r>
              <a:rPr lang="en-US" sz="1200" dirty="0" smtClean="0">
                <a:hlinkClick r:id="rId4"/>
              </a:rPr>
              <a:t>lang=ENcontent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https://boyter.org/2016/07/chaos-testing-engineering</a:t>
            </a:r>
            <a:r>
              <a:rPr lang="en-US" sz="1200" dirty="0" smtClean="0">
                <a:hlinkClick r:id="rId5"/>
              </a:rPr>
              <a:t>/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6"/>
              </a:rPr>
              <a:t>https://www.gremlin.com/community/tutorials/chaos-engineering-the-history-principles-and-practice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www.slideshare.net/BruceWong3/the-case-for-chaos</a:t>
            </a:r>
            <a:r>
              <a:rPr lang="en-US" sz="1200" dirty="0" smtClean="0"/>
              <a:t> - Bruce Wong , Engineering Manager , Chaos Engineering – Netflix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8"/>
              </a:rPr>
              <a:t>https://codecentric.github.io/chaos-monkey-spring-boot</a:t>
            </a:r>
            <a:r>
              <a:rPr lang="en-US" sz="1200" dirty="0" smtClean="0">
                <a:hlinkClick r:id="rId8"/>
              </a:rPr>
              <a:t>/</a:t>
            </a:r>
            <a:r>
              <a:rPr lang="en-US" sz="1200" dirty="0" smtClean="0"/>
              <a:t> (</a:t>
            </a:r>
            <a:r>
              <a:rPr lang="en-US" sz="1200" dirty="0"/>
              <a:t>project provides a Chaos Monkey for Spring Boot and will try to attack your running </a:t>
            </a:r>
            <a:r>
              <a:rPr lang="en-US" sz="1200" dirty="0">
                <a:hlinkClick r:id="rId9"/>
              </a:rPr>
              <a:t>Spring Boot</a:t>
            </a:r>
            <a:r>
              <a:rPr lang="en-US" sz="1200" dirty="0"/>
              <a:t> App</a:t>
            </a:r>
            <a:r>
              <a:rPr lang="en-US" sz="1200" dirty="0" smtClean="0"/>
              <a:t>.)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Github</a:t>
            </a:r>
            <a:r>
              <a:rPr lang="en-US" sz="1200" dirty="0" smtClean="0"/>
              <a:t> </a:t>
            </a:r>
            <a:r>
              <a:rPr lang="en-US" sz="1200" dirty="0" err="1" smtClean="0"/>
              <a:t>url</a:t>
            </a:r>
            <a:r>
              <a:rPr lang="en-US" sz="1200" dirty="0" smtClean="0"/>
              <a:t> for the application developed in the demo - </a:t>
            </a:r>
            <a:r>
              <a:rPr lang="en-US" sz="1200" dirty="0">
                <a:hlinkClick r:id="rId10"/>
              </a:rPr>
              <a:t>https://github.com/svcerahula/ChaosMonkeySpringBootDemo</a:t>
            </a:r>
            <a:endParaRPr lang="en-US" sz="1200" dirty="0" smtClean="0"/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344392" y="311312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 H A N K  Y O U !</a:t>
            </a:r>
            <a:endParaRPr sz="3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369431" y="2877065"/>
            <a:ext cx="6394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Chaos Engineering and Demo using Chaos For Spring Boot - Rahula</a:t>
            </a:r>
            <a:endParaRPr lang="en-IN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1046454" y="442899"/>
            <a:ext cx="639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Agenda: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7187" y="812231"/>
            <a:ext cx="4611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*    </a:t>
            </a:r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Why Chaos engineering was discovered ?</a:t>
            </a:r>
          </a:p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</a:p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*    </a:t>
            </a:r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What is Chaos Engineering ?</a:t>
            </a:r>
          </a:p>
          <a:p>
            <a:endParaRPr lang="en-US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*     When should Chaos Testing be done ?</a:t>
            </a:r>
          </a:p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endParaRPr lang="en-US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*    Different types of Chaos </a:t>
            </a:r>
          </a:p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* Low Chaos</a:t>
            </a:r>
          </a:p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* Medium Chaos</a:t>
            </a:r>
          </a:p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* High Chaos</a:t>
            </a:r>
          </a:p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* Extreme Chaos</a:t>
            </a:r>
          </a:p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endParaRPr lang="en-US" b="1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709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1046454" y="442899"/>
            <a:ext cx="639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Agenda: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7187" y="812231"/>
            <a:ext cx="4611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* Chaos Monkey’s introduced by Netflix </a:t>
            </a:r>
          </a:p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  * Latency Monkey</a:t>
            </a:r>
          </a:p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  * Conformity Monkey / Security Monkey</a:t>
            </a:r>
          </a:p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  * Doctor Monkey</a:t>
            </a:r>
          </a:p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  * 10-18 Monkey (</a:t>
            </a:r>
            <a:r>
              <a:rPr lang="en-US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Localisation</a:t>
            </a:r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Monkey)</a:t>
            </a:r>
          </a:p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         * Chaos Gorilla</a:t>
            </a:r>
          </a:p>
          <a:p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en-US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* LET’S START CHAOS (DEMO Using spring boot REST applications)</a:t>
            </a:r>
          </a:p>
        </p:txBody>
      </p:sp>
    </p:spTree>
    <p:extLst>
      <p:ext uri="{BB962C8B-B14F-4D97-AF65-F5344CB8AC3E}">
        <p14:creationId xmlns:p14="http://schemas.microsoft.com/office/powerpoint/2010/main" val="21850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899" y="723175"/>
            <a:ext cx="7049119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Why Chaos Engineering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9" y="1649500"/>
            <a:ext cx="5130900" cy="2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Nunito Sans" panose="020B0604020202020204" charset="0"/>
              </a:rPr>
              <a:t>Advances </a:t>
            </a:r>
            <a:r>
              <a:rPr lang="en-US" dirty="0">
                <a:latin typeface="Nunito Sans" panose="020B0604020202020204" charset="0"/>
              </a:rPr>
              <a:t>in large-scale, distributed software systems are changing the game for software </a:t>
            </a:r>
            <a:r>
              <a:rPr lang="en-US" dirty="0" smtClean="0">
                <a:latin typeface="Nunito Sans" panose="020B0604020202020204" charset="0"/>
              </a:rPr>
              <a:t>engineering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smtClean="0">
                <a:latin typeface="Nunito Sans" panose="020B0604020202020204" charset="0"/>
              </a:rPr>
              <a:t>~ 10-100  deployments happens during a day in a particular software development cycle.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Nunito Sans" panose="020B0604020202020204" charset="0"/>
              </a:rPr>
              <a:t> How much confidence we can have in the complex systems that we put into production</a:t>
            </a:r>
            <a:r>
              <a:rPr lang="en-US" dirty="0" smtClean="0">
                <a:latin typeface="Nunito Sans" panose="020B0604020202020204" charset="0"/>
              </a:rPr>
              <a:t>?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Nunito Sans" panose="020B0604020202020204" charset="0"/>
              </a:rPr>
              <a:t>Unpredictable </a:t>
            </a:r>
            <a:r>
              <a:rPr lang="en-US" dirty="0" smtClean="0">
                <a:latin typeface="Nunito Sans" panose="020B0604020202020204" charset="0"/>
              </a:rPr>
              <a:t>outcome + real world events which affects production makes these distributed systems chaotic.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Nunito Sans" panose="020B0604020202020204" charset="0"/>
              </a:rPr>
              <a:t>Service not available, retry storms, cascading failures, examples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Nunito Sans" panose="020B0604020202020204" charset="0"/>
              </a:rPr>
              <a:t>We need to identify weaknesses before they manifest in system-wide, aberrant behaviors.</a:t>
            </a:r>
            <a:endParaRPr lang="en-US" dirty="0" smtClean="0">
              <a:latin typeface="Nunito Sans" panose="020B0604020202020204" charset="0"/>
            </a:endParaRPr>
          </a:p>
          <a:p>
            <a:pPr lvl="0"/>
            <a:endParaRPr lang="en-US" dirty="0" smtClean="0">
              <a:latin typeface="Nunito Sans" panose="020B0604020202020204" charset="0"/>
            </a:endParaRPr>
          </a:p>
          <a:p>
            <a:pPr lvl="0"/>
            <a:endParaRPr lang="en-US" sz="1100" b="1" dirty="0">
              <a:solidFill>
                <a:srgbClr val="666666"/>
              </a:solidFill>
              <a:latin typeface="Nunito Sans" panose="020B0604020202020204" charset="0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683281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What is Chaos Engineering 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900" y="1601578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Intentionally introducing failure into a system with the purpose of validating resilience design. </a:t>
            </a:r>
            <a:endParaRPr lang="en-US" b="1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Steps followed : </a:t>
            </a:r>
          </a:p>
          <a:p>
            <a:pPr lvl="0"/>
            <a:r>
              <a:rPr lang="en-US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  * </a:t>
            </a:r>
            <a:r>
              <a:rPr lang="en-US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Start by defining ‘steady state’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(normal behavior)</a:t>
            </a:r>
          </a:p>
          <a:p>
            <a:pPr lvl="0"/>
            <a:r>
              <a:rPr lang="en-US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 * hypothesize steady state will be found in both control group and experimental group</a:t>
            </a:r>
          </a:p>
          <a:p>
            <a:pPr lvl="0"/>
            <a:r>
              <a:rPr lang="en-US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  * Introduce variables that reflect real world events </a:t>
            </a:r>
            <a:endParaRPr lang="en-US" b="1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/>
            <a:r>
              <a:rPr lang="en-US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     (server crashes , hard drive malfunctions, networks severed)</a:t>
            </a:r>
          </a:p>
          <a:p>
            <a:pPr lvl="0"/>
            <a:r>
              <a:rPr lang="en-US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 * disapprove the hypothesis by looking for difference in steady state between the control group and experimental group.</a:t>
            </a:r>
            <a:endParaRPr lang="en" b="1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832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899" y="723175"/>
            <a:ext cx="7206436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What is Chaos Engineering (Contd.)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9" y="1552416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100" b="1" dirty="0" smtClean="0">
                <a:solidFill>
                  <a:srgbClr val="666666"/>
                </a:solidFill>
                <a:latin typeface="Nunito Sans"/>
              </a:rPr>
              <a:t>    </a:t>
            </a:r>
            <a:r>
              <a:rPr lang="en-US" b="1" dirty="0" smtClean="0">
                <a:solidFill>
                  <a:srgbClr val="666666"/>
                </a:solidFill>
                <a:latin typeface="Nunito Sans"/>
              </a:rPr>
              <a:t>Advanced Principles :</a:t>
            </a:r>
          </a:p>
          <a:p>
            <a:pPr lvl="0">
              <a:lnSpc>
                <a:spcPct val="150000"/>
              </a:lnSpc>
            </a:pPr>
            <a:r>
              <a:rPr lang="en-US" sz="1100" b="1" dirty="0">
                <a:solidFill>
                  <a:srgbClr val="666666"/>
                </a:solidFill>
                <a:latin typeface="Nunito Sans"/>
              </a:rPr>
              <a:t> </a:t>
            </a:r>
            <a:r>
              <a:rPr lang="en-US" sz="1100" b="1" dirty="0" smtClean="0">
                <a:solidFill>
                  <a:srgbClr val="666666"/>
                </a:solidFill>
                <a:latin typeface="Nunito Sans"/>
              </a:rPr>
              <a:t>        * </a:t>
            </a:r>
            <a:r>
              <a:rPr lang="en-US" b="1" dirty="0" smtClean="0">
                <a:solidFill>
                  <a:srgbClr val="666666"/>
                </a:solidFill>
                <a:latin typeface="Nunito Sans"/>
              </a:rPr>
              <a:t>Run chaos experiments in production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Nunito Sans"/>
              </a:rPr>
              <a:t>            (Chaos strongly prefers to experiment directly on production traffic.)</a:t>
            </a:r>
            <a:endParaRPr lang="en-US" b="1" dirty="0" smtClean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r>
              <a:rPr lang="en-US" sz="1100" b="1" dirty="0">
                <a:solidFill>
                  <a:srgbClr val="666666"/>
                </a:solidFill>
                <a:latin typeface="Nunito Sans"/>
              </a:rPr>
              <a:t> </a:t>
            </a:r>
            <a:r>
              <a:rPr lang="en-US" sz="1100" b="1" dirty="0" smtClean="0">
                <a:solidFill>
                  <a:srgbClr val="666666"/>
                </a:solidFill>
                <a:latin typeface="Nunito Sans"/>
              </a:rPr>
              <a:t>        </a:t>
            </a:r>
            <a:r>
              <a:rPr lang="en-US" b="1" dirty="0" smtClean="0">
                <a:solidFill>
                  <a:srgbClr val="666666"/>
                </a:solidFill>
                <a:latin typeface="Nunito Sans"/>
              </a:rPr>
              <a:t>* Automate experiments to run continuously (better analysis)</a:t>
            </a:r>
          </a:p>
          <a:p>
            <a:pPr lvl="0">
              <a:lnSpc>
                <a:spcPct val="150000"/>
              </a:lnSpc>
            </a:pPr>
            <a:r>
              <a:rPr lang="en-US" sz="1100" b="1" dirty="0">
                <a:solidFill>
                  <a:srgbClr val="666666"/>
                </a:solidFill>
                <a:latin typeface="Nunito Sans"/>
              </a:rPr>
              <a:t> </a:t>
            </a:r>
            <a:r>
              <a:rPr lang="en-US" sz="1100" b="1" dirty="0" smtClean="0">
                <a:solidFill>
                  <a:srgbClr val="666666"/>
                </a:solidFill>
                <a:latin typeface="Nunito Sans"/>
              </a:rPr>
              <a:t>        </a:t>
            </a:r>
            <a:r>
              <a:rPr lang="en-US" b="1" dirty="0" smtClean="0">
                <a:solidFill>
                  <a:srgbClr val="666666"/>
                </a:solidFill>
                <a:latin typeface="Nunito Sans"/>
              </a:rPr>
              <a:t>* Minimize Blast Radius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Nunito Sans"/>
              </a:rPr>
              <a:t>              </a:t>
            </a:r>
            <a:r>
              <a:rPr lang="en-US" b="1" dirty="0" smtClean="0">
                <a:solidFill>
                  <a:srgbClr val="666666"/>
                </a:solidFill>
                <a:latin typeface="Nunito Sans"/>
              </a:rPr>
              <a:t>Responsibility </a:t>
            </a:r>
            <a:r>
              <a:rPr lang="en-US" b="1" dirty="0">
                <a:solidFill>
                  <a:srgbClr val="666666"/>
                </a:solidFill>
                <a:latin typeface="Nunito Sans"/>
              </a:rPr>
              <a:t>and obligation of the Chaos Engineer to ensure the </a:t>
            </a:r>
            <a:r>
              <a:rPr lang="en-US" b="1" dirty="0" smtClean="0">
                <a:solidFill>
                  <a:srgbClr val="666666"/>
                </a:solidFill>
                <a:latin typeface="Nunito Sans"/>
              </a:rPr>
              <a:t> fallout </a:t>
            </a:r>
            <a:r>
              <a:rPr lang="en-US" b="1" dirty="0">
                <a:solidFill>
                  <a:srgbClr val="666666"/>
                </a:solidFill>
                <a:latin typeface="Nunito Sans"/>
              </a:rPr>
              <a:t>from experiments are minimized and contained</a:t>
            </a:r>
            <a:r>
              <a:rPr lang="en-US" sz="1100" b="1" dirty="0">
                <a:solidFill>
                  <a:srgbClr val="666666"/>
                </a:solidFill>
                <a:latin typeface="Nunito Sans"/>
              </a:rPr>
              <a:t>. </a:t>
            </a:r>
            <a:r>
              <a:rPr lang="en-US" b="1" dirty="0">
                <a:solidFill>
                  <a:srgbClr val="666666"/>
                </a:solidFill>
                <a:latin typeface="Nunito Sans"/>
              </a:rPr>
              <a:t>Measured attacks on a system can be controlled, reducing the extent of damage.</a:t>
            </a: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899" y="723175"/>
            <a:ext cx="8405971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When should Chaos Testing be done ?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9" y="1631075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Chaos </a:t>
            </a:r>
            <a:r>
              <a:rPr lang="en-US" b="1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engineering was introduced by Netflix, one of the largest media subscription services with around 150 million paid subscriptions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worldwide</a:t>
            </a:r>
          </a:p>
          <a:p>
            <a:pPr lvl="0"/>
            <a:endParaRPr lang="en-US" b="1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latin typeface="Nunito Sans"/>
                <a:sym typeface="Nunito Sans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sym typeface="Nunito Sans"/>
              </a:rPr>
              <a:t> ‘Cost of Downtime’ becoming the KPI</a:t>
            </a:r>
          </a:p>
          <a:p>
            <a:pPr lvl="0"/>
            <a:endParaRPr lang="en-US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latin typeface="Nunito Sans"/>
                <a:sym typeface="Nunito Sans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sym typeface="Nunito Sans"/>
              </a:rPr>
              <a:t> Avoid Costly outage</a:t>
            </a:r>
          </a:p>
          <a:p>
            <a:pPr lvl="0"/>
            <a:endParaRPr lang="en-US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66"/>
                </a:solidFill>
                <a:latin typeface="Nunito Sans"/>
                <a:sym typeface="Nunito Sans"/>
              </a:rPr>
              <a:t>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sym typeface="Nunito Sans"/>
              </a:rPr>
              <a:t> Netflix </a:t>
            </a:r>
            <a:r>
              <a:rPr lang="en-US" b="1" dirty="0">
                <a:solidFill>
                  <a:srgbClr val="666666"/>
                </a:solidFill>
                <a:latin typeface="Nunito Sans"/>
                <a:sym typeface="Nunito Sans"/>
              </a:rPr>
              <a:t>created Chaos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sym typeface="Nunito Sans"/>
              </a:rPr>
              <a:t>Monkey ,.., </a:t>
            </a:r>
            <a:r>
              <a:rPr lang="en-US" b="1" dirty="0">
                <a:solidFill>
                  <a:srgbClr val="666666"/>
                </a:solidFill>
                <a:latin typeface="Nunito Sans"/>
                <a:sym typeface="Nunito Sans"/>
              </a:rPr>
              <a:t>Netflix’s 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sym typeface="Nunito Sans"/>
              </a:rPr>
              <a:t>moved </a:t>
            </a:r>
            <a:r>
              <a:rPr lang="en-US" b="1" dirty="0">
                <a:solidFill>
                  <a:srgbClr val="666666"/>
                </a:solidFill>
                <a:latin typeface="Nunito Sans"/>
                <a:sym typeface="Nunito Sans"/>
              </a:rPr>
              <a:t>from physical infrastructure to cloud infrastructure provided by Amazon Web Services, and the need to be sure that a loss of an Amazon instance wouldn’t affect the Netflix streaming experience</a:t>
            </a:r>
            <a:r>
              <a:rPr lang="en-US" b="1" dirty="0" smtClean="0">
                <a:solidFill>
                  <a:srgbClr val="666666"/>
                </a:solidFill>
                <a:latin typeface="Nunito Sans"/>
                <a:sym typeface="Nunito Sans"/>
              </a:rPr>
              <a:t>. (2010)</a:t>
            </a:r>
            <a:endParaRPr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4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93900" y="72317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Contd.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Nunito Sans"/>
              </a:rPr>
              <a:t>“The cloud is all about redundancy and fault-tolerance. Since no single component can guarantee 100% uptime (and even the most expensive hardware eventually fails), we have to design a cloud architecture where individual components can fail without affecting the availability of the entire system</a:t>
            </a:r>
            <a:r>
              <a:rPr lang="en-US" b="1" dirty="0" smtClean="0">
                <a:solidFill>
                  <a:srgbClr val="666666"/>
                </a:solidFill>
                <a:latin typeface="Nunito Sans"/>
              </a:rPr>
              <a:t>”  (Netflix,2011)</a:t>
            </a:r>
          </a:p>
          <a:p>
            <a:pPr lvl="0">
              <a:lnSpc>
                <a:spcPct val="150000"/>
              </a:lnSpc>
            </a:pPr>
            <a:endParaRPr lang="en-US" b="1" dirty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srgbClr val="666666"/>
                </a:solidFill>
                <a:latin typeface="Nunito Sans"/>
              </a:rPr>
              <a:t>* </a:t>
            </a:r>
            <a:r>
              <a:rPr lang="en-US" b="1" dirty="0" err="1">
                <a:solidFill>
                  <a:srgbClr val="666666"/>
                </a:solidFill>
                <a:latin typeface="Nunito Sans"/>
              </a:rPr>
              <a:t>Twilio</a:t>
            </a:r>
            <a:r>
              <a:rPr lang="en-US" b="1" dirty="0">
                <a:solidFill>
                  <a:srgbClr val="666666"/>
                </a:solidFill>
                <a:latin typeface="Nunito Sans"/>
              </a:rPr>
              <a:t>, Netflix, LinkedIn, Facebook, Google, Microsoft, Amazon, and many </a:t>
            </a:r>
            <a:r>
              <a:rPr lang="en-US" b="1" dirty="0" smtClean="0">
                <a:solidFill>
                  <a:srgbClr val="666666"/>
                </a:solidFill>
                <a:latin typeface="Nunito Sans"/>
              </a:rPr>
              <a:t>others (practice chaos engineering)</a:t>
            </a:r>
            <a:endParaRPr lang="en-US" b="1" dirty="0">
              <a:solidFill>
                <a:srgbClr val="666666"/>
              </a:solidFill>
              <a:latin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10" y="15252"/>
            <a:ext cx="4050890" cy="183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883</Words>
  <Application>Microsoft Office PowerPoint</Application>
  <PresentationFormat>On-screen Show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Courier New</vt:lpstr>
      <vt:lpstr>Nunito Sans</vt:lpstr>
      <vt:lpstr>Wingdings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Keerthivasan Rc</dc:creator>
  <cp:lastModifiedBy>Muthiah, Rahula (Cognizant)</cp:lastModifiedBy>
  <cp:revision>77</cp:revision>
  <dcterms:modified xsi:type="dcterms:W3CDTF">2020-05-15T10:21:43Z</dcterms:modified>
</cp:coreProperties>
</file>