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  <p:sldId id="266" r:id="rId11"/>
    <p:sldId id="268" r:id="rId12"/>
    <p:sldId id="269" r:id="rId13"/>
    <p:sldId id="270" r:id="rId14"/>
    <p:sldId id="271" r:id="rId15"/>
    <p:sldId id="267" r:id="rId16"/>
    <p:sldId id="272" r:id="rId17"/>
    <p:sldId id="273" r:id="rId18"/>
    <p:sldId id="274" r:id="rId19"/>
    <p:sldId id="275" r:id="rId20"/>
    <p:sldId id="290" r:id="rId21"/>
    <p:sldId id="277" r:id="rId22"/>
    <p:sldId id="286" r:id="rId23"/>
    <p:sldId id="278" r:id="rId24"/>
    <p:sldId id="279" r:id="rId25"/>
    <p:sldId id="280" r:id="rId26"/>
    <p:sldId id="281" r:id="rId27"/>
    <p:sldId id="287" r:id="rId28"/>
    <p:sldId id="289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BE61E-8CE9-4397-9099-B96BDAE78BF5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B8352-1515-416E-AA26-C948E94B3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E58D6-B80E-477F-B570-35EFBAB3ED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E8A5-C80F-4C1A-B347-581A530660F3}" type="slidenum">
              <a:rPr lang="en-US" smtClean="0">
                <a:solidFill>
                  <a:srgbClr val="00377D"/>
                </a:solidFill>
              </a:rPr>
              <a:pPr/>
              <a:t>‹#›</a:t>
            </a:fld>
            <a:endParaRPr lang="en-US" dirty="0">
              <a:solidFill>
                <a:srgbClr val="00377D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23392" y="6319663"/>
            <a:ext cx="192021" cy="42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5360" y="1484785"/>
            <a:ext cx="883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55238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97253" y="3049944"/>
            <a:ext cx="1731819" cy="119032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</a:t>
            </a:r>
          </a:p>
          <a:p>
            <a:pPr lvl="0"/>
            <a:r>
              <a:rPr lang="en-US" dirty="0"/>
              <a:t>icon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14918" y="4365104"/>
            <a:ext cx="6432549" cy="1295400"/>
          </a:xfrm>
        </p:spPr>
        <p:txBody>
          <a:bodyPr>
            <a:normAutofit/>
          </a:bodyPr>
          <a:lstStyle>
            <a:lvl1pPr marL="0" indent="0">
              <a:buNone/>
              <a:defRPr sz="58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427367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Etl</a:t>
            </a:r>
            <a:r>
              <a:rPr lang="en-US" sz="3600" dirty="0" smtClean="0"/>
              <a:t> </a:t>
            </a:r>
            <a:r>
              <a:rPr lang="en-US" sz="2400" dirty="0" smtClean="0"/>
              <a:t>(Extract transform load) 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[Manual Testing]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Presented By – Dipanjana Roy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7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2038"/>
            <a:ext cx="8534400" cy="899316"/>
          </a:xfrm>
        </p:spPr>
        <p:txBody>
          <a:bodyPr>
            <a:normAutofit/>
          </a:bodyPr>
          <a:lstStyle/>
          <a:p>
            <a:r>
              <a:rPr lang="en-US" sz="2800" dirty="0"/>
              <a:t>ETL - Operations : Data Extraction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3658" y="2952582"/>
            <a:ext cx="2241867" cy="13965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dirty="0" smtClean="0"/>
              <a:t>Normal CDRs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4359738" y="3110523"/>
            <a:ext cx="2016224" cy="1440160"/>
            <a:chOff x="5591944" y="2482238"/>
            <a:chExt cx="1440160" cy="11521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3CC03F-B6D1-4B97-B8A5-625E8E60EECC}"/>
                </a:ext>
              </a:extLst>
            </p:cNvPr>
            <p:cNvSpPr/>
            <p:nvPr/>
          </p:nvSpPr>
          <p:spPr>
            <a:xfrm>
              <a:off x="5591944" y="2482238"/>
              <a:ext cx="1440160" cy="1152128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F3F4EA-91C6-42AE-B5D7-181F93937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1334" y="2534234"/>
              <a:ext cx="1261379" cy="1038782"/>
            </a:xfrm>
            <a:prstGeom prst="rect">
              <a:avLst/>
            </a:prstGeom>
          </p:spPr>
        </p:pic>
      </p:grp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B1EC4E6E-21FC-425A-8BB3-035DB1CB3EC3}"/>
              </a:ext>
            </a:extLst>
          </p:cNvPr>
          <p:cNvSpPr/>
          <p:nvPr/>
        </p:nvSpPr>
        <p:spPr>
          <a:xfrm>
            <a:off x="6967409" y="1587749"/>
            <a:ext cx="2160240" cy="2911532"/>
          </a:xfrm>
          <a:prstGeom prst="roundRect">
            <a:avLst>
              <a:gd name="adj" fmla="val 667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CDR_ID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LOCAL_START_DATE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USAGE_SERVICE_TYPE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DEBIT_AMOUNT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CHARGE_SERVICE_INFO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Arrow: Curved Right 15">
            <a:extLst>
              <a:ext uri="{FF2B5EF4-FFF2-40B4-BE49-F238E27FC236}">
                <a16:creationId xmlns:a16="http://schemas.microsoft.com/office/drawing/2014/main" id="{F0A19308-4B4A-46C6-9732-82E62EEBDF54}"/>
              </a:ext>
            </a:extLst>
          </p:cNvPr>
          <p:cNvSpPr/>
          <p:nvPr/>
        </p:nvSpPr>
        <p:spPr>
          <a:xfrm rot="5400000" flipV="1">
            <a:off x="3943336" y="1716738"/>
            <a:ext cx="586539" cy="17317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Curved Right 16">
            <a:extLst>
              <a:ext uri="{FF2B5EF4-FFF2-40B4-BE49-F238E27FC236}">
                <a16:creationId xmlns:a16="http://schemas.microsoft.com/office/drawing/2014/main" id="{DB460816-5805-4843-9D09-D65835DA0590}"/>
              </a:ext>
            </a:extLst>
          </p:cNvPr>
          <p:cNvSpPr/>
          <p:nvPr/>
        </p:nvSpPr>
        <p:spPr>
          <a:xfrm rot="16200000">
            <a:off x="6497884" y="4102687"/>
            <a:ext cx="594167" cy="16201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2038"/>
            <a:ext cx="8534400" cy="541868"/>
          </a:xfrm>
        </p:spPr>
        <p:txBody>
          <a:bodyPr>
            <a:normAutofit/>
          </a:bodyPr>
          <a:lstStyle/>
          <a:p>
            <a:r>
              <a:rPr lang="en-US" sz="2400" dirty="0"/>
              <a:t>ETL - Operations : Decoding encoded source files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84" y="1487315"/>
            <a:ext cx="8080072" cy="45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2037"/>
            <a:ext cx="8534400" cy="1507067"/>
          </a:xfrm>
        </p:spPr>
        <p:txBody>
          <a:bodyPr>
            <a:normAutofit/>
          </a:bodyPr>
          <a:lstStyle/>
          <a:p>
            <a:r>
              <a:rPr lang="en-US" sz="2400" dirty="0"/>
              <a:t>ETL - Operations : Data filtering, Data formatting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5875"/>
            <a:ext cx="8534400" cy="3782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Filtering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03949" y="3516223"/>
            <a:ext cx="2241867" cy="13965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/>
              <a:t>Normal CDRs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611663" y="3769685"/>
            <a:ext cx="2016224" cy="1440160"/>
            <a:chOff x="5591944" y="2482238"/>
            <a:chExt cx="1440160" cy="11521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3CC03F-B6D1-4B97-B8A5-625E8E60EECC}"/>
                </a:ext>
              </a:extLst>
            </p:cNvPr>
            <p:cNvSpPr/>
            <p:nvPr/>
          </p:nvSpPr>
          <p:spPr>
            <a:xfrm>
              <a:off x="5591944" y="2482238"/>
              <a:ext cx="1440160" cy="1152128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F3F4EA-91C6-42AE-B5D7-181F93937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1334" y="2534234"/>
              <a:ext cx="1261379" cy="1038782"/>
            </a:xfrm>
            <a:prstGeom prst="rect">
              <a:avLst/>
            </a:prstGeom>
          </p:spPr>
        </p:pic>
      </p:grpSp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id="{B1EC4E6E-21FC-425A-8BB3-035DB1CB3EC3}"/>
              </a:ext>
            </a:extLst>
          </p:cNvPr>
          <p:cNvSpPr/>
          <p:nvPr/>
        </p:nvSpPr>
        <p:spPr>
          <a:xfrm>
            <a:off x="6186963" y="2395632"/>
            <a:ext cx="2160240" cy="2911532"/>
          </a:xfrm>
          <a:prstGeom prst="roundRect">
            <a:avLst>
              <a:gd name="adj" fmla="val 667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CDR_ID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LOCAL_START_DATE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USAGE_SERVICE_TYPE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DEBIT_AMOUNT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Arrow: Curved Right 15">
            <a:extLst>
              <a:ext uri="{FF2B5EF4-FFF2-40B4-BE49-F238E27FC236}">
                <a16:creationId xmlns:a16="http://schemas.microsoft.com/office/drawing/2014/main" id="{F0A19308-4B4A-46C6-9732-82E62EEBDF54}"/>
              </a:ext>
            </a:extLst>
          </p:cNvPr>
          <p:cNvSpPr/>
          <p:nvPr/>
        </p:nvSpPr>
        <p:spPr>
          <a:xfrm rot="5400000" flipV="1">
            <a:off x="3318394" y="2241550"/>
            <a:ext cx="586539" cy="17317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urved Right 16">
            <a:extLst>
              <a:ext uri="{FF2B5EF4-FFF2-40B4-BE49-F238E27FC236}">
                <a16:creationId xmlns:a16="http://schemas.microsoft.com/office/drawing/2014/main" id="{DB460816-5805-4843-9D09-D65835DA0590}"/>
              </a:ext>
            </a:extLst>
          </p:cNvPr>
          <p:cNvSpPr/>
          <p:nvPr/>
        </p:nvSpPr>
        <p:spPr>
          <a:xfrm rot="16200000">
            <a:off x="5641481" y="4853931"/>
            <a:ext cx="594167" cy="16201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2037"/>
            <a:ext cx="8534400" cy="483679"/>
          </a:xfrm>
        </p:spPr>
        <p:txBody>
          <a:bodyPr>
            <a:normAutofit/>
          </a:bodyPr>
          <a:lstStyle/>
          <a:p>
            <a:r>
              <a:rPr lang="en-US" sz="2400" dirty="0"/>
              <a:t>ETL - Operations : Data filtering, Data formatting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13411"/>
            <a:ext cx="11277803" cy="52785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formatting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B1EC4E6E-21FC-425A-8BB3-035DB1CB3EC3}"/>
              </a:ext>
            </a:extLst>
          </p:cNvPr>
          <p:cNvSpPr/>
          <p:nvPr/>
        </p:nvSpPr>
        <p:spPr>
          <a:xfrm>
            <a:off x="683347" y="1886989"/>
            <a:ext cx="4824536" cy="1262132"/>
          </a:xfrm>
          <a:prstGeom prst="roundRect">
            <a:avLst>
              <a:gd name="adj" fmla="val 667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CUST_LOCAL_START_DATE	= 20190713142315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CUST_LOCAL_END_DATE	= 20190713142353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MSISDN1		= </a:t>
            </a:r>
            <a:r>
              <a:rPr lang="en-US" sz="1400" dirty="0" smtClean="0">
                <a:solidFill>
                  <a:schemeClr val="bg1"/>
                </a:solidFill>
              </a:rPr>
              <a:t>99XXYYXXYY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MSISDN2		= </a:t>
            </a:r>
            <a:r>
              <a:rPr lang="en-US" sz="1400" dirty="0" smtClean="0">
                <a:solidFill>
                  <a:schemeClr val="bg1"/>
                </a:solidFill>
              </a:rPr>
              <a:t>99YYXXYXXY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START_DATE (GMT Date)</a:t>
            </a:r>
            <a:r>
              <a:rPr lang="en-US" sz="1400" dirty="0">
                <a:solidFill>
                  <a:schemeClr val="bg1"/>
                </a:solidFill>
              </a:rPr>
              <a:t>	= 20190713082315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07883" y="3440171"/>
            <a:ext cx="2016224" cy="1440160"/>
            <a:chOff x="5591944" y="2482238"/>
            <a:chExt cx="1440160" cy="11521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3CC03F-B6D1-4B97-B8A5-625E8E60EECC}"/>
                </a:ext>
              </a:extLst>
            </p:cNvPr>
            <p:cNvSpPr/>
            <p:nvPr/>
          </p:nvSpPr>
          <p:spPr>
            <a:xfrm>
              <a:off x="5591944" y="2482238"/>
              <a:ext cx="1440160" cy="1152128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F3F4EA-91C6-42AE-B5D7-181F93937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1334" y="2534234"/>
              <a:ext cx="1261379" cy="1038782"/>
            </a:xfrm>
            <a:prstGeom prst="rect">
              <a:avLst/>
            </a:prstGeom>
          </p:spPr>
        </p:pic>
      </p:grp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id="{B1EC4E6E-21FC-425A-8BB3-035DB1CB3EC3}"/>
              </a:ext>
            </a:extLst>
          </p:cNvPr>
          <p:cNvSpPr/>
          <p:nvPr/>
        </p:nvSpPr>
        <p:spPr>
          <a:xfrm>
            <a:off x="6816081" y="5138026"/>
            <a:ext cx="4824536" cy="1271190"/>
          </a:xfrm>
          <a:prstGeom prst="roundRect">
            <a:avLst>
              <a:gd name="adj" fmla="val 667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CUST_LOCAL_START_DATE	= </a:t>
            </a:r>
            <a:r>
              <a:rPr lang="en-US" sz="1400" dirty="0" smtClean="0">
                <a:solidFill>
                  <a:schemeClr val="bg1"/>
                </a:solidFill>
              </a:rPr>
              <a:t>2019-07-13 14:23:15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CUST_LOCAL_END_DATE	= </a:t>
            </a:r>
            <a:r>
              <a:rPr lang="en-US" sz="1400" dirty="0" smtClean="0">
                <a:solidFill>
                  <a:schemeClr val="bg1"/>
                </a:solidFill>
              </a:rPr>
              <a:t>2019-07-13 14:23:53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MSISDN1		= +</a:t>
            </a:r>
            <a:r>
              <a:rPr lang="en-US" sz="1400" dirty="0" smtClean="0">
                <a:solidFill>
                  <a:schemeClr val="bg1"/>
                </a:solidFill>
              </a:rPr>
              <a:t>9199XXYYXXYY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MSISDN2		= +</a:t>
            </a:r>
            <a:r>
              <a:rPr lang="en-US" sz="1400" dirty="0" smtClean="0">
                <a:solidFill>
                  <a:schemeClr val="bg1"/>
                </a:solidFill>
              </a:rPr>
              <a:t>9199YYXXYXXY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START_DATE (</a:t>
            </a:r>
            <a:r>
              <a:rPr lang="en-US" sz="1400" dirty="0" smtClean="0">
                <a:solidFill>
                  <a:schemeClr val="bg1"/>
                </a:solidFill>
              </a:rPr>
              <a:t>GMT+6)</a:t>
            </a:r>
            <a:r>
              <a:rPr lang="en-US" sz="1400" dirty="0">
                <a:solidFill>
                  <a:schemeClr val="bg1"/>
                </a:solidFill>
              </a:rPr>
              <a:t>	= </a:t>
            </a:r>
            <a:r>
              <a:rPr lang="en-US" sz="1400" dirty="0" smtClean="0">
                <a:solidFill>
                  <a:schemeClr val="bg1"/>
                </a:solidFill>
              </a:rPr>
              <a:t>2019-07-13 14:23:15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Arrow: Curved Right 16">
            <a:extLst>
              <a:ext uri="{FF2B5EF4-FFF2-40B4-BE49-F238E27FC236}">
                <a16:creationId xmlns:a16="http://schemas.microsoft.com/office/drawing/2014/main" id="{DB460816-5805-4843-9D09-D65835DA0590}"/>
              </a:ext>
            </a:extLst>
          </p:cNvPr>
          <p:cNvSpPr/>
          <p:nvPr/>
        </p:nvSpPr>
        <p:spPr>
          <a:xfrm rot="7598131" flipH="1" flipV="1">
            <a:off x="4236862" y="3077519"/>
            <a:ext cx="544653" cy="17721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Curved Right 16">
            <a:extLst>
              <a:ext uri="{FF2B5EF4-FFF2-40B4-BE49-F238E27FC236}">
                <a16:creationId xmlns:a16="http://schemas.microsoft.com/office/drawing/2014/main" id="{DB460816-5805-4843-9D09-D65835DA0590}"/>
              </a:ext>
            </a:extLst>
          </p:cNvPr>
          <p:cNvSpPr/>
          <p:nvPr/>
        </p:nvSpPr>
        <p:spPr>
          <a:xfrm rot="7598131" flipV="1">
            <a:off x="8189815" y="3540072"/>
            <a:ext cx="594165" cy="16937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2037"/>
            <a:ext cx="8534400" cy="799563"/>
          </a:xfrm>
        </p:spPr>
        <p:txBody>
          <a:bodyPr>
            <a:normAutofit/>
          </a:bodyPr>
          <a:lstStyle/>
          <a:p>
            <a:r>
              <a:rPr lang="en-US" sz="2400" dirty="0"/>
              <a:t>ETL - Operations : Data Correlation</a:t>
            </a:r>
            <a:endParaRPr lang="en-IN" sz="2400" dirty="0"/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2B013105-2E43-4929-A4FA-5064FBB2A0D5}"/>
              </a:ext>
            </a:extLst>
          </p:cNvPr>
          <p:cNvSpPr/>
          <p:nvPr/>
        </p:nvSpPr>
        <p:spPr>
          <a:xfrm>
            <a:off x="911423" y="1799298"/>
            <a:ext cx="2160240" cy="2376264"/>
          </a:xfrm>
          <a:prstGeom prst="roundRect">
            <a:avLst>
              <a:gd name="adj" fmla="val 667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CDR_ID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MSISDN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Datetime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Usage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Originating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Destination No.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IMSI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9">
            <a:extLst>
              <a:ext uri="{FF2B5EF4-FFF2-40B4-BE49-F238E27FC236}">
                <a16:creationId xmlns:a16="http://schemas.microsoft.com/office/drawing/2014/main" id="{B1EC4E6E-21FC-425A-8BB3-035DB1CB3EC3}"/>
              </a:ext>
            </a:extLst>
          </p:cNvPr>
          <p:cNvSpPr/>
          <p:nvPr/>
        </p:nvSpPr>
        <p:spPr>
          <a:xfrm>
            <a:off x="911423" y="4653136"/>
            <a:ext cx="2144081" cy="1800200"/>
          </a:xfrm>
          <a:prstGeom prst="roundRect">
            <a:avLst>
              <a:gd name="adj" fmla="val 667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Cell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Date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Subscriber ID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MCC &amp; MNC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Status Code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IMEI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325603" y="3488627"/>
            <a:ext cx="1224136" cy="1075060"/>
            <a:chOff x="5575784" y="1824874"/>
            <a:chExt cx="1224136" cy="10280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3CC03F-B6D1-4B97-B8A5-625E8E60EECC}"/>
                </a:ext>
              </a:extLst>
            </p:cNvPr>
            <p:cNvSpPr/>
            <p:nvPr/>
          </p:nvSpPr>
          <p:spPr>
            <a:xfrm>
              <a:off x="5575784" y="1824874"/>
              <a:ext cx="1224136" cy="102806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F3F4EA-91C6-42AE-B5D7-181F93937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2392" y="1891432"/>
              <a:ext cx="1112851" cy="916465"/>
            </a:xfrm>
            <a:prstGeom prst="rect">
              <a:avLst/>
            </a:prstGeom>
          </p:spPr>
        </p:pic>
      </p:grp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C6B556C1-2072-4BEB-9BD6-59028B412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587" y="2053244"/>
            <a:ext cx="2402177" cy="3740785"/>
          </a:xfrm>
          <a:prstGeom prst="roundRect">
            <a:avLst>
              <a:gd name="adj" fmla="val 667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CDR_ID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MSISDN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Sub.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Rate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Originating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Destination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Cell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MCC &amp; MNC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Status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IMEI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22960" y="1471353"/>
            <a:ext cx="2518756" cy="216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- 1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84212" y="4355869"/>
            <a:ext cx="2657504" cy="207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- 2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498080" y="1579418"/>
            <a:ext cx="3100647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Correlation</a:t>
            </a:r>
            <a:endParaRPr lang="en-IN" dirty="0"/>
          </a:p>
        </p:txBody>
      </p:sp>
      <p:sp>
        <p:nvSpPr>
          <p:cNvPr id="13" name="Arrow: Curved Right 15">
            <a:extLst>
              <a:ext uri="{FF2B5EF4-FFF2-40B4-BE49-F238E27FC236}">
                <a16:creationId xmlns:a16="http://schemas.microsoft.com/office/drawing/2014/main" id="{F0A19308-4B4A-46C6-9732-82E62EEBDF54}"/>
              </a:ext>
            </a:extLst>
          </p:cNvPr>
          <p:cNvSpPr/>
          <p:nvPr/>
        </p:nvSpPr>
        <p:spPr>
          <a:xfrm rot="6556409" flipV="1">
            <a:off x="4401390" y="853768"/>
            <a:ext cx="761909" cy="33580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Curved Right 15">
            <a:extLst>
              <a:ext uri="{FF2B5EF4-FFF2-40B4-BE49-F238E27FC236}">
                <a16:creationId xmlns:a16="http://schemas.microsoft.com/office/drawing/2014/main" id="{F0A19308-4B4A-46C6-9732-82E62EEBDF54}"/>
              </a:ext>
            </a:extLst>
          </p:cNvPr>
          <p:cNvSpPr/>
          <p:nvPr/>
        </p:nvSpPr>
        <p:spPr>
          <a:xfrm rot="3863810" flipH="1" flipV="1">
            <a:off x="4513651" y="3906877"/>
            <a:ext cx="875522" cy="3537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596347" y="3855004"/>
            <a:ext cx="1169563" cy="364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6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2037"/>
            <a:ext cx="8534400" cy="150706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5875"/>
            <a:ext cx="8534400" cy="37822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72037"/>
            <a:ext cx="8601104" cy="55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US" sz="2800" dirty="0"/>
              <a:t>Data Warehouse Platform - Overview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1580414"/>
            <a:ext cx="8650981" cy="43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US" sz="2800" dirty="0"/>
              <a:t>Data Warehouse Platform - Overview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4604"/>
            <a:ext cx="8534400" cy="4538749"/>
          </a:xfrm>
        </p:spPr>
        <p:txBody>
          <a:bodyPr/>
          <a:lstStyle/>
          <a:p>
            <a:r>
              <a:rPr lang="en-IN" dirty="0"/>
              <a:t>Data collector picks the input feed from ETL. Performs validation and verification of data (MD5SUM, Duplicate file, file prefixes etc.) and sends the file to be processed by Data Processor.</a:t>
            </a:r>
          </a:p>
          <a:p>
            <a:r>
              <a:rPr lang="en-IN" dirty="0"/>
              <a:t>Data Processor performs processing of data by linking the records to appropriate dimensions and prepares the final file to be loaded into Vertica Data model (Facts).</a:t>
            </a:r>
          </a:p>
          <a:p>
            <a:r>
              <a:rPr lang="en-IN" dirty="0"/>
              <a:t>Metadata information about file received and being processed is stored at each stage of DWH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5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US" sz="2800" dirty="0"/>
              <a:t>Data Warehouse Platform - Operations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404851"/>
            <a:ext cx="9099868" cy="443068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04851"/>
            <a:ext cx="9099868" cy="44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US" sz="2800" dirty="0"/>
              <a:t>Data Warehouse Platform - Operations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521229"/>
            <a:ext cx="8991802" cy="40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06" y="864524"/>
            <a:ext cx="8534400" cy="81464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906" y="1762298"/>
            <a:ext cx="8534400" cy="3025833"/>
          </a:xfrm>
        </p:spPr>
        <p:txBody>
          <a:bodyPr/>
          <a:lstStyle/>
          <a:p>
            <a:r>
              <a:rPr lang="en-US" dirty="0"/>
              <a:t>Solution Architecture Setup</a:t>
            </a:r>
          </a:p>
          <a:p>
            <a:r>
              <a:rPr lang="en-US" dirty="0" smtClean="0"/>
              <a:t>ETL </a:t>
            </a:r>
            <a:r>
              <a:rPr lang="en-US" dirty="0"/>
              <a:t>- Overview and Operations</a:t>
            </a:r>
          </a:p>
          <a:p>
            <a:r>
              <a:rPr lang="en-US" dirty="0"/>
              <a:t>Data Warehouse Platform - Overview and Operations</a:t>
            </a:r>
          </a:p>
          <a:p>
            <a:r>
              <a:rPr lang="en-US" dirty="0" smtClean="0"/>
              <a:t>Data </a:t>
            </a:r>
            <a:r>
              <a:rPr lang="en-US" dirty="0"/>
              <a:t>Model – Facts and Dimensions</a:t>
            </a:r>
          </a:p>
          <a:p>
            <a:r>
              <a:rPr lang="en-US" dirty="0" smtClean="0"/>
              <a:t>Data Marts - Aggregates</a:t>
            </a:r>
            <a:endParaRPr lang="en-US" dirty="0"/>
          </a:p>
          <a:p>
            <a:r>
              <a:rPr lang="en-US" dirty="0" smtClean="0"/>
              <a:t>BI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Vertica data model – fact &amp; dimension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04109"/>
            <a:ext cx="8534400" cy="349965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3757352" y="3453938"/>
            <a:ext cx="1995055" cy="158773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3738" y="2951018"/>
            <a:ext cx="105571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FACT -1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4605251" y="2219498"/>
            <a:ext cx="889462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Fact -2</a:t>
            </a:r>
            <a:endParaRPr lang="en-IN" sz="1600" dirty="0"/>
          </a:p>
        </p:txBody>
      </p:sp>
      <p:sp>
        <p:nvSpPr>
          <p:cNvPr id="8" name="Oval 7"/>
          <p:cNvSpPr/>
          <p:nvPr/>
        </p:nvSpPr>
        <p:spPr>
          <a:xfrm>
            <a:off x="980902" y="2144684"/>
            <a:ext cx="1147156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Dimension -1</a:t>
            </a:r>
            <a:endParaRPr lang="en-IN" sz="700" dirty="0"/>
          </a:p>
        </p:txBody>
      </p:sp>
      <p:sp>
        <p:nvSpPr>
          <p:cNvPr id="10" name="Oval 9"/>
          <p:cNvSpPr/>
          <p:nvPr/>
        </p:nvSpPr>
        <p:spPr>
          <a:xfrm>
            <a:off x="892233" y="3679766"/>
            <a:ext cx="1147156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Dimension -1</a:t>
            </a:r>
            <a:endParaRPr lang="en-IN" sz="700" dirty="0"/>
          </a:p>
        </p:txBody>
      </p:sp>
      <p:sp>
        <p:nvSpPr>
          <p:cNvPr id="11" name="Oval 10"/>
          <p:cNvSpPr/>
          <p:nvPr/>
        </p:nvSpPr>
        <p:spPr>
          <a:xfrm>
            <a:off x="3269572" y="2626821"/>
            <a:ext cx="1147156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Dimension -1</a:t>
            </a:r>
            <a:endParaRPr lang="en-IN" sz="700" dirty="0"/>
          </a:p>
        </p:txBody>
      </p:sp>
      <p:sp>
        <p:nvSpPr>
          <p:cNvPr id="12" name="Oval 11"/>
          <p:cNvSpPr/>
          <p:nvPr/>
        </p:nvSpPr>
        <p:spPr>
          <a:xfrm>
            <a:off x="3305695" y="1751215"/>
            <a:ext cx="1147156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Dimension -1</a:t>
            </a:r>
            <a:endParaRPr lang="en-IN" sz="700" dirty="0"/>
          </a:p>
        </p:txBody>
      </p:sp>
      <p:sp>
        <p:nvSpPr>
          <p:cNvPr id="13" name="Oval 12"/>
          <p:cNvSpPr/>
          <p:nvPr/>
        </p:nvSpPr>
        <p:spPr>
          <a:xfrm>
            <a:off x="6204065" y="2779222"/>
            <a:ext cx="1147156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Dimension -1</a:t>
            </a:r>
            <a:endParaRPr lang="en-IN" sz="700" dirty="0"/>
          </a:p>
        </p:txBody>
      </p:sp>
      <p:sp>
        <p:nvSpPr>
          <p:cNvPr id="14" name="Oval 13"/>
          <p:cNvSpPr/>
          <p:nvPr/>
        </p:nvSpPr>
        <p:spPr>
          <a:xfrm>
            <a:off x="6107084" y="1814946"/>
            <a:ext cx="1147156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Dimension -1</a:t>
            </a:r>
            <a:endParaRPr lang="en-IN" sz="7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699701" y="2617123"/>
            <a:ext cx="185651" cy="324197"/>
          </a:xfrm>
          <a:prstGeom prst="straightConnector1">
            <a:avLst/>
          </a:prstGeom>
          <a:ln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695796" y="3453938"/>
            <a:ext cx="242354" cy="225828"/>
          </a:xfrm>
          <a:prstGeom prst="straightConnector1">
            <a:avLst/>
          </a:prstGeom>
          <a:ln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3"/>
          </p:cNvCxnSpPr>
          <p:nvPr/>
        </p:nvCxnSpPr>
        <p:spPr>
          <a:xfrm flipV="1">
            <a:off x="2768138" y="2162746"/>
            <a:ext cx="705554" cy="778574"/>
          </a:xfrm>
          <a:prstGeom prst="straightConnector1">
            <a:avLst/>
          </a:prstGeom>
          <a:ln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3"/>
          </p:cNvCxnSpPr>
          <p:nvPr/>
        </p:nvCxnSpPr>
        <p:spPr>
          <a:xfrm flipV="1">
            <a:off x="2909455" y="3038352"/>
            <a:ext cx="528114" cy="164126"/>
          </a:xfrm>
          <a:prstGeom prst="straightConnector1">
            <a:avLst/>
          </a:prstGeom>
          <a:ln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5"/>
          </p:cNvCxnSpPr>
          <p:nvPr/>
        </p:nvCxnSpPr>
        <p:spPr>
          <a:xfrm flipH="1" flipV="1">
            <a:off x="4284854" y="2162746"/>
            <a:ext cx="320397" cy="70607"/>
          </a:xfrm>
          <a:prstGeom prst="straightConnector1">
            <a:avLst/>
          </a:prstGeom>
          <a:ln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6"/>
          </p:cNvCxnSpPr>
          <p:nvPr/>
        </p:nvCxnSpPr>
        <p:spPr>
          <a:xfrm flipH="1">
            <a:off x="4416728" y="2626821"/>
            <a:ext cx="234601" cy="24106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94713" y="2125979"/>
            <a:ext cx="612371" cy="259774"/>
          </a:xfrm>
          <a:prstGeom prst="straightConnector1">
            <a:avLst/>
          </a:prstGeom>
          <a:ln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3" idx="2"/>
          </p:cNvCxnSpPr>
          <p:nvPr/>
        </p:nvCxnSpPr>
        <p:spPr>
          <a:xfrm>
            <a:off x="5494713" y="2626821"/>
            <a:ext cx="709352" cy="393470"/>
          </a:xfrm>
          <a:prstGeom prst="straightConnector1">
            <a:avLst/>
          </a:prstGeom>
          <a:ln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77643" y="2297084"/>
            <a:ext cx="0" cy="450271"/>
          </a:xfrm>
          <a:prstGeom prst="straightConnector1">
            <a:avLst/>
          </a:prstGeom>
          <a:ln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2128058" y="1992284"/>
            <a:ext cx="1177637" cy="304800"/>
          </a:xfrm>
          <a:prstGeom prst="straightConnector1">
            <a:avLst/>
          </a:prstGeom>
          <a:ln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ultidocument 38"/>
          <p:cNvSpPr/>
          <p:nvPr/>
        </p:nvSpPr>
        <p:spPr>
          <a:xfrm>
            <a:off x="4404799" y="4374677"/>
            <a:ext cx="897775" cy="5264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Curved Connector 40"/>
          <p:cNvCxnSpPr/>
          <p:nvPr/>
        </p:nvCxnSpPr>
        <p:spPr>
          <a:xfrm>
            <a:off x="2381596" y="3453938"/>
            <a:ext cx="1375756" cy="707966"/>
          </a:xfrm>
          <a:prstGeom prst="curvedConnector3">
            <a:avLst/>
          </a:prstGeom>
          <a:ln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1430331" y="4161904"/>
            <a:ext cx="2327021" cy="443347"/>
          </a:xfrm>
          <a:prstGeom prst="curvedConnector3">
            <a:avLst/>
          </a:prstGeom>
          <a:ln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6200000" flipH="1">
            <a:off x="4004579" y="3183360"/>
            <a:ext cx="354677" cy="205873"/>
          </a:xfrm>
          <a:prstGeom prst="curvedConnector3">
            <a:avLst/>
          </a:prstGeom>
          <a:ln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>
            <a:off x="4603791" y="2992505"/>
            <a:ext cx="793812" cy="98570"/>
          </a:xfrm>
          <a:prstGeom prst="curvedConnector3">
            <a:avLst/>
          </a:prstGeom>
          <a:ln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3" idx="4"/>
          </p:cNvCxnSpPr>
          <p:nvPr/>
        </p:nvCxnSpPr>
        <p:spPr>
          <a:xfrm rot="5400000">
            <a:off x="5814753" y="3199014"/>
            <a:ext cx="900544" cy="1025236"/>
          </a:xfrm>
          <a:prstGeom prst="curvedConnector2">
            <a:avLst/>
          </a:prstGeom>
          <a:ln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99559" y="3945771"/>
            <a:ext cx="151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Projection</a:t>
            </a: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57056" y="4544288"/>
            <a:ext cx="179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Storage</a:t>
            </a:r>
            <a:endParaRPr lang="en-IN" sz="1600" dirty="0"/>
          </a:p>
        </p:txBody>
      </p:sp>
      <p:sp>
        <p:nvSpPr>
          <p:cNvPr id="59" name="Left Arrow 58"/>
          <p:cNvSpPr/>
          <p:nvPr/>
        </p:nvSpPr>
        <p:spPr>
          <a:xfrm>
            <a:off x="5849389" y="4637914"/>
            <a:ext cx="451658" cy="187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US" sz="2800" dirty="0"/>
              <a:t>Vertica Data Model - Facts and Dimensions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4604"/>
            <a:ext cx="8534400" cy="4538749"/>
          </a:xfrm>
        </p:spPr>
        <p:txBody>
          <a:bodyPr/>
          <a:lstStyle/>
          <a:p>
            <a:r>
              <a:rPr lang="en-US" dirty="0"/>
              <a:t>In Data Warehouse platform, records are stored in form of Dimensional Data Models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IN" dirty="0"/>
              <a:t>Facts are the measurements that result from a business process event and are almost always numeric.</a:t>
            </a:r>
          </a:p>
          <a:p>
            <a:r>
              <a:rPr lang="en-IN" dirty="0"/>
              <a:t>Fact table always contains foreign keys for each of its associated dimensions.</a:t>
            </a:r>
          </a:p>
          <a:p>
            <a:r>
              <a:rPr lang="en-IN" dirty="0"/>
              <a:t>Dimensions describe the objects involved in a business intelligence effort.</a:t>
            </a:r>
          </a:p>
          <a:p>
            <a:r>
              <a:rPr lang="en-IN" dirty="0"/>
              <a:t>While facts correspond to events, dimensions correspond to people, items, or other 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1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48459"/>
            <a:ext cx="8534400" cy="549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ETL -STAGING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22713"/>
            <a:ext cx="8534400" cy="527858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80655" y="1803863"/>
            <a:ext cx="1778923" cy="939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1305098" y="3366655"/>
            <a:ext cx="1463040" cy="12884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288473" y="5220393"/>
            <a:ext cx="1571105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 Files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89367" y="2427316"/>
            <a:ext cx="1770611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IN" dirty="0"/>
          </a:p>
        </p:txBody>
      </p:sp>
      <p:sp>
        <p:nvSpPr>
          <p:cNvPr id="8" name="Can 7"/>
          <p:cNvSpPr/>
          <p:nvPr/>
        </p:nvSpPr>
        <p:spPr>
          <a:xfrm>
            <a:off x="7398327" y="2934393"/>
            <a:ext cx="1330037" cy="15295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Warehouse</a:t>
            </a:r>
            <a:endParaRPr lang="en-IN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59578" y="2252749"/>
            <a:ext cx="1429789" cy="1188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68138" y="3483033"/>
            <a:ext cx="1521229" cy="523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</p:cNvCxnSpPr>
          <p:nvPr/>
        </p:nvCxnSpPr>
        <p:spPr>
          <a:xfrm flipV="1">
            <a:off x="2859578" y="3566160"/>
            <a:ext cx="1429789" cy="201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6059978" y="3690851"/>
            <a:ext cx="1338349" cy="8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US" sz="2800" dirty="0"/>
              <a:t>Vertica Data Model - Facts and Dimensions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4605"/>
            <a:ext cx="10147272" cy="4114800"/>
          </a:xfrm>
        </p:spPr>
        <p:txBody>
          <a:bodyPr/>
          <a:lstStyle/>
          <a:p>
            <a:r>
              <a:rPr lang="en-US" dirty="0" smtClean="0"/>
              <a:t>Fact Table                                          Dimension linking with fact table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97775" y="2934392"/>
            <a:ext cx="1986742" cy="221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Key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9361" y="3345872"/>
            <a:ext cx="1928552" cy="139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390302" y="3067396"/>
            <a:ext cx="1122220" cy="5735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D_SERVICE</a:t>
            </a:r>
          </a:p>
          <a:p>
            <a:pPr algn="ctr"/>
            <a:r>
              <a:rPr lang="en-US" sz="800" dirty="0" err="1" smtClean="0"/>
              <a:t>Service_Key</a:t>
            </a:r>
            <a:endParaRPr lang="en-IN" sz="800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5512522" y="3354185"/>
            <a:ext cx="796839" cy="38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15038" y="4378036"/>
            <a:ext cx="1122220" cy="5735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D_DATE</a:t>
            </a:r>
          </a:p>
          <a:p>
            <a:pPr algn="ctr"/>
            <a:r>
              <a:rPr lang="en-US" sz="800" dirty="0" err="1" smtClean="0"/>
              <a:t>Date_Key</a:t>
            </a:r>
            <a:endParaRPr lang="en-IN" sz="800" dirty="0"/>
          </a:p>
        </p:txBody>
      </p:sp>
      <p:sp>
        <p:nvSpPr>
          <p:cNvPr id="11" name="Oval 10"/>
          <p:cNvSpPr/>
          <p:nvPr/>
        </p:nvSpPr>
        <p:spPr>
          <a:xfrm>
            <a:off x="9371012" y="4378036"/>
            <a:ext cx="1122220" cy="5735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D_DEVICE </a:t>
            </a:r>
            <a:r>
              <a:rPr lang="en-US" sz="800" dirty="0" err="1" smtClean="0"/>
              <a:t>Device_Key</a:t>
            </a:r>
            <a:endParaRPr lang="en-IN" sz="800" dirty="0"/>
          </a:p>
        </p:txBody>
      </p:sp>
      <p:sp>
        <p:nvSpPr>
          <p:cNvPr id="12" name="Oval 11"/>
          <p:cNvSpPr/>
          <p:nvPr/>
        </p:nvSpPr>
        <p:spPr>
          <a:xfrm>
            <a:off x="9371012" y="3067396"/>
            <a:ext cx="1122220" cy="5735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D_LOCATION</a:t>
            </a:r>
          </a:p>
          <a:p>
            <a:pPr algn="ctr"/>
            <a:r>
              <a:rPr lang="en-US" sz="700" dirty="0" err="1" smtClean="0"/>
              <a:t>Location_Key</a:t>
            </a:r>
            <a:endParaRPr lang="en-IN" sz="7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37258" y="4472247"/>
            <a:ext cx="772103" cy="192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8237913" y="3354185"/>
            <a:ext cx="1133099" cy="28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 flipV="1">
            <a:off x="8237913" y="4378036"/>
            <a:ext cx="1133099" cy="28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Autofit/>
          </a:bodyPr>
          <a:lstStyle/>
          <a:p>
            <a:r>
              <a:rPr lang="en-IN" sz="2400" dirty="0"/>
              <a:t>Vertica - Aggregates and Ad-hoc Queries Usage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636462"/>
            <a:ext cx="8534400" cy="43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Aggregates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4604"/>
            <a:ext cx="8534400" cy="4538749"/>
          </a:xfrm>
        </p:spPr>
        <p:txBody>
          <a:bodyPr>
            <a:normAutofit/>
          </a:bodyPr>
          <a:lstStyle/>
          <a:p>
            <a:r>
              <a:rPr lang="en-US" dirty="0" smtClean="0"/>
              <a:t>Aggregates </a:t>
            </a:r>
            <a:r>
              <a:rPr lang="en-US" dirty="0"/>
              <a:t>are summarized version of granular transaction level data</a:t>
            </a:r>
          </a:p>
          <a:p>
            <a:r>
              <a:rPr lang="en-US" dirty="0"/>
              <a:t>Aggregates are created to increase dashboards usage experience in terms of response time</a:t>
            </a:r>
          </a:p>
          <a:p>
            <a:r>
              <a:rPr lang="en-US" dirty="0"/>
              <a:t>Four levels of aggregates are available in the system</a:t>
            </a:r>
          </a:p>
          <a:p>
            <a:pPr lvl="1"/>
            <a:r>
              <a:rPr lang="en-US" sz="2000" dirty="0"/>
              <a:t>Hourly</a:t>
            </a:r>
          </a:p>
          <a:p>
            <a:pPr lvl="1"/>
            <a:r>
              <a:rPr lang="en-US" sz="2000" dirty="0"/>
              <a:t>Daily</a:t>
            </a:r>
          </a:p>
          <a:p>
            <a:pPr lvl="1"/>
            <a:r>
              <a:rPr lang="en-US" sz="2000" dirty="0"/>
              <a:t>Weekly</a:t>
            </a:r>
          </a:p>
          <a:p>
            <a:pPr lvl="1"/>
            <a:r>
              <a:rPr lang="en-US" sz="2000" dirty="0" smtClean="0"/>
              <a:t>Monthly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5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AGGREGATES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21725"/>
            <a:ext cx="8534400" cy="4131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FACT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4212" y="2576945"/>
            <a:ext cx="2233454" cy="2771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Usage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21876" y="1446415"/>
            <a:ext cx="5137266" cy="42394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067396" y="3387437"/>
            <a:ext cx="1313411" cy="51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7190509" y="2019993"/>
            <a:ext cx="1878373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</a:t>
            </a:r>
            <a:r>
              <a:rPr 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( Records stored daily wise)</a:t>
            </a:r>
            <a:endParaRPr 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Usage</a:t>
            </a:r>
            <a:endParaRPr lang="en-IN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51412" y="3387437"/>
            <a:ext cx="2097781" cy="97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Key ( Records stored </a:t>
            </a:r>
            <a:r>
              <a:rPr 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Usage</a:t>
            </a:r>
            <a:endParaRPr lang="en-IN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90509" y="4455622"/>
            <a:ext cx="2028103" cy="11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Key ( Records stored </a:t>
            </a:r>
            <a:r>
              <a:rPr lang="en-US" sz="7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 </a:t>
            </a: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Usage</a:t>
            </a:r>
            <a:endParaRPr lang="en-IN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8577" y="2334090"/>
            <a:ext cx="16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Daily Table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8577" y="4979324"/>
            <a:ext cx="17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Monthly Table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78729" y="37223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Weekly Table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30488"/>
            <a:ext cx="8534400" cy="818764"/>
          </a:xfrm>
        </p:spPr>
        <p:txBody>
          <a:bodyPr/>
          <a:lstStyle/>
          <a:p>
            <a:r>
              <a:rPr lang="en-IN" dirty="0" smtClean="0"/>
              <a:t>ETL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90163"/>
            <a:ext cx="8534400" cy="46492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Basic Test cases : -</a:t>
            </a:r>
          </a:p>
          <a:p>
            <a:r>
              <a:rPr lang="en-IN" dirty="0" smtClean="0"/>
              <a:t>Source to Target Data testing  </a:t>
            </a:r>
          </a:p>
          <a:p>
            <a:r>
              <a:rPr lang="en-IN" dirty="0" smtClean="0"/>
              <a:t>Meta data testing</a:t>
            </a:r>
          </a:p>
          <a:p>
            <a:r>
              <a:rPr lang="en-IN" dirty="0" smtClean="0"/>
              <a:t>Data Completeness testing</a:t>
            </a:r>
          </a:p>
          <a:p>
            <a:r>
              <a:rPr lang="en-IN" dirty="0" smtClean="0"/>
              <a:t>Data Accuracy testing</a:t>
            </a:r>
            <a:endParaRPr lang="en-IN" dirty="0"/>
          </a:p>
          <a:p>
            <a:r>
              <a:rPr lang="en-IN" dirty="0" smtClean="0"/>
              <a:t>Data Transformation testing</a:t>
            </a:r>
          </a:p>
          <a:p>
            <a:r>
              <a:rPr lang="en-IN" dirty="0" smtClean="0"/>
              <a:t>Data quality testing</a:t>
            </a:r>
          </a:p>
          <a:p>
            <a:r>
              <a:rPr lang="en-IN" dirty="0" smtClean="0"/>
              <a:t>GUI/Navigation testing</a:t>
            </a:r>
          </a:p>
          <a:p>
            <a:r>
              <a:rPr lang="en-IN" dirty="0" smtClean="0"/>
              <a:t>Production validation testing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3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30488"/>
            <a:ext cx="8534400" cy="818764"/>
          </a:xfrm>
        </p:spPr>
        <p:txBody>
          <a:bodyPr/>
          <a:lstStyle/>
          <a:p>
            <a:r>
              <a:rPr lang="en-IN" dirty="0" smtClean="0"/>
              <a:t>Types of bugs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90163"/>
            <a:ext cx="8534400" cy="46492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030310" y="1661375"/>
            <a:ext cx="8358389" cy="4597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31" y="2942219"/>
            <a:ext cx="1962150" cy="1514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2337" y="2603680"/>
            <a:ext cx="991673" cy="6439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 Bugs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2337" y="3792827"/>
            <a:ext cx="991673" cy="9079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control bugs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1302" y="4868817"/>
            <a:ext cx="1548292" cy="9235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Calculation Bugs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2083" y="4868816"/>
            <a:ext cx="1410237" cy="9235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Interface Bugs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6399" y="3745605"/>
            <a:ext cx="1426688" cy="9429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 Condition Bugs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7584" y="2519966"/>
            <a:ext cx="1281521" cy="727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Cosmetic </a:t>
            </a:r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Bugs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3224010" y="2925652"/>
            <a:ext cx="912121" cy="3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3224010" y="3788536"/>
            <a:ext cx="912121" cy="4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4145448" y="4499623"/>
            <a:ext cx="375037" cy="3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098281" y="2841938"/>
            <a:ext cx="1049303" cy="3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127096" y="3788535"/>
            <a:ext cx="1020488" cy="3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892084" y="4499623"/>
            <a:ext cx="437747" cy="3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21726"/>
            <a:ext cx="8534400" cy="5310894"/>
          </a:xfrm>
        </p:spPr>
        <p:txBody>
          <a:bodyPr>
            <a:normAutofit fontScale="40000" lnSpcReduction="20000"/>
          </a:bodyPr>
          <a:lstStyle/>
          <a:p>
            <a:r>
              <a:rPr lang="en-IN" sz="5000" dirty="0"/>
              <a:t>Business Intelligence is the process of collecting raw data or business data and turning it into information that is useful and more meaningful</a:t>
            </a:r>
            <a:r>
              <a:rPr lang="en-IN" sz="5000" dirty="0" smtClean="0"/>
              <a:t>.</a:t>
            </a:r>
            <a:endParaRPr lang="en-IN" sz="5000" dirty="0"/>
          </a:p>
          <a:p>
            <a:endParaRPr lang="en-IN" sz="5000" dirty="0" smtClean="0"/>
          </a:p>
          <a:p>
            <a:r>
              <a:rPr lang="en-IN" sz="5000" b="1" u="sng" dirty="0" smtClean="0"/>
              <a:t>BI Tools </a:t>
            </a:r>
            <a:r>
              <a:rPr lang="en-IN" sz="5000" dirty="0" smtClean="0"/>
              <a:t>:</a:t>
            </a:r>
            <a:endParaRPr lang="en-IN" sz="5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5000" dirty="0" smtClean="0"/>
              <a:t>Tableau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5000" dirty="0" smtClean="0"/>
              <a:t>IBM </a:t>
            </a:r>
            <a:r>
              <a:rPr lang="en-IN" sz="5000" dirty="0"/>
              <a:t>COGNOS ANALYTICS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5000" dirty="0" smtClean="0"/>
              <a:t>GOODDATA</a:t>
            </a:r>
            <a:endParaRPr lang="en-IN" sz="5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5000" dirty="0" smtClean="0"/>
              <a:t>DOMO      </a:t>
            </a:r>
            <a:endParaRPr lang="en-IN" sz="5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5000" dirty="0" smtClean="0"/>
              <a:t>SAP </a:t>
            </a:r>
            <a:r>
              <a:rPr lang="en-IN" sz="5000" dirty="0"/>
              <a:t>BUSINESSOBJECTS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5000" dirty="0" smtClean="0"/>
              <a:t>SAS </a:t>
            </a:r>
            <a:r>
              <a:rPr lang="en-IN" sz="5000" dirty="0"/>
              <a:t>BUSINESS INTELLIGENCE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5000" dirty="0" smtClean="0"/>
              <a:t>DATAPINE</a:t>
            </a:r>
            <a:endParaRPr lang="en-IN" sz="5000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b="1" cap="all" dirty="0"/>
          </a:p>
          <a:p>
            <a:pPr marL="0" indent="0">
              <a:buNone/>
            </a:pPr>
            <a:endParaRPr lang="en-IN" b="1" cap="all" dirty="0"/>
          </a:p>
          <a:p>
            <a:pPr marL="0" indent="0">
              <a:buNone/>
            </a:pPr>
            <a:r>
              <a:rPr lang="en-IN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523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06" y="864524"/>
            <a:ext cx="8534400" cy="681643"/>
          </a:xfrm>
        </p:spPr>
        <p:txBody>
          <a:bodyPr/>
          <a:lstStyle/>
          <a:p>
            <a:r>
              <a:rPr lang="en-US" cap="none" dirty="0"/>
              <a:t>Solution Architecture Setup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546166"/>
            <a:ext cx="8534400" cy="48712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271847" y="1872626"/>
            <a:ext cx="7057506" cy="781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271847" y="3087357"/>
            <a:ext cx="7057506" cy="781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271847" y="4290751"/>
            <a:ext cx="7057506" cy="781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271847" y="5591417"/>
            <a:ext cx="7057506" cy="507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56" y="1863631"/>
            <a:ext cx="729644" cy="7613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77" y="3097371"/>
            <a:ext cx="729644" cy="7613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52" y="3087356"/>
            <a:ext cx="729644" cy="7613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98" y="4290750"/>
            <a:ext cx="729644" cy="7613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35135" y="5660495"/>
            <a:ext cx="44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Data Sources</a:t>
            </a:r>
            <a:endParaRPr lang="en-IN" dirty="0"/>
          </a:p>
        </p:txBody>
      </p:sp>
      <p:sp>
        <p:nvSpPr>
          <p:cNvPr id="22" name="Up Arrow 21"/>
          <p:cNvSpPr/>
          <p:nvPr/>
        </p:nvSpPr>
        <p:spPr>
          <a:xfrm>
            <a:off x="2635135" y="5072147"/>
            <a:ext cx="328842" cy="5192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 Arrow 22"/>
          <p:cNvSpPr/>
          <p:nvPr/>
        </p:nvSpPr>
        <p:spPr>
          <a:xfrm>
            <a:off x="4306973" y="5072147"/>
            <a:ext cx="328842" cy="5192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Up Arrow 23"/>
          <p:cNvSpPr/>
          <p:nvPr/>
        </p:nvSpPr>
        <p:spPr>
          <a:xfrm>
            <a:off x="6447906" y="5079985"/>
            <a:ext cx="328842" cy="5192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2635135" y="2674048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Data Warehouse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258684" y="3886879"/>
            <a:ext cx="19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912321" y="1530658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 Tool</a:t>
            </a:r>
            <a:endParaRPr lang="en-IN" dirty="0"/>
          </a:p>
        </p:txBody>
      </p:sp>
      <p:sp>
        <p:nvSpPr>
          <p:cNvPr id="28" name="Up Arrow 27"/>
          <p:cNvSpPr/>
          <p:nvPr/>
        </p:nvSpPr>
        <p:spPr>
          <a:xfrm>
            <a:off x="2963977" y="3917802"/>
            <a:ext cx="253048" cy="3384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Up Arrow 28"/>
          <p:cNvSpPr/>
          <p:nvPr/>
        </p:nvSpPr>
        <p:spPr>
          <a:xfrm>
            <a:off x="6118168" y="3902340"/>
            <a:ext cx="253048" cy="3384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Up Arrow 29"/>
          <p:cNvSpPr/>
          <p:nvPr/>
        </p:nvSpPr>
        <p:spPr>
          <a:xfrm>
            <a:off x="2327564" y="2650309"/>
            <a:ext cx="307571" cy="4189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Up Arrow 30"/>
          <p:cNvSpPr/>
          <p:nvPr/>
        </p:nvSpPr>
        <p:spPr>
          <a:xfrm>
            <a:off x="6776748" y="2643435"/>
            <a:ext cx="307571" cy="4189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Graphical REPRESENTATION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678780"/>
            <a:ext cx="8704487" cy="4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ANY Questions/ Feedback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4604"/>
            <a:ext cx="8534400" cy="45387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7" y="1571105"/>
            <a:ext cx="5633461" cy="42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13355"/>
            <a:ext cx="8534400" cy="60837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4604"/>
            <a:ext cx="8534400" cy="45387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713356"/>
            <a:ext cx="8534400" cy="53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06" y="864524"/>
            <a:ext cx="8534400" cy="839585"/>
          </a:xfrm>
        </p:spPr>
        <p:txBody>
          <a:bodyPr>
            <a:normAutofit/>
          </a:bodyPr>
          <a:lstStyle/>
          <a:p>
            <a:r>
              <a:rPr lang="en-US" sz="3200" cap="none" dirty="0" smtClean="0"/>
              <a:t>Solution Architecture Setup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906" y="2431472"/>
            <a:ext cx="8534400" cy="2406535"/>
          </a:xfrm>
        </p:spPr>
        <p:txBody>
          <a:bodyPr/>
          <a:lstStyle/>
          <a:p>
            <a:r>
              <a:rPr lang="en-US" sz="2400" dirty="0"/>
              <a:t>Modules in solution </a:t>
            </a:r>
            <a:r>
              <a:rPr lang="en-US" sz="2400" dirty="0" smtClean="0"/>
              <a:t>architecture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Extraction And Transformation (ETL)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Data Warehouse / Data Analytics Platform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Business Intelligence (BI) and  Reporting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06" y="665018"/>
            <a:ext cx="8534400" cy="847898"/>
          </a:xfrm>
        </p:spPr>
        <p:txBody>
          <a:bodyPr/>
          <a:lstStyle/>
          <a:p>
            <a:r>
              <a:rPr lang="en-US" cap="none" dirty="0"/>
              <a:t>Solution Architecture Setup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571105"/>
            <a:ext cx="8534400" cy="42062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28" y="1683500"/>
            <a:ext cx="8114434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185E-82D7-435F-A763-ACA17EF910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791" y="458122"/>
            <a:ext cx="6432549" cy="1295400"/>
          </a:xfrm>
        </p:spPr>
        <p:txBody>
          <a:bodyPr>
            <a:normAutofit/>
          </a:bodyPr>
          <a:lstStyle/>
          <a:p>
            <a:r>
              <a:rPr lang="en-US" sz="3200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ETL – Overview and Operations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6B92F38-1F07-4CC3-A6B6-85AD1FF4B7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1" y="2225044"/>
            <a:ext cx="7187282" cy="3435553"/>
          </a:xfrm>
        </p:spPr>
      </p:pic>
    </p:spTree>
    <p:extLst>
      <p:ext uri="{BB962C8B-B14F-4D97-AF65-F5344CB8AC3E}">
        <p14:creationId xmlns:p14="http://schemas.microsoft.com/office/powerpoint/2010/main" val="36642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07324"/>
            <a:ext cx="8534400" cy="839585"/>
          </a:xfrm>
        </p:spPr>
        <p:txBody>
          <a:bodyPr/>
          <a:lstStyle/>
          <a:p>
            <a:r>
              <a:rPr lang="en-US" dirty="0"/>
              <a:t>ETL – Overview and </a:t>
            </a:r>
            <a:r>
              <a:rPr lang="en-US" dirty="0" smtClean="0"/>
              <a:t>Operations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446415"/>
            <a:ext cx="8534400" cy="48596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92757"/>
            <a:ext cx="85248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06" y="864524"/>
            <a:ext cx="8534400" cy="739832"/>
          </a:xfrm>
        </p:spPr>
        <p:txBody>
          <a:bodyPr/>
          <a:lstStyle/>
          <a:p>
            <a:r>
              <a:rPr lang="en-US" dirty="0"/>
              <a:t>ETL –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906" y="1670858"/>
            <a:ext cx="8534400" cy="3757353"/>
          </a:xfrm>
        </p:spPr>
        <p:txBody>
          <a:bodyPr/>
          <a:lstStyle/>
          <a:p>
            <a:pPr algn="just"/>
            <a:r>
              <a:rPr lang="en-US" dirty="0"/>
              <a:t>ETL stand for Extract – Transform – Load</a:t>
            </a:r>
          </a:p>
          <a:p>
            <a:pPr algn="just"/>
            <a:r>
              <a:rPr lang="en-IN" dirty="0"/>
              <a:t>ETL is a process that involves extracting data from multiple sources in various formats, transforming it to fit business needs, and ultimately, loading it into a target system (data warehouse)</a:t>
            </a:r>
          </a:p>
          <a:p>
            <a:pPr algn="just"/>
            <a:r>
              <a:rPr lang="en-IN" dirty="0"/>
              <a:t>The purpose of ETL is to reformat, cleanse and standardize data so that it can be analysed or exchanged to address business needs and/or promote interoperability</a:t>
            </a:r>
          </a:p>
          <a:p>
            <a:pPr algn="just"/>
            <a:r>
              <a:rPr lang="en-IN" dirty="0"/>
              <a:t>ETL ensures complete transfer of data and processing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7100"/>
            <a:ext cx="8534400" cy="816188"/>
          </a:xfrm>
        </p:spPr>
        <p:txBody>
          <a:bodyPr/>
          <a:lstStyle/>
          <a:p>
            <a:r>
              <a:rPr lang="en-US" dirty="0"/>
              <a:t>ETL -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29295"/>
            <a:ext cx="8534400" cy="3491345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Extract data from multiple sources.</a:t>
            </a:r>
          </a:p>
          <a:p>
            <a:pPr algn="just"/>
            <a:r>
              <a:rPr lang="en-IN" dirty="0"/>
              <a:t>Data decoding and extraction from Encoded </a:t>
            </a:r>
            <a:r>
              <a:rPr lang="en-IN" dirty="0" smtClean="0"/>
              <a:t>files.</a:t>
            </a:r>
            <a:endParaRPr lang="en-IN" dirty="0"/>
          </a:p>
          <a:p>
            <a:pPr algn="just"/>
            <a:r>
              <a:rPr lang="en-IN" dirty="0"/>
              <a:t>Considering only certain columns to </a:t>
            </a:r>
            <a:r>
              <a:rPr lang="en-IN" dirty="0" smtClean="0"/>
              <a:t>load. </a:t>
            </a:r>
          </a:p>
          <a:p>
            <a:pPr algn="just"/>
            <a:r>
              <a:rPr lang="en-IN" dirty="0" smtClean="0"/>
              <a:t>Translating </a:t>
            </a:r>
            <a:r>
              <a:rPr lang="en-IN" dirty="0"/>
              <a:t>coded </a:t>
            </a:r>
            <a:r>
              <a:rPr lang="en-IN" dirty="0" smtClean="0"/>
              <a:t>values. </a:t>
            </a:r>
            <a:endParaRPr lang="en-IN" dirty="0"/>
          </a:p>
          <a:p>
            <a:pPr algn="just"/>
            <a:r>
              <a:rPr lang="en-IN" dirty="0"/>
              <a:t>Encoding free-form </a:t>
            </a:r>
            <a:r>
              <a:rPr lang="en-IN" dirty="0" smtClean="0"/>
              <a:t>values. </a:t>
            </a:r>
            <a:endParaRPr lang="en-IN" dirty="0"/>
          </a:p>
          <a:p>
            <a:pPr algn="just"/>
            <a:r>
              <a:rPr lang="en-IN" dirty="0"/>
              <a:t>Deriving a new calculated </a:t>
            </a:r>
            <a:r>
              <a:rPr lang="en-IN" dirty="0" smtClean="0"/>
              <a:t>value. </a:t>
            </a:r>
            <a:endParaRPr lang="en-IN" dirty="0"/>
          </a:p>
          <a:p>
            <a:pPr algn="just"/>
            <a:r>
              <a:rPr lang="en-IN" dirty="0"/>
              <a:t>Date format conversion 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2264</TotalTime>
  <Words>837</Words>
  <Application>Microsoft Office PowerPoint</Application>
  <PresentationFormat>Widescreen</PresentationFormat>
  <Paragraphs>252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Slice</vt:lpstr>
      <vt:lpstr>Etl (Extract transform load) </vt:lpstr>
      <vt:lpstr>Agenda</vt:lpstr>
      <vt:lpstr>Solution Architecture Setup</vt:lpstr>
      <vt:lpstr>Solution Architecture Setup</vt:lpstr>
      <vt:lpstr>Solution Architecture Setup</vt:lpstr>
      <vt:lpstr>PowerPoint Presentation</vt:lpstr>
      <vt:lpstr>ETL – Overview and Operations</vt:lpstr>
      <vt:lpstr>ETL – Overview</vt:lpstr>
      <vt:lpstr>ETL - Operations</vt:lpstr>
      <vt:lpstr>ETL - Operations : Data Extraction</vt:lpstr>
      <vt:lpstr>ETL - Operations : Decoding encoded source files</vt:lpstr>
      <vt:lpstr>ETL - Operations : Data filtering, Data formatting</vt:lpstr>
      <vt:lpstr>ETL - Operations : Data filtering, Data formatting</vt:lpstr>
      <vt:lpstr>ETL - Operations : Data Correlation</vt:lpstr>
      <vt:lpstr>PowerPoint Presentation</vt:lpstr>
      <vt:lpstr>Data Warehouse Platform - Overview</vt:lpstr>
      <vt:lpstr>Data Warehouse Platform - Overview</vt:lpstr>
      <vt:lpstr>Data Warehouse Platform - Operations</vt:lpstr>
      <vt:lpstr>Data Warehouse Platform - Operations</vt:lpstr>
      <vt:lpstr>Vertica data model – fact &amp; dimension</vt:lpstr>
      <vt:lpstr>Vertica Data Model - Facts and Dimensions</vt:lpstr>
      <vt:lpstr>ETL -STAGING</vt:lpstr>
      <vt:lpstr>Vertica Data Model - Facts and Dimensions</vt:lpstr>
      <vt:lpstr>Vertica - Aggregates and Ad-hoc Queries Usage</vt:lpstr>
      <vt:lpstr>Aggregates</vt:lpstr>
      <vt:lpstr>AGGREGATES</vt:lpstr>
      <vt:lpstr>ETL Testing</vt:lpstr>
      <vt:lpstr>Types of bugs</vt:lpstr>
      <vt:lpstr>BI Tools</vt:lpstr>
      <vt:lpstr>Graphical REPRESENTATION</vt:lpstr>
      <vt:lpstr>ANY Questions/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(Extract transform load)</dc:title>
  <dc:creator>Dipanjana Roy</dc:creator>
  <cp:lastModifiedBy>Dipanjana Roy</cp:lastModifiedBy>
  <cp:revision>47</cp:revision>
  <dcterms:created xsi:type="dcterms:W3CDTF">2020-02-12T06:33:45Z</dcterms:created>
  <dcterms:modified xsi:type="dcterms:W3CDTF">2020-02-14T10:55:30Z</dcterms:modified>
</cp:coreProperties>
</file>