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7" r:id="rId4"/>
    <p:sldId id="270" r:id="rId5"/>
    <p:sldId id="271" r:id="rId6"/>
    <p:sldId id="258" r:id="rId7"/>
    <p:sldId id="272" r:id="rId8"/>
    <p:sldId id="273" r:id="rId9"/>
    <p:sldId id="275" r:id="rId10"/>
    <p:sldId id="274" r:id="rId11"/>
    <p:sldId id="269" r:id="rId12"/>
    <p:sldId id="260" r:id="rId13"/>
  </p:sldIdLst>
  <p:sldSz cx="9144000" cy="5143500" type="screen16x9"/>
  <p:notesSz cx="6858000" cy="9144000"/>
  <p:embeddedFontLst>
    <p:embeddedFont>
      <p:font typeface="Nunito Sans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ivasan Rc" initials="KR" lastIdx="1" clrIdx="0">
    <p:extLst>
      <p:ext uri="{19B8F6BF-5375-455C-9EA6-DF929625EA0E}">
        <p15:presenceInfo xmlns:p15="http://schemas.microsoft.com/office/powerpoint/2012/main" userId="S-1-5-21-3324863178-84631067-3958512072-358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c4177e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c4177e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028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3e9e162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3e9e162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16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899" y="723175"/>
            <a:ext cx="4732577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Assertions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795736" y="1391055"/>
            <a:ext cx="3988340" cy="28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endParaRPr lang="en" b="1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 flipV="1">
            <a:off x="0" y="1281611"/>
            <a:ext cx="5029200" cy="45719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62647" y="160974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9" name="Google Shape;66;p15"/>
          <p:cNvSpPr txBox="1"/>
          <p:nvPr/>
        </p:nvSpPr>
        <p:spPr>
          <a:xfrm>
            <a:off x="126459" y="1605064"/>
            <a:ext cx="8881353" cy="340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Assertions</a:t>
            </a:r>
            <a:r>
              <a:rPr lang="en-IN" dirty="0"/>
              <a:t>  - </a:t>
            </a:r>
            <a:r>
              <a:rPr lang="en-IN" dirty="0">
                <a:latin typeface="Nunito Sans" charset="0"/>
              </a:rPr>
              <a:t>are utility methods to support asserting conditions in tests.</a:t>
            </a:r>
          </a:p>
          <a:p>
            <a:endParaRPr lang="en-US" dirty="0">
              <a:solidFill>
                <a:schemeClr val="tx1"/>
              </a:solidFill>
              <a:latin typeface="Nunito Sans" charset="0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solidFill>
                  <a:schemeClr val="tx1"/>
                </a:solidFill>
                <a:latin typeface="Nunito Sans" charset="0"/>
                <a:ea typeface="Nunito Sans"/>
                <a:cs typeface="Nunito Sans"/>
                <a:sym typeface="Nunito Sans"/>
              </a:rPr>
              <a:t>assert All –is the new assertion introduced in JUnit 5 .This assertion allows the creation of grouped assertions.</a:t>
            </a:r>
            <a:endParaRPr lang="en" dirty="0">
              <a:solidFill>
                <a:schemeClr val="tx1"/>
              </a:solidFill>
              <a:latin typeface="Nunito Sans" charset="0"/>
              <a:ea typeface="Nunito Sans"/>
              <a:cs typeface="Nunito Sans"/>
              <a:sym typeface="Nunito Sans"/>
            </a:endParaRPr>
          </a:p>
          <a:p>
            <a:endParaRPr lang="en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" u="sng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Assertion Methods:</a:t>
            </a:r>
            <a:endParaRPr lang="en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>
              <a:buFont typeface="Wingdings" pitchFamily="2" charset="2"/>
              <a:buChar char="Ø"/>
            </a:pPr>
            <a:r>
              <a:rPr lang="e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assertTrue()</a:t>
            </a:r>
          </a:p>
          <a:p>
            <a:pPr>
              <a:buFont typeface="Wingdings" pitchFamily="2" charset="2"/>
              <a:buChar char="Ø"/>
            </a:pPr>
            <a:r>
              <a:rPr lang="e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assertEqual()</a:t>
            </a:r>
          </a:p>
          <a:p>
            <a:pPr>
              <a:buFont typeface="Wingdings" pitchFamily="2" charset="2"/>
              <a:buChar char="Ø"/>
            </a:pPr>
            <a:r>
              <a:rPr lang="e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assertNotEquals()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a</a:t>
            </a:r>
            <a:r>
              <a:rPr lang="e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ssertThrows()</a:t>
            </a:r>
          </a:p>
          <a:p>
            <a:pPr>
              <a:buFont typeface="Wingdings" pitchFamily="2" charset="2"/>
              <a:buChar char="Ø"/>
            </a:pPr>
            <a:endParaRPr lang="en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" b="1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		</a:t>
            </a:r>
          </a:p>
          <a:p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7127" y="2415804"/>
            <a:ext cx="2641337" cy="211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9454" y="2393005"/>
            <a:ext cx="2337164" cy="211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478854" y="2359170"/>
            <a:ext cx="4056778" cy="75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Demo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376750" y="3157009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27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2344392" y="311312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 H A N K  Y O U !</a:t>
            </a:r>
            <a:endParaRPr sz="3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2369431" y="2877065"/>
            <a:ext cx="639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JUnit 5 Basics</a:t>
            </a:r>
            <a:endParaRPr lang="en-IN" sz="2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2950" y="-5"/>
            <a:ext cx="9756949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2615725" y="1778250"/>
            <a:ext cx="63941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Agenda:</a:t>
            </a:r>
            <a:endParaRPr lang="en-US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What’s Unit testing?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Understand JUnit 5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Test Life Cycle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Annotations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Conditional execution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Assumptions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Assertions</a:t>
            </a:r>
          </a:p>
          <a:p>
            <a:endParaRPr lang="en-US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>
              <a:buFont typeface="Wingdings" pitchFamily="2" charset="2"/>
              <a:buChar char="v"/>
            </a:pPr>
            <a:endParaRPr lang="en-US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>
              <a:buFont typeface="Wingdings" pitchFamily="2" charset="2"/>
              <a:buChar char="v"/>
            </a:pPr>
            <a:endParaRPr lang="en-US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>
              <a:buFont typeface="Wingdings" pitchFamily="2" charset="2"/>
              <a:buChar char="v"/>
            </a:pPr>
            <a:endParaRPr lang="en-US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>
              <a:buFont typeface="Wingdings" pitchFamily="2" charset="2"/>
              <a:buChar char="v"/>
            </a:pPr>
            <a:endParaRPr lang="en-US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>
              <a:buFont typeface="Wingdings" pitchFamily="2" charset="2"/>
              <a:buChar char="v"/>
            </a:pPr>
            <a:endParaRPr lang="en-US" sz="18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3464" y="-5"/>
            <a:ext cx="9377464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What’s Unit Testing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3" y="1605063"/>
            <a:ext cx="8487473" cy="333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endParaRPr lang="en-IN" b="1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I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UNIT TESTING is a level of software testing where individual units/ components of a software are tested</a:t>
            </a:r>
            <a:r>
              <a:rPr lang="en-IN" dirty="0"/>
              <a:t>.</a:t>
            </a:r>
          </a:p>
          <a:p>
            <a:br>
              <a:rPr lang="en-IN" dirty="0"/>
            </a:br>
            <a:r>
              <a:rPr lang="en-I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JUnit is the most popular unit  Testing framework in Java. It is explicitly recommended for Unit Testing.</a:t>
            </a:r>
            <a:endParaRPr lang="en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342418" y="198912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8060" y="3112851"/>
            <a:ext cx="2544110" cy="17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063" y="3142337"/>
            <a:ext cx="1995052" cy="1721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2966936" y="3433864"/>
            <a:ext cx="476655" cy="9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JUnit 5Architecture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3" y="1605064"/>
            <a:ext cx="8361013" cy="16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498060" y="221286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6773" y="1698489"/>
            <a:ext cx="5009745" cy="297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27268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899" y="723175"/>
            <a:ext cx="4732577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Test Life Cycle of JUnit 5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795736" y="1391055"/>
            <a:ext cx="3988340" cy="28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endParaRPr lang="en" b="1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 flipV="1">
            <a:off x="0" y="1281611"/>
            <a:ext cx="5029200" cy="45719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62647" y="160974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9" name="Google Shape;66;p15"/>
          <p:cNvSpPr txBox="1"/>
          <p:nvPr/>
        </p:nvSpPr>
        <p:spPr>
          <a:xfrm>
            <a:off x="179870" y="1400783"/>
            <a:ext cx="8964130" cy="361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endParaRPr lang="en-IN" b="1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IN" dirty="0"/>
              <a:t>A </a:t>
            </a:r>
            <a:r>
              <a:rPr lang="en-I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JUnit test case can contain many test methods. Each method identified as a test will be executed within the JUnit test lifecycle. The lifecycle consists of three pieces: setup, test and teardown, all executed in sequence.</a:t>
            </a:r>
          </a:p>
          <a:p>
            <a:endParaRPr lang="en-IN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In JUnit 5 two more phases of cycle is added as below :</a:t>
            </a:r>
          </a:p>
          <a:p>
            <a:endParaRPr lang="en-US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@BeforeAll – Should be called once in entire test  execution cycle.</a:t>
            </a:r>
          </a:p>
          <a:p>
            <a:endParaRPr lang="en-US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@BeforeEach – Invoked each instance of Test.</a:t>
            </a:r>
          </a:p>
          <a:p>
            <a:endParaRPr lang="en-US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@Test – Denotes </a:t>
            </a:r>
            <a:r>
              <a:rPr lang="e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test method</a:t>
            </a:r>
          </a:p>
          <a:p>
            <a:endParaRPr lang="en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@AfterEach –Should be called after each Test Method</a:t>
            </a:r>
          </a:p>
          <a:p>
            <a:endParaRPr lang="en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@AfterAll – should be exceuted once entire test  exceution cycle</a:t>
            </a:r>
          </a:p>
          <a:p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6045" y="2355208"/>
            <a:ext cx="2518653" cy="155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899" y="723175"/>
            <a:ext cx="4732577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Annotations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795736" y="1391055"/>
            <a:ext cx="3988340" cy="28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endParaRPr lang="en" b="1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 flipV="1">
            <a:off x="0" y="1281611"/>
            <a:ext cx="5029200" cy="45719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62647" y="160974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9" name="Google Shape;66;p15"/>
          <p:cNvSpPr txBox="1"/>
          <p:nvPr/>
        </p:nvSpPr>
        <p:spPr>
          <a:xfrm>
            <a:off x="423063" y="1605063"/>
            <a:ext cx="7611984" cy="30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endParaRPr lang="en-IN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I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JUNIT ANNOTATIONS is a special form of syntactic meta-data that can be added to Java source code for better code readability and structure.</a:t>
            </a:r>
          </a:p>
          <a:p>
            <a:endParaRPr lang="en-IN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Below are the annotations used in JUnit 5 :</a:t>
            </a:r>
          </a:p>
          <a:p>
            <a:endParaRPr lang="en-US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@DisplayName</a:t>
            </a: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@ParameterizedTest</a:t>
            </a: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@RepeatedTest</a:t>
            </a: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@Disabled</a:t>
            </a: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@Timeout</a:t>
            </a: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@TestInstance</a:t>
            </a: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@Nested</a:t>
            </a: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@Tag</a:t>
            </a:r>
          </a:p>
          <a:p>
            <a:endParaRPr lang="en-US" b="1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b="1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    </a:t>
            </a:r>
          </a:p>
          <a:p>
            <a:r>
              <a:rPr lang="en" b="1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		</a:t>
            </a:r>
          </a:p>
          <a:p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1259" y="2159540"/>
            <a:ext cx="2629507" cy="189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130628" y="723175"/>
            <a:ext cx="5787851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Conditional Execution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795736" y="1391055"/>
            <a:ext cx="3988340" cy="28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endParaRPr lang="en" b="1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 flipV="1">
            <a:off x="-1" y="1281610"/>
            <a:ext cx="5757705" cy="45719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62647" y="160974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9" name="Google Shape;66;p15"/>
          <p:cNvSpPr txBox="1"/>
          <p:nvPr/>
        </p:nvSpPr>
        <p:spPr>
          <a:xfrm>
            <a:off x="423063" y="1488333"/>
            <a:ext cx="7611984" cy="26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endParaRPr lang="en-US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Conditional Execution is Enable the test based on particular  condition. JUnit 5 Jupiter API   provides a various conditions to enable or disable the test based on certain conditions.</a:t>
            </a:r>
          </a:p>
          <a:p>
            <a:endParaRPr lang="en-US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Below are the Conditional executions of Enable or Disable a test :</a:t>
            </a:r>
          </a:p>
          <a:p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			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@EnabledOnOS(OS.WINDOWS)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@DisableOnOS(OS.LINUX)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@EnabledOnJre(JRE.JAVA -11)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@EnabledIfsystemProperty(name=“OS.name”, matches=“Windows 7”)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@EnabledIfEnvironmentVariable</a:t>
            </a:r>
            <a:r>
              <a:rPr lang="en-US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    </a:t>
            </a:r>
          </a:p>
          <a:p>
            <a:r>
              <a:rPr lang="en" b="1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		</a:t>
            </a:r>
          </a:p>
          <a:p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899" y="723175"/>
            <a:ext cx="4732577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Assumptions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795736" y="1391055"/>
            <a:ext cx="3988340" cy="28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endParaRPr lang="en" b="1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 flipV="1">
            <a:off x="0" y="1281611"/>
            <a:ext cx="5029200" cy="45719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62647" y="160974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9" name="Google Shape;66;p15"/>
          <p:cNvSpPr txBox="1"/>
          <p:nvPr/>
        </p:nvSpPr>
        <p:spPr>
          <a:xfrm>
            <a:off x="423063" y="1605063"/>
            <a:ext cx="7611984" cy="253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endParaRPr lang="en-IN" b="1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" b="1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		</a:t>
            </a:r>
          </a:p>
          <a:p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8" name="Google Shape;66;p15"/>
          <p:cNvSpPr txBox="1"/>
          <p:nvPr/>
        </p:nvSpPr>
        <p:spPr>
          <a:xfrm>
            <a:off x="517097" y="1582365"/>
            <a:ext cx="7611984" cy="302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Assumptions are static methods to support conditional executions based on assumptions.</a:t>
            </a:r>
            <a:endParaRPr lang="en" b="1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I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Helps us in skipping a test for some specific scenario.</a:t>
            </a:r>
          </a:p>
          <a:p>
            <a:r>
              <a:rPr lang="e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Assumptions in J</a:t>
            </a:r>
            <a:r>
              <a:rPr lang="en-I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u</a:t>
            </a:r>
            <a:r>
              <a:rPr lang="e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nit 5: </a:t>
            </a:r>
            <a:endParaRPr lang="en" b="1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assumeFalse()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assumingThat​()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assumeTrue()</a:t>
            </a:r>
          </a:p>
          <a:p>
            <a:endParaRPr lang="en-IN" b="1"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" b="1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		</a:t>
            </a:r>
          </a:p>
          <a:p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751" y="2918298"/>
            <a:ext cx="3440045" cy="144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8765" y="2800755"/>
            <a:ext cx="3602274" cy="143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</TotalTime>
  <Words>423</Words>
  <Application>Microsoft Macintosh PowerPoint</Application>
  <PresentationFormat>On-screen Show 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Nunito Sans</vt:lpstr>
      <vt:lpstr>Arial</vt:lpstr>
      <vt:lpstr>Wingdings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Keerthivasan Rc</dc:creator>
  <cp:lastModifiedBy>Poojary, Anusha (Cognizant)</cp:lastModifiedBy>
  <cp:revision>125</cp:revision>
  <dcterms:modified xsi:type="dcterms:W3CDTF">2020-09-29T09:39:09Z</dcterms:modified>
</cp:coreProperties>
</file>