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2" r:id="rId7"/>
    <p:sldId id="274" r:id="rId8"/>
    <p:sldId id="273" r:id="rId9"/>
    <p:sldId id="277" r:id="rId10"/>
    <p:sldId id="260" r:id="rId11"/>
    <p:sldId id="261" r:id="rId12"/>
    <p:sldId id="262" r:id="rId13"/>
    <p:sldId id="278" r:id="rId14"/>
    <p:sldId id="270" r:id="rId15"/>
    <p:sldId id="271" r:id="rId1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BB999-131E-48B8-9464-205D8A08CD6C}" v="26" dt="2020-09-25T05:25:29.533"/>
    <p1510:client id="{4ED591DE-E23C-4FF0-9772-9F0CC570795A}" v="48" dt="2020-09-29T08:50:35.694"/>
    <p1510:client id="{5672324A-1EE6-4BAF-902E-0B3D91D11980}" v="51" dt="2020-09-25T06:17:31.524"/>
    <p1510:client id="{7EF1A0DD-DE28-4CF7-AE84-24CE32E6F028}" v="762" dt="2020-09-21T09:41:35.093"/>
    <p1510:client id="{968A8220-285B-4103-921D-FE43819EDACA}" v="300" dt="2020-09-22T09:21:54.911"/>
    <p1510:client id="{9DB677AD-356E-498D-B81A-FF5BD334BDA0}" v="2" dt="2020-09-24T08:41:54.248"/>
    <p1510:client id="{B96E330E-37AA-4B64-B513-8C49198C80E3}" v="8" dt="2020-09-23T10:50:32.078"/>
    <p1510:client id="{C5DF01B2-DF56-4776-A795-686462428F1B}" v="17" dt="2020-09-23T11:08:23.845"/>
    <p1510:client id="{C93E120F-CEDB-4314-93D9-2F1636AC6451}" v="87" dt="2020-09-24T05:36:25.038"/>
    <p1510:client id="{CE7F5E32-D67B-44D6-95A0-2B5F648B1B1C}" v="1160" dt="2020-09-19T09:18:39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sive-security.com/kali-linux-vmware-virtualbox-image-downloa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hyperlink" Target="https://www.kali.org/downloa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54;p13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64;p15_0"/>
          <p:cNvPicPr/>
          <p:nvPr/>
        </p:nvPicPr>
        <p:blipFill>
          <a:blip r:embed="rId2"/>
          <a:stretch/>
        </p:blipFill>
        <p:spPr>
          <a:xfrm>
            <a:off x="-3600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93840" y="723240"/>
            <a:ext cx="50058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2800" b="1" spc="-1">
                <a:solidFill>
                  <a:srgbClr val="9350AC"/>
                </a:solidFill>
                <a:latin typeface="Nunito Sans"/>
                <a:ea typeface="Nunito Sans"/>
              </a:rPr>
              <a:t>       </a:t>
            </a:r>
            <a:r>
              <a:rPr lang="en-IN" sz="2800" b="1" strike="noStrike" spc="-1">
                <a:solidFill>
                  <a:srgbClr val="9350AC"/>
                </a:solidFill>
                <a:latin typeface="Nunito Sans"/>
                <a:ea typeface="Nunito Sans"/>
              </a:rPr>
              <a:t> LAB – Kali Linux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23000" y="1847520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Kali is a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Nunito Sans"/>
                <a:ea typeface="Arial"/>
              </a:rPr>
              <a:t>linux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 system, </a:t>
            </a:r>
            <a:r>
              <a:rPr lang="en-US" sz="1100" spc="-1" dirty="0">
                <a:solidFill>
                  <a:srgbClr val="000000"/>
                </a:solidFill>
                <a:latin typeface="Nunito Sans"/>
                <a:ea typeface="Arial"/>
              </a:rPr>
              <a:t>it is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 especially made for </a:t>
            </a:r>
            <a:r>
              <a:rPr lang="en-US" sz="1100" spc="-1" dirty="0">
                <a:solidFill>
                  <a:srgbClr val="000000"/>
                </a:solidFill>
                <a:latin typeface="Nunito Sans"/>
                <a:ea typeface="Arial"/>
              </a:rPr>
              <a:t>pen testers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.</a:t>
            </a:r>
            <a:endParaRPr lang="en-IN" sz="1100" b="0" strike="noStrike" spc="-1" dirty="0">
              <a:latin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It contains most of the tools that we need, installed and configured correctly.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100" spc="-1" dirty="0">
              <a:solidFill>
                <a:srgbClr val="FF0000"/>
              </a:solidFill>
              <a:latin typeface="Nunito Sans"/>
              <a:ea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r>
              <a:rPr lang="en-US" sz="1400" spc="-1" dirty="0">
                <a:solidFill>
                  <a:srgbClr val="FF0000"/>
                </a:solidFill>
                <a:latin typeface="Nunito Sans"/>
                <a:ea typeface="Arial"/>
              </a:rPr>
              <a:t>                 </a:t>
            </a:r>
            <a:r>
              <a:rPr lang="en-US" sz="1400" b="0" strike="noStrike" spc="-1" dirty="0">
                <a:solidFill>
                  <a:srgbClr val="FF0000"/>
                </a:solidFill>
                <a:latin typeface="Nunito Sans"/>
                <a:ea typeface="Arial"/>
              </a:rPr>
              <a:t>This is going to be the attacker machine</a:t>
            </a:r>
            <a:r>
              <a:rPr lang="en-IN" sz="14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.</a:t>
            </a:r>
            <a:endParaRPr lang="en-IN" sz="14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1. You can download Kali Pre Built machines from the following link: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u="sng" strike="noStrike" spc="-1" dirty="0">
                <a:solidFill>
                  <a:srgbClr val="0066FF"/>
                </a:solidFill>
                <a:uFillTx/>
                <a:latin typeface="Nunito Sans"/>
                <a:ea typeface="Arial"/>
                <a:hlinkClick r:id="rId3"/>
              </a:rPr>
              <a:t>https://www.offensive-security.com/kali-linux-vmware-virtualbox-image-dow</a:t>
            </a:r>
            <a:r>
              <a:rPr lang="en-US" sz="1100" b="0" strike="noStrike" spc="-1" dirty="0">
                <a:solidFill>
                  <a:srgbClr val="729FCF"/>
                </a:solidFill>
                <a:latin typeface="Nunito Sans"/>
                <a:ea typeface="Arial"/>
              </a:rPr>
              <a:t> </a:t>
            </a:r>
            <a:r>
              <a:rPr lang="en-US" sz="1100" b="0" u="sng" strike="noStrike" spc="-1" dirty="0">
                <a:solidFill>
                  <a:srgbClr val="0066FF"/>
                </a:solidFill>
                <a:uFillTx/>
                <a:latin typeface="Nunito Sans"/>
                <a:ea typeface="Arial"/>
                <a:hlinkClick r:id="rId3"/>
              </a:rPr>
              <a:t>nload/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2. Or use the iso image: </a:t>
            </a:r>
            <a:r>
              <a:rPr lang="en-US" sz="1100" b="0" u="sng" strike="noStrike" spc="-1" dirty="0">
                <a:solidFill>
                  <a:srgbClr val="0066FF"/>
                </a:solidFill>
                <a:uFillTx/>
                <a:latin typeface="Nunito Sans"/>
                <a:ea typeface="Arial"/>
                <a:hlinkClick r:id="rId4"/>
              </a:rPr>
              <a:t>https://www.kali.org/downloads/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507240" y="472680"/>
            <a:ext cx="572400" cy="7869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3" descr="A picture containing water, dark, large, computer&#10;&#10;Description automatically generated">
            <a:extLst>
              <a:ext uri="{FF2B5EF4-FFF2-40B4-BE49-F238E27FC236}">
                <a16:creationId xmlns:a16="http://schemas.microsoft.com/office/drawing/2014/main" id="{F3B963D0-62E0-4D49-9E02-02E8AB13D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539" y="1819940"/>
            <a:ext cx="3197645" cy="2020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64;p15_1"/>
          <p:cNvPicPr/>
          <p:nvPr/>
        </p:nvPicPr>
        <p:blipFill>
          <a:blip r:embed="rId2"/>
          <a:stretch/>
        </p:blipFill>
        <p:spPr>
          <a:xfrm>
            <a:off x="-3600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93840" y="723240"/>
            <a:ext cx="68061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2800" b="1" spc="-1">
                <a:solidFill>
                  <a:srgbClr val="9350AC"/>
                </a:solidFill>
                <a:latin typeface="Nunito Sans"/>
                <a:ea typeface="Nunito Sans"/>
              </a:rPr>
              <a:t>       </a:t>
            </a:r>
            <a:r>
              <a:rPr lang="en-IN" sz="2800" b="1" strike="noStrike" spc="-1">
                <a:solidFill>
                  <a:srgbClr val="9350AC"/>
                </a:solidFill>
                <a:latin typeface="Nunito Sans"/>
                <a:ea typeface="Nunito Sans"/>
              </a:rPr>
              <a:t> LAB – </a:t>
            </a:r>
            <a:r>
              <a:rPr lang="en-IN" sz="2800" b="1" spc="-1">
                <a:solidFill>
                  <a:srgbClr val="9350AC"/>
                </a:solidFill>
                <a:latin typeface="Nunito Sans"/>
                <a:ea typeface="Nunito Sans"/>
              </a:rPr>
              <a:t>Metasploitable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23000" y="1847520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spc="-1" dirty="0" err="1">
                <a:latin typeface="Nunito Sans"/>
                <a:ea typeface="+mn-lt"/>
                <a:cs typeface="+mn-lt"/>
              </a:rPr>
              <a:t>Metasploitable</a:t>
            </a:r>
            <a:r>
              <a:rPr lang="en-US" sz="1100" spc="-1" dirty="0">
                <a:latin typeface="Nunito Sans"/>
                <a:ea typeface="+mn-lt"/>
                <a:cs typeface="+mn-lt"/>
              </a:rPr>
              <a:t> is a vulnerable </a:t>
            </a:r>
            <a:r>
              <a:rPr lang="en-US" sz="1100" spc="-1" dirty="0" err="1">
                <a:latin typeface="Nunito Sans"/>
                <a:ea typeface="+mn-lt"/>
                <a:cs typeface="+mn-lt"/>
              </a:rPr>
              <a:t>linux</a:t>
            </a:r>
            <a:r>
              <a:rPr lang="en-US" sz="1100" spc="-1" dirty="0">
                <a:latin typeface="Nunito Sans"/>
                <a:ea typeface="+mn-lt"/>
                <a:cs typeface="+mn-lt"/>
              </a:rPr>
              <a:t> system, this OS contains a number of vulnerabilities, it is designed for </a:t>
            </a:r>
            <a:r>
              <a:rPr lang="en-US" sz="1100" spc="-1" dirty="0" err="1">
                <a:latin typeface="Nunito Sans"/>
                <a:ea typeface="+mn-lt"/>
                <a:cs typeface="+mn-lt"/>
              </a:rPr>
              <a:t>pentesters</a:t>
            </a:r>
            <a:r>
              <a:rPr lang="en-US" sz="1100" spc="-1" dirty="0">
                <a:latin typeface="Nunito Sans"/>
                <a:ea typeface="+mn-lt"/>
                <a:cs typeface="+mn-lt"/>
              </a:rPr>
              <a:t> to try and hack it.</a:t>
            </a:r>
            <a:endParaRPr lang="en-IN" sz="1100" spc="-1" dirty="0">
              <a:latin typeface="Nunito Sans"/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100" spc="-1" dirty="0">
              <a:latin typeface="Nunito Sans"/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spc="-1" dirty="0" err="1">
                <a:latin typeface="Nunito Sans"/>
                <a:ea typeface="+mn-lt"/>
                <a:cs typeface="+mn-lt"/>
              </a:rPr>
              <a:t>Metasploitable</a:t>
            </a:r>
            <a:r>
              <a:rPr lang="en-US" sz="1100" spc="-1" dirty="0">
                <a:latin typeface="Nunito Sans"/>
                <a:ea typeface="+mn-lt"/>
                <a:cs typeface="+mn-lt"/>
              </a:rPr>
              <a:t> is a webserver.</a:t>
            </a: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100" spc="-1" dirty="0">
              <a:solidFill>
                <a:srgbClr val="000000"/>
              </a:solidFill>
              <a:latin typeface="Nunito Sans"/>
              <a:ea typeface="+mn-lt"/>
              <a:cs typeface="+mn-lt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200" spc="-1" dirty="0">
                <a:solidFill>
                  <a:srgbClr val="FF0000"/>
                </a:solidFill>
                <a:latin typeface="Nunito Sans"/>
                <a:ea typeface="+mn-lt"/>
                <a:cs typeface="+mn-lt"/>
              </a:rPr>
              <a:t>    This is going to be one of the victims that we will try to hack.</a:t>
            </a:r>
            <a:endParaRPr lang="en-IN" sz="1200" spc="-1" dirty="0">
              <a:solidFill>
                <a:srgbClr val="FF0000"/>
              </a:solidFill>
              <a:latin typeface="Nunito Sans"/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100" spc="-1" dirty="0">
              <a:latin typeface="Nunito Sans"/>
              <a:ea typeface="+mn-lt"/>
              <a:cs typeface="+mn-lt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100" spc="-1" dirty="0">
                <a:latin typeface="Nunito Sans"/>
                <a:ea typeface="+mn-lt"/>
                <a:cs typeface="+mn-lt"/>
              </a:rPr>
              <a:t>   You can download </a:t>
            </a:r>
            <a:r>
              <a:rPr lang="en-US" sz="1100" spc="-1" dirty="0" err="1">
                <a:latin typeface="Nunito Sans"/>
                <a:ea typeface="+mn-lt"/>
                <a:cs typeface="+mn-lt"/>
              </a:rPr>
              <a:t>Metasploitable</a:t>
            </a:r>
            <a:r>
              <a:rPr lang="en-US" sz="1100" spc="-1" dirty="0">
                <a:latin typeface="Nunito Sans"/>
                <a:ea typeface="+mn-lt"/>
                <a:cs typeface="+mn-lt"/>
              </a:rPr>
              <a:t> from the following link:</a:t>
            </a:r>
            <a:endParaRPr lang="en-IN" sz="1100" spc="-1" dirty="0">
              <a:latin typeface="Nunito Sans"/>
              <a:ea typeface="+mn-lt"/>
              <a:cs typeface="+mn-lt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100" spc="-1" dirty="0">
                <a:latin typeface="Nunito Sans"/>
                <a:ea typeface="+mn-lt"/>
                <a:cs typeface="+mn-lt"/>
              </a:rPr>
              <a:t> </a:t>
            </a:r>
            <a:r>
              <a:rPr lang="en-US" sz="1100" spc="-1" dirty="0">
                <a:solidFill>
                  <a:srgbClr val="000000"/>
                </a:solidFill>
                <a:latin typeface="Nunito Sans"/>
                <a:ea typeface="+mn-lt"/>
                <a:cs typeface="+mn-lt"/>
              </a:rPr>
              <a:t>   </a:t>
            </a:r>
            <a:r>
              <a:rPr lang="en-US" sz="1100" u="sng" spc="-1" dirty="0">
                <a:solidFill>
                  <a:srgbClr val="0066FF"/>
                </a:solidFill>
                <a:latin typeface="Nunito Sans"/>
                <a:ea typeface="+mn-lt"/>
                <a:cs typeface="+mn-lt"/>
              </a:rPr>
              <a:t>https://information.rapid7.com/metasploitable-download.html</a:t>
            </a:r>
            <a:endParaRPr lang="en-IN" sz="1100" u="sng" spc="-1" dirty="0">
              <a:solidFill>
                <a:srgbClr val="0066FF"/>
              </a:solidFill>
              <a:latin typeface="Nunito Sans"/>
              <a:ea typeface="+mn-lt"/>
              <a:cs typeface="+mn-lt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507240" y="472680"/>
            <a:ext cx="572400" cy="7869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537D1918-48FD-4A7C-87A7-00A66F38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219" y="2605232"/>
            <a:ext cx="3004850" cy="958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64;p15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478680" y="2359080"/>
            <a:ext cx="4056120" cy="75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i="1" spc="-1" dirty="0">
                <a:solidFill>
                  <a:srgbClr val="9350AC"/>
                </a:solidFill>
                <a:latin typeface="Nunito Sans"/>
              </a:rPr>
              <a:t>Demo</a:t>
            </a:r>
            <a:endParaRPr lang="en-US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23000" y="1847520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noAutofit/>
          </a:bodyPr>
          <a:lstStyle/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376720" y="315684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999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64;p15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478680" y="2359080"/>
            <a:ext cx="4056120" cy="75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i="1" strike="noStrike" spc="-1">
                <a:solidFill>
                  <a:srgbClr val="9350AC"/>
                </a:solidFill>
                <a:latin typeface="Nunito Sans"/>
                <a:ea typeface="Nunito Sans"/>
              </a:rPr>
              <a:t>Q &amp; A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23000" y="1847520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noAutofit/>
          </a:bodyPr>
          <a:lstStyle/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376720" y="315684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77;p17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344320" y="3113280"/>
            <a:ext cx="39960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Nunito Sans"/>
                <a:ea typeface="Nunito Sans"/>
              </a:rPr>
              <a:t>T H A N K  Y O U !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9;p14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2369520" y="2877120"/>
            <a:ext cx="694525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2800" b="1" i="1" strike="noStrike" spc="-1">
                <a:solidFill>
                  <a:srgbClr val="EAE5EB"/>
                </a:solidFill>
                <a:latin typeface="Nunito Sans"/>
                <a:ea typeface="Arial"/>
              </a:rPr>
              <a:t>Penetration Testing</a:t>
            </a:r>
            <a:r>
              <a:rPr lang="en-US" sz="2800" b="1" i="1" spc="-1">
                <a:solidFill>
                  <a:srgbClr val="EAE5EB"/>
                </a:solidFill>
                <a:latin typeface="Nunito Sans"/>
                <a:ea typeface="Arial"/>
              </a:rPr>
              <a:t> </a:t>
            </a:r>
            <a:r>
              <a:rPr lang="en-US" sz="2800" b="1" i="1" strike="noStrike" spc="-1">
                <a:solidFill>
                  <a:srgbClr val="EAE5EB"/>
                </a:solidFill>
                <a:latin typeface="Nunito Sans"/>
                <a:ea typeface="Arial"/>
              </a:rPr>
              <a:t>Basics –</a:t>
            </a:r>
            <a:r>
              <a:rPr lang="en-US" sz="2800" b="1" i="1" spc="-1">
                <a:solidFill>
                  <a:srgbClr val="EAE5EB"/>
                </a:solidFill>
                <a:latin typeface="Nunito Sans"/>
                <a:ea typeface="Arial"/>
              </a:rPr>
              <a:t> SQL</a:t>
            </a:r>
            <a:r>
              <a:rPr lang="en-US" sz="2800" b="1" i="1" strike="noStrike" spc="-1">
                <a:solidFill>
                  <a:srgbClr val="EAE5EB"/>
                </a:solidFill>
                <a:latin typeface="Nunito Sans"/>
                <a:ea typeface="Arial"/>
              </a:rPr>
              <a:t> Injection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336224" y="237758"/>
            <a:ext cx="6393240" cy="37856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1" strike="noStrike" spc="-1" dirty="0">
                <a:solidFill>
                  <a:srgbClr val="EAE5EB"/>
                </a:solidFill>
                <a:latin typeface="Nunito Sans"/>
                <a:ea typeface="Arial"/>
              </a:rPr>
              <a:t>Agenda:</a:t>
            </a:r>
            <a:br>
              <a:rPr dirty="0"/>
            </a:b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1. Introduction To Penetration Testing</a:t>
            </a:r>
            <a:br>
              <a:rPr b="1" i="1" spc="-1" dirty="0">
                <a:solidFill>
                  <a:srgbClr val="EAE5EB"/>
                </a:solidFill>
                <a:latin typeface="Nunito Sans"/>
              </a:rPr>
            </a:b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2. Why Pen testing?</a:t>
            </a:r>
          </a:p>
          <a:p>
            <a:pPr>
              <a:lnSpc>
                <a:spcPct val="150000"/>
              </a:lnSpc>
            </a:pP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3. Types of pen testing</a:t>
            </a:r>
          </a:p>
          <a:p>
            <a:pPr>
              <a:lnSpc>
                <a:spcPct val="150000"/>
              </a:lnSpc>
            </a:pP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4. How often to conduct pen testing?</a:t>
            </a:r>
            <a:endParaRPr lang="en-US" b="1" i="1" spc="-1">
              <a:solidFill>
                <a:srgbClr val="EAE5EB"/>
              </a:solidFill>
              <a:latin typeface="Nunito Sans"/>
            </a:endParaRPr>
          </a:p>
          <a:p>
            <a:pPr>
              <a:lnSpc>
                <a:spcPct val="150000"/>
              </a:lnSpc>
            </a:pP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5. Tools used for pen testing</a:t>
            </a:r>
          </a:p>
          <a:p>
            <a:pPr>
              <a:lnSpc>
                <a:spcPct val="150000"/>
              </a:lnSpc>
            </a:pP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6. LAB Setup</a:t>
            </a:r>
          </a:p>
          <a:p>
            <a:pPr>
              <a:lnSpc>
                <a:spcPct val="150000"/>
              </a:lnSpc>
            </a:pP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7. Demo</a:t>
            </a:r>
            <a:br>
              <a:rPr b="1" i="1" spc="-1" dirty="0">
                <a:solidFill>
                  <a:srgbClr val="EAE5EB"/>
                </a:solidFill>
                <a:latin typeface="Nunito Sans"/>
              </a:rPr>
            </a:br>
            <a:r>
              <a:rPr lang="en-US" b="1" i="1" spc="-1" dirty="0">
                <a:solidFill>
                  <a:srgbClr val="EAE5EB"/>
                </a:solidFill>
                <a:latin typeface="Nunito Sans"/>
              </a:rPr>
              <a:t>8. Q and A</a:t>
            </a:r>
            <a:endParaRPr lang="en-IN" b="1" i="1" spc="-1" dirty="0">
              <a:solidFill>
                <a:srgbClr val="EAE5EB"/>
              </a:solidFill>
              <a:latin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4;p15"/>
          <p:cNvPicPr/>
          <p:nvPr/>
        </p:nvPicPr>
        <p:blipFill>
          <a:blip r:embed="rId2"/>
          <a:stretch/>
        </p:blipFill>
        <p:spPr>
          <a:xfrm>
            <a:off x="-19483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93840" y="723240"/>
            <a:ext cx="75258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000" b="1" strike="noStrike" spc="-1">
                <a:solidFill>
                  <a:srgbClr val="9350AC"/>
                </a:solidFill>
                <a:latin typeface="Nunito Sans"/>
                <a:ea typeface="Nunito Sans"/>
              </a:rPr>
              <a:t>Introduction to Pen Testing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54147" y="1444872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solidFill>
                <a:srgbClr val="000000"/>
              </a:solidFill>
              <a:latin typeface="Nunito Sans"/>
              <a:ea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Penetration testing is</a:t>
            </a:r>
            <a:r>
              <a:rPr lang="en-US" sz="1050" spc="-1" dirty="0">
                <a:ea typeface="+mn-lt"/>
                <a:cs typeface="+mn-lt"/>
              </a:rPr>
              <a:t> a simulated cyber-attack against your computer system, Web Application to check for exploitable vulnerabilities.</a:t>
            </a:r>
            <a:endParaRPr lang="en-IN" sz="1050" spc="-1" dirty="0"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ea typeface="+mn-lt"/>
                <a:cs typeface="+mn-lt"/>
              </a:rPr>
              <a:t>Penetration testing, also called </a:t>
            </a:r>
            <a:r>
              <a:rPr lang="en-US" sz="1050" b="1" spc="-1" dirty="0">
                <a:ea typeface="+mn-lt"/>
                <a:cs typeface="+mn-lt"/>
              </a:rPr>
              <a:t>pen testing or ethical hacking.</a:t>
            </a: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ea typeface="+mn-lt"/>
                <a:cs typeface="+mn-lt"/>
              </a:rPr>
              <a:t>Penetration testing can be automated with software applications or performed manually. </a:t>
            </a:r>
            <a:endParaRPr lang="en-IN" sz="1050" spc="-1" dirty="0"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ea typeface="+mn-lt"/>
              <a:cs typeface="+mn-lt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ea typeface="+mn-lt"/>
                <a:cs typeface="+mn-lt"/>
              </a:rPr>
              <a:t>Process Involves</a:t>
            </a:r>
          </a:p>
          <a:p>
            <a:pPr marL="686435" lvl="1" indent="-228600" algn="just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en-US" sz="1050" spc="-1" dirty="0">
                <a:ea typeface="+mn-lt"/>
                <a:cs typeface="+mn-lt"/>
              </a:rPr>
              <a:t>Gathering information about target</a:t>
            </a:r>
          </a:p>
          <a:p>
            <a:pPr marL="686435" lvl="1" indent="-228600" algn="just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en-US" sz="1050" spc="-1" dirty="0">
                <a:ea typeface="+mn-lt"/>
                <a:cs typeface="+mn-lt"/>
              </a:rPr>
              <a:t>Identifying possible entry points</a:t>
            </a:r>
          </a:p>
          <a:p>
            <a:pPr marL="686435" lvl="1" indent="-228600" algn="just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en-US" sz="1050" spc="-1" dirty="0">
                <a:ea typeface="+mn-lt"/>
                <a:cs typeface="+mn-lt"/>
              </a:rPr>
              <a:t>Attempting to break – in</a:t>
            </a:r>
          </a:p>
          <a:p>
            <a:pPr marL="686435" lvl="1" indent="-228600" algn="just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en-US" sz="1050" spc="-1" dirty="0">
                <a:ea typeface="+mn-lt"/>
                <a:cs typeface="+mn-lt"/>
              </a:rPr>
              <a:t>Reporting back the findings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IN" sz="1050" spc="-1">
              <a:latin typeface="Nunito Sans"/>
            </a:endParaRPr>
          </a:p>
          <a:p>
            <a:pPr>
              <a:buClr>
                <a:srgbClr val="000000"/>
              </a:buClr>
            </a:pPr>
            <a:endParaRPr lang="en-IN" sz="1050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 descr="A picture containing light, water, blue&#10;&#10;Description automatically generated">
            <a:extLst>
              <a:ext uri="{FF2B5EF4-FFF2-40B4-BE49-F238E27FC236}">
                <a16:creationId xmlns:a16="http://schemas.microsoft.com/office/drawing/2014/main" id="{5561BB8D-FC07-414A-81D7-DCE8BE7E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1957388"/>
            <a:ext cx="2944523" cy="17677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4;p15"/>
          <p:cNvPicPr/>
          <p:nvPr/>
        </p:nvPicPr>
        <p:blipFill>
          <a:blip r:embed="rId2"/>
          <a:stretch/>
        </p:blipFill>
        <p:spPr>
          <a:xfrm>
            <a:off x="0" y="3756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93840" y="723240"/>
            <a:ext cx="75258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3000" b="1" spc="-1" dirty="0">
                <a:solidFill>
                  <a:srgbClr val="9350AC"/>
                </a:solidFill>
                <a:latin typeface="Nunito Sans"/>
              </a:rPr>
              <a:t>Why Pen testing?</a:t>
            </a:r>
            <a:endParaRPr lang="en-US" dirty="0"/>
          </a:p>
        </p:txBody>
      </p:sp>
      <p:sp>
        <p:nvSpPr>
          <p:cNvPr id="83" name="CustomShape 2"/>
          <p:cNvSpPr/>
          <p:nvPr/>
        </p:nvSpPr>
        <p:spPr>
          <a:xfrm>
            <a:off x="319873" y="1408332"/>
            <a:ext cx="5041318" cy="4311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algn="just"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algn="just">
              <a:buClr>
                <a:srgbClr val="000000"/>
              </a:buClr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 </a:t>
            </a:r>
            <a:br>
              <a:rPr lang="en-US" sz="1050" spc="-1" dirty="0">
                <a:solidFill>
                  <a:srgbClr val="000000"/>
                </a:solidFill>
                <a:latin typeface="Nunito Sans"/>
              </a:rPr>
            </a:b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Organizations need to conduct regular pen testing of their systems :</a:t>
            </a:r>
          </a:p>
          <a:p>
            <a:pPr algn="just"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r>
              <a:rPr lang="en-US" sz="1050" b="1" spc="-1">
                <a:solidFill>
                  <a:srgbClr val="000000"/>
                </a:solidFill>
                <a:latin typeface="Nunito Sans"/>
              </a:rPr>
              <a:t>Risk Assessment</a:t>
            </a: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 </a:t>
            </a: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endParaRPr lang="en-US" sz="1050" b="1" spc="-1" dirty="0">
              <a:solidFill>
                <a:srgbClr val="000000"/>
              </a:solidFill>
              <a:latin typeface="Nunito Sans"/>
            </a:endParaRP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r>
              <a:rPr lang="en-US" sz="1050" b="1" spc="-1">
                <a:solidFill>
                  <a:srgbClr val="000000"/>
                </a:solidFill>
                <a:latin typeface="Nunito Sans"/>
              </a:rPr>
              <a:t>Regulations and Compliance</a:t>
            </a: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 </a:t>
            </a: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r>
              <a:rPr lang="en-US" sz="1050" b="1" spc="-1" dirty="0">
                <a:solidFill>
                  <a:srgbClr val="000000"/>
                </a:solidFill>
                <a:latin typeface="Nunito Sans"/>
              </a:rPr>
              <a:t>Reputation</a:t>
            </a: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  </a:t>
            </a: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marL="285750" indent="-285750" algn="just">
              <a:buClr>
                <a:srgbClr val="000000"/>
              </a:buClr>
              <a:buFont typeface="Arial"/>
              <a:buChar char="•"/>
            </a:pPr>
            <a:r>
              <a:rPr lang="en-US" sz="1050" b="1" spc="-1">
                <a:solidFill>
                  <a:srgbClr val="000000"/>
                </a:solidFill>
                <a:latin typeface="Nunito Sans"/>
              </a:rPr>
              <a:t>Competition and Rivalry </a:t>
            </a:r>
            <a:endParaRPr lang="en-US" sz="1050" spc="-1">
              <a:solidFill>
                <a:srgbClr val="000000"/>
              </a:solidFill>
              <a:latin typeface="Nunito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C5F45E-96D0-4E9D-A832-DEED4A9A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011" y="1535929"/>
            <a:ext cx="2956651" cy="21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4;p15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93840" y="723240"/>
            <a:ext cx="75258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3000" b="1" spc="-1" dirty="0">
                <a:solidFill>
                  <a:srgbClr val="9350AC"/>
                </a:solidFill>
                <a:latin typeface="Nunito Sans"/>
              </a:rPr>
              <a:t>Types of pen testing</a:t>
            </a:r>
            <a:endParaRPr lang="en-US" dirty="0"/>
          </a:p>
        </p:txBody>
      </p:sp>
      <p:sp>
        <p:nvSpPr>
          <p:cNvPr id="83" name="CustomShape 2"/>
          <p:cNvSpPr/>
          <p:nvPr/>
        </p:nvSpPr>
        <p:spPr>
          <a:xfrm>
            <a:off x="254539" y="1308726"/>
            <a:ext cx="5064008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algn="just">
              <a:lnSpc>
                <a:spcPct val="150000"/>
              </a:lnSpc>
            </a:pPr>
            <a:endParaRPr lang="en-IN" sz="1800" b="0" strike="noStrike" spc="-1">
              <a:latin typeface="Arial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Each type of penetration test requires specific knowledge, methodologies, and tools to </a:t>
            </a:r>
            <a:r>
              <a:rPr lang="en-US" sz="1050" spc="-1">
                <a:solidFill>
                  <a:srgbClr val="000000"/>
                </a:solidFill>
                <a:latin typeface="Nunito Sans"/>
              </a:rPr>
              <a:t>perform.</a:t>
            </a: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The different types of penetration testing / hackings include:</a:t>
            </a:r>
            <a:endParaRPr lang="en-US" dirty="0"/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Network Services </a:t>
            </a:r>
            <a:endParaRPr lang="en-US" sz="105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Web Application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Client Side </a:t>
            </a:r>
            <a:endParaRPr lang="en-US" sz="105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Wireless </a:t>
            </a:r>
            <a:endParaRPr lang="en-US" sz="105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Social Engineering 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  <a:ea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solidFill>
                <a:srgbClr val="000000"/>
              </a:solidFill>
              <a:latin typeface="Nunito Sans"/>
              <a:ea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IN" sz="10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05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5CD56679-C715-4228-A828-EE35804A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13" y="1541625"/>
            <a:ext cx="3528150" cy="24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1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4;p15"/>
          <p:cNvPicPr/>
          <p:nvPr/>
        </p:nvPicPr>
        <p:blipFill>
          <a:blip r:embed="rId2"/>
          <a:stretch/>
        </p:blipFill>
        <p:spPr>
          <a:xfrm>
            <a:off x="0" y="3756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93840" y="723240"/>
            <a:ext cx="8149254" cy="5220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3000" b="1" spc="-1" dirty="0">
                <a:solidFill>
                  <a:srgbClr val="9350AC"/>
                </a:solidFill>
                <a:latin typeface="Nunito Sans"/>
              </a:rPr>
              <a:t>How often to conduct pen testing?</a:t>
            </a:r>
            <a:endParaRPr lang="en-US" dirty="0"/>
          </a:p>
        </p:txBody>
      </p:sp>
      <p:sp>
        <p:nvSpPr>
          <p:cNvPr id="83" name="CustomShape 2"/>
          <p:cNvSpPr/>
          <p:nvPr/>
        </p:nvSpPr>
        <p:spPr>
          <a:xfrm>
            <a:off x="249452" y="1582974"/>
            <a:ext cx="6483602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algn="just">
              <a:buClr>
                <a:srgbClr val="000000"/>
              </a:buClr>
            </a:pPr>
            <a:r>
              <a:rPr lang="en-US" sz="1050" spc="-1" dirty="0">
                <a:solidFill>
                  <a:srgbClr val="000000"/>
                </a:solidFill>
                <a:latin typeface="Nunito Sans"/>
              </a:rPr>
              <a:t>There are many factors to knowing how often and when to carry out pen testing for your organization. </a:t>
            </a:r>
          </a:p>
          <a:p>
            <a:pPr algn="just"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solidFill>
                <a:srgbClr val="000000"/>
              </a:solidFill>
              <a:latin typeface="Nunito Sans"/>
            </a:endParaRPr>
          </a:p>
          <a:p>
            <a:pPr algn="just">
              <a:buClr>
                <a:srgbClr val="000000"/>
              </a:buClr>
            </a:pPr>
            <a:endParaRPr lang="en-US" sz="1050" b="1" spc="-1" dirty="0">
              <a:solidFill>
                <a:srgbClr val="000000"/>
              </a:solidFill>
              <a:latin typeface="Nunito Sans"/>
            </a:endParaRPr>
          </a:p>
          <a:p>
            <a:pPr algn="just">
              <a:buClr>
                <a:srgbClr val="000000"/>
              </a:buClr>
            </a:pPr>
            <a:endParaRPr lang="en-US" sz="1050" b="1" spc="-1" dirty="0">
              <a:solidFill>
                <a:srgbClr val="000000"/>
              </a:solidFill>
              <a:latin typeface="Nunito Sans"/>
            </a:endParaRPr>
          </a:p>
          <a:p>
            <a:pPr marL="171450" indent="-171450" algn="just">
              <a:buClr>
                <a:srgbClr val="000000"/>
              </a:buClr>
              <a:buFont typeface="Arial"/>
              <a:buChar char="•"/>
            </a:pPr>
            <a:endParaRPr lang="en-US" sz="1050" spc="-1" dirty="0">
              <a:latin typeface="Nunito Sans"/>
              <a:cs typeface="Arial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latin typeface="Nunito Sans"/>
              <a:cs typeface="Arial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latin typeface="Nunito Sans"/>
              <a:cs typeface="Arial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cs typeface="Arial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latin typeface="Nunito Sans"/>
              <a:cs typeface="Arial"/>
            </a:endParaRPr>
          </a:p>
          <a:p>
            <a:pPr algn="just">
              <a:buClr>
                <a:srgbClr val="000000"/>
              </a:buClr>
            </a:pPr>
            <a:endParaRPr lang="en-US" sz="1050" spc="-1" dirty="0">
              <a:cs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572806-7363-483D-A568-FCDE9237C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01823"/>
              </p:ext>
            </p:extLst>
          </p:nvPr>
        </p:nvGraphicFramePr>
        <p:xfrm>
          <a:off x="331210" y="2077758"/>
          <a:ext cx="5791120" cy="242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09">
                  <a:extLst>
                    <a:ext uri="{9D8B030D-6E8A-4147-A177-3AD203B41FA5}">
                      <a16:colId xmlns:a16="http://schemas.microsoft.com/office/drawing/2014/main" val="1812988799"/>
                    </a:ext>
                  </a:extLst>
                </a:gridCol>
                <a:gridCol w="1908844">
                  <a:extLst>
                    <a:ext uri="{9D8B030D-6E8A-4147-A177-3AD203B41FA5}">
                      <a16:colId xmlns:a16="http://schemas.microsoft.com/office/drawing/2014/main" val="351770274"/>
                    </a:ext>
                  </a:extLst>
                </a:gridCol>
                <a:gridCol w="1777467">
                  <a:extLst>
                    <a:ext uri="{9D8B030D-6E8A-4147-A177-3AD203B41FA5}">
                      <a16:colId xmlns:a16="http://schemas.microsoft.com/office/drawing/2014/main" val="3096690265"/>
                    </a:ext>
                  </a:extLst>
                </a:gridCol>
              </a:tblGrid>
              <a:tr h="709803">
                <a:tc>
                  <a:txBody>
                    <a:bodyPr/>
                    <a:lstStyle/>
                    <a:p>
                      <a:r>
                        <a:rPr lang="en-US" sz="1050" kern="1200" spc="-1" dirty="0">
                          <a:solidFill>
                            <a:schemeClr val="bg1"/>
                          </a:solidFill>
                          <a:latin typeface="Nunito Sans"/>
                          <a:ea typeface="+mn-ea"/>
                          <a:cs typeface="+mn-cs"/>
                        </a:rPr>
                        <a:t>Change in Organization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kern="1200" spc="-1" dirty="0">
                          <a:solidFill>
                            <a:schemeClr val="bg1"/>
                          </a:solidFill>
                          <a:latin typeface="Nunito Sans"/>
                          <a:ea typeface="+mn-ea"/>
                          <a:cs typeface="+mn-cs"/>
                        </a:rPr>
                        <a:t>Changes in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kern="1200" spc="-1" dirty="0">
                          <a:solidFill>
                            <a:schemeClr val="bg1"/>
                          </a:solidFill>
                          <a:latin typeface="Nunito Sans"/>
                          <a:ea typeface="+mn-ea"/>
                          <a:cs typeface="+mn-cs"/>
                        </a:rPr>
                        <a:t>To Be Compliant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791065"/>
                  </a:ext>
                </a:extLst>
              </a:tr>
              <a:tr h="1713907">
                <a:tc>
                  <a:txBody>
                    <a:bodyPr/>
                    <a:lstStyle/>
                    <a:p>
                      <a:endParaRPr lang="en-US" sz="1050" kern="1200" spc="-1" dirty="0">
                        <a:solidFill>
                          <a:srgbClr val="000000"/>
                        </a:solidFill>
                        <a:latin typeface="Nunito Sans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kern="1200" spc="-1" noProof="0" dirty="0">
                          <a:solidFill>
                            <a:srgbClr val="000000"/>
                          </a:solidFill>
                          <a:latin typeface="Nunito Sans"/>
                          <a:ea typeface="+mn-ea"/>
                          <a:cs typeface="+mn-cs"/>
                        </a:rPr>
                        <a:t>Factors such as a change in business lines, processes, and technology are good reasons to conduct a penetration test. </a:t>
                      </a:r>
                      <a:endParaRPr lang="en-US" sz="1050" kern="1200" spc="-1" dirty="0">
                        <a:solidFill>
                          <a:srgbClr val="000000"/>
                        </a:solidFill>
                        <a:latin typeface="Nunito San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kern="1200" spc="-1">
                        <a:solidFill>
                          <a:srgbClr val="000000"/>
                        </a:solidFill>
                        <a:latin typeface="Nunito Sans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kern="1200" spc="-1" dirty="0">
                          <a:solidFill>
                            <a:srgbClr val="000000"/>
                          </a:solidFill>
                          <a:latin typeface="Nunito Sans"/>
                          <a:ea typeface="+mn-ea"/>
                          <a:cs typeface="+mn-cs"/>
                        </a:rPr>
                        <a:t>it is important to perform penetration testing whenever there is a major change in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kern="1200" spc="-1" dirty="0">
                        <a:solidFill>
                          <a:srgbClr val="000000"/>
                        </a:solidFill>
                        <a:latin typeface="Nunito Sans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kern="1200" spc="-1" dirty="0">
                          <a:solidFill>
                            <a:srgbClr val="000000"/>
                          </a:solidFill>
                          <a:latin typeface="Nunito Sans"/>
                          <a:ea typeface="+mn-ea"/>
                          <a:cs typeface="+mn-cs"/>
                        </a:rPr>
                        <a:t>Often, regulatory bodies like PCI DSS and HIPAA encourage perform pen testing at least once a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61922"/>
                  </a:ext>
                </a:extLst>
              </a:tr>
            </a:tbl>
          </a:graphicData>
        </a:graphic>
      </p:graphicFrame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22D5F8D-DC18-4B2C-884F-03AB7CD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78" y="2031808"/>
            <a:ext cx="2673494" cy="21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4;p15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93840" y="723240"/>
            <a:ext cx="75258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3000" b="1" spc="-1" dirty="0">
                <a:solidFill>
                  <a:srgbClr val="9350AC"/>
                </a:solidFill>
                <a:latin typeface="Nunito Sans"/>
              </a:rPr>
              <a:t>Tools used for pen testing</a:t>
            </a:r>
            <a:endParaRPr lang="en-US" dirty="0"/>
          </a:p>
        </p:txBody>
      </p:sp>
      <p:sp>
        <p:nvSpPr>
          <p:cNvPr id="83" name="CustomShape 2"/>
          <p:cNvSpPr/>
          <p:nvPr/>
        </p:nvSpPr>
        <p:spPr>
          <a:xfrm>
            <a:off x="254539" y="1308726"/>
            <a:ext cx="5064008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marL="635" algn="just">
              <a:lnSpc>
                <a:spcPct val="150000"/>
              </a:lnSpc>
            </a:pPr>
            <a:endParaRPr lang="en-US" sz="1050" b="0" strike="noStrike" spc="-1" dirty="0">
              <a:latin typeface="Nunito Sans"/>
            </a:endParaRP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r>
              <a:rPr lang="en-US" sz="1050" spc="-1">
                <a:latin typeface="Nunito Sans"/>
              </a:rPr>
              <a:t>Here's a list of the tools that make a modern pen tester's</a:t>
            </a:r>
            <a:r>
              <a:rPr lang="en-US" sz="1050" spc="-1" dirty="0">
                <a:latin typeface="Nunito Sans"/>
              </a:rPr>
              <a:t> job faster, better, and smarter.</a:t>
            </a:r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endParaRPr lang="en-US" sz="1050" spc="-1" dirty="0">
              <a:latin typeface="Nunito Sans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Kali Linux</a:t>
            </a: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>
                <a:ea typeface="+mn-lt"/>
                <a:cs typeface="+mn-lt"/>
              </a:rPr>
              <a:t>Burp Suite</a:t>
            </a:r>
            <a:endParaRPr lang="en-US" sz="1050" spc="-1" dirty="0">
              <a:ea typeface="+mn-lt"/>
              <a:cs typeface="+mn-lt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>
                <a:latin typeface="Nunito Sans"/>
              </a:rPr>
              <a:t>Zed Attack Proxy (ZAP)</a:t>
            </a: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Nmap</a:t>
            </a:r>
            <a:endParaRPr lang="en-US" dirty="0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Metasploit</a:t>
            </a:r>
            <a:endParaRPr lang="en-US" dirty="0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Wireshark</a:t>
            </a:r>
            <a:endParaRPr lang="en-US" dirty="0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John the Ripper</a:t>
            </a:r>
            <a:endParaRPr lang="en-US" dirty="0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err="1">
                <a:latin typeface="Nunito Sans"/>
              </a:rPr>
              <a:t>Hashcat</a:t>
            </a:r>
            <a:endParaRPr lang="en-US" err="1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dirty="0">
                <a:latin typeface="Nunito Sans"/>
              </a:rPr>
              <a:t>Hydra</a:t>
            </a:r>
            <a:endParaRPr lang="en-US" dirty="0">
              <a:latin typeface="Arial"/>
            </a:endParaRP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>
                <a:latin typeface="Nunito Sans"/>
              </a:rPr>
              <a:t>Sqlmap</a:t>
            </a:r>
          </a:p>
          <a:p>
            <a:pPr marL="172085" indent="-17145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spc="-1" err="1">
                <a:latin typeface="Nunito Sans"/>
              </a:rPr>
              <a:t>aircrack</a:t>
            </a:r>
            <a:r>
              <a:rPr lang="en-US" sz="1050" spc="-1" dirty="0">
                <a:latin typeface="Nunito Sans"/>
              </a:rPr>
              <a:t>-ng</a:t>
            </a:r>
            <a:endParaRPr lang="en-US" dirty="0"/>
          </a:p>
          <a:p>
            <a:pPr marL="635" algn="just">
              <a:lnSpc>
                <a:spcPct val="150000"/>
              </a:lnSpc>
              <a:buClr>
                <a:srgbClr val="000000"/>
              </a:buClr>
            </a:pPr>
            <a:endParaRPr lang="en-US" sz="1050" spc="-1" dirty="0">
              <a:latin typeface="Nunito Sans"/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IN" sz="1050" spc="-1">
              <a:latin typeface="Arial"/>
            </a:endParaRPr>
          </a:p>
          <a:p>
            <a:pPr>
              <a:buClr>
                <a:srgbClr val="000000"/>
              </a:buClr>
            </a:pPr>
            <a:endParaRPr lang="en-IN" sz="1050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B53959-B73E-4378-80DE-46B0F6EA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39" y="1981889"/>
            <a:ext cx="3000703" cy="21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3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4;p15"/>
          <p:cNvPicPr/>
          <p:nvPr/>
        </p:nvPicPr>
        <p:blipFill>
          <a:blip r:embed="rId2"/>
          <a:stretch/>
        </p:blipFill>
        <p:spPr>
          <a:xfrm>
            <a:off x="-3600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93840" y="723240"/>
            <a:ext cx="399600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IN" sz="2800" b="1" spc="-1">
                <a:solidFill>
                  <a:srgbClr val="9350AC"/>
                </a:solidFill>
                <a:latin typeface="Nunito Sans"/>
                <a:ea typeface="Nunito Sans"/>
              </a:rPr>
              <a:t>        </a:t>
            </a:r>
            <a:r>
              <a:rPr lang="en-IN" sz="2800" b="1" strike="noStrike" spc="-1">
                <a:solidFill>
                  <a:srgbClr val="9350AC"/>
                </a:solidFill>
                <a:latin typeface="Nunito Sans"/>
                <a:ea typeface="Nunito Sans"/>
              </a:rPr>
              <a:t>LAB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3000" y="1847520"/>
            <a:ext cx="5130360" cy="50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noAutofit/>
          </a:bodyPr>
          <a:lstStyle/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1" strike="noStrike" spc="-1" dirty="0">
                <a:solidFill>
                  <a:srgbClr val="000000"/>
                </a:solidFill>
                <a:latin typeface="Nunito Sans"/>
                <a:ea typeface="Arial"/>
              </a:rPr>
              <a:t>LAB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 – Is a Place to Experiment and practice hacking</a:t>
            </a:r>
            <a:endParaRPr lang="en-IN" sz="1100" b="0" strike="noStrike" spc="-1" dirty="0">
              <a:latin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We will use virtual box to setup our </a:t>
            </a:r>
            <a:r>
              <a:rPr lang="en-US" sz="1100" spc="-1" dirty="0">
                <a:solidFill>
                  <a:srgbClr val="000000"/>
                </a:solidFill>
                <a:latin typeface="Nunito Sans"/>
                <a:ea typeface="Arial"/>
              </a:rPr>
              <a:t>pen testing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 lab.</a:t>
            </a:r>
            <a:endParaRPr lang="en-IN" sz="1100" b="0" strike="noStrike" spc="-1" dirty="0">
              <a:latin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Virtual Box allow us to create virtual machines inside our main machine.</a:t>
            </a:r>
            <a:endParaRPr lang="en-IN" sz="1100" b="0" strike="noStrike" spc="-1" dirty="0">
              <a:latin typeface="Arial"/>
            </a:endParaRPr>
          </a:p>
          <a:p>
            <a:pPr marL="170815" indent="-1701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We are going to create following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Nunito Sans"/>
                <a:ea typeface="Arial"/>
              </a:rPr>
              <a:t>matchines</a:t>
            </a:r>
            <a:endParaRPr lang="en-IN" sz="1100" b="0" strike="noStrike" spc="-1" dirty="0" err="1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	1. Attacker machine - Kali Linux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	2. Victim 1 -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Nunito Sans"/>
                <a:ea typeface="Arial"/>
              </a:rPr>
              <a:t>Metasploitable</a:t>
            </a: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.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Nunito Sans"/>
                <a:ea typeface="Arial"/>
              </a:rPr>
              <a:t>	</a:t>
            </a:r>
            <a:endParaRPr lang="en-IN" sz="11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IN" sz="11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IN" sz="11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1327320"/>
            <a:ext cx="4389840" cy="45360"/>
          </a:xfrm>
          <a:prstGeom prst="rect">
            <a:avLst/>
          </a:prstGeom>
          <a:solidFill>
            <a:srgbClr val="9350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507240" y="472680"/>
            <a:ext cx="572400" cy="7869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3" descr="A picture containing toy, room&#10;&#10;Description automatically generated">
            <a:extLst>
              <a:ext uri="{FF2B5EF4-FFF2-40B4-BE49-F238E27FC236}">
                <a16:creationId xmlns:a16="http://schemas.microsoft.com/office/drawing/2014/main" id="{AC7D864C-F2A0-468A-8C61-EDF15EA1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28" y="893398"/>
            <a:ext cx="2743200" cy="3252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774</Words>
  <Application>Microsoft Office PowerPoint</Application>
  <PresentationFormat>On-screen Show (16:9)</PresentationFormat>
  <Paragraphs>124</Paragraphs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Keerthivasan Rc</dc:creator>
  <dc:description/>
  <cp:lastModifiedBy/>
  <cp:revision>1027</cp:revision>
  <dcterms:modified xsi:type="dcterms:W3CDTF">2020-09-29T10:34:52Z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