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7" r:id="rId2"/>
    <p:sldId id="267" r:id="rId3"/>
    <p:sldId id="258" r:id="rId4"/>
    <p:sldId id="274" r:id="rId5"/>
    <p:sldId id="270" r:id="rId6"/>
    <p:sldId id="271" r:id="rId7"/>
    <p:sldId id="273" r:id="rId8"/>
    <p:sldId id="275" r:id="rId9"/>
    <p:sldId id="272" r:id="rId10"/>
    <p:sldId id="260" r:id="rId11"/>
  </p:sldIdLst>
  <p:sldSz cx="9144000" cy="5143500" type="screen16x9"/>
  <p:notesSz cx="6858000" cy="9144000"/>
  <p:embeddedFontLs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 Rc" initials="KR" lastIdx="1" clrIdx="0">
    <p:extLst>
      <p:ext uri="{19B8F6BF-5375-455C-9EA6-DF929625EA0E}">
        <p15:presenceInfo xmlns:p15="http://schemas.microsoft.com/office/powerpoint/2012/main" userId="S-1-5-21-3324863178-84631067-3958512072-358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d3e9e16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d3e9e16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16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29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712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17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1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d3c4177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d3c4177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9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005781" y="1569375"/>
            <a:ext cx="70134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PUPPETEER AUTOMATION</a:t>
            </a:r>
          </a:p>
          <a:p>
            <a:endParaRPr lang="en-US" sz="2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endParaRPr lang="en-IN" sz="2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58" y="2087027"/>
            <a:ext cx="1061884" cy="1588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2344392" y="3113125"/>
            <a:ext cx="3996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 H A N K  Y O U !</a:t>
            </a:r>
            <a:endParaRPr sz="30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6B267C-109E-415D-A84B-0A12D4FB91AE}"/>
              </a:ext>
            </a:extLst>
          </p:cNvPr>
          <p:cNvSpPr txBox="1"/>
          <p:nvPr/>
        </p:nvSpPr>
        <p:spPr>
          <a:xfrm>
            <a:off x="2359743" y="694743"/>
            <a:ext cx="8020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Agenda</a:t>
            </a:r>
          </a:p>
          <a:p>
            <a:endParaRPr lang="en-US" sz="18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Puppeteer Introduction</a:t>
            </a:r>
          </a:p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Advantages of Puppeteer</a:t>
            </a:r>
          </a:p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Drawbacks </a:t>
            </a: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of Puppeteer</a:t>
            </a:r>
          </a:p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Demo</a:t>
            </a:r>
          </a:p>
          <a:p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Q and A.</a:t>
            </a:r>
          </a:p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	</a:t>
            </a:r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	</a:t>
            </a:r>
            <a:endParaRPr lang="en-US" sz="1800" b="1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unito Sans" panose="020B0604020202020204" charset="0"/>
            </a:endParaRPr>
          </a:p>
          <a:p>
            <a:r>
              <a:rPr lang="en-US" sz="1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unito Sans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09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2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723175"/>
            <a:ext cx="4390500" cy="43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Puppeteer Introduction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883380"/>
            <a:ext cx="6439519" cy="308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i="1" dirty="0"/>
              <a:t>Puppeteer is a Node library which provides a high-level API to control headless Chrome over the DevTools Protocol. </a:t>
            </a:r>
            <a:endParaRPr lang="en-US" i="1" dirty="0" smtClean="0"/>
          </a:p>
          <a:p>
            <a:pPr lvl="0"/>
            <a:r>
              <a:rPr lang="en-US" sz="1100" b="1" dirty="0"/>
              <a:t> </a:t>
            </a:r>
            <a:r>
              <a:rPr lang="en-US" sz="1100" b="1" dirty="0" smtClean="0"/>
              <a:t>             [DevTools </a:t>
            </a:r>
            <a:r>
              <a:rPr lang="en-US" sz="1100" b="1" dirty="0"/>
              <a:t>Protocol</a:t>
            </a:r>
            <a:r>
              <a:rPr lang="en-US" sz="1100" dirty="0"/>
              <a:t> allows for tools to instrument, inspect, </a:t>
            </a:r>
            <a:r>
              <a:rPr lang="en-US" sz="1100" dirty="0" smtClean="0"/>
              <a:t>debug </a:t>
            </a:r>
            <a:r>
              <a:rPr lang="en-US" sz="1100" dirty="0"/>
              <a:t>and profile </a:t>
            </a:r>
            <a:r>
              <a:rPr lang="en-US" sz="1100" dirty="0" smtClean="0"/>
              <a:t>Chromium]</a:t>
            </a:r>
            <a:endParaRPr lang="en-US" sz="1100" i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Puppeteer is developed by the Google team.</a:t>
            </a:r>
          </a:p>
          <a:p>
            <a:pPr lvl="0"/>
            <a:endParaRPr lang="en-US" i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" i="1" dirty="0">
                <a:sym typeface="Nunito Sans"/>
              </a:rPr>
              <a:t>Puppeteer runs headless by default, but can be configured to run full(non-headless)Chrome or </a:t>
            </a:r>
            <a:r>
              <a:rPr lang="en" i="1" dirty="0" smtClean="0">
                <a:sym typeface="Nunito Sans"/>
              </a:rPr>
              <a:t>chromium</a:t>
            </a: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76429"/>
            <a:ext cx="4390500" cy="43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Puppeteer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56247" y="589889"/>
            <a:ext cx="8799263" cy="411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ym typeface="Nunito Sans"/>
              </a:rPr>
              <a:t>Puppeteer </a:t>
            </a:r>
            <a:r>
              <a:rPr lang="en-US" i="1" dirty="0">
                <a:sym typeface="Nunito Sans"/>
              </a:rPr>
              <a:t>communicates with the browser using DevTools </a:t>
            </a:r>
            <a:r>
              <a:rPr lang="en-US" i="1" dirty="0" smtClean="0">
                <a:sym typeface="Nunito Sans"/>
              </a:rPr>
              <a:t>Protocol</a:t>
            </a:r>
            <a:endParaRPr lang="en-US" i="1" dirty="0">
              <a:sym typeface="Nunito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>
                <a:sym typeface="Nunito Sans"/>
              </a:rPr>
              <a:t>Browser instance can own multiple browser </a:t>
            </a:r>
            <a:r>
              <a:rPr lang="en-US" i="1" dirty="0" smtClean="0">
                <a:sym typeface="Nunito Sans"/>
              </a:rPr>
              <a:t>contexts</a:t>
            </a:r>
            <a:endParaRPr lang="en-US" i="1" dirty="0">
              <a:sym typeface="Nunito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ym typeface="Nunito Sans"/>
              </a:rPr>
              <a:t>Browser Context </a:t>
            </a:r>
            <a:r>
              <a:rPr lang="en-US" i="1" dirty="0">
                <a:sym typeface="Nunito Sans"/>
              </a:rPr>
              <a:t>instance defines a browsing session and can own multiple </a:t>
            </a:r>
            <a:r>
              <a:rPr lang="en-US" i="1" dirty="0" smtClean="0">
                <a:sym typeface="Nunito Sans"/>
              </a:rPr>
              <a:t>pages</a:t>
            </a:r>
            <a:endParaRPr lang="en-US" i="1" dirty="0">
              <a:sym typeface="Nunito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ym typeface="Nunito Sans"/>
              </a:rPr>
              <a:t>Can be integrated with different  kind of framework like </a:t>
            </a:r>
            <a:r>
              <a:rPr lang="en-US" b="1" i="1" dirty="0" smtClean="0">
                <a:sym typeface="Nunito Sans"/>
              </a:rPr>
              <a:t>mocha,BDD</a:t>
            </a:r>
            <a:r>
              <a:rPr lang="en-US" i="1" dirty="0" smtClean="0">
                <a:sym typeface="Nunito Sans"/>
              </a:rPr>
              <a:t> </a:t>
            </a:r>
            <a:r>
              <a:rPr lang="en-US" b="1" i="1" dirty="0" smtClean="0">
                <a:sym typeface="Nunito Sans"/>
              </a:rPr>
              <a:t>cucumber</a:t>
            </a:r>
            <a:r>
              <a:rPr lang="en-US" i="1" dirty="0" smtClean="0">
                <a:sym typeface="Nunito Sans"/>
              </a:rPr>
              <a:t> etc.,</a:t>
            </a:r>
            <a:endParaRPr lang="en-US" i="1" dirty="0">
              <a:sym typeface="Nunito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ym typeface="Nunito Sans"/>
              </a:rPr>
              <a:t>Easy to integrate with Bamboo, Jenkins etc., for the CI and CD.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1" dirty="0" smtClean="0">
              <a:sym typeface="Nunito Sans"/>
            </a:endParaRPr>
          </a:p>
          <a:p>
            <a:pPr lvl="0"/>
            <a:r>
              <a:rPr lang="en-US" sz="1100" b="1" i="1" dirty="0">
                <a:solidFill>
                  <a:srgbClr val="666666"/>
                </a:solidFill>
                <a:latin typeface="Nunito Sans"/>
                <a:sym typeface="Nunito Sans"/>
              </a:rPr>
              <a:t> </a:t>
            </a:r>
            <a:r>
              <a:rPr lang="en-US" sz="1100" b="1" i="1" dirty="0" smtClean="0">
                <a:solidFill>
                  <a:srgbClr val="666666"/>
                </a:solidFill>
                <a:latin typeface="Nunito Sans"/>
                <a:sym typeface="Nunito Sans"/>
              </a:rPr>
              <a:t>                    </a:t>
            </a:r>
            <a:r>
              <a:rPr lang="en-US" dirty="0"/>
              <a:t>The Puppeteer API is hierarchical and mirrors the browser structure</a:t>
            </a: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8826" y="467260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510" y="2397590"/>
            <a:ext cx="5441157" cy="23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723176"/>
            <a:ext cx="4886632" cy="4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Advantages of Puppeteer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28427" y="1621938"/>
            <a:ext cx="6439519" cy="308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Simple to configure and implement.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Execution is bit faster when compared to selenium.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Generate </a:t>
            </a:r>
            <a:r>
              <a:rPr lang="en-US" dirty="0"/>
              <a:t>screenshots and PDFs of pages</a:t>
            </a:r>
            <a:r>
              <a:rPr lang="en-US" i="1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Puppeteer affords more control over Chrome's browsers than Selenium WebDriver offers (likely due to Google’s support and sophisticated knowledge of Chrome</a:t>
            </a:r>
            <a:r>
              <a:rPr lang="en-US" dirty="0" smtClean="0"/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API Testing also can be done with minimal </a:t>
            </a:r>
            <a:r>
              <a:rPr lang="en-US" dirty="0" smtClean="0"/>
              <a:t>effort.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 source tool which help us to customize on our need basis</a:t>
            </a:r>
            <a:r>
              <a:rPr lang="en-US" dirty="0" smtClean="0"/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Helps in testing chrome extension.</a:t>
            </a:r>
            <a:endParaRPr lang="en-US" dirty="0"/>
          </a:p>
          <a:p>
            <a:pPr lvl="0"/>
            <a:endParaRPr lang="en-US" i="1" dirty="0" smtClean="0"/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4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-1" y="723176"/>
            <a:ext cx="5368413" cy="4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Drawbacks of Puppeteer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93899" y="1883380"/>
            <a:ext cx="6439519" cy="308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Puppeteer is limited to Chrome browser only for now, until Firefox support is </a:t>
            </a:r>
            <a:r>
              <a:rPr lang="en-US" dirty="0" smtClean="0"/>
              <a:t>completed.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Puppeteer scripting only available in JavaScript for Node.js, and it is unclear if other languages will be supported in the </a:t>
            </a:r>
            <a:r>
              <a:rPr lang="en-US" dirty="0" smtClean="0"/>
              <a:t>future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Puppeteer has a smaller testing community using the tool currently, there is more test-specific support for Selenium</a:t>
            </a:r>
            <a:endParaRPr lang="en-US" i="1" dirty="0" smtClean="0"/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1327331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15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427596"/>
            <a:ext cx="5368413" cy="4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DEMO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904568" y="1238228"/>
            <a:ext cx="6518787" cy="33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Software Installation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 Adding dependencies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Visual Studio </a:t>
            </a:r>
            <a:r>
              <a:rPr lang="en-US" sz="1100" dirty="0" smtClean="0"/>
              <a:t>Code</a:t>
            </a:r>
          </a:p>
          <a:p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/>
              <a:t>Node.js 8 and above</a:t>
            </a: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Nunito Sans"/>
            </a:endParaRPr>
          </a:p>
          <a:p>
            <a:pPr>
              <a:lnSpc>
                <a:spcPct val="150000"/>
              </a:lnSpc>
            </a:pPr>
            <a:r>
              <a:rPr lang="en-US" sz="1100" b="1" u="sng" dirty="0" smtClean="0"/>
              <a:t>Adding Puppeteer dependencies</a:t>
            </a:r>
            <a:endParaRPr lang="en-US" sz="1100" b="1" dirty="0" smtClean="0">
              <a:solidFill>
                <a:schemeClr val="tx1"/>
              </a:solidFill>
              <a:latin typeface="Nunito Sans"/>
            </a:endParaRPr>
          </a:p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 smtClean="0">
                <a:solidFill>
                  <a:schemeClr val="tx1"/>
                </a:solidFill>
                <a:latin typeface="Nunito Sans"/>
              </a:rPr>
              <a:t>Install the puppeteer in the terminal of VS code with below command inside the folder:</a:t>
            </a:r>
          </a:p>
          <a:p>
            <a:pPr lvl="0">
              <a:lnSpc>
                <a:spcPct val="15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Nunito Sans"/>
              </a:rPr>
              <a:t>       </a:t>
            </a:r>
            <a:r>
              <a:rPr lang="en-US" b="1" dirty="0" err="1" smtClean="0">
                <a:solidFill>
                  <a:srgbClr val="0070C0"/>
                </a:solidFill>
                <a:latin typeface="Nunito Sans"/>
              </a:rPr>
              <a:t>npm</a:t>
            </a:r>
            <a:r>
              <a:rPr lang="en-US" b="1" dirty="0" smtClean="0">
                <a:solidFill>
                  <a:srgbClr val="0070C0"/>
                </a:solidFill>
                <a:latin typeface="Nunito Sans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Nunito Sans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Nunito Sans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Nunito Sans"/>
              </a:rPr>
              <a:t>puppeteer  </a:t>
            </a:r>
            <a:r>
              <a:rPr lang="en-US" sz="1100" b="1" dirty="0">
                <a:solidFill>
                  <a:schemeClr val="tx1"/>
                </a:solidFill>
                <a:latin typeface="Nunito Sans"/>
              </a:rPr>
              <a:t>or </a:t>
            </a:r>
            <a:r>
              <a:rPr lang="en-US" b="1" dirty="0" err="1">
                <a:solidFill>
                  <a:srgbClr val="0070C0"/>
                </a:solidFill>
                <a:latin typeface="Nunito Sans"/>
              </a:rPr>
              <a:t>npm</a:t>
            </a:r>
            <a:r>
              <a:rPr lang="en-US" b="1" dirty="0">
                <a:solidFill>
                  <a:srgbClr val="0070C0"/>
                </a:solidFill>
                <a:latin typeface="Nunito Sans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Nunito Sans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Nunito Sans"/>
              </a:rPr>
              <a:t> puppeteer-core</a:t>
            </a:r>
            <a:r>
              <a:rPr lang="en-US" sz="1100" b="1" dirty="0">
                <a:solidFill>
                  <a:schemeClr val="tx1"/>
                </a:solidFill>
                <a:latin typeface="Nunito Sans"/>
              </a:rPr>
              <a:t>[puppeteer-core is intended to be a  </a:t>
            </a:r>
            <a:r>
              <a:rPr lang="en-US" sz="1100" b="1" dirty="0" smtClean="0">
                <a:solidFill>
                  <a:schemeClr val="tx1"/>
                </a:solidFill>
                <a:latin typeface="Nunito Sans"/>
              </a:rPr>
              <a:t>        lightweight </a:t>
            </a:r>
            <a:r>
              <a:rPr lang="en-US" sz="1100" b="1" dirty="0">
                <a:solidFill>
                  <a:schemeClr val="tx1"/>
                </a:solidFill>
                <a:latin typeface="Nunito Sans"/>
              </a:rPr>
              <a:t>version of Puppeteer for launching an existing browser installation or for connecting to a remote </a:t>
            </a:r>
            <a:r>
              <a:rPr lang="en-US" sz="1100" b="1" dirty="0" smtClean="0">
                <a:solidFill>
                  <a:schemeClr val="tx1"/>
                </a:solidFill>
                <a:latin typeface="Nunito Sans"/>
              </a:rPr>
              <a:t>one]</a:t>
            </a: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4263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0" y="427596"/>
            <a:ext cx="5368413" cy="4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Framework-BDD Cucumber</a:t>
            </a: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40774" y="1270663"/>
            <a:ext cx="6518787" cy="33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4"/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                                                                                                       </a:t>
            </a:r>
          </a:p>
          <a:p>
            <a:pPr marL="171450" lvl="8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Feature:  </a:t>
            </a:r>
          </a:p>
          <a:p>
            <a:pPr lvl="8"/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</a:t>
            </a:r>
            <a:r>
              <a:rPr lang="en-US" sz="1200" b="1" dirty="0" smtClean="0">
                <a:solidFill>
                  <a:schemeClr val="tx1"/>
                </a:solidFill>
                <a:latin typeface="Nunito Sans"/>
                <a:sym typeface="Nunito Sans"/>
              </a:rPr>
              <a:t>To maintain feature and step-definition files.</a:t>
            </a:r>
          </a:p>
          <a:p>
            <a:pPr lvl="8"/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</a:t>
            </a:r>
          </a:p>
          <a:p>
            <a:pPr marL="171450" lvl="8" indent="-171450">
              <a:buFont typeface="Wingdings" panose="05000000000000000000" pitchFamily="2" charset="2"/>
              <a:buChar char="Ø"/>
            </a:pPr>
            <a:r>
              <a:rPr lang="en-US" sz="1200" b="1" dirty="0" err="1" smtClean="0">
                <a:solidFill>
                  <a:srgbClr val="666666"/>
                </a:solidFill>
                <a:latin typeface="Nunito Sans"/>
                <a:sym typeface="Nunito Sans"/>
              </a:rPr>
              <a:t>PageObject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:</a:t>
            </a:r>
          </a:p>
          <a:p>
            <a:pPr lvl="8"/>
            <a:r>
              <a:rPr lang="en-US" sz="1200" b="1" dirty="0">
                <a:solidFill>
                  <a:schemeClr val="tx1"/>
                </a:solidFill>
                <a:latin typeface="Nunito Sans"/>
                <a:sym typeface="Nunito Sans"/>
              </a:rPr>
              <a:t>   To maintain POM structure</a:t>
            </a:r>
          </a:p>
          <a:p>
            <a:pPr lvl="8"/>
            <a:endParaRPr lang="en-US" sz="1200" b="1" dirty="0" smtClean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8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Reports:</a:t>
            </a:r>
          </a:p>
          <a:p>
            <a:pPr lvl="8"/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 </a:t>
            </a:r>
            <a:r>
              <a:rPr lang="en-US" sz="1200" b="1" dirty="0">
                <a:solidFill>
                  <a:schemeClr val="tx1"/>
                </a:solidFill>
                <a:latin typeface="Nunito Sans"/>
                <a:sym typeface="Nunito Sans"/>
              </a:rPr>
              <a:t>To maintain the cucumber report of every execution.</a:t>
            </a:r>
          </a:p>
          <a:p>
            <a:pPr lvl="8"/>
            <a:endParaRPr lang="en-US" sz="1200" b="1" dirty="0">
              <a:solidFill>
                <a:schemeClr val="tx1"/>
              </a:solidFill>
              <a:latin typeface="Nunito Sans"/>
              <a:sym typeface="Nunito Sans"/>
            </a:endParaRPr>
          </a:p>
          <a:p>
            <a:pPr marL="171450" lvl="8" indent="-171450">
              <a:buFont typeface="Wingdings" panose="05000000000000000000" pitchFamily="2" charset="2"/>
              <a:buChar char="Ø"/>
            </a:pP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Screenshots:</a:t>
            </a:r>
          </a:p>
          <a:p>
            <a:pPr lvl="8"/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   </a:t>
            </a:r>
            <a:r>
              <a:rPr lang="en-US" sz="1200" b="1" dirty="0">
                <a:solidFill>
                  <a:schemeClr val="tx1"/>
                </a:solidFill>
                <a:latin typeface="Nunito Sans"/>
                <a:sym typeface="Nunito Sans"/>
              </a:rPr>
              <a:t>To maintain the screenshots of the execution</a:t>
            </a:r>
            <a:r>
              <a:rPr lang="en-US" sz="1200" b="1" dirty="0" smtClean="0">
                <a:solidFill>
                  <a:srgbClr val="666666"/>
                </a:solidFill>
                <a:latin typeface="Nunito Sans"/>
                <a:sym typeface="Nunito Sans"/>
              </a:rPr>
              <a:t>.</a:t>
            </a:r>
          </a:p>
          <a:p>
            <a:pPr lvl="8"/>
            <a:endParaRPr lang="en-US" sz="1200" b="1" dirty="0">
              <a:solidFill>
                <a:srgbClr val="666666"/>
              </a:solidFill>
              <a:latin typeface="Nunito Sans"/>
              <a:sym typeface="Nunito Sans"/>
            </a:endParaRPr>
          </a:p>
          <a:p>
            <a:pPr marL="171450" lvl="8" indent="-171450"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rgbClr val="666666"/>
                </a:solidFill>
                <a:latin typeface="Nunito Sans"/>
              </a:rPr>
              <a:t>Package.json</a:t>
            </a:r>
            <a:r>
              <a:rPr lang="en-US" sz="1200" dirty="0"/>
              <a:t> – </a:t>
            </a:r>
            <a:r>
              <a:rPr lang="en-US" sz="1200" b="1" dirty="0">
                <a:solidFill>
                  <a:schemeClr val="tx1"/>
                </a:solidFill>
                <a:latin typeface="Nunito Sans"/>
              </a:rPr>
              <a:t>To maintain dependencies</a:t>
            </a:r>
            <a:r>
              <a:rPr lang="en-US" sz="1200" b="1" dirty="0">
                <a:solidFill>
                  <a:schemeClr val="tx1"/>
                </a:solidFill>
                <a:latin typeface="Nunito Sans"/>
                <a:sym typeface="Nunito Sans"/>
              </a:rPr>
              <a:t>                                                                                                  </a:t>
            </a:r>
            <a:endParaRPr sz="1200" b="1" dirty="0">
              <a:solidFill>
                <a:schemeClr val="tx1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94263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986" y="895352"/>
            <a:ext cx="2647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478854" y="2359170"/>
            <a:ext cx="4056778" cy="75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1" dirty="0">
                <a:solidFill>
                  <a:srgbClr val="9350AC"/>
                </a:solidFill>
                <a:latin typeface="Nunito Sans"/>
                <a:ea typeface="Nunito Sans"/>
                <a:cs typeface="Nunito Sans"/>
                <a:sym typeface="Nunito Sans"/>
              </a:rPr>
              <a:t>Q &amp; A</a:t>
            </a:r>
            <a:endParaRPr lang="en-IN" sz="3000" b="1" i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3000" b="1" dirty="0">
              <a:solidFill>
                <a:srgbClr val="9350A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23064" y="1847384"/>
            <a:ext cx="5130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lvl="0">
              <a:lnSpc>
                <a:spcPct val="150000"/>
              </a:lnSpc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100" b="1" dirty="0">
              <a:solidFill>
                <a:srgbClr val="666666"/>
              </a:solidFill>
              <a:latin typeface="Nunito Sans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sz="1200" b="1" dirty="0">
              <a:solidFill>
                <a:srgbClr val="666666"/>
              </a:solidFill>
              <a:latin typeface="Nunito Sans"/>
              <a:sym typeface="Nunito Sans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2376750" y="3157009"/>
            <a:ext cx="4390500" cy="46200"/>
          </a:xfrm>
          <a:prstGeom prst="rect">
            <a:avLst/>
          </a:prstGeom>
          <a:solidFill>
            <a:srgbClr val="9350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4087</TotalTime>
  <Words>408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 Sans</vt:lpstr>
      <vt:lpstr>Arial</vt:lpstr>
      <vt:lpstr>Wingdings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Keerthivasan Rc</dc:creator>
  <cp:lastModifiedBy>M M, Shiva Kumar (Cognizant)</cp:lastModifiedBy>
  <cp:revision>61</cp:revision>
  <dcterms:modified xsi:type="dcterms:W3CDTF">2020-04-02T07:39:38Z</dcterms:modified>
</cp:coreProperties>
</file>