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67" r:id="rId4"/>
    <p:sldId id="282" r:id="rId5"/>
    <p:sldId id="277" r:id="rId6"/>
    <p:sldId id="290" r:id="rId7"/>
    <p:sldId id="291" r:id="rId8"/>
    <p:sldId id="295" r:id="rId9"/>
    <p:sldId id="294" r:id="rId10"/>
    <p:sldId id="296" r:id="rId11"/>
    <p:sldId id="303" r:id="rId12"/>
    <p:sldId id="305" r:id="rId13"/>
    <p:sldId id="307" r:id="rId14"/>
    <p:sldId id="308" r:id="rId15"/>
    <p:sldId id="269" r:id="rId16"/>
    <p:sldId id="260" r:id="rId17"/>
  </p:sldIdLst>
  <p:sldSz cx="9144000" cy="5143500" type="screen16x9"/>
  <p:notesSz cx="6858000" cy="9144000"/>
  <p:embeddedFontLst>
    <p:embeddedFont>
      <p:font typeface="Nunito Sans"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erthivasan Rc" initials="K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52" d="100"/>
          <a:sy n="152" d="100"/>
        </p:scale>
        <p:origin x="42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4d3c4177e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4d3c4177e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4d3c4177e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4d3c4177e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Code Examples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4d3c4177e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4d3c4177e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Code Examples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4d3c4177e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4d3c4177e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Code Examples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4d3c4177e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4d3c4177e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Code Examples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4d3c4177e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4d3c4177e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Code Examples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4d3c4177e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4d3c4177e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4d3e9e162c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4d3e9e162c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ct val="150000"/>
              </a:lnSpc>
            </a:pPr>
            <a:r>
              <a:rPr lang="en-US" b="1" i="1" dirty="0">
                <a:solidFill>
                  <a:schemeClr val="tx2"/>
                </a:solidFill>
                <a:effectLst>
                  <a:outerShdw blurRad="38100" dist="38100" dir="2700000" algn="tl">
                    <a:srgbClr val="000000">
                      <a:alpha val="43137"/>
                    </a:srgbClr>
                  </a:outerShdw>
                </a:effectLst>
                <a:latin typeface="Nunito Sans" panose="00000500000000000000" charset="0"/>
                <a:sym typeface="+mn-ea"/>
              </a:rPr>
              <a:t>Agenda:</a:t>
            </a:r>
            <a:br>
              <a:rPr lang="en-US" b="1" i="1" dirty="0">
                <a:solidFill>
                  <a:schemeClr val="tx2"/>
                </a:solidFill>
                <a:effectLst>
                  <a:outerShdw blurRad="38100" dist="38100" dir="2700000" algn="tl">
                    <a:srgbClr val="000000">
                      <a:alpha val="43137"/>
                    </a:srgbClr>
                  </a:outerShdw>
                </a:effectLst>
                <a:latin typeface="Nunito Sans" panose="00000500000000000000" charset="0"/>
                <a:sym typeface="+mn-ea"/>
              </a:rPr>
            </a:br>
            <a:r>
              <a:rPr lang="en-US" b="1" i="1" dirty="0">
                <a:solidFill>
                  <a:schemeClr val="tx2"/>
                </a:solidFill>
                <a:effectLst>
                  <a:outerShdw blurRad="38100" dist="38100" dir="2700000" algn="tl">
                    <a:srgbClr val="000000">
                      <a:alpha val="43137"/>
                    </a:srgbClr>
                  </a:outerShdw>
                </a:effectLst>
                <a:latin typeface="Nunito Sans" panose="00000500000000000000" charset="0"/>
                <a:sym typeface="+mn-ea"/>
              </a:rPr>
              <a:t>1.Introduction</a:t>
            </a:r>
          </a:p>
          <a:p>
            <a:pPr>
              <a:lnSpc>
                <a:spcPct val="150000"/>
              </a:lnSpc>
            </a:pPr>
            <a:r>
              <a:rPr lang="en-US" b="1" i="1" dirty="0">
                <a:solidFill>
                  <a:schemeClr val="tx2"/>
                </a:solidFill>
                <a:effectLst>
                  <a:outerShdw blurRad="38100" dist="38100" dir="2700000" algn="tl">
                    <a:srgbClr val="000000">
                      <a:alpha val="43137"/>
                    </a:srgbClr>
                  </a:outerShdw>
                </a:effectLst>
                <a:latin typeface="Nunito Sans" panose="00000500000000000000" charset="0"/>
                <a:sym typeface="+mn-ea"/>
              </a:rPr>
              <a:t>2.</a:t>
            </a:r>
            <a:r>
              <a:rPr lang="en-IN" altLang="en-US" b="1" i="1" dirty="0">
                <a:solidFill>
                  <a:schemeClr val="tx2"/>
                </a:solidFill>
                <a:effectLst>
                  <a:outerShdw blurRad="38100" dist="38100" dir="2700000" algn="tl">
                    <a:srgbClr val="000000">
                      <a:alpha val="43137"/>
                    </a:srgbClr>
                  </a:outerShdw>
                </a:effectLst>
                <a:latin typeface="Nunito Sans" panose="00000500000000000000" charset="0"/>
                <a:sym typeface="+mn-ea"/>
              </a:rPr>
              <a:t>Python </a:t>
            </a:r>
            <a:r>
              <a:rPr lang="en-IN" altLang="en-US" b="1" i="1" dirty="0" err="1">
                <a:solidFill>
                  <a:schemeClr val="tx2"/>
                </a:solidFill>
                <a:effectLst>
                  <a:outerShdw blurRad="38100" dist="38100" dir="2700000" algn="tl">
                    <a:srgbClr val="000000">
                      <a:alpha val="43137"/>
                    </a:srgbClr>
                  </a:outerShdw>
                </a:effectLst>
                <a:latin typeface="Nunito Sans" panose="00000500000000000000" charset="0"/>
                <a:sym typeface="+mn-ea"/>
              </a:rPr>
              <a:t>Vs</a:t>
            </a:r>
            <a:r>
              <a:rPr lang="en-IN" altLang="en-US" b="1" i="1" dirty="0">
                <a:solidFill>
                  <a:schemeClr val="tx2"/>
                </a:solidFill>
                <a:effectLst>
                  <a:outerShdw blurRad="38100" dist="38100" dir="2700000" algn="tl">
                    <a:srgbClr val="000000">
                      <a:alpha val="43137"/>
                    </a:srgbClr>
                  </a:outerShdw>
                </a:effectLst>
                <a:latin typeface="Nunito Sans" panose="00000500000000000000" charset="0"/>
                <a:sym typeface="+mn-ea"/>
              </a:rPr>
              <a:t> other languages</a:t>
            </a:r>
            <a:endParaRPr lang="en-US" b="1" i="1" dirty="0">
              <a:solidFill>
                <a:schemeClr val="tx2"/>
              </a:solidFill>
              <a:effectLst>
                <a:outerShdw blurRad="38100" dist="38100" dir="2700000" algn="tl">
                  <a:srgbClr val="000000">
                    <a:alpha val="43137"/>
                  </a:srgbClr>
                </a:outerShdw>
              </a:effectLst>
              <a:latin typeface="Nunito Sans" panose="00000500000000000000" charset="0"/>
            </a:endParaRPr>
          </a:p>
          <a:p>
            <a:pPr>
              <a:lnSpc>
                <a:spcPct val="150000"/>
              </a:lnSpc>
            </a:pPr>
            <a:r>
              <a:rPr lang="en-US" b="1" i="1" dirty="0">
                <a:solidFill>
                  <a:schemeClr val="tx2"/>
                </a:solidFill>
                <a:effectLst>
                  <a:outerShdw blurRad="38100" dist="38100" dir="2700000" algn="tl">
                    <a:srgbClr val="000000">
                      <a:alpha val="43137"/>
                    </a:srgbClr>
                  </a:outerShdw>
                </a:effectLst>
                <a:latin typeface="Nunito Sans" panose="00000500000000000000" charset="0"/>
                <a:sym typeface="+mn-ea"/>
              </a:rPr>
              <a:t>3.</a:t>
            </a:r>
            <a:r>
              <a:rPr lang="en-IN" altLang="en-US" b="1" i="1" dirty="0">
                <a:solidFill>
                  <a:schemeClr val="tx2"/>
                </a:solidFill>
                <a:effectLst>
                  <a:outerShdw blurRad="38100" dist="38100" dir="2700000" algn="tl">
                    <a:srgbClr val="000000">
                      <a:alpha val="43137"/>
                    </a:srgbClr>
                  </a:outerShdw>
                </a:effectLst>
                <a:latin typeface="Nunito Sans" panose="00000500000000000000" charset="0"/>
                <a:sym typeface="+mn-ea"/>
              </a:rPr>
              <a:t>Installation</a:t>
            </a:r>
          </a:p>
          <a:p>
            <a:pPr>
              <a:lnSpc>
                <a:spcPct val="150000"/>
              </a:lnSpc>
            </a:pPr>
            <a:r>
              <a:rPr lang="en-IN" altLang="en-US" b="1" i="1" dirty="0">
                <a:solidFill>
                  <a:schemeClr val="tx2"/>
                </a:solidFill>
                <a:effectLst>
                  <a:outerShdw blurRad="38100" dist="38100" dir="2700000" algn="tl">
                    <a:srgbClr val="000000">
                      <a:alpha val="43137"/>
                    </a:srgbClr>
                  </a:outerShdw>
                </a:effectLst>
                <a:latin typeface="Nunito Sans" panose="00000500000000000000" charset="0"/>
                <a:sym typeface="+mn-ea"/>
              </a:rPr>
              <a:t>4.</a:t>
            </a:r>
            <a:r>
              <a:rPr lang="en-IN" b="1" i="1" dirty="0">
                <a:solidFill>
                  <a:schemeClr val="tx2"/>
                </a:solidFill>
                <a:effectLst>
                  <a:outerShdw blurRad="38100" dist="38100" dir="2700000" algn="tl">
                    <a:srgbClr val="000000">
                      <a:alpha val="43137"/>
                    </a:srgbClr>
                  </a:outerShdw>
                </a:effectLst>
                <a:latin typeface="Nunito Sans" panose="00000500000000000000" charset="0"/>
                <a:sym typeface="+mn-ea"/>
              </a:rPr>
              <a:t>Code </a:t>
            </a:r>
            <a:r>
              <a:rPr lang="en-US" b="1" i="1" dirty="0" smtClean="0">
                <a:solidFill>
                  <a:schemeClr val="tx2"/>
                </a:solidFill>
                <a:effectLst>
                  <a:outerShdw blurRad="38100" dist="38100" dir="2700000" algn="tl">
                    <a:srgbClr val="000000">
                      <a:alpha val="43137"/>
                    </a:srgbClr>
                  </a:outerShdw>
                </a:effectLst>
                <a:latin typeface="Nunito Sans" panose="00000500000000000000" charset="0"/>
                <a:sym typeface="+mn-ea"/>
              </a:rPr>
              <a:t>Examples</a:t>
            </a:r>
            <a:endParaRPr lang="en-US" b="1" i="1" dirty="0">
              <a:solidFill>
                <a:schemeClr val="tx2"/>
              </a:solidFill>
              <a:effectLst>
                <a:outerShdw blurRad="38100" dist="38100" dir="2700000" algn="tl">
                  <a:srgbClr val="000000">
                    <a:alpha val="43137"/>
                  </a:srgbClr>
                </a:outerShdw>
              </a:effectLst>
              <a:latin typeface="Nunito Sans" panose="00000500000000000000" charset="0"/>
              <a:sym typeface="+mn-ea"/>
            </a:endParaRPr>
          </a:p>
          <a:p>
            <a:pPr>
              <a:lnSpc>
                <a:spcPct val="150000"/>
              </a:lnSpc>
            </a:pPr>
            <a:r>
              <a:rPr lang="en-IN" altLang="en-US" b="1" i="1" dirty="0">
                <a:solidFill>
                  <a:schemeClr val="tx2"/>
                </a:solidFill>
                <a:effectLst>
                  <a:outerShdw blurRad="38100" dist="38100" dir="2700000" algn="tl">
                    <a:srgbClr val="000000">
                      <a:alpha val="43137"/>
                    </a:srgbClr>
                  </a:outerShdw>
                </a:effectLst>
                <a:latin typeface="Nunito Sans" panose="00000500000000000000" charset="0"/>
                <a:sym typeface="+mn-ea"/>
              </a:rPr>
              <a:t>5</a:t>
            </a:r>
            <a:r>
              <a:rPr lang="en-US" b="1" i="1" dirty="0">
                <a:solidFill>
                  <a:schemeClr val="tx2"/>
                </a:solidFill>
                <a:effectLst>
                  <a:outerShdw blurRad="38100" dist="38100" dir="2700000" algn="tl">
                    <a:srgbClr val="000000">
                      <a:alpha val="43137"/>
                    </a:srgbClr>
                  </a:outerShdw>
                </a:effectLst>
                <a:latin typeface="Nunito Sans" panose="00000500000000000000" charset="0"/>
                <a:sym typeface="+mn-ea"/>
              </a:rPr>
              <a:t>. Q and A</a:t>
            </a:r>
            <a:endParaRPr lang="en-IN" altLang="en-US" b="1" i="1" dirty="0">
              <a:solidFill>
                <a:schemeClr val="tx2"/>
              </a:solidFill>
              <a:effectLst>
                <a:outerShdw blurRad="38100" dist="38100" dir="2700000" algn="tl">
                  <a:srgbClr val="000000">
                    <a:alpha val="43137"/>
                  </a:srgbClr>
                </a:outerShdw>
              </a:effectLst>
              <a:latin typeface="Nunito Sans" panose="00000500000000000000" charset="0"/>
            </a:endParaRPr>
          </a:p>
          <a:p>
            <a:pPr marL="0" lvl="0" indent="0" algn="l" rtl="0">
              <a:spcBef>
                <a:spcPts val="0"/>
              </a:spcBef>
              <a:spcAft>
                <a:spcPts val="0"/>
              </a:spcAft>
              <a:buNone/>
            </a:pPr>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4d3c4177e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4d3c4177e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atin typeface="Times New Roman" panose="02020603050405020304" charset="0"/>
                <a:cs typeface="Times New Roman" panose="02020603050405020304" charset="0"/>
                <a:sym typeface="+mn-ea"/>
              </a:rPr>
              <a:t>Python </a:t>
            </a:r>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4d3c4177e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4d3c4177e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latin typeface="Times New Roman" panose="02020603050405020304" charset="0"/>
              <a:cs typeface="Times New Roman" panose="0202060305040502030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4d3c4177e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4d3c4177e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4d3c4177e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4d3c4177e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Code Examples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4d3c4177e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4d3c4177e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Code Examples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4d3c4177e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4d3c4177e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Code Examples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srcRect/>
          <a:stretch>
            <a:fillRect/>
          </a:stretch>
        </p:blipFill>
        <p:spPr>
          <a:xfrm>
            <a:off x="0" y="0"/>
            <a:ext cx="9144000" cy="514350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Google Shape;64;p15"/>
          <p:cNvPicPr preferRelativeResize="0"/>
          <p:nvPr/>
        </p:nvPicPr>
        <p:blipFill rotWithShape="1">
          <a:blip r:embed="rId3"/>
          <a:srcRect/>
          <a:stretch>
            <a:fillRect/>
          </a:stretch>
        </p:blipFill>
        <p:spPr>
          <a:xfrm>
            <a:off x="0" y="0"/>
            <a:ext cx="9144000" cy="5143505"/>
          </a:xfrm>
          <a:prstGeom prst="rect">
            <a:avLst/>
          </a:prstGeom>
          <a:noFill/>
          <a:ln>
            <a:noFill/>
          </a:ln>
        </p:spPr>
      </p:pic>
      <p:sp>
        <p:nvSpPr>
          <p:cNvPr id="65" name="Google Shape;65;p15"/>
          <p:cNvSpPr txBox="1"/>
          <p:nvPr/>
        </p:nvSpPr>
        <p:spPr>
          <a:xfrm>
            <a:off x="0" y="259080"/>
            <a:ext cx="5160645" cy="509905"/>
          </a:xfrm>
          <a:prstGeom prst="rect">
            <a:avLst/>
          </a:prstGeom>
          <a:noFill/>
          <a:ln>
            <a:noFill/>
          </a:ln>
        </p:spPr>
        <p:txBody>
          <a:bodyPr spcFirstLastPara="1" wrap="square" lIns="91425" tIns="0" rIns="91425" bIns="0" anchor="t" anchorCtr="0">
            <a:noAutofit/>
          </a:bodyPr>
          <a:lstStyle/>
          <a:p>
            <a:pPr marL="0" marR="0" lvl="0" indent="0" algn="l" rtl="0">
              <a:spcBef>
                <a:spcPts val="0"/>
              </a:spcBef>
              <a:spcAft>
                <a:spcPts val="0"/>
              </a:spcAft>
              <a:buNone/>
            </a:pPr>
            <a:r>
              <a:rPr lang="en-IN" sz="2800">
                <a:solidFill>
                  <a:srgbClr val="7030A0"/>
                </a:solidFill>
                <a:sym typeface="+mn-ea"/>
              </a:rPr>
              <a:t>	</a:t>
            </a:r>
            <a:r>
              <a:rPr lang="en-IN" sz="2800" b="1">
                <a:solidFill>
                  <a:srgbClr val="7030A0"/>
                </a:solidFill>
                <a:sym typeface="+mn-ea"/>
              </a:rPr>
              <a:t>Functions</a:t>
            </a:r>
            <a:endParaRPr lang="en-IN" sz="2800" b="1" dirty="0">
              <a:solidFill>
                <a:srgbClr val="7030A0"/>
              </a:solidFill>
              <a:latin typeface="Nunito Sans" panose="00000500000000000000"/>
              <a:ea typeface="Nunito Sans" panose="00000500000000000000"/>
              <a:cs typeface="Nunito Sans" panose="00000500000000000000"/>
              <a:sym typeface="+mn-ea"/>
            </a:endParaRPr>
          </a:p>
        </p:txBody>
      </p:sp>
      <p:sp>
        <p:nvSpPr>
          <p:cNvPr id="66" name="Google Shape;66;p15"/>
          <p:cNvSpPr txBox="1"/>
          <p:nvPr/>
        </p:nvSpPr>
        <p:spPr>
          <a:xfrm>
            <a:off x="411480" y="1051560"/>
            <a:ext cx="8037830" cy="509905"/>
          </a:xfrm>
          <a:prstGeom prst="rect">
            <a:avLst/>
          </a:prstGeom>
          <a:noFill/>
          <a:ln>
            <a:noFill/>
          </a:ln>
        </p:spPr>
        <p:txBody>
          <a:bodyPr spcFirstLastPara="1" wrap="square" lIns="91425" tIns="0" rIns="91425" bIns="0" anchor="t" anchorCtr="0">
            <a:noAutofit/>
          </a:bodyPr>
          <a:lstStyle/>
          <a:p>
            <a:pPr marL="628650" lvl="1" indent="-171450" algn="l">
              <a:buFont typeface="Arial" panose="020B0604020202020204" pitchFamily="34" charset="0"/>
            </a:pPr>
            <a:r>
              <a:rPr lang="en-US" sz="1200">
                <a:latin typeface="Times New Roman" panose="02020603050405020304" charset="0"/>
                <a:cs typeface="Times New Roman" panose="02020603050405020304" charset="0"/>
                <a:sym typeface="Nunito Sans" panose="00000500000000000000"/>
              </a:rPr>
              <a:t>scope</a:t>
            </a:r>
          </a:p>
          <a:p>
            <a:pPr marL="628650" lvl="1" indent="-171450" algn="l">
              <a:buFont typeface="Arial" panose="020B0604020202020204" pitchFamily="34" charset="0"/>
            </a:pPr>
            <a:r>
              <a:rPr lang="en-US" sz="1200">
                <a:latin typeface="Times New Roman" panose="02020603050405020304" charset="0"/>
                <a:cs typeface="Times New Roman" panose="02020603050405020304" charset="0"/>
                <a:sym typeface="Nunito Sans" panose="00000500000000000000"/>
              </a:rPr>
              <a:t>parameter</a:t>
            </a:r>
          </a:p>
          <a:p>
            <a:pPr marL="628650" lvl="1" indent="-171450" algn="l">
              <a:buFont typeface="Arial" panose="020B0604020202020204" pitchFamily="34" charset="0"/>
            </a:pPr>
            <a:r>
              <a:rPr lang="en-US" sz="1200">
                <a:latin typeface="Times New Roman" panose="02020603050405020304" charset="0"/>
                <a:cs typeface="Times New Roman" panose="02020603050405020304" charset="0"/>
                <a:sym typeface="Nunito Sans" panose="00000500000000000000"/>
              </a:rPr>
              <a:t>Arbitrary Arguments, *args:</a:t>
            </a:r>
          </a:p>
          <a:p>
            <a:pPr marL="1085850" lvl="2" indent="-171450" algn="l">
              <a:buFont typeface="Arial" panose="020B0604020202020204" pitchFamily="34" charset="0"/>
            </a:pPr>
            <a:r>
              <a:rPr lang="en-US" sz="1200">
                <a:latin typeface="Times New Roman" panose="02020603050405020304" charset="0"/>
                <a:cs typeface="Times New Roman" panose="02020603050405020304" charset="0"/>
                <a:sym typeface="Nunito Sans" panose="00000500000000000000"/>
              </a:rPr>
              <a:t>add a * before the parameter name in the function definition.</a:t>
            </a:r>
          </a:p>
          <a:p>
            <a:pPr marL="1085850" lvl="2" indent="-171450" algn="l">
              <a:buFont typeface="Arial" panose="020B0604020202020204" pitchFamily="34" charset="0"/>
            </a:pPr>
            <a:r>
              <a:rPr lang="en-US" sz="1200">
                <a:latin typeface="Times New Roman" panose="02020603050405020304" charset="0"/>
                <a:cs typeface="Times New Roman" panose="02020603050405020304" charset="0"/>
                <a:sym typeface="Nunito Sans" panose="00000500000000000000"/>
              </a:rPr>
              <a:t>This way the function will receive a tuple of arguments, and can access the items accordingly</a:t>
            </a:r>
          </a:p>
          <a:p>
            <a:pPr marL="1085850" lvl="2" indent="-171450" algn="l">
              <a:buFont typeface="Arial" panose="020B0604020202020204" pitchFamily="34" charset="0"/>
            </a:pPr>
            <a:endParaRPr lang="en-US" sz="1200">
              <a:latin typeface="Times New Roman" panose="02020603050405020304" charset="0"/>
              <a:cs typeface="Times New Roman" panose="02020603050405020304" charset="0"/>
              <a:sym typeface="Nunito Sans" panose="00000500000000000000"/>
            </a:endParaRPr>
          </a:p>
          <a:p>
            <a:pPr marL="628650" lvl="1" indent="-171450" algn="l">
              <a:buFont typeface="Arial" panose="020B0604020202020204" pitchFamily="34" charset="0"/>
              <a:buChar char="•"/>
            </a:pPr>
            <a:r>
              <a:rPr lang="en-US" sz="1200">
                <a:latin typeface="Times New Roman" panose="02020603050405020304" charset="0"/>
                <a:cs typeface="Times New Roman" panose="02020603050405020304" charset="0"/>
                <a:sym typeface="Nunito Sans" panose="00000500000000000000"/>
              </a:rPr>
              <a:t>Keyword Arguments</a:t>
            </a:r>
          </a:p>
          <a:p>
            <a:pPr marL="1085850" lvl="2" indent="-171450" algn="l">
              <a:buFont typeface="Arial" panose="020B0604020202020204" pitchFamily="34" charset="0"/>
            </a:pPr>
            <a:r>
              <a:rPr lang="en-US" sz="1200">
                <a:latin typeface="Times New Roman" panose="02020603050405020304" charset="0"/>
                <a:cs typeface="Times New Roman" panose="02020603050405020304" charset="0"/>
                <a:sym typeface="Nunito Sans" panose="00000500000000000000"/>
              </a:rPr>
              <a:t>You can also send arguments with the key = value syntax</a:t>
            </a:r>
          </a:p>
          <a:p>
            <a:pPr marL="1085850" lvl="2" indent="-171450" algn="l">
              <a:buFont typeface="Arial" panose="020B0604020202020204" pitchFamily="34" charset="0"/>
            </a:pPr>
            <a:r>
              <a:rPr lang="en-US" sz="1200">
                <a:latin typeface="Times New Roman" panose="02020603050405020304" charset="0"/>
                <a:cs typeface="Times New Roman" panose="02020603050405020304" charset="0"/>
                <a:sym typeface="Nunito Sans" panose="00000500000000000000"/>
              </a:rPr>
              <a:t>This way the order of the arguments does not matter</a:t>
            </a:r>
          </a:p>
          <a:p>
            <a:pPr marL="1085850" lvl="2" indent="-171450" algn="l">
              <a:buFont typeface="Arial" panose="020B0604020202020204" pitchFamily="34" charset="0"/>
            </a:pPr>
            <a:endParaRPr lang="en-US" sz="1200">
              <a:latin typeface="Times New Roman" panose="02020603050405020304" charset="0"/>
              <a:cs typeface="Times New Roman" panose="02020603050405020304" charset="0"/>
              <a:sym typeface="Nunito Sans" panose="00000500000000000000"/>
            </a:endParaRPr>
          </a:p>
          <a:p>
            <a:pPr marL="628650" lvl="1" indent="-171450" algn="l">
              <a:buFont typeface="Arial" panose="020B0604020202020204" pitchFamily="34" charset="0"/>
            </a:pPr>
            <a:r>
              <a:rPr lang="en-US" sz="1200">
                <a:latin typeface="Times New Roman" panose="02020603050405020304" charset="0"/>
                <a:cs typeface="Times New Roman" panose="02020603050405020304" charset="0"/>
                <a:sym typeface="Nunito Sans" panose="00000500000000000000"/>
              </a:rPr>
              <a:t>Arbitrary Keyword Arguments, **kwargs</a:t>
            </a:r>
          </a:p>
          <a:p>
            <a:pPr marL="1085850" lvl="2" indent="-171450" algn="l">
              <a:buFont typeface="Arial" panose="020B0604020202020204" pitchFamily="34" charset="0"/>
            </a:pPr>
            <a:r>
              <a:rPr lang="en-US" sz="1200">
                <a:latin typeface="Times New Roman" panose="02020603050405020304" charset="0"/>
                <a:cs typeface="Times New Roman" panose="02020603050405020304" charset="0"/>
                <a:sym typeface="Nunito Sans" panose="00000500000000000000"/>
              </a:rPr>
              <a:t>If you do not know how many keyword arguments that will be passed into your function, add two asterisk: ** before the parameter name in the function definition.</a:t>
            </a:r>
          </a:p>
          <a:p>
            <a:pPr marL="1085850" lvl="2" indent="-171450" algn="l">
              <a:buFont typeface="Arial" panose="020B0604020202020204" pitchFamily="34" charset="0"/>
            </a:pPr>
            <a:endParaRPr lang="en-US" sz="1200">
              <a:latin typeface="Times New Roman" panose="02020603050405020304" charset="0"/>
              <a:cs typeface="Times New Roman" panose="02020603050405020304" charset="0"/>
              <a:sym typeface="Nunito Sans" panose="00000500000000000000"/>
            </a:endParaRPr>
          </a:p>
          <a:p>
            <a:pPr marL="1085850" lvl="2" indent="-171450" algn="l">
              <a:buFont typeface="Arial" panose="020B0604020202020204" pitchFamily="34" charset="0"/>
            </a:pPr>
            <a:r>
              <a:rPr lang="en-US" sz="1200">
                <a:latin typeface="Times New Roman" panose="02020603050405020304" charset="0"/>
                <a:cs typeface="Times New Roman" panose="02020603050405020304" charset="0"/>
                <a:sym typeface="Nunito Sans" panose="00000500000000000000"/>
              </a:rPr>
              <a:t>This way the function will receive a dictionary of arguments, and can access the items accordingly</a:t>
            </a:r>
          </a:p>
        </p:txBody>
      </p:sp>
      <p:sp>
        <p:nvSpPr>
          <p:cNvPr id="2" name="Google Shape;67;p15"/>
          <p:cNvSpPr/>
          <p:nvPr/>
        </p:nvSpPr>
        <p:spPr>
          <a:xfrm>
            <a:off x="243205" y="769166"/>
            <a:ext cx="4390500" cy="46200"/>
          </a:xfrm>
          <a:prstGeom prst="rect">
            <a:avLst/>
          </a:prstGeom>
          <a:solidFill>
            <a:srgbClr val="9350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Google Shape;64;p15"/>
          <p:cNvPicPr preferRelativeResize="0"/>
          <p:nvPr/>
        </p:nvPicPr>
        <p:blipFill rotWithShape="1">
          <a:blip r:embed="rId3"/>
          <a:srcRect/>
          <a:stretch>
            <a:fillRect/>
          </a:stretch>
        </p:blipFill>
        <p:spPr>
          <a:xfrm>
            <a:off x="0" y="0"/>
            <a:ext cx="9144000" cy="5143505"/>
          </a:xfrm>
          <a:prstGeom prst="rect">
            <a:avLst/>
          </a:prstGeom>
          <a:noFill/>
          <a:ln>
            <a:noFill/>
          </a:ln>
        </p:spPr>
      </p:pic>
      <p:sp>
        <p:nvSpPr>
          <p:cNvPr id="65" name="Google Shape;65;p15"/>
          <p:cNvSpPr txBox="1"/>
          <p:nvPr/>
        </p:nvSpPr>
        <p:spPr>
          <a:xfrm>
            <a:off x="0" y="259080"/>
            <a:ext cx="5160645" cy="509905"/>
          </a:xfrm>
          <a:prstGeom prst="rect">
            <a:avLst/>
          </a:prstGeom>
          <a:noFill/>
          <a:ln>
            <a:noFill/>
          </a:ln>
        </p:spPr>
        <p:txBody>
          <a:bodyPr spcFirstLastPara="1" wrap="square" lIns="91425" tIns="0" rIns="91425" bIns="0" anchor="t" anchorCtr="0">
            <a:noAutofit/>
          </a:bodyPr>
          <a:lstStyle/>
          <a:p>
            <a:pPr marL="0" marR="0" lvl="0" indent="0" algn="l" rtl="0">
              <a:spcBef>
                <a:spcPts val="0"/>
              </a:spcBef>
              <a:spcAft>
                <a:spcPts val="0"/>
              </a:spcAft>
              <a:buNone/>
            </a:pPr>
            <a:r>
              <a:rPr lang="en-IN" sz="2800">
                <a:solidFill>
                  <a:srgbClr val="7030A0"/>
                </a:solidFill>
                <a:sym typeface="+mn-ea"/>
              </a:rPr>
              <a:t>	Classes and objects</a:t>
            </a:r>
            <a:endParaRPr lang="en-IN" sz="2800" b="1" dirty="0">
              <a:solidFill>
                <a:srgbClr val="7030A0"/>
              </a:solidFill>
              <a:latin typeface="Nunito Sans" panose="00000500000000000000"/>
              <a:ea typeface="Nunito Sans" panose="00000500000000000000"/>
              <a:cs typeface="Nunito Sans" panose="00000500000000000000"/>
              <a:sym typeface="+mn-ea"/>
            </a:endParaRPr>
          </a:p>
        </p:txBody>
      </p:sp>
      <p:sp>
        <p:nvSpPr>
          <p:cNvPr id="66" name="Google Shape;66;p15"/>
          <p:cNvSpPr txBox="1"/>
          <p:nvPr/>
        </p:nvSpPr>
        <p:spPr>
          <a:xfrm>
            <a:off x="411480" y="1051560"/>
            <a:ext cx="8037830" cy="509905"/>
          </a:xfrm>
          <a:prstGeom prst="rect">
            <a:avLst/>
          </a:prstGeom>
          <a:noFill/>
          <a:ln>
            <a:noFill/>
          </a:ln>
        </p:spPr>
        <p:txBody>
          <a:bodyPr spcFirstLastPara="1" wrap="square" lIns="91425" tIns="0" rIns="91425" bIns="0" anchor="t" anchorCtr="0">
            <a:noAutofit/>
          </a:bodyPr>
          <a:lstStyle/>
          <a:p>
            <a:pPr marL="628650" lvl="1" indent="-171450" algn="l">
              <a:buFont typeface="Arial" panose="020B0604020202020204" pitchFamily="34" charset="0"/>
            </a:pPr>
            <a:r>
              <a:rPr lang="en-US" sz="1200">
                <a:sym typeface="+mn-ea"/>
              </a:rPr>
              <a:t>class Person:</a:t>
            </a:r>
          </a:p>
          <a:p>
            <a:pPr marL="628650" lvl="1" indent="-171450" algn="l">
              <a:buFont typeface="Arial" panose="020B0604020202020204" pitchFamily="34" charset="0"/>
            </a:pPr>
            <a:r>
              <a:rPr lang="en-US" sz="1200">
                <a:sym typeface="+mn-ea"/>
              </a:rPr>
              <a:t>    def __init__(self, name, age):</a:t>
            </a:r>
          </a:p>
          <a:p>
            <a:pPr marL="628650" lvl="1" indent="-171450" algn="l">
              <a:buFont typeface="Arial" panose="020B0604020202020204" pitchFamily="34" charset="0"/>
            </a:pPr>
            <a:r>
              <a:rPr lang="en-US" sz="1200">
                <a:sym typeface="+mn-ea"/>
              </a:rPr>
              <a:t>        self.name = name</a:t>
            </a:r>
          </a:p>
          <a:p>
            <a:pPr marL="628650" lvl="1" indent="-171450" algn="l">
              <a:buFont typeface="Arial" panose="020B0604020202020204" pitchFamily="34" charset="0"/>
            </a:pPr>
            <a:r>
              <a:rPr lang="en-US" sz="1200">
                <a:sym typeface="+mn-ea"/>
              </a:rPr>
              <a:t>        self.age = age</a:t>
            </a:r>
          </a:p>
          <a:p>
            <a:pPr marL="628650" lvl="1" indent="-171450" algn="l">
              <a:buFont typeface="Arial" panose="020B0604020202020204" pitchFamily="34" charset="0"/>
            </a:pPr>
            <a:endParaRPr lang="en-US" sz="1200">
              <a:sym typeface="+mn-ea"/>
            </a:endParaRPr>
          </a:p>
          <a:p>
            <a:pPr marL="628650" lvl="1" indent="-171450" algn="l">
              <a:buFont typeface="Arial" panose="020B0604020202020204" pitchFamily="34" charset="0"/>
            </a:pPr>
            <a:r>
              <a:rPr lang="en-US" sz="1200">
                <a:sym typeface="+mn-ea"/>
              </a:rPr>
              <a:t>    p = Person("</a:t>
            </a:r>
            <a:r>
              <a:rPr lang="en-IN" altLang="en-US" sz="1200">
                <a:sym typeface="+mn-ea"/>
              </a:rPr>
              <a:t>xyz</a:t>
            </a:r>
            <a:r>
              <a:rPr lang="en-US" sz="1200">
                <a:sym typeface="+mn-ea"/>
              </a:rPr>
              <a:t>", 23)</a:t>
            </a:r>
          </a:p>
          <a:p>
            <a:pPr marL="628650" lvl="1" indent="-171450" algn="l">
              <a:buFont typeface="Arial" panose="020B0604020202020204" pitchFamily="34" charset="0"/>
            </a:pPr>
            <a:r>
              <a:rPr lang="en-US" sz="1200">
                <a:sym typeface="+mn-ea"/>
              </a:rPr>
              <a:t>    print(p.name)</a:t>
            </a:r>
          </a:p>
          <a:p>
            <a:pPr marL="628650" lvl="1" indent="-171450" algn="l">
              <a:buFont typeface="Arial" panose="020B0604020202020204" pitchFamily="34" charset="0"/>
            </a:pPr>
            <a:endParaRPr lang="en-US" sz="1200">
              <a:sym typeface="+mn-ea"/>
            </a:endParaRPr>
          </a:p>
          <a:p>
            <a:pPr marL="628650" lvl="1" indent="-171450" algn="l">
              <a:buFont typeface="Arial" panose="020B0604020202020204" pitchFamily="34" charset="0"/>
            </a:pPr>
            <a:endParaRPr lang="en-US" sz="1200">
              <a:sym typeface="+mn-ea"/>
            </a:endParaRPr>
          </a:p>
          <a:p>
            <a:pPr marL="628650" lvl="1" indent="-171450" algn="l">
              <a:buFont typeface="Arial" panose="020B0604020202020204" pitchFamily="34" charset="0"/>
            </a:pPr>
            <a:r>
              <a:rPr lang="en-IN" altLang="en-US" sz="1200">
                <a:latin typeface="Times New Roman" panose="02020603050405020304" charset="0"/>
                <a:cs typeface="Times New Roman" panose="02020603050405020304" charset="0"/>
                <a:sym typeface="Nunito Sans" panose="00000500000000000000"/>
              </a:rPr>
              <a:t>-</a:t>
            </a:r>
            <a:r>
              <a:rPr lang="en-US" sz="1200">
                <a:sym typeface="+mn-ea"/>
              </a:rPr>
              <a:t>The self is used to represent the instance of the class</a:t>
            </a:r>
            <a:endParaRPr lang="en-IN" altLang="en-US" sz="1200">
              <a:latin typeface="Times New Roman" panose="02020603050405020304" charset="0"/>
              <a:cs typeface="Times New Roman" panose="02020603050405020304" charset="0"/>
              <a:sym typeface="Nunito Sans" panose="00000500000000000000"/>
            </a:endParaRPr>
          </a:p>
        </p:txBody>
      </p:sp>
      <p:sp>
        <p:nvSpPr>
          <p:cNvPr id="2" name="Google Shape;67;p15"/>
          <p:cNvSpPr/>
          <p:nvPr/>
        </p:nvSpPr>
        <p:spPr>
          <a:xfrm>
            <a:off x="243205" y="769166"/>
            <a:ext cx="4390500" cy="46200"/>
          </a:xfrm>
          <a:prstGeom prst="rect">
            <a:avLst/>
          </a:prstGeom>
          <a:solidFill>
            <a:srgbClr val="9350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Google Shape;64;p15"/>
          <p:cNvPicPr preferRelativeResize="0"/>
          <p:nvPr/>
        </p:nvPicPr>
        <p:blipFill rotWithShape="1">
          <a:blip r:embed="rId3"/>
          <a:srcRect/>
          <a:stretch>
            <a:fillRect/>
          </a:stretch>
        </p:blipFill>
        <p:spPr>
          <a:xfrm>
            <a:off x="0" y="0"/>
            <a:ext cx="9144000" cy="5143505"/>
          </a:xfrm>
          <a:prstGeom prst="rect">
            <a:avLst/>
          </a:prstGeom>
          <a:noFill/>
          <a:ln>
            <a:noFill/>
          </a:ln>
        </p:spPr>
      </p:pic>
      <p:sp>
        <p:nvSpPr>
          <p:cNvPr id="65" name="Google Shape;65;p15"/>
          <p:cNvSpPr txBox="1"/>
          <p:nvPr/>
        </p:nvSpPr>
        <p:spPr>
          <a:xfrm>
            <a:off x="0" y="259080"/>
            <a:ext cx="5160645" cy="509905"/>
          </a:xfrm>
          <a:prstGeom prst="rect">
            <a:avLst/>
          </a:prstGeom>
          <a:noFill/>
          <a:ln>
            <a:noFill/>
          </a:ln>
        </p:spPr>
        <p:txBody>
          <a:bodyPr spcFirstLastPara="1" wrap="square" lIns="91425" tIns="0" rIns="91425" bIns="0" anchor="t" anchorCtr="0">
            <a:noAutofit/>
          </a:bodyPr>
          <a:lstStyle/>
          <a:p>
            <a:pPr marL="0" marR="0" lvl="0" indent="0" algn="l" rtl="0">
              <a:spcBef>
                <a:spcPts val="0"/>
              </a:spcBef>
              <a:spcAft>
                <a:spcPts val="0"/>
              </a:spcAft>
              <a:buNone/>
            </a:pPr>
            <a:r>
              <a:rPr lang="en-IN" sz="2800">
                <a:solidFill>
                  <a:srgbClr val="7030A0"/>
                </a:solidFill>
                <a:sym typeface="+mn-ea"/>
              </a:rPr>
              <a:t>	Inheritance</a:t>
            </a:r>
            <a:endParaRPr lang="en-IN" sz="2800" b="1" dirty="0">
              <a:solidFill>
                <a:srgbClr val="7030A0"/>
              </a:solidFill>
              <a:latin typeface="Nunito Sans" panose="00000500000000000000"/>
              <a:ea typeface="Nunito Sans" panose="00000500000000000000"/>
              <a:cs typeface="Nunito Sans" panose="00000500000000000000"/>
              <a:sym typeface="+mn-ea"/>
            </a:endParaRPr>
          </a:p>
        </p:txBody>
      </p:sp>
      <p:sp>
        <p:nvSpPr>
          <p:cNvPr id="66" name="Google Shape;66;p15"/>
          <p:cNvSpPr txBox="1"/>
          <p:nvPr/>
        </p:nvSpPr>
        <p:spPr>
          <a:xfrm>
            <a:off x="411480" y="1051560"/>
            <a:ext cx="8037830" cy="509905"/>
          </a:xfrm>
          <a:prstGeom prst="rect">
            <a:avLst/>
          </a:prstGeom>
          <a:noFill/>
          <a:ln>
            <a:noFill/>
          </a:ln>
        </p:spPr>
        <p:txBody>
          <a:bodyPr spcFirstLastPara="1" wrap="square" lIns="91425" tIns="0" rIns="91425" bIns="0" anchor="t" anchorCtr="0">
            <a:noAutofit/>
          </a:bodyPr>
          <a:lstStyle/>
          <a:p>
            <a:pPr marL="628650" lvl="1" indent="-171450" algn="l">
              <a:buFont typeface="Arial" panose="020B0604020202020204" pitchFamily="34" charset="0"/>
            </a:pPr>
            <a:endParaRPr lang="en-IN" altLang="en-US" sz="1200">
              <a:latin typeface="Times New Roman" panose="02020603050405020304" charset="0"/>
              <a:cs typeface="Times New Roman" panose="02020603050405020304" charset="0"/>
              <a:sym typeface="Nunito Sans" panose="00000500000000000000"/>
            </a:endParaRPr>
          </a:p>
        </p:txBody>
      </p:sp>
      <p:sp>
        <p:nvSpPr>
          <p:cNvPr id="2" name="Google Shape;67;p15"/>
          <p:cNvSpPr/>
          <p:nvPr/>
        </p:nvSpPr>
        <p:spPr>
          <a:xfrm>
            <a:off x="243205" y="769166"/>
            <a:ext cx="4390500" cy="46200"/>
          </a:xfrm>
          <a:prstGeom prst="rect">
            <a:avLst/>
          </a:prstGeom>
          <a:solidFill>
            <a:srgbClr val="9350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p:cNvPicPr>
            <a:picLocks noChangeAspect="1"/>
          </p:cNvPicPr>
          <p:nvPr/>
        </p:nvPicPr>
        <p:blipFill>
          <a:blip r:embed="rId4"/>
          <a:stretch>
            <a:fillRect/>
          </a:stretch>
        </p:blipFill>
        <p:spPr>
          <a:xfrm>
            <a:off x="1280160" y="980440"/>
            <a:ext cx="4551680" cy="37814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Google Shape;64;p15"/>
          <p:cNvPicPr preferRelativeResize="0"/>
          <p:nvPr/>
        </p:nvPicPr>
        <p:blipFill rotWithShape="1">
          <a:blip r:embed="rId3"/>
          <a:srcRect/>
          <a:stretch>
            <a:fillRect/>
          </a:stretch>
        </p:blipFill>
        <p:spPr>
          <a:xfrm>
            <a:off x="0" y="0"/>
            <a:ext cx="9144000" cy="5143505"/>
          </a:xfrm>
          <a:prstGeom prst="rect">
            <a:avLst/>
          </a:prstGeom>
          <a:noFill/>
          <a:ln>
            <a:noFill/>
          </a:ln>
        </p:spPr>
      </p:pic>
      <p:sp>
        <p:nvSpPr>
          <p:cNvPr id="65" name="Google Shape;65;p15"/>
          <p:cNvSpPr txBox="1"/>
          <p:nvPr/>
        </p:nvSpPr>
        <p:spPr>
          <a:xfrm>
            <a:off x="0" y="259080"/>
            <a:ext cx="5160645" cy="509905"/>
          </a:xfrm>
          <a:prstGeom prst="rect">
            <a:avLst/>
          </a:prstGeom>
          <a:noFill/>
          <a:ln>
            <a:noFill/>
          </a:ln>
        </p:spPr>
        <p:txBody>
          <a:bodyPr spcFirstLastPara="1" wrap="square" lIns="91425" tIns="0" rIns="91425" bIns="0" anchor="t" anchorCtr="0">
            <a:noAutofit/>
          </a:bodyPr>
          <a:lstStyle/>
          <a:p>
            <a:pPr marL="0" marR="0" lvl="0" indent="0" algn="l" rtl="0">
              <a:spcBef>
                <a:spcPts val="0"/>
              </a:spcBef>
              <a:spcAft>
                <a:spcPts val="0"/>
              </a:spcAft>
              <a:buNone/>
            </a:pPr>
            <a:r>
              <a:rPr lang="en-IN" sz="2800">
                <a:solidFill>
                  <a:srgbClr val="7030A0"/>
                </a:solidFill>
                <a:sym typeface="+mn-ea"/>
              </a:rPr>
              <a:t>	Polymorphism</a:t>
            </a:r>
          </a:p>
        </p:txBody>
      </p:sp>
      <p:sp>
        <p:nvSpPr>
          <p:cNvPr id="66" name="Google Shape;66;p15"/>
          <p:cNvSpPr txBox="1"/>
          <p:nvPr/>
        </p:nvSpPr>
        <p:spPr>
          <a:xfrm>
            <a:off x="411480" y="1051560"/>
            <a:ext cx="8037830" cy="509905"/>
          </a:xfrm>
          <a:prstGeom prst="rect">
            <a:avLst/>
          </a:prstGeom>
          <a:noFill/>
          <a:ln>
            <a:noFill/>
          </a:ln>
        </p:spPr>
        <p:txBody>
          <a:bodyPr spcFirstLastPara="1" wrap="square" lIns="91425" tIns="0" rIns="91425" bIns="0" anchor="t" anchorCtr="0">
            <a:noAutofit/>
          </a:bodyPr>
          <a:lstStyle/>
          <a:p>
            <a:pPr marL="628650" lvl="1" indent="-171450" algn="l">
              <a:buFont typeface="Arial" panose="020B0604020202020204" pitchFamily="34" charset="0"/>
            </a:pPr>
            <a:endParaRPr lang="en-IN" altLang="en-US" sz="1200">
              <a:latin typeface="Times New Roman" panose="02020603050405020304" charset="0"/>
              <a:cs typeface="Times New Roman" panose="02020603050405020304" charset="0"/>
              <a:sym typeface="Nunito Sans" panose="00000500000000000000"/>
            </a:endParaRPr>
          </a:p>
        </p:txBody>
      </p:sp>
      <p:sp>
        <p:nvSpPr>
          <p:cNvPr id="2" name="Google Shape;67;p15"/>
          <p:cNvSpPr/>
          <p:nvPr/>
        </p:nvSpPr>
        <p:spPr>
          <a:xfrm>
            <a:off x="243205" y="769166"/>
            <a:ext cx="4390500" cy="46200"/>
          </a:xfrm>
          <a:prstGeom prst="rect">
            <a:avLst/>
          </a:prstGeom>
          <a:solidFill>
            <a:srgbClr val="9350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p:cNvPicPr>
            <a:picLocks noChangeAspect="1"/>
          </p:cNvPicPr>
          <p:nvPr/>
        </p:nvPicPr>
        <p:blipFill>
          <a:blip r:embed="rId4"/>
          <a:stretch>
            <a:fillRect/>
          </a:stretch>
        </p:blipFill>
        <p:spPr>
          <a:xfrm>
            <a:off x="918210" y="1252855"/>
            <a:ext cx="6844665" cy="32753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Google Shape;64;p15"/>
          <p:cNvPicPr preferRelativeResize="0"/>
          <p:nvPr/>
        </p:nvPicPr>
        <p:blipFill rotWithShape="1">
          <a:blip r:embed="rId3"/>
          <a:srcRect/>
          <a:stretch>
            <a:fillRect/>
          </a:stretch>
        </p:blipFill>
        <p:spPr>
          <a:xfrm>
            <a:off x="0" y="0"/>
            <a:ext cx="9144000" cy="5143505"/>
          </a:xfrm>
          <a:prstGeom prst="rect">
            <a:avLst/>
          </a:prstGeom>
          <a:noFill/>
          <a:ln>
            <a:noFill/>
          </a:ln>
        </p:spPr>
      </p:pic>
      <p:sp>
        <p:nvSpPr>
          <p:cNvPr id="65" name="Google Shape;65;p15"/>
          <p:cNvSpPr txBox="1"/>
          <p:nvPr/>
        </p:nvSpPr>
        <p:spPr>
          <a:xfrm>
            <a:off x="0" y="259080"/>
            <a:ext cx="5160645" cy="509905"/>
          </a:xfrm>
          <a:prstGeom prst="rect">
            <a:avLst/>
          </a:prstGeom>
          <a:noFill/>
          <a:ln>
            <a:noFill/>
          </a:ln>
        </p:spPr>
        <p:txBody>
          <a:bodyPr spcFirstLastPara="1" wrap="square" lIns="91425" tIns="0" rIns="91425" bIns="0" anchor="t" anchorCtr="0">
            <a:noAutofit/>
          </a:bodyPr>
          <a:lstStyle/>
          <a:p>
            <a:pPr marL="0" marR="0" lvl="0" indent="0" algn="l" rtl="0">
              <a:spcBef>
                <a:spcPts val="0"/>
              </a:spcBef>
              <a:spcAft>
                <a:spcPts val="0"/>
              </a:spcAft>
              <a:buNone/>
            </a:pPr>
            <a:r>
              <a:rPr lang="en-IN" sz="2800">
                <a:solidFill>
                  <a:srgbClr val="7030A0"/>
                </a:solidFill>
                <a:sym typeface="+mn-ea"/>
              </a:rPr>
              <a:t>	Encapsulation </a:t>
            </a:r>
          </a:p>
        </p:txBody>
      </p:sp>
      <p:sp>
        <p:nvSpPr>
          <p:cNvPr id="66" name="Google Shape;66;p15"/>
          <p:cNvSpPr txBox="1"/>
          <p:nvPr/>
        </p:nvSpPr>
        <p:spPr>
          <a:xfrm>
            <a:off x="411480" y="1062990"/>
            <a:ext cx="8037830" cy="509905"/>
          </a:xfrm>
          <a:prstGeom prst="rect">
            <a:avLst/>
          </a:prstGeom>
          <a:noFill/>
          <a:ln>
            <a:noFill/>
          </a:ln>
        </p:spPr>
        <p:txBody>
          <a:bodyPr spcFirstLastPara="1" wrap="square" lIns="91425" tIns="0" rIns="91425" bIns="0" anchor="t" anchorCtr="0">
            <a:noAutofit/>
          </a:bodyPr>
          <a:lstStyle/>
          <a:p>
            <a:pPr marL="628650" lvl="1" indent="-171450" algn="l">
              <a:buFont typeface="Arial" panose="020B0604020202020204" pitchFamily="34" charset="0"/>
            </a:pPr>
            <a:r>
              <a:rPr lang="en-IN" altLang="en-US" sz="1200">
                <a:latin typeface="Times New Roman" panose="02020603050405020304" charset="0"/>
                <a:cs typeface="Times New Roman" panose="02020603050405020304" charset="0"/>
                <a:sym typeface="Nunito Sans" panose="00000500000000000000"/>
              </a:rPr>
              <a:t>-Done by private, protected variables and methods.</a:t>
            </a:r>
          </a:p>
          <a:p>
            <a:pPr marL="628650" lvl="1" indent="-171450" algn="l">
              <a:buFont typeface="Arial" panose="020B0604020202020204" pitchFamily="34" charset="0"/>
            </a:pPr>
            <a:endParaRPr lang="en-IN" altLang="en-US" sz="1200">
              <a:latin typeface="Times New Roman" panose="02020603050405020304" charset="0"/>
              <a:cs typeface="Times New Roman" panose="02020603050405020304" charset="0"/>
              <a:sym typeface="Nunito Sans" panose="00000500000000000000"/>
            </a:endParaRPr>
          </a:p>
          <a:p>
            <a:pPr marL="628650" lvl="1" indent="-171450" algn="l">
              <a:buFont typeface="Arial" panose="020B0604020202020204" pitchFamily="34" charset="0"/>
            </a:pPr>
            <a:r>
              <a:rPr lang="en-IN" altLang="en-US" sz="1200">
                <a:latin typeface="Times New Roman" panose="02020603050405020304" charset="0"/>
                <a:cs typeface="Times New Roman" panose="02020603050405020304" charset="0"/>
                <a:sym typeface="Nunito Sans" panose="00000500000000000000"/>
              </a:rPr>
              <a:t>-Private properties have double underscore (__) in the start, while protected properties have single underscore (_). By default, all other variable and methods are public.</a:t>
            </a:r>
          </a:p>
          <a:p>
            <a:pPr marL="628650" lvl="1" indent="-171450" algn="l">
              <a:buFont typeface="Arial" panose="020B0604020202020204" pitchFamily="34" charset="0"/>
            </a:pPr>
            <a:endParaRPr lang="en-IN" altLang="en-US" sz="1200">
              <a:latin typeface="Times New Roman" panose="02020603050405020304" charset="0"/>
              <a:cs typeface="Times New Roman" panose="02020603050405020304" charset="0"/>
              <a:sym typeface="Nunito Sans" panose="00000500000000000000"/>
            </a:endParaRPr>
          </a:p>
          <a:p>
            <a:pPr marL="628650" lvl="1" indent="-171450" algn="l">
              <a:buFont typeface="Arial" panose="020B0604020202020204" pitchFamily="34" charset="0"/>
            </a:pPr>
            <a:r>
              <a:rPr lang="en-IN" altLang="en-US" sz="1200">
                <a:latin typeface="Times New Roman" panose="02020603050405020304" charset="0"/>
                <a:cs typeface="Times New Roman" panose="02020603050405020304" charset="0"/>
                <a:sym typeface="Nunito Sans" panose="00000500000000000000"/>
              </a:rPr>
              <a:t>-Private properties are accessible from within the class only and are not available for child class(if inherited). Protected properties are accessible from within the class but are available to child class as well. All these restrictions are removed for public properties.</a:t>
            </a:r>
          </a:p>
        </p:txBody>
      </p:sp>
      <p:sp>
        <p:nvSpPr>
          <p:cNvPr id="2" name="Google Shape;67;p15"/>
          <p:cNvSpPr/>
          <p:nvPr/>
        </p:nvSpPr>
        <p:spPr>
          <a:xfrm>
            <a:off x="243205" y="769166"/>
            <a:ext cx="4390500" cy="46200"/>
          </a:xfrm>
          <a:prstGeom prst="rect">
            <a:avLst/>
          </a:prstGeom>
          <a:solidFill>
            <a:srgbClr val="9350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Google Shape;64;p15"/>
          <p:cNvPicPr preferRelativeResize="0"/>
          <p:nvPr/>
        </p:nvPicPr>
        <p:blipFill rotWithShape="1">
          <a:blip r:embed="rId3"/>
          <a:srcRect/>
          <a:stretch>
            <a:fillRect/>
          </a:stretch>
        </p:blipFill>
        <p:spPr>
          <a:xfrm>
            <a:off x="0" y="0"/>
            <a:ext cx="9144000" cy="5143505"/>
          </a:xfrm>
          <a:prstGeom prst="rect">
            <a:avLst/>
          </a:prstGeom>
          <a:noFill/>
          <a:ln>
            <a:noFill/>
          </a:ln>
        </p:spPr>
      </p:pic>
      <p:sp>
        <p:nvSpPr>
          <p:cNvPr id="65" name="Google Shape;65;p15"/>
          <p:cNvSpPr txBox="1"/>
          <p:nvPr/>
        </p:nvSpPr>
        <p:spPr>
          <a:xfrm>
            <a:off x="2988514" y="2357084"/>
            <a:ext cx="4056778" cy="758989"/>
          </a:xfrm>
          <a:prstGeom prst="rect">
            <a:avLst/>
          </a:prstGeom>
          <a:noFill/>
          <a:ln>
            <a:noFill/>
          </a:ln>
        </p:spPr>
        <p:txBody>
          <a:bodyPr spcFirstLastPara="1" wrap="square" lIns="91425" tIns="0" rIns="91425" bIns="0" anchor="t" anchorCtr="0">
            <a:noAutofit/>
          </a:bodyPr>
          <a:lstStyle/>
          <a:p>
            <a:pPr marL="0" marR="0" lvl="0" indent="0" algn="l" rtl="0">
              <a:spcBef>
                <a:spcPts val="0"/>
              </a:spcBef>
              <a:spcAft>
                <a:spcPts val="0"/>
              </a:spcAft>
              <a:buNone/>
            </a:pPr>
            <a:r>
              <a:rPr lang="en-US" sz="3000" b="1" i="1" dirty="0">
                <a:solidFill>
                  <a:srgbClr val="9350AC"/>
                </a:solidFill>
                <a:latin typeface="Times New Roman" panose="02020603050405020304" pitchFamily="18" charset="0"/>
                <a:ea typeface="Nunito Sans" panose="00000500000000000000"/>
                <a:cs typeface="Times New Roman" panose="02020603050405020304" pitchFamily="18" charset="0"/>
                <a:sym typeface="Nunito Sans" panose="00000500000000000000"/>
              </a:rPr>
              <a:t>Q </a:t>
            </a:r>
            <a:r>
              <a:rPr lang="en-US" sz="3000" b="1" i="1" dirty="0" smtClean="0">
                <a:solidFill>
                  <a:srgbClr val="9350AC"/>
                </a:solidFill>
                <a:latin typeface="Times New Roman" panose="02020603050405020304" pitchFamily="18" charset="0"/>
                <a:ea typeface="Nunito Sans" panose="00000500000000000000"/>
                <a:cs typeface="Times New Roman" panose="02020603050405020304" pitchFamily="18" charset="0"/>
                <a:sym typeface="Nunito Sans" panose="00000500000000000000"/>
              </a:rPr>
              <a:t> &amp; A</a:t>
            </a:r>
            <a:endParaRPr lang="en-IN" sz="3000" b="1" i="1" dirty="0">
              <a:solidFill>
                <a:srgbClr val="9350AC"/>
              </a:solidFill>
              <a:latin typeface="Times New Roman" panose="02020603050405020304" pitchFamily="18" charset="0"/>
              <a:ea typeface="Nunito Sans" panose="00000500000000000000"/>
              <a:cs typeface="Times New Roman" panose="02020603050405020304" pitchFamily="18" charset="0"/>
              <a:sym typeface="Nunito Sans" panose="00000500000000000000"/>
            </a:endParaRPr>
          </a:p>
          <a:p>
            <a:pPr marR="0" lvl="0" algn="l" rtl="0">
              <a:spcBef>
                <a:spcPts val="0"/>
              </a:spcBef>
              <a:spcAft>
                <a:spcPts val="0"/>
              </a:spcAft>
            </a:pPr>
            <a:endParaRPr sz="3000" b="1" dirty="0">
              <a:solidFill>
                <a:srgbClr val="9350AC"/>
              </a:solidFill>
              <a:latin typeface="Nunito Sans" panose="00000500000000000000"/>
              <a:ea typeface="Nunito Sans" panose="00000500000000000000"/>
              <a:cs typeface="Nunito Sans" panose="00000500000000000000"/>
              <a:sym typeface="Nunito Sans" panose="00000500000000000000"/>
            </a:endParaRPr>
          </a:p>
        </p:txBody>
      </p:sp>
      <p:sp>
        <p:nvSpPr>
          <p:cNvPr id="66" name="Google Shape;66;p15"/>
          <p:cNvSpPr txBox="1"/>
          <p:nvPr/>
        </p:nvSpPr>
        <p:spPr>
          <a:xfrm>
            <a:off x="423064" y="1847384"/>
            <a:ext cx="5130900" cy="509700"/>
          </a:xfrm>
          <a:prstGeom prst="rect">
            <a:avLst/>
          </a:prstGeom>
          <a:noFill/>
          <a:ln>
            <a:noFill/>
          </a:ln>
        </p:spPr>
        <p:txBody>
          <a:bodyPr spcFirstLastPara="1" wrap="square" lIns="91425" tIns="0" rIns="91425" bIns="0" anchor="t" anchorCtr="0">
            <a:noAutofit/>
          </a:bodyPr>
          <a:lstStyle/>
          <a:p>
            <a:pPr lvl="0">
              <a:lnSpc>
                <a:spcPct val="150000"/>
              </a:lnSpc>
            </a:pPr>
            <a:endParaRPr lang="en-US" sz="1100" b="1" dirty="0">
              <a:solidFill>
                <a:srgbClr val="666666"/>
              </a:solidFill>
              <a:latin typeface="Nunito Sans" panose="00000500000000000000"/>
            </a:endParaRPr>
          </a:p>
          <a:p>
            <a:pPr marL="342900" lvl="0" indent="-342900">
              <a:lnSpc>
                <a:spcPct val="150000"/>
              </a:lnSpc>
              <a:buFont typeface="Courier New" panose="02070309020205020404" pitchFamily="49" charset="0"/>
              <a:buChar char="o"/>
            </a:pPr>
            <a:endParaRPr lang="en-US" sz="1100" b="1" dirty="0">
              <a:solidFill>
                <a:srgbClr val="666666"/>
              </a:solidFill>
              <a:latin typeface="Nunito Sans" panose="00000500000000000000"/>
            </a:endParaRPr>
          </a:p>
          <a:p>
            <a:pPr lvl="0">
              <a:lnSpc>
                <a:spcPct val="150000"/>
              </a:lnSpc>
            </a:pPr>
            <a:endParaRPr lang="en-US" sz="1100" b="1" dirty="0">
              <a:solidFill>
                <a:srgbClr val="666666"/>
              </a:solidFill>
              <a:latin typeface="Nunito Sans" panose="00000500000000000000"/>
            </a:endParaRPr>
          </a:p>
          <a:p>
            <a:pPr marL="342900" lvl="0" indent="-342900">
              <a:lnSpc>
                <a:spcPct val="150000"/>
              </a:lnSpc>
              <a:buFont typeface="Courier New" panose="02070309020205020404" pitchFamily="49" charset="0"/>
              <a:buChar char="o"/>
            </a:pPr>
            <a:endParaRPr lang="en-US" sz="1100" b="1" dirty="0">
              <a:solidFill>
                <a:srgbClr val="666666"/>
              </a:solidFill>
              <a:latin typeface="Nunito Sans" panose="00000500000000000000"/>
            </a:endParaRPr>
          </a:p>
          <a:p>
            <a:pPr marL="342900" lvl="0" indent="-342900">
              <a:buFont typeface="Courier New" panose="02070309020205020404" pitchFamily="49" charset="0"/>
              <a:buChar char="o"/>
            </a:pPr>
            <a:endParaRPr sz="1200" b="1" dirty="0">
              <a:solidFill>
                <a:srgbClr val="666666"/>
              </a:solidFill>
              <a:latin typeface="Nunito Sans" panose="00000500000000000000"/>
              <a:sym typeface="Nunito Sans" panose="00000500000000000000"/>
            </a:endParaRPr>
          </a:p>
        </p:txBody>
      </p:sp>
      <p:sp>
        <p:nvSpPr>
          <p:cNvPr id="67" name="Google Shape;67;p15"/>
          <p:cNvSpPr/>
          <p:nvPr/>
        </p:nvSpPr>
        <p:spPr>
          <a:xfrm>
            <a:off x="2376750" y="3157009"/>
            <a:ext cx="4390500" cy="46200"/>
          </a:xfrm>
          <a:prstGeom prst="rect">
            <a:avLst/>
          </a:prstGeom>
          <a:solidFill>
            <a:srgbClr val="9350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pic>
        <p:nvPicPr>
          <p:cNvPr id="77" name="Google Shape;77;p17"/>
          <p:cNvPicPr preferRelativeResize="0"/>
          <p:nvPr/>
        </p:nvPicPr>
        <p:blipFill>
          <a:blip r:embed="rId3"/>
          <a:stretch>
            <a:fillRect/>
          </a:stretch>
        </p:blipFill>
        <p:spPr>
          <a:xfrm>
            <a:off x="0" y="0"/>
            <a:ext cx="9144000" cy="5143505"/>
          </a:xfrm>
          <a:prstGeom prst="rect">
            <a:avLst/>
          </a:prstGeom>
          <a:noFill/>
          <a:ln>
            <a:noFill/>
          </a:ln>
        </p:spPr>
      </p:pic>
      <p:sp>
        <p:nvSpPr>
          <p:cNvPr id="78" name="Google Shape;78;p17"/>
          <p:cNvSpPr txBox="1"/>
          <p:nvPr/>
        </p:nvSpPr>
        <p:spPr>
          <a:xfrm>
            <a:off x="2344392" y="3113125"/>
            <a:ext cx="3996600" cy="509700"/>
          </a:xfrm>
          <a:prstGeom prst="rect">
            <a:avLst/>
          </a:prstGeom>
          <a:noFill/>
          <a:ln>
            <a:noFill/>
          </a:ln>
        </p:spPr>
        <p:txBody>
          <a:bodyPr spcFirstLastPara="1" wrap="square" lIns="91425" tIns="0" rIns="91425" bIns="0" anchor="t" anchorCtr="0">
            <a:noAutofit/>
          </a:bodyPr>
          <a:lstStyle/>
          <a:p>
            <a:r>
              <a:rPr lang="pt-BR" sz="3000" b="1" dirty="0">
                <a:solidFill>
                  <a:srgbClr val="FFFFFF"/>
                </a:solidFill>
                <a:latin typeface="Times New Roman" panose="02020603050405020304" pitchFamily="18" charset="0"/>
                <a:ea typeface="Nunito Sans"/>
                <a:cs typeface="Times New Roman" panose="02020603050405020304" pitchFamily="18" charset="0"/>
                <a:sym typeface="Nunito Sans"/>
              </a:rPr>
              <a:t>T H A N K  Y O U !</a:t>
            </a:r>
          </a:p>
          <a:p>
            <a:pPr marL="0" marR="0" lvl="0" indent="0" algn="l" rtl="0">
              <a:spcBef>
                <a:spcPts val="0"/>
              </a:spcBef>
              <a:spcAft>
                <a:spcPts val="0"/>
              </a:spcAft>
              <a:buNone/>
            </a:pPr>
            <a:endParaRPr sz="3000" b="1" dirty="0">
              <a:solidFill>
                <a:srgbClr val="FFFFFF"/>
              </a:solidFill>
              <a:latin typeface="Times New Roman" panose="02020603050405020304" pitchFamily="18" charset="0"/>
              <a:ea typeface="Nunito Sans" panose="00000500000000000000"/>
              <a:cs typeface="Times New Roman" panose="02020603050405020304" pitchFamily="18" charset="0"/>
              <a:sym typeface="Nunito Sans" panose="000005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stretch>
            <a:fillRect/>
          </a:stretch>
        </p:blipFill>
        <p:spPr>
          <a:xfrm>
            <a:off x="0" y="0"/>
            <a:ext cx="9144000" cy="5143505"/>
          </a:xfrm>
          <a:prstGeom prst="rect">
            <a:avLst/>
          </a:prstGeom>
          <a:noFill/>
          <a:ln>
            <a:noFill/>
          </a:ln>
        </p:spPr>
      </p:pic>
      <p:sp>
        <p:nvSpPr>
          <p:cNvPr id="2" name="TextBox 1"/>
          <p:cNvSpPr txBox="1"/>
          <p:nvPr/>
        </p:nvSpPr>
        <p:spPr>
          <a:xfrm>
            <a:off x="3214370" y="3096260"/>
            <a:ext cx="4463415" cy="521970"/>
          </a:xfrm>
          <a:prstGeom prst="rect">
            <a:avLst/>
          </a:prstGeom>
          <a:noFill/>
        </p:spPr>
        <p:txBody>
          <a:bodyPr wrap="square" rtlCol="0">
            <a:spAutoFit/>
          </a:bodyPr>
          <a:lstStyle/>
          <a:p>
            <a:r>
              <a:rPr lang="en-IN" altLang="en-US" sz="2800" b="1" i="1" dirty="0">
                <a:solidFill>
                  <a:schemeClr val="tx2"/>
                </a:solidFill>
                <a:effectLst>
                  <a:outerShdw blurRad="38100" dist="38100" dir="2700000" algn="tl">
                    <a:srgbClr val="000000">
                      <a:alpha val="43137"/>
                    </a:srgbClr>
                  </a:outerShdw>
                </a:effectLst>
                <a:latin typeface="Nunito Sans" panose="00000500000000000000" charset="0"/>
              </a:rPr>
              <a:t>Python</a:t>
            </a:r>
            <a:endParaRPr lang="en-IN" sz="2800" b="1" i="1" dirty="0">
              <a:solidFill>
                <a:schemeClr val="tx2"/>
              </a:solidFill>
              <a:effectLst>
                <a:outerShdw blurRad="38100" dist="38100" dir="2700000" algn="tl">
                  <a:srgbClr val="000000">
                    <a:alpha val="43137"/>
                  </a:srgbClr>
                </a:outerShdw>
              </a:effectLst>
              <a:latin typeface="Nunito Sans" panose="0000050000000000000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stretch>
            <a:fillRect/>
          </a:stretch>
        </p:blipFill>
        <p:spPr>
          <a:xfrm>
            <a:off x="0" y="0"/>
            <a:ext cx="9144000" cy="5143505"/>
          </a:xfrm>
          <a:prstGeom prst="rect">
            <a:avLst/>
          </a:prstGeom>
          <a:noFill/>
          <a:ln>
            <a:noFill/>
          </a:ln>
        </p:spPr>
      </p:pic>
      <p:sp>
        <p:nvSpPr>
          <p:cNvPr id="2" name="TextBox 1"/>
          <p:cNvSpPr txBox="1"/>
          <p:nvPr/>
        </p:nvSpPr>
        <p:spPr>
          <a:xfrm>
            <a:off x="2311456" y="552385"/>
            <a:ext cx="6394125" cy="3107690"/>
          </a:xfrm>
          <a:prstGeom prst="rect">
            <a:avLst/>
          </a:prstGeom>
          <a:noFill/>
        </p:spPr>
        <p:txBody>
          <a:bodyPr wrap="square" rtlCol="0">
            <a:spAutoFit/>
          </a:bodyPr>
          <a:lstStyle/>
          <a:p>
            <a:pPr marL="0" indent="0" algn="l">
              <a:lnSpc>
                <a:spcPct val="100000"/>
              </a:lnSpc>
              <a:buNone/>
            </a:pPr>
            <a:r>
              <a:rPr lang="en-IN" sz="2400">
                <a:solidFill>
                  <a:schemeClr val="bg1"/>
                </a:solidFill>
                <a:latin typeface="Times New Roman" panose="02020603050405020304" charset="0"/>
                <a:cs typeface="Times New Roman" panose="02020603050405020304" charset="0"/>
                <a:sym typeface="+mn-ea"/>
              </a:rPr>
              <a:t>Agenda:</a:t>
            </a:r>
          </a:p>
          <a:p>
            <a:pPr marL="0" indent="0" algn="l">
              <a:lnSpc>
                <a:spcPct val="100000"/>
              </a:lnSpc>
              <a:buNone/>
            </a:pPr>
            <a:r>
              <a:rPr lang="en-IN" sz="2400">
                <a:solidFill>
                  <a:schemeClr val="bg1"/>
                </a:solidFill>
                <a:latin typeface="Times New Roman" panose="02020603050405020304" charset="0"/>
                <a:cs typeface="Times New Roman" panose="02020603050405020304" charset="0"/>
                <a:sym typeface="+mn-ea"/>
              </a:rPr>
              <a:t/>
            </a:r>
            <a:br>
              <a:rPr lang="en-IN" sz="2400">
                <a:solidFill>
                  <a:schemeClr val="bg1"/>
                </a:solidFill>
                <a:latin typeface="Times New Roman" panose="02020603050405020304" charset="0"/>
                <a:cs typeface="Times New Roman" panose="02020603050405020304" charset="0"/>
                <a:sym typeface="+mn-ea"/>
              </a:rPr>
            </a:br>
            <a:r>
              <a:rPr lang="en-IN" sz="2400">
                <a:solidFill>
                  <a:schemeClr val="bg1"/>
                </a:solidFill>
                <a:latin typeface="Times New Roman" panose="02020603050405020304" charset="0"/>
                <a:cs typeface="Times New Roman" panose="02020603050405020304" charset="0"/>
                <a:sym typeface="+mn-ea"/>
              </a:rPr>
              <a:t>1.Introduction</a:t>
            </a:r>
          </a:p>
          <a:p>
            <a:pPr marL="0" indent="0" algn="l">
              <a:lnSpc>
                <a:spcPct val="100000"/>
              </a:lnSpc>
              <a:buNone/>
            </a:pPr>
            <a:r>
              <a:rPr lang="en-IN" sz="2400">
                <a:solidFill>
                  <a:schemeClr val="bg1"/>
                </a:solidFill>
                <a:latin typeface="Times New Roman" panose="02020603050405020304" charset="0"/>
                <a:cs typeface="Times New Roman" panose="02020603050405020304" charset="0"/>
                <a:sym typeface="+mn-ea"/>
              </a:rPr>
              <a:t>2.Python Vs other languages</a:t>
            </a:r>
            <a:endParaRPr lang="en-IN" sz="2400">
              <a:solidFill>
                <a:schemeClr val="bg1"/>
              </a:solidFill>
              <a:latin typeface="Times New Roman" panose="02020603050405020304" charset="0"/>
              <a:cs typeface="Times New Roman" panose="02020603050405020304" charset="0"/>
            </a:endParaRPr>
          </a:p>
          <a:p>
            <a:pPr marL="0" indent="0" algn="l">
              <a:lnSpc>
                <a:spcPct val="100000"/>
              </a:lnSpc>
              <a:buNone/>
            </a:pPr>
            <a:r>
              <a:rPr lang="en-IN" sz="2400">
                <a:solidFill>
                  <a:schemeClr val="bg1"/>
                </a:solidFill>
                <a:latin typeface="Times New Roman" panose="02020603050405020304" charset="0"/>
                <a:cs typeface="Times New Roman" panose="02020603050405020304" charset="0"/>
                <a:sym typeface="+mn-ea"/>
              </a:rPr>
              <a:t>3.Installation</a:t>
            </a:r>
          </a:p>
          <a:p>
            <a:pPr marL="0" indent="0" algn="l">
              <a:lnSpc>
                <a:spcPct val="100000"/>
              </a:lnSpc>
              <a:buNone/>
            </a:pPr>
            <a:r>
              <a:rPr lang="en-IN" sz="2400">
                <a:solidFill>
                  <a:schemeClr val="bg1"/>
                </a:solidFill>
                <a:latin typeface="Times New Roman" panose="02020603050405020304" charset="0"/>
                <a:cs typeface="Times New Roman" panose="02020603050405020304" charset="0"/>
                <a:sym typeface="+mn-ea"/>
              </a:rPr>
              <a:t>4.Code Examples</a:t>
            </a:r>
          </a:p>
          <a:p>
            <a:pPr marL="0" indent="0" algn="l">
              <a:lnSpc>
                <a:spcPct val="100000"/>
              </a:lnSpc>
              <a:buNone/>
            </a:pPr>
            <a:r>
              <a:rPr lang="en-IN" sz="2400">
                <a:solidFill>
                  <a:schemeClr val="bg1"/>
                </a:solidFill>
                <a:latin typeface="Times New Roman" panose="02020603050405020304" charset="0"/>
                <a:cs typeface="Times New Roman" panose="02020603050405020304" charset="0"/>
                <a:sym typeface="+mn-ea"/>
              </a:rPr>
              <a:t>5. Q and A</a:t>
            </a:r>
            <a:endParaRPr lang="en-IN" sz="2800">
              <a:solidFill>
                <a:schemeClr val="bg1"/>
              </a:solidFill>
              <a:latin typeface="Times New Roman" panose="02020603050405020304" charset="0"/>
              <a:cs typeface="Times New Roman" panose="02020603050405020304" charset="0"/>
            </a:endParaRPr>
          </a:p>
          <a:p>
            <a:pPr marL="0" lvl="0" indent="0" algn="l" rtl="0">
              <a:spcBef>
                <a:spcPts val="0"/>
              </a:spcBef>
              <a:spcAft>
                <a:spcPts val="0"/>
              </a:spcAft>
              <a:buNone/>
            </a:pPr>
            <a:endParaRPr lang="en-IN" altLang="en-US" sz="2800" b="1" i="1" dirty="0">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Google Shape;64;p15"/>
          <p:cNvPicPr preferRelativeResize="0"/>
          <p:nvPr/>
        </p:nvPicPr>
        <p:blipFill rotWithShape="1">
          <a:blip r:embed="rId3"/>
          <a:srcRect/>
          <a:stretch>
            <a:fillRect/>
          </a:stretch>
        </p:blipFill>
        <p:spPr>
          <a:xfrm>
            <a:off x="0" y="0"/>
            <a:ext cx="9144000" cy="5143505"/>
          </a:xfrm>
          <a:prstGeom prst="rect">
            <a:avLst/>
          </a:prstGeom>
          <a:noFill/>
          <a:ln>
            <a:noFill/>
          </a:ln>
        </p:spPr>
      </p:pic>
      <p:sp>
        <p:nvSpPr>
          <p:cNvPr id="65" name="Google Shape;65;p15"/>
          <p:cNvSpPr txBox="1"/>
          <p:nvPr/>
        </p:nvSpPr>
        <p:spPr>
          <a:xfrm>
            <a:off x="393900" y="723175"/>
            <a:ext cx="3996600" cy="509700"/>
          </a:xfrm>
          <a:prstGeom prst="rect">
            <a:avLst/>
          </a:prstGeom>
          <a:noFill/>
          <a:ln>
            <a:noFill/>
          </a:ln>
        </p:spPr>
        <p:txBody>
          <a:bodyPr spcFirstLastPara="1" wrap="square" lIns="91425" tIns="0" rIns="91425" bIns="0" anchor="t" anchorCtr="0">
            <a:noAutofit/>
          </a:bodyPr>
          <a:lstStyle/>
          <a:p>
            <a:pPr marL="0" marR="0" lvl="0" indent="0" algn="l" rtl="0">
              <a:spcBef>
                <a:spcPts val="0"/>
              </a:spcBef>
              <a:spcAft>
                <a:spcPts val="0"/>
              </a:spcAft>
              <a:buNone/>
            </a:pPr>
            <a:r>
              <a:rPr lang="en-IN" sz="3000" b="1" dirty="0">
                <a:solidFill>
                  <a:srgbClr val="9350AC"/>
                </a:solidFill>
                <a:latin typeface="Nunito Sans" panose="00000500000000000000"/>
                <a:ea typeface="Nunito Sans" panose="00000500000000000000"/>
                <a:cs typeface="Nunito Sans" panose="00000500000000000000"/>
                <a:sym typeface="Nunito Sans" panose="00000500000000000000"/>
              </a:rPr>
              <a:t>Introduction</a:t>
            </a:r>
          </a:p>
        </p:txBody>
      </p:sp>
      <p:sp>
        <p:nvSpPr>
          <p:cNvPr id="66" name="Google Shape;66;p15"/>
          <p:cNvSpPr txBox="1"/>
          <p:nvPr/>
        </p:nvSpPr>
        <p:spPr>
          <a:xfrm>
            <a:off x="423064" y="1847384"/>
            <a:ext cx="5130900" cy="509700"/>
          </a:xfrm>
          <a:prstGeom prst="rect">
            <a:avLst/>
          </a:prstGeom>
          <a:noFill/>
          <a:ln>
            <a:noFill/>
          </a:ln>
        </p:spPr>
        <p:txBody>
          <a:bodyPr spcFirstLastPara="1" wrap="square" lIns="91425" tIns="0" rIns="91425" bIns="0" anchor="t" anchorCtr="0">
            <a:noAutofit/>
          </a:bodyPr>
          <a:lstStyle/>
          <a:p>
            <a:pPr marL="171450" lvl="0" indent="-171450" algn="l" rtl="0">
              <a:spcBef>
                <a:spcPts val="0"/>
              </a:spcBef>
              <a:spcAft>
                <a:spcPts val="0"/>
              </a:spcAft>
              <a:buFont typeface="Arial" panose="020B0604020202020204" pitchFamily="34" charset="0"/>
              <a:buChar char="•"/>
            </a:pPr>
            <a:r>
              <a:rPr lang="en-IN" sz="1200">
                <a:latin typeface="Times New Roman" panose="02020603050405020304" charset="0"/>
                <a:cs typeface="Times New Roman" panose="02020603050405020304" charset="0"/>
                <a:sym typeface="+mn-ea"/>
              </a:rPr>
              <a:t>Python is an interpreted, high-level, general-purpose programming language</a:t>
            </a:r>
          </a:p>
          <a:p>
            <a:pPr marL="171450" lvl="0" indent="-171450" algn="l" rtl="0">
              <a:spcBef>
                <a:spcPts val="0"/>
              </a:spcBef>
              <a:spcAft>
                <a:spcPts val="0"/>
              </a:spcAft>
              <a:buFont typeface="Arial" panose="020B0604020202020204" pitchFamily="34" charset="0"/>
              <a:buChar char="•"/>
            </a:pPr>
            <a:endParaRPr lang="en-IN" sz="1200">
              <a:latin typeface="Times New Roman" panose="02020603050405020304" charset="0"/>
              <a:cs typeface="Times New Roman" panose="02020603050405020304" charset="0"/>
              <a:sym typeface="+mn-ea"/>
            </a:endParaRPr>
          </a:p>
          <a:p>
            <a:pPr marL="171450" lvl="0" indent="-171450" algn="l" rtl="0">
              <a:spcBef>
                <a:spcPts val="0"/>
              </a:spcBef>
              <a:spcAft>
                <a:spcPts val="0"/>
              </a:spcAft>
              <a:buFont typeface="Arial" panose="020B0604020202020204" pitchFamily="34" charset="0"/>
              <a:buChar char="•"/>
            </a:pPr>
            <a:r>
              <a:rPr lang="en-IN" sz="1200">
                <a:latin typeface="Times New Roman" panose="02020603050405020304" charset="0"/>
                <a:cs typeface="Times New Roman" panose="02020603050405020304" charset="0"/>
                <a:sym typeface="+mn-ea"/>
              </a:rPr>
              <a:t>Python works on different platforms (Windows, Mac, Linux, Raspberry Pi, etc).</a:t>
            </a:r>
          </a:p>
          <a:p>
            <a:pPr marL="0" lvl="0" indent="0" algn="l" rtl="0">
              <a:spcBef>
                <a:spcPts val="0"/>
              </a:spcBef>
              <a:spcAft>
                <a:spcPts val="0"/>
              </a:spcAft>
              <a:buFont typeface="Arial" panose="020B0604020202020204" pitchFamily="34" charset="0"/>
              <a:buNone/>
            </a:pPr>
            <a:endParaRPr lang="en-IN" sz="1200">
              <a:latin typeface="Times New Roman" panose="02020603050405020304" charset="0"/>
              <a:cs typeface="Times New Roman" panose="02020603050405020304" charset="0"/>
            </a:endParaRPr>
          </a:p>
          <a:p>
            <a:pPr marL="171450" lvl="0" indent="-171450" algn="l" rtl="0">
              <a:spcBef>
                <a:spcPts val="0"/>
              </a:spcBef>
              <a:spcAft>
                <a:spcPts val="0"/>
              </a:spcAft>
              <a:buFont typeface="Arial" panose="020B0604020202020204" pitchFamily="34" charset="0"/>
              <a:buChar char="•"/>
            </a:pPr>
            <a:r>
              <a:rPr lang="en-IN" sz="1200">
                <a:latin typeface="Times New Roman" panose="02020603050405020304" charset="0"/>
                <a:cs typeface="Times New Roman" panose="02020603050405020304" charset="0"/>
                <a:sym typeface="+mn-ea"/>
              </a:rPr>
              <a:t>Python has a simple syntax similar to the English language.</a:t>
            </a:r>
          </a:p>
          <a:p>
            <a:pPr marL="171450" lvl="0" indent="-171450" algn="l" rtl="0">
              <a:spcBef>
                <a:spcPts val="0"/>
              </a:spcBef>
              <a:spcAft>
                <a:spcPts val="0"/>
              </a:spcAft>
              <a:buFont typeface="Arial" panose="020B0604020202020204" pitchFamily="34" charset="0"/>
              <a:buChar char="•"/>
            </a:pPr>
            <a:endParaRPr lang="en-IN" sz="1200">
              <a:latin typeface="Times New Roman" panose="02020603050405020304" charset="0"/>
              <a:cs typeface="Times New Roman" panose="02020603050405020304" charset="0"/>
            </a:endParaRPr>
          </a:p>
          <a:p>
            <a:pPr marL="171450" lvl="0" indent="-171450" algn="l" rtl="0">
              <a:spcBef>
                <a:spcPts val="0"/>
              </a:spcBef>
              <a:spcAft>
                <a:spcPts val="0"/>
              </a:spcAft>
              <a:buFont typeface="Arial" panose="020B0604020202020204" pitchFamily="34" charset="0"/>
              <a:buChar char="•"/>
            </a:pPr>
            <a:r>
              <a:rPr lang="en-IN" sz="1200">
                <a:latin typeface="Times New Roman" panose="02020603050405020304" charset="0"/>
                <a:cs typeface="Times New Roman" panose="02020603050405020304" charset="0"/>
                <a:sym typeface="+mn-ea"/>
              </a:rPr>
              <a:t>Python has syntax that allows developers to write programs with fewer lines than some other programming languages.</a:t>
            </a:r>
          </a:p>
          <a:p>
            <a:pPr marL="0" lvl="0" indent="0" algn="l" rtl="0">
              <a:spcBef>
                <a:spcPts val="0"/>
              </a:spcBef>
              <a:spcAft>
                <a:spcPts val="0"/>
              </a:spcAft>
              <a:buFont typeface="Arial" panose="020B0604020202020204" pitchFamily="34" charset="0"/>
              <a:buNone/>
            </a:pPr>
            <a:endParaRPr lang="en-IN" sz="1200">
              <a:latin typeface="Times New Roman" panose="02020603050405020304" charset="0"/>
              <a:cs typeface="Times New Roman" panose="02020603050405020304" charset="0"/>
              <a:sym typeface="+mn-ea"/>
            </a:endParaRPr>
          </a:p>
          <a:p>
            <a:pPr marL="171450" lvl="0" indent="-171450" algn="l" rtl="0">
              <a:spcBef>
                <a:spcPts val="0"/>
              </a:spcBef>
              <a:spcAft>
                <a:spcPts val="0"/>
              </a:spcAft>
              <a:buFont typeface="Arial" panose="020B0604020202020204" pitchFamily="34" charset="0"/>
              <a:buChar char="•"/>
            </a:pPr>
            <a:r>
              <a:rPr lang="en-IN" sz="1200">
                <a:latin typeface="Times New Roman" panose="02020603050405020304" charset="0"/>
                <a:cs typeface="Times New Roman" panose="02020603050405020304" charset="0"/>
                <a:sym typeface="+mn-ea"/>
              </a:rPr>
              <a:t>Stable release: 3.8.5 / 20 July 2020</a:t>
            </a:r>
            <a:endParaRPr lang="en-IN" sz="1200">
              <a:latin typeface="Times New Roman" panose="02020603050405020304" charset="0"/>
              <a:cs typeface="Times New Roman" panose="02020603050405020304" charset="0"/>
            </a:endParaRPr>
          </a:p>
          <a:p>
            <a:pPr marL="342900" lvl="0" indent="-342900">
              <a:lnSpc>
                <a:spcPct val="150000"/>
              </a:lnSpc>
              <a:buFont typeface="Courier New" panose="02070309020205020404" pitchFamily="49" charset="0"/>
              <a:buChar char="o"/>
            </a:pPr>
            <a:endParaRPr lang="en-IN" sz="1200" b="1" dirty="0">
              <a:solidFill>
                <a:srgbClr val="666666"/>
              </a:solidFill>
              <a:latin typeface="Times New Roman" panose="02020603050405020304" charset="0"/>
              <a:cs typeface="Times New Roman" panose="02020603050405020304" charset="0"/>
              <a:sym typeface="Nunito Sans" panose="00000500000000000000"/>
            </a:endParaRPr>
          </a:p>
        </p:txBody>
      </p:sp>
      <p:sp>
        <p:nvSpPr>
          <p:cNvPr id="67" name="Google Shape;67;p15"/>
          <p:cNvSpPr/>
          <p:nvPr/>
        </p:nvSpPr>
        <p:spPr>
          <a:xfrm>
            <a:off x="0" y="1327331"/>
            <a:ext cx="4390500" cy="46200"/>
          </a:xfrm>
          <a:prstGeom prst="rect">
            <a:avLst/>
          </a:prstGeom>
          <a:solidFill>
            <a:srgbClr val="9350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Google Shape;64;p15"/>
          <p:cNvPicPr preferRelativeResize="0"/>
          <p:nvPr/>
        </p:nvPicPr>
        <p:blipFill rotWithShape="1">
          <a:blip r:embed="rId3"/>
          <a:srcRect/>
          <a:stretch>
            <a:fillRect/>
          </a:stretch>
        </p:blipFill>
        <p:spPr>
          <a:xfrm>
            <a:off x="0" y="0"/>
            <a:ext cx="9144000" cy="5143505"/>
          </a:xfrm>
          <a:prstGeom prst="rect">
            <a:avLst/>
          </a:prstGeom>
          <a:noFill/>
          <a:ln>
            <a:noFill/>
          </a:ln>
        </p:spPr>
      </p:pic>
      <p:sp>
        <p:nvSpPr>
          <p:cNvPr id="65" name="Google Shape;65;p15"/>
          <p:cNvSpPr txBox="1"/>
          <p:nvPr/>
        </p:nvSpPr>
        <p:spPr>
          <a:xfrm>
            <a:off x="139700" y="259080"/>
            <a:ext cx="5160645" cy="509905"/>
          </a:xfrm>
          <a:prstGeom prst="rect">
            <a:avLst/>
          </a:prstGeom>
          <a:noFill/>
          <a:ln>
            <a:noFill/>
          </a:ln>
        </p:spPr>
        <p:txBody>
          <a:bodyPr spcFirstLastPara="1" wrap="square" lIns="91425" tIns="0" rIns="91425" bIns="0" anchor="t" anchorCtr="0">
            <a:noAutofit/>
          </a:bodyPr>
          <a:lstStyle/>
          <a:p>
            <a:pPr marL="0" marR="0" lvl="0" indent="0" algn="l" rtl="0">
              <a:spcBef>
                <a:spcPts val="0"/>
              </a:spcBef>
              <a:spcAft>
                <a:spcPts val="0"/>
              </a:spcAft>
              <a:buNone/>
            </a:pPr>
            <a:r>
              <a:rPr lang="en-IN" sz="2800" b="1" dirty="0">
                <a:solidFill>
                  <a:srgbClr val="9350AC"/>
                </a:solidFill>
                <a:latin typeface="Times New Roman" panose="02020603050405020304" pitchFamily="18" charset="0"/>
                <a:ea typeface="Nunito Sans" panose="00000500000000000000"/>
                <a:cs typeface="Times New Roman" panose="02020603050405020304" pitchFamily="18" charset="0"/>
                <a:sym typeface="Nunito Sans" panose="00000500000000000000"/>
              </a:rPr>
              <a:t>Python Vs </a:t>
            </a:r>
            <a:r>
              <a:rPr lang="en-IN" sz="2800" b="1" dirty="0" smtClean="0">
                <a:solidFill>
                  <a:srgbClr val="9350AC"/>
                </a:solidFill>
                <a:latin typeface="Times New Roman" panose="02020603050405020304" pitchFamily="18" charset="0"/>
                <a:ea typeface="Nunito Sans" panose="00000500000000000000"/>
                <a:cs typeface="Times New Roman" panose="02020603050405020304" pitchFamily="18" charset="0"/>
                <a:sym typeface="Nunito Sans" panose="00000500000000000000"/>
              </a:rPr>
              <a:t>Other </a:t>
            </a:r>
            <a:r>
              <a:rPr lang="en-IN" sz="2800" b="1" dirty="0">
                <a:solidFill>
                  <a:srgbClr val="9350AC"/>
                </a:solidFill>
                <a:latin typeface="Times New Roman" panose="02020603050405020304" pitchFamily="18" charset="0"/>
                <a:ea typeface="Nunito Sans" panose="00000500000000000000"/>
                <a:cs typeface="Times New Roman" panose="02020603050405020304" pitchFamily="18" charset="0"/>
                <a:sym typeface="Nunito Sans" panose="00000500000000000000"/>
              </a:rPr>
              <a:t>languages</a:t>
            </a:r>
          </a:p>
        </p:txBody>
      </p:sp>
      <p:sp>
        <p:nvSpPr>
          <p:cNvPr id="66" name="Google Shape;66;p15"/>
          <p:cNvSpPr txBox="1"/>
          <p:nvPr/>
        </p:nvSpPr>
        <p:spPr>
          <a:xfrm>
            <a:off x="422910" y="1073150"/>
            <a:ext cx="8037830" cy="509905"/>
          </a:xfrm>
          <a:prstGeom prst="rect">
            <a:avLst/>
          </a:prstGeom>
          <a:noFill/>
          <a:ln>
            <a:noFill/>
          </a:ln>
        </p:spPr>
        <p:txBody>
          <a:bodyPr spcFirstLastPara="1" wrap="square" lIns="91425" tIns="0" rIns="91425" bIns="0" anchor="t" anchorCtr="0">
            <a:noAutofit/>
          </a:bodyPr>
          <a:lstStyle/>
          <a:p>
            <a:pPr marL="342900" lvl="0" indent="-342900">
              <a:buFont typeface="Courier New" panose="02070309020205020404" pitchFamily="49" charset="0"/>
              <a:buChar char="o"/>
            </a:pPr>
            <a:r>
              <a:rPr lang="en-IN" sz="1200" dirty="0">
                <a:latin typeface="Times New Roman" panose="02020603050405020304" charset="0"/>
                <a:cs typeface="Times New Roman" panose="02020603050405020304" charset="0"/>
                <a:sym typeface="Nunito Sans" panose="00000500000000000000"/>
              </a:rPr>
              <a:t>Speed</a:t>
            </a:r>
            <a:r>
              <a:rPr lang="en-IN" sz="1200" dirty="0">
                <a:solidFill>
                  <a:srgbClr val="666666"/>
                </a:solidFill>
                <a:latin typeface="Times New Roman" panose="02020603050405020304" charset="0"/>
                <a:cs typeface="Times New Roman" panose="02020603050405020304" charset="0"/>
                <a:sym typeface="Nunito Sans" panose="00000500000000000000"/>
              </a:rPr>
              <a:t>	</a:t>
            </a:r>
          </a:p>
          <a:p>
            <a:pPr marL="0" lvl="0" indent="0">
              <a:buFont typeface="Courier New" panose="02070309020205020404" pitchFamily="49" charset="0"/>
              <a:buNone/>
            </a:pPr>
            <a:r>
              <a:rPr lang="en-IN" sz="1200" dirty="0">
                <a:solidFill>
                  <a:srgbClr val="666666"/>
                </a:solidFill>
                <a:latin typeface="Times New Roman" panose="02020603050405020304" charset="0"/>
                <a:cs typeface="Times New Roman" panose="02020603050405020304" charset="0"/>
                <a:sym typeface="Nunito Sans" panose="00000500000000000000"/>
              </a:rPr>
              <a:t>	</a:t>
            </a:r>
          </a:p>
          <a:p>
            <a:pPr marL="342900" lvl="0" indent="-342900">
              <a:buFont typeface="Courier New" panose="02070309020205020404" pitchFamily="49" charset="0"/>
              <a:buChar char="o"/>
            </a:pPr>
            <a:r>
              <a:rPr lang="en-IN" sz="1200" dirty="0">
                <a:latin typeface="Times New Roman" panose="02020603050405020304" charset="0"/>
                <a:cs typeface="Times New Roman" panose="02020603050405020304" charset="0"/>
                <a:sym typeface="Nunito Sans" panose="00000500000000000000"/>
              </a:rPr>
              <a:t>Legacy</a:t>
            </a:r>
            <a:r>
              <a:rPr lang="en-IN" sz="1200" dirty="0">
                <a:solidFill>
                  <a:srgbClr val="666666"/>
                </a:solidFill>
                <a:latin typeface="Times New Roman" panose="02020603050405020304" charset="0"/>
                <a:cs typeface="Times New Roman" panose="02020603050405020304" charset="0"/>
                <a:sym typeface="Nunito Sans" panose="00000500000000000000"/>
              </a:rPr>
              <a:t>	</a:t>
            </a:r>
          </a:p>
          <a:p>
            <a:pPr marL="0" lvl="0" indent="0">
              <a:buFont typeface="Courier New" panose="02070309020205020404" pitchFamily="49" charset="0"/>
              <a:buNone/>
            </a:pPr>
            <a:r>
              <a:rPr lang="en-IN" sz="1200" dirty="0">
                <a:solidFill>
                  <a:srgbClr val="666666"/>
                </a:solidFill>
                <a:latin typeface="Times New Roman" panose="02020603050405020304" charset="0"/>
                <a:cs typeface="Times New Roman" panose="02020603050405020304" charset="0"/>
                <a:sym typeface="Nunito Sans" panose="00000500000000000000"/>
              </a:rPr>
              <a:t>	</a:t>
            </a:r>
          </a:p>
          <a:p>
            <a:pPr marL="342900" lvl="0" indent="-342900" algn="l">
              <a:buFont typeface="Courier New" panose="02070309020205020404" pitchFamily="49" charset="0"/>
              <a:buChar char="o"/>
            </a:pPr>
            <a:r>
              <a:rPr lang="en-IN" sz="1200" dirty="0">
                <a:latin typeface="Times New Roman" panose="02020603050405020304" charset="0"/>
                <a:cs typeface="Times New Roman" panose="02020603050405020304" charset="0"/>
                <a:sym typeface="Nunito Sans" panose="00000500000000000000"/>
              </a:rPr>
              <a:t>Code - </a:t>
            </a:r>
            <a:r>
              <a:rPr lang="en-IN" sz="1200" dirty="0" err="1">
                <a:latin typeface="Times New Roman" panose="02020603050405020304" charset="0"/>
                <a:cs typeface="Times New Roman" panose="02020603050405020304" charset="0"/>
                <a:sym typeface="Nunito Sans" panose="00000500000000000000"/>
              </a:rPr>
              <a:t>helloWorld</a:t>
            </a:r>
            <a:endParaRPr lang="en-IN" sz="1200" dirty="0">
              <a:latin typeface="Times New Roman" panose="02020603050405020304" charset="0"/>
              <a:cs typeface="Times New Roman" panose="02020603050405020304" charset="0"/>
              <a:sym typeface="Nunito Sans" panose="00000500000000000000"/>
            </a:endParaRPr>
          </a:p>
          <a:p>
            <a:pPr marL="342900" lvl="0" indent="-342900" algn="l">
              <a:buFont typeface="Courier New" panose="02070309020205020404" pitchFamily="49" charset="0"/>
              <a:buChar char="o"/>
            </a:pPr>
            <a:endParaRPr lang="en-IN" sz="1200" dirty="0">
              <a:latin typeface="Times New Roman" panose="02020603050405020304" charset="0"/>
              <a:cs typeface="Times New Roman" panose="02020603050405020304" charset="0"/>
              <a:sym typeface="Nunito Sans" panose="00000500000000000000"/>
            </a:endParaRPr>
          </a:p>
          <a:p>
            <a:pPr marL="342900" lvl="0" indent="-342900" algn="l">
              <a:buFont typeface="Courier New" panose="02070309020205020404" pitchFamily="49" charset="0"/>
              <a:buChar char="o"/>
            </a:pPr>
            <a:r>
              <a:rPr lang="en-IN" sz="1200" dirty="0">
                <a:latin typeface="Times New Roman" panose="02020603050405020304" charset="0"/>
                <a:cs typeface="Times New Roman" panose="02020603050405020304" charset="0"/>
                <a:sym typeface="Nunito Sans" panose="00000500000000000000"/>
              </a:rPr>
              <a:t>Rapid Prototyping</a:t>
            </a:r>
          </a:p>
          <a:p>
            <a:pPr marL="342900" lvl="0" indent="-342900" algn="l">
              <a:buFont typeface="Courier New" panose="02070309020205020404" pitchFamily="49" charset="0"/>
              <a:buChar char="o"/>
            </a:pPr>
            <a:endParaRPr lang="en-IN" sz="1200" dirty="0">
              <a:latin typeface="Times New Roman" panose="02020603050405020304" charset="0"/>
              <a:cs typeface="Times New Roman" panose="02020603050405020304" charset="0"/>
              <a:sym typeface="Nunito Sans" panose="00000500000000000000"/>
            </a:endParaRPr>
          </a:p>
          <a:p>
            <a:pPr marL="342900" lvl="0" indent="-342900" algn="l">
              <a:buFont typeface="Courier New" panose="02070309020205020404" pitchFamily="49" charset="0"/>
              <a:buChar char="o"/>
            </a:pPr>
            <a:r>
              <a:rPr lang="en-IN" sz="1200" dirty="0">
                <a:latin typeface="Times New Roman" panose="02020603050405020304" charset="0"/>
                <a:cs typeface="Times New Roman" panose="02020603050405020304" charset="0"/>
                <a:sym typeface="Nunito Sans" panose="00000500000000000000"/>
              </a:rPr>
              <a:t>Dynamic-</a:t>
            </a:r>
            <a:r>
              <a:rPr lang="en-IN" sz="1200" dirty="0" err="1">
                <a:latin typeface="Times New Roman" panose="02020603050405020304" charset="0"/>
                <a:cs typeface="Times New Roman" panose="02020603050405020304" charset="0"/>
                <a:sym typeface="Nunito Sans" panose="00000500000000000000"/>
              </a:rPr>
              <a:t>meetingIdle</a:t>
            </a:r>
            <a:endParaRPr lang="en-IN" sz="1200" dirty="0">
              <a:latin typeface="Times New Roman" panose="02020603050405020304" charset="0"/>
              <a:cs typeface="Times New Roman" panose="02020603050405020304" charset="0"/>
              <a:sym typeface="Nunito Sans" panose="00000500000000000000"/>
            </a:endParaRPr>
          </a:p>
          <a:p>
            <a:pPr marL="0" lvl="0" indent="0" algn="l">
              <a:buFont typeface="Courier New" panose="02070309020205020404" pitchFamily="49" charset="0"/>
              <a:buNone/>
            </a:pPr>
            <a:endParaRPr lang="en-IN" sz="1200" dirty="0">
              <a:latin typeface="Times New Roman" panose="02020603050405020304" charset="0"/>
              <a:cs typeface="Times New Roman" panose="02020603050405020304" charset="0"/>
              <a:sym typeface="Nunito Sans" panose="00000500000000000000"/>
            </a:endParaRPr>
          </a:p>
          <a:p>
            <a:pPr marL="342900" lvl="0" indent="-342900" algn="l">
              <a:buFont typeface="Courier New" panose="02070309020205020404" pitchFamily="49" charset="0"/>
              <a:buChar char="o"/>
            </a:pPr>
            <a:r>
              <a:rPr lang="en-IN" sz="1200" dirty="0">
                <a:latin typeface="Times New Roman" panose="02020603050405020304" charset="0"/>
                <a:cs typeface="Times New Roman" panose="02020603050405020304" charset="0"/>
                <a:sym typeface="Nunito Sans" panose="00000500000000000000"/>
              </a:rPr>
              <a:t>Learning curve</a:t>
            </a:r>
          </a:p>
        </p:txBody>
      </p:sp>
      <p:sp>
        <p:nvSpPr>
          <p:cNvPr id="2" name="Google Shape;67;p15"/>
          <p:cNvSpPr/>
          <p:nvPr/>
        </p:nvSpPr>
        <p:spPr>
          <a:xfrm>
            <a:off x="243205" y="769166"/>
            <a:ext cx="4390500" cy="46200"/>
          </a:xfrm>
          <a:prstGeom prst="rect">
            <a:avLst/>
          </a:prstGeom>
          <a:solidFill>
            <a:srgbClr val="9350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Google Shape;64;p15"/>
          <p:cNvPicPr preferRelativeResize="0"/>
          <p:nvPr/>
        </p:nvPicPr>
        <p:blipFill rotWithShape="1">
          <a:blip r:embed="rId3"/>
          <a:srcRect/>
          <a:stretch>
            <a:fillRect/>
          </a:stretch>
        </p:blipFill>
        <p:spPr>
          <a:xfrm>
            <a:off x="0" y="0"/>
            <a:ext cx="9144000" cy="5143505"/>
          </a:xfrm>
          <a:prstGeom prst="rect">
            <a:avLst/>
          </a:prstGeom>
          <a:noFill/>
          <a:ln>
            <a:noFill/>
          </a:ln>
        </p:spPr>
      </p:pic>
      <p:sp>
        <p:nvSpPr>
          <p:cNvPr id="65" name="Google Shape;65;p15"/>
          <p:cNvSpPr txBox="1"/>
          <p:nvPr/>
        </p:nvSpPr>
        <p:spPr>
          <a:xfrm>
            <a:off x="139700" y="259080"/>
            <a:ext cx="5160645" cy="509905"/>
          </a:xfrm>
          <a:prstGeom prst="rect">
            <a:avLst/>
          </a:prstGeom>
          <a:noFill/>
          <a:ln>
            <a:noFill/>
          </a:ln>
        </p:spPr>
        <p:txBody>
          <a:bodyPr spcFirstLastPara="1" wrap="square" lIns="91425" tIns="0" rIns="91425" bIns="0" anchor="t" anchorCtr="0">
            <a:noAutofit/>
          </a:bodyPr>
          <a:lstStyle/>
          <a:p>
            <a:pPr marL="0" marR="0" lvl="0" indent="0" algn="l" rtl="0">
              <a:spcBef>
                <a:spcPts val="0"/>
              </a:spcBef>
              <a:spcAft>
                <a:spcPts val="0"/>
              </a:spcAft>
              <a:buNone/>
            </a:pPr>
            <a:r>
              <a:rPr lang="en-IN" sz="2800" b="1" dirty="0">
                <a:solidFill>
                  <a:srgbClr val="9350AC"/>
                </a:solidFill>
                <a:latin typeface="Nunito Sans" panose="00000500000000000000"/>
                <a:ea typeface="Nunito Sans" panose="00000500000000000000"/>
                <a:cs typeface="Nunito Sans" panose="00000500000000000000"/>
                <a:sym typeface="Nunito Sans" panose="00000500000000000000"/>
              </a:rPr>
              <a:t>Installation</a:t>
            </a:r>
          </a:p>
        </p:txBody>
      </p:sp>
      <p:sp>
        <p:nvSpPr>
          <p:cNvPr id="66" name="Google Shape;66;p15"/>
          <p:cNvSpPr txBox="1"/>
          <p:nvPr/>
        </p:nvSpPr>
        <p:spPr>
          <a:xfrm>
            <a:off x="422910" y="1062355"/>
            <a:ext cx="8037830" cy="509905"/>
          </a:xfrm>
          <a:prstGeom prst="rect">
            <a:avLst/>
          </a:prstGeom>
          <a:noFill/>
          <a:ln>
            <a:noFill/>
          </a:ln>
        </p:spPr>
        <p:txBody>
          <a:bodyPr spcFirstLastPara="1" wrap="square" lIns="91425" tIns="0" rIns="91425" bIns="0" anchor="t" anchorCtr="0">
            <a:noAutofit/>
          </a:bodyPr>
          <a:lstStyle/>
          <a:p>
            <a:pPr marL="285750" lvl="0" indent="-285750">
              <a:buFont typeface="Arial" panose="020B0604020202020204" pitchFamily="34" charset="0"/>
              <a:buChar char="•"/>
            </a:pPr>
            <a:r>
              <a:rPr lang="en-IN" dirty="0">
                <a:solidFill>
                  <a:srgbClr val="666666"/>
                </a:solidFill>
                <a:latin typeface="Times New Roman" panose="02020603050405020304" charset="0"/>
                <a:cs typeface="Times New Roman" panose="02020603050405020304" charset="0"/>
                <a:sym typeface="Nunito Sans" panose="00000500000000000000"/>
              </a:rPr>
              <a:t> </a:t>
            </a:r>
            <a:r>
              <a:rPr lang="en-IN" b="1" dirty="0">
                <a:solidFill>
                  <a:srgbClr val="666666"/>
                </a:solidFill>
                <a:latin typeface="Times New Roman" panose="02020603050405020304" charset="0"/>
                <a:cs typeface="Times New Roman" panose="02020603050405020304" charset="0"/>
                <a:sym typeface="Nunito Sans" panose="00000500000000000000"/>
              </a:rPr>
              <a:t>Python</a:t>
            </a:r>
            <a:endParaRPr lang="en-IN" sz="1800" dirty="0">
              <a:solidFill>
                <a:srgbClr val="666666"/>
              </a:solidFill>
              <a:latin typeface="Times New Roman" panose="02020603050405020304" charset="0"/>
              <a:cs typeface="Times New Roman" panose="02020603050405020304" charset="0"/>
              <a:sym typeface="Nunito Sans" panose="00000500000000000000"/>
            </a:endParaRPr>
          </a:p>
          <a:p>
            <a:pPr marL="457200" lvl="1" indent="0">
              <a:buFont typeface="Courier New" panose="02070309020205020404" pitchFamily="49" charset="0"/>
              <a:buNone/>
            </a:pPr>
            <a:r>
              <a:rPr lang="en-IN" sz="1200" dirty="0">
                <a:solidFill>
                  <a:srgbClr val="666666"/>
                </a:solidFill>
                <a:latin typeface="Times New Roman" panose="02020603050405020304" charset="0"/>
                <a:cs typeface="Times New Roman" panose="02020603050405020304" charset="0"/>
                <a:sym typeface="Nunito Sans" panose="00000500000000000000"/>
              </a:rPr>
              <a:t>- </a:t>
            </a:r>
            <a:r>
              <a:rPr lang="en-US" sz="1200">
                <a:latin typeface="Times New Roman" panose="02020603050405020304" charset="0"/>
                <a:cs typeface="Times New Roman" panose="02020603050405020304" charset="0"/>
                <a:sym typeface="Nunito Sans" panose="00000500000000000000"/>
              </a:rPr>
              <a:t>Download Python from http://www.python.org. Download the version 3.8.5 </a:t>
            </a:r>
            <a:endParaRPr lang="en-IN" sz="1200" dirty="0">
              <a:solidFill>
                <a:srgbClr val="666666"/>
              </a:solidFill>
              <a:latin typeface="Times New Roman" panose="02020603050405020304" charset="0"/>
              <a:cs typeface="Times New Roman" panose="02020603050405020304" charset="0"/>
              <a:sym typeface="Nunito Sans" panose="00000500000000000000"/>
            </a:endParaRPr>
          </a:p>
          <a:p>
            <a:pPr marL="285750" lvl="0" indent="-285750">
              <a:buFont typeface="Arial" panose="020B0604020202020204" pitchFamily="34" charset="0"/>
              <a:buChar char="•"/>
            </a:pPr>
            <a:endParaRPr lang="en-IN" b="1" dirty="0">
              <a:solidFill>
                <a:srgbClr val="666666"/>
              </a:solidFill>
              <a:latin typeface="Times New Roman" panose="02020603050405020304" charset="0"/>
              <a:cs typeface="Times New Roman" panose="02020603050405020304" charset="0"/>
              <a:sym typeface="Nunito Sans" panose="00000500000000000000"/>
            </a:endParaRPr>
          </a:p>
          <a:p>
            <a:pPr marL="285750" lvl="0" indent="-285750">
              <a:buFont typeface="Arial" panose="020B0604020202020204" pitchFamily="34" charset="0"/>
              <a:buChar char="•"/>
            </a:pPr>
            <a:r>
              <a:rPr lang="en-IN" b="1" dirty="0">
                <a:solidFill>
                  <a:srgbClr val="666666"/>
                </a:solidFill>
                <a:latin typeface="Times New Roman" panose="02020603050405020304" charset="0"/>
                <a:cs typeface="Times New Roman" panose="02020603050405020304" charset="0"/>
                <a:sym typeface="Nunito Sans" panose="00000500000000000000"/>
              </a:rPr>
              <a:t>Eclipse Python plugin-pydev</a:t>
            </a:r>
          </a:p>
          <a:p>
            <a:pPr marL="457200" lvl="1" algn="l">
              <a:buFont typeface="Courier New" panose="02070309020205020404" pitchFamily="49" charset="0"/>
              <a:buNone/>
            </a:pPr>
            <a:r>
              <a:rPr lang="en-US" sz="1200">
                <a:latin typeface="Times New Roman" panose="02020603050405020304" charset="0"/>
                <a:cs typeface="Times New Roman" panose="02020603050405020304" charset="0"/>
                <a:sym typeface="Nunito Sans" panose="00000500000000000000"/>
              </a:rPr>
              <a:t>- Istall Eclipse</a:t>
            </a:r>
          </a:p>
          <a:p>
            <a:pPr marL="457200" lvl="1" algn="l">
              <a:buFont typeface="Courier New" panose="02070309020205020404" pitchFamily="49" charset="0"/>
              <a:buNone/>
            </a:pPr>
            <a:r>
              <a:rPr lang="en-US" sz="1200">
                <a:latin typeface="Times New Roman" panose="02020603050405020304" charset="0"/>
                <a:cs typeface="Times New Roman" panose="02020603050405020304" charset="0"/>
                <a:sym typeface="Nunito Sans" panose="00000500000000000000"/>
              </a:rPr>
              <a:t>- For Python development under Eclipse you can use the PyDev Plugin</a:t>
            </a:r>
          </a:p>
          <a:p>
            <a:pPr marL="457200" lvl="1" algn="l">
              <a:buFont typeface="Courier New" panose="02070309020205020404" pitchFamily="49" charset="0"/>
              <a:buNone/>
            </a:pPr>
            <a:r>
              <a:rPr lang="en-US" sz="1200">
                <a:latin typeface="Times New Roman" panose="02020603050405020304" charset="0"/>
                <a:cs typeface="Times New Roman" panose="02020603050405020304" charset="0"/>
                <a:sym typeface="Nunito Sans" panose="00000500000000000000"/>
              </a:rPr>
              <a:t>- Help &gt; Eclipse Marketplace &gt; Search PyDev</a:t>
            </a:r>
          </a:p>
          <a:p>
            <a:pPr marL="285750" lvl="0" indent="-285750">
              <a:buFont typeface="Arial" panose="020B0604020202020204" pitchFamily="34" charset="0"/>
              <a:buChar char="•"/>
            </a:pPr>
            <a:endParaRPr lang="en-IN" sz="1200" b="1" dirty="0">
              <a:solidFill>
                <a:srgbClr val="666666"/>
              </a:solidFill>
              <a:latin typeface="Times New Roman" panose="02020603050405020304" charset="0"/>
              <a:cs typeface="Times New Roman" panose="02020603050405020304" charset="0"/>
              <a:sym typeface="Nunito Sans" panose="00000500000000000000"/>
            </a:endParaRPr>
          </a:p>
          <a:p>
            <a:pPr marL="285750" lvl="0" indent="-285750">
              <a:buFont typeface="Arial" panose="020B0604020202020204" pitchFamily="34" charset="0"/>
              <a:buChar char="•"/>
            </a:pPr>
            <a:r>
              <a:rPr lang="en-IN" b="1" dirty="0">
                <a:solidFill>
                  <a:srgbClr val="666666"/>
                </a:solidFill>
                <a:latin typeface="Times New Roman" panose="02020603050405020304" charset="0"/>
                <a:cs typeface="Times New Roman" panose="02020603050405020304" charset="0"/>
                <a:sym typeface="Nunito Sans" panose="00000500000000000000"/>
              </a:rPr>
              <a:t>Configuration of Eclipse</a:t>
            </a:r>
          </a:p>
          <a:p>
            <a:pPr marL="457200" lvl="1" indent="0">
              <a:buFont typeface="Arial" panose="020B0604020202020204" pitchFamily="34" charset="0"/>
              <a:buNone/>
            </a:pPr>
            <a:r>
              <a:rPr lang="en-US" sz="1200">
                <a:latin typeface="Times New Roman" panose="02020603050405020304" charset="0"/>
                <a:cs typeface="Times New Roman" panose="02020603050405020304" charset="0"/>
                <a:sym typeface="Nunito Sans" panose="00000500000000000000"/>
              </a:rPr>
              <a:t>- Window--&gt;Preference--&gt;Pydev--&gt;Interpreters--&gt; Python Interpreter</a:t>
            </a:r>
            <a:r>
              <a:rPr lang="en-IN" sz="1200" dirty="0">
                <a:solidFill>
                  <a:srgbClr val="666666"/>
                </a:solidFill>
                <a:latin typeface="Times New Roman" panose="02020603050405020304" charset="0"/>
                <a:cs typeface="Times New Roman" panose="02020603050405020304" charset="0"/>
                <a:sym typeface="Nunito Sans" panose="00000500000000000000"/>
              </a:rPr>
              <a:t>.</a:t>
            </a:r>
            <a:endParaRPr lang="en-IN" b="1" dirty="0">
              <a:solidFill>
                <a:srgbClr val="666666"/>
              </a:solidFill>
              <a:latin typeface="Times New Roman" panose="02020603050405020304" charset="0"/>
              <a:cs typeface="Times New Roman" panose="02020603050405020304" charset="0"/>
              <a:sym typeface="Nunito Sans" panose="00000500000000000000"/>
            </a:endParaRPr>
          </a:p>
          <a:p>
            <a:pPr marL="285750" lvl="0" indent="-285750">
              <a:buFont typeface="Arial" panose="020B0604020202020204" pitchFamily="34" charset="0"/>
              <a:buChar char="•"/>
            </a:pPr>
            <a:endParaRPr lang="en-IN" b="1" dirty="0">
              <a:solidFill>
                <a:srgbClr val="666666"/>
              </a:solidFill>
              <a:latin typeface="Times New Roman" panose="02020603050405020304" charset="0"/>
              <a:cs typeface="Times New Roman" panose="02020603050405020304" charset="0"/>
              <a:sym typeface="Nunito Sans" panose="00000500000000000000"/>
            </a:endParaRPr>
          </a:p>
          <a:p>
            <a:pPr marL="285750" lvl="0" indent="-285750">
              <a:buFont typeface="Arial" panose="020B0604020202020204" pitchFamily="34" charset="0"/>
              <a:buChar char="•"/>
            </a:pPr>
            <a:r>
              <a:rPr lang="en-IN" b="1" dirty="0">
                <a:solidFill>
                  <a:srgbClr val="666666"/>
                </a:solidFill>
                <a:latin typeface="Times New Roman" panose="02020603050405020304" charset="0"/>
                <a:cs typeface="Times New Roman" panose="02020603050405020304" charset="0"/>
                <a:sym typeface="Nunito Sans" panose="00000500000000000000"/>
              </a:rPr>
              <a:t>Your first Python program in Eclipse</a:t>
            </a:r>
          </a:p>
          <a:p>
            <a:pPr marL="457200" lvl="1" indent="0">
              <a:buFont typeface="Courier New" panose="02070309020205020404" pitchFamily="49" charset="0"/>
              <a:buNone/>
            </a:pPr>
            <a:r>
              <a:rPr lang="en-US" sz="1200">
                <a:latin typeface="Times New Roman" panose="02020603050405020304" charset="0"/>
                <a:cs typeface="Times New Roman" panose="02020603050405020304" charset="0"/>
                <a:sym typeface="Nunito Sans" panose="00000500000000000000"/>
              </a:rPr>
              <a:t>- Select File  New  Project. Select Pydev → Pydev Project.</a:t>
            </a:r>
          </a:p>
          <a:p>
            <a:pPr marL="800100" lvl="1" indent="-342900">
              <a:buFont typeface="Courier New" panose="02070309020205020404" pitchFamily="49" charset="0"/>
              <a:buChar char="o"/>
            </a:pPr>
            <a:endParaRPr lang="en-IN" sz="1200" dirty="0">
              <a:solidFill>
                <a:srgbClr val="666666"/>
              </a:solidFill>
              <a:latin typeface="Times New Roman" panose="02020603050405020304" charset="0"/>
              <a:cs typeface="Times New Roman" panose="02020603050405020304" charset="0"/>
              <a:sym typeface="Nunito Sans" panose="00000500000000000000"/>
            </a:endParaRPr>
          </a:p>
        </p:txBody>
      </p:sp>
      <p:sp>
        <p:nvSpPr>
          <p:cNvPr id="2" name="Google Shape;67;p15"/>
          <p:cNvSpPr/>
          <p:nvPr/>
        </p:nvSpPr>
        <p:spPr>
          <a:xfrm>
            <a:off x="243205" y="769166"/>
            <a:ext cx="4390500" cy="46200"/>
          </a:xfrm>
          <a:prstGeom prst="rect">
            <a:avLst/>
          </a:prstGeom>
          <a:solidFill>
            <a:srgbClr val="9350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Google Shape;64;p15"/>
          <p:cNvPicPr preferRelativeResize="0"/>
          <p:nvPr/>
        </p:nvPicPr>
        <p:blipFill rotWithShape="1">
          <a:blip r:embed="rId3"/>
          <a:srcRect/>
          <a:stretch>
            <a:fillRect/>
          </a:stretch>
        </p:blipFill>
        <p:spPr>
          <a:xfrm>
            <a:off x="0" y="0"/>
            <a:ext cx="9144000" cy="5143505"/>
          </a:xfrm>
          <a:prstGeom prst="rect">
            <a:avLst/>
          </a:prstGeom>
          <a:noFill/>
          <a:ln>
            <a:noFill/>
          </a:ln>
        </p:spPr>
      </p:pic>
      <p:sp>
        <p:nvSpPr>
          <p:cNvPr id="65" name="Google Shape;65;p15"/>
          <p:cNvSpPr txBox="1"/>
          <p:nvPr/>
        </p:nvSpPr>
        <p:spPr>
          <a:xfrm>
            <a:off x="0" y="259080"/>
            <a:ext cx="5160645" cy="509905"/>
          </a:xfrm>
          <a:prstGeom prst="rect">
            <a:avLst/>
          </a:prstGeom>
          <a:noFill/>
          <a:ln>
            <a:noFill/>
          </a:ln>
        </p:spPr>
        <p:txBody>
          <a:bodyPr spcFirstLastPara="1" wrap="square" lIns="91425" tIns="0" rIns="91425" bIns="0" anchor="t" anchorCtr="0">
            <a:noAutofit/>
          </a:bodyPr>
          <a:lstStyle/>
          <a:p>
            <a:pPr marL="0" marR="0" lvl="0" indent="0" algn="l" rtl="0">
              <a:spcBef>
                <a:spcPts val="0"/>
              </a:spcBef>
              <a:spcAft>
                <a:spcPts val="0"/>
              </a:spcAft>
              <a:buNone/>
            </a:pPr>
            <a:r>
              <a:rPr lang="en-IN" sz="2800">
                <a:solidFill>
                  <a:srgbClr val="7030A0"/>
                </a:solidFill>
                <a:sym typeface="+mn-ea"/>
              </a:rPr>
              <a:t>	</a:t>
            </a:r>
            <a:r>
              <a:rPr lang="en-IN" sz="2800" b="1">
                <a:solidFill>
                  <a:srgbClr val="7030A0"/>
                </a:solidFill>
                <a:sym typeface="+mn-ea"/>
              </a:rPr>
              <a:t>Code Examples</a:t>
            </a:r>
            <a:endParaRPr lang="en-IN" sz="2800" b="1" dirty="0">
              <a:solidFill>
                <a:srgbClr val="7030A0"/>
              </a:solidFill>
              <a:latin typeface="Nunito Sans" panose="00000500000000000000"/>
              <a:ea typeface="Nunito Sans" panose="00000500000000000000"/>
              <a:cs typeface="Nunito Sans" panose="00000500000000000000"/>
              <a:sym typeface="+mn-ea"/>
            </a:endParaRPr>
          </a:p>
        </p:txBody>
      </p:sp>
      <p:sp>
        <p:nvSpPr>
          <p:cNvPr id="66" name="Google Shape;66;p15"/>
          <p:cNvSpPr txBox="1"/>
          <p:nvPr/>
        </p:nvSpPr>
        <p:spPr>
          <a:xfrm>
            <a:off x="411480" y="1051560"/>
            <a:ext cx="8037830" cy="509905"/>
          </a:xfrm>
          <a:prstGeom prst="rect">
            <a:avLst/>
          </a:prstGeom>
          <a:noFill/>
          <a:ln>
            <a:noFill/>
          </a:ln>
        </p:spPr>
        <p:txBody>
          <a:bodyPr spcFirstLastPara="1" wrap="square" lIns="91425" tIns="0" rIns="91425" bIns="0" anchor="t" anchorCtr="0">
            <a:noAutofit/>
          </a:bodyPr>
          <a:lstStyle/>
          <a:p>
            <a:pPr marL="628650" lvl="1" indent="-171450" algn="l">
              <a:buFont typeface="Arial" panose="020B0604020202020204" pitchFamily="34" charset="0"/>
              <a:buChar char="•"/>
            </a:pPr>
            <a:r>
              <a:rPr lang="en-US" sz="1200">
                <a:latin typeface="Times New Roman" panose="02020603050405020304" charset="0"/>
                <a:cs typeface="Times New Roman" panose="02020603050405020304" charset="0"/>
                <a:sym typeface="Nunito Sans" panose="00000500000000000000"/>
              </a:rPr>
              <a:t>IDLE python docs</a:t>
            </a:r>
          </a:p>
          <a:p>
            <a:pPr marL="628650" lvl="1" indent="-171450" algn="l">
              <a:buFont typeface="Arial" panose="020B0604020202020204" pitchFamily="34" charset="0"/>
              <a:buChar char="•"/>
            </a:pPr>
            <a:endParaRPr lang="en-US" sz="1200">
              <a:latin typeface="Times New Roman" panose="02020603050405020304" charset="0"/>
              <a:cs typeface="Times New Roman" panose="02020603050405020304" charset="0"/>
              <a:sym typeface="Nunito Sans" panose="00000500000000000000"/>
            </a:endParaRPr>
          </a:p>
          <a:p>
            <a:pPr marL="628650" lvl="1" indent="-171450" algn="l">
              <a:buFont typeface="Arial" panose="020B0604020202020204" pitchFamily="34" charset="0"/>
              <a:buChar char="•"/>
            </a:pPr>
            <a:r>
              <a:rPr lang="en-US" sz="1200">
                <a:latin typeface="Times New Roman" panose="02020603050405020304" charset="0"/>
                <a:cs typeface="Times New Roman" panose="02020603050405020304" charset="0"/>
                <a:sym typeface="Nunito Sans" panose="00000500000000000000"/>
              </a:rPr>
              <a:t>String methods , slicer, math module, usemodule</a:t>
            </a:r>
          </a:p>
          <a:p>
            <a:pPr marL="628650" lvl="1" indent="-171450" algn="l">
              <a:buFont typeface="Arial" panose="020B0604020202020204" pitchFamily="34" charset="0"/>
              <a:buChar char="•"/>
            </a:pPr>
            <a:endParaRPr lang="en-US" sz="1200">
              <a:latin typeface="Times New Roman" panose="02020603050405020304" charset="0"/>
              <a:cs typeface="Times New Roman" panose="02020603050405020304" charset="0"/>
              <a:sym typeface="Nunito Sans" panose="00000500000000000000"/>
            </a:endParaRPr>
          </a:p>
          <a:p>
            <a:pPr marL="628650" lvl="1" indent="-171450" algn="l">
              <a:buFont typeface="Arial" panose="020B0604020202020204" pitchFamily="34" charset="0"/>
              <a:buChar char="•"/>
            </a:pPr>
            <a:r>
              <a:rPr lang="en-US" sz="1200">
                <a:latin typeface="Times New Roman" panose="02020603050405020304" charset="0"/>
                <a:cs typeface="Times New Roman" panose="02020603050405020304" charset="0"/>
                <a:sym typeface="Nunito Sans" panose="00000500000000000000"/>
              </a:rPr>
              <a:t>and, or operators</a:t>
            </a:r>
          </a:p>
          <a:p>
            <a:pPr marL="457200" lvl="1" indent="0" algn="l">
              <a:buFont typeface="Arial" panose="020B0604020202020204" pitchFamily="34" charset="0"/>
              <a:buNone/>
            </a:pPr>
            <a:r>
              <a:rPr lang="en-US" sz="1200">
                <a:latin typeface="Times New Roman" panose="02020603050405020304" charset="0"/>
                <a:cs typeface="Times New Roman" panose="02020603050405020304" charset="0"/>
                <a:sym typeface="Nunito Sans" panose="00000500000000000000"/>
              </a:rPr>
              <a:t> </a:t>
            </a:r>
          </a:p>
          <a:p>
            <a:pPr marL="628650" lvl="1" indent="-171450" algn="l">
              <a:buFont typeface="Arial" panose="020B0604020202020204" pitchFamily="34" charset="0"/>
              <a:buChar char="•"/>
            </a:pPr>
            <a:r>
              <a:rPr lang="en-US" sz="1200">
                <a:latin typeface="Times New Roman" panose="02020603050405020304" charset="0"/>
                <a:cs typeface="Times New Roman" panose="02020603050405020304" charset="0"/>
                <a:sym typeface="Nunito Sans" panose="00000500000000000000"/>
              </a:rPr>
              <a:t>if, for, while</a:t>
            </a:r>
            <a:endParaRPr lang="en-IN" sz="1800" dirty="0">
              <a:solidFill>
                <a:srgbClr val="666666"/>
              </a:solidFill>
              <a:latin typeface="Times New Roman" panose="02020603050405020304" charset="0"/>
              <a:cs typeface="Times New Roman" panose="02020603050405020304" charset="0"/>
              <a:sym typeface="Nunito Sans" panose="00000500000000000000"/>
            </a:endParaRPr>
          </a:p>
        </p:txBody>
      </p:sp>
      <p:sp>
        <p:nvSpPr>
          <p:cNvPr id="2" name="Google Shape;67;p15"/>
          <p:cNvSpPr/>
          <p:nvPr/>
        </p:nvSpPr>
        <p:spPr>
          <a:xfrm>
            <a:off x="243205" y="769166"/>
            <a:ext cx="4390500" cy="46200"/>
          </a:xfrm>
          <a:prstGeom prst="rect">
            <a:avLst/>
          </a:prstGeom>
          <a:solidFill>
            <a:srgbClr val="9350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Google Shape;64;p15"/>
          <p:cNvPicPr preferRelativeResize="0"/>
          <p:nvPr/>
        </p:nvPicPr>
        <p:blipFill rotWithShape="1">
          <a:blip r:embed="rId3"/>
          <a:srcRect/>
          <a:stretch>
            <a:fillRect/>
          </a:stretch>
        </p:blipFill>
        <p:spPr>
          <a:xfrm>
            <a:off x="0" y="0"/>
            <a:ext cx="9144000" cy="5143505"/>
          </a:xfrm>
          <a:prstGeom prst="rect">
            <a:avLst/>
          </a:prstGeom>
          <a:noFill/>
          <a:ln>
            <a:noFill/>
          </a:ln>
        </p:spPr>
      </p:pic>
      <p:sp>
        <p:nvSpPr>
          <p:cNvPr id="65" name="Google Shape;65;p15"/>
          <p:cNvSpPr txBox="1"/>
          <p:nvPr/>
        </p:nvSpPr>
        <p:spPr>
          <a:xfrm>
            <a:off x="0" y="259080"/>
            <a:ext cx="5160645" cy="509905"/>
          </a:xfrm>
          <a:prstGeom prst="rect">
            <a:avLst/>
          </a:prstGeom>
          <a:noFill/>
          <a:ln>
            <a:noFill/>
          </a:ln>
        </p:spPr>
        <p:txBody>
          <a:bodyPr spcFirstLastPara="1" wrap="square" lIns="91425" tIns="0" rIns="91425" bIns="0" anchor="t" anchorCtr="0">
            <a:noAutofit/>
          </a:bodyPr>
          <a:lstStyle/>
          <a:p>
            <a:pPr marL="0" marR="0" lvl="0" indent="0" algn="l" rtl="0">
              <a:spcBef>
                <a:spcPts val="0"/>
              </a:spcBef>
              <a:spcAft>
                <a:spcPts val="0"/>
              </a:spcAft>
              <a:buNone/>
            </a:pPr>
            <a:r>
              <a:rPr lang="en-IN" sz="2800">
                <a:solidFill>
                  <a:srgbClr val="7030A0"/>
                </a:solidFill>
                <a:sym typeface="+mn-ea"/>
              </a:rPr>
              <a:t>	</a:t>
            </a:r>
            <a:r>
              <a:rPr lang="en-IN" sz="2800" b="1">
                <a:solidFill>
                  <a:srgbClr val="7030A0"/>
                </a:solidFill>
                <a:sym typeface="+mn-ea"/>
              </a:rPr>
              <a:t>Data Structure</a:t>
            </a:r>
            <a:endParaRPr lang="en-IN" sz="2800" b="1" dirty="0">
              <a:solidFill>
                <a:srgbClr val="7030A0"/>
              </a:solidFill>
              <a:latin typeface="Nunito Sans" panose="00000500000000000000"/>
              <a:ea typeface="Nunito Sans" panose="00000500000000000000"/>
              <a:cs typeface="Nunito Sans" panose="00000500000000000000"/>
              <a:sym typeface="+mn-ea"/>
            </a:endParaRPr>
          </a:p>
        </p:txBody>
      </p:sp>
      <p:sp>
        <p:nvSpPr>
          <p:cNvPr id="66" name="Google Shape;66;p15"/>
          <p:cNvSpPr txBox="1"/>
          <p:nvPr/>
        </p:nvSpPr>
        <p:spPr>
          <a:xfrm>
            <a:off x="411480" y="1051560"/>
            <a:ext cx="8037830" cy="509905"/>
          </a:xfrm>
          <a:prstGeom prst="rect">
            <a:avLst/>
          </a:prstGeom>
          <a:noFill/>
          <a:ln>
            <a:noFill/>
          </a:ln>
        </p:spPr>
        <p:txBody>
          <a:bodyPr spcFirstLastPara="1" wrap="square" lIns="91425" tIns="0" rIns="91425" bIns="0" anchor="t" anchorCtr="0">
            <a:noAutofit/>
          </a:bodyPr>
          <a:lstStyle/>
          <a:p>
            <a:pPr marL="457200" lvl="1" indent="0">
              <a:buFont typeface="Arial" panose="020B0604020202020204" pitchFamily="34" charset="0"/>
              <a:buNone/>
            </a:pPr>
            <a:endParaRPr lang="en-IN">
              <a:latin typeface="Times New Roman" panose="02020603050405020304" charset="0"/>
              <a:cs typeface="Times New Roman" panose="02020603050405020304" charset="0"/>
              <a:sym typeface="Nunito Sans" panose="00000500000000000000"/>
            </a:endParaRPr>
          </a:p>
        </p:txBody>
      </p:sp>
      <p:sp>
        <p:nvSpPr>
          <p:cNvPr id="2" name="Google Shape;67;p15"/>
          <p:cNvSpPr/>
          <p:nvPr/>
        </p:nvSpPr>
        <p:spPr>
          <a:xfrm>
            <a:off x="243205" y="769166"/>
            <a:ext cx="4390500" cy="46200"/>
          </a:xfrm>
          <a:prstGeom prst="rect">
            <a:avLst/>
          </a:prstGeom>
          <a:solidFill>
            <a:srgbClr val="9350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p:cNvPicPr>
            <a:picLocks noChangeAspect="1"/>
          </p:cNvPicPr>
          <p:nvPr/>
        </p:nvPicPr>
        <p:blipFill>
          <a:blip r:embed="rId4"/>
          <a:stretch>
            <a:fillRect/>
          </a:stretch>
        </p:blipFill>
        <p:spPr>
          <a:xfrm>
            <a:off x="243205" y="858520"/>
            <a:ext cx="8185785" cy="34270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Google Shape;64;p15"/>
          <p:cNvPicPr preferRelativeResize="0"/>
          <p:nvPr/>
        </p:nvPicPr>
        <p:blipFill rotWithShape="1">
          <a:blip r:embed="rId3"/>
          <a:srcRect/>
          <a:stretch>
            <a:fillRect/>
          </a:stretch>
        </p:blipFill>
        <p:spPr>
          <a:xfrm>
            <a:off x="0" y="0"/>
            <a:ext cx="9144000" cy="5143505"/>
          </a:xfrm>
          <a:prstGeom prst="rect">
            <a:avLst/>
          </a:prstGeom>
          <a:noFill/>
          <a:ln>
            <a:noFill/>
          </a:ln>
        </p:spPr>
      </p:pic>
      <p:sp>
        <p:nvSpPr>
          <p:cNvPr id="65" name="Google Shape;65;p15"/>
          <p:cNvSpPr txBox="1"/>
          <p:nvPr/>
        </p:nvSpPr>
        <p:spPr>
          <a:xfrm>
            <a:off x="0" y="259080"/>
            <a:ext cx="5160645" cy="509905"/>
          </a:xfrm>
          <a:prstGeom prst="rect">
            <a:avLst/>
          </a:prstGeom>
          <a:noFill/>
          <a:ln>
            <a:noFill/>
          </a:ln>
        </p:spPr>
        <p:txBody>
          <a:bodyPr spcFirstLastPara="1" wrap="square" lIns="91425" tIns="0" rIns="91425" bIns="0" anchor="t" anchorCtr="0">
            <a:noAutofit/>
          </a:bodyPr>
          <a:lstStyle/>
          <a:p>
            <a:pPr marL="0" marR="0" lvl="0" indent="0" algn="l" rtl="0">
              <a:spcBef>
                <a:spcPts val="0"/>
              </a:spcBef>
              <a:spcAft>
                <a:spcPts val="0"/>
              </a:spcAft>
              <a:buNone/>
            </a:pPr>
            <a:r>
              <a:rPr lang="en-IN" sz="2800">
                <a:solidFill>
                  <a:srgbClr val="7030A0"/>
                </a:solidFill>
                <a:sym typeface="+mn-ea"/>
              </a:rPr>
              <a:t>	</a:t>
            </a:r>
            <a:r>
              <a:rPr lang="en-IN" sz="2800" b="1">
                <a:solidFill>
                  <a:srgbClr val="7030A0"/>
                </a:solidFill>
                <a:sym typeface="+mn-ea"/>
              </a:rPr>
              <a:t>Data Structure</a:t>
            </a:r>
            <a:endParaRPr lang="en-IN" sz="2800" b="1" dirty="0">
              <a:solidFill>
                <a:srgbClr val="7030A0"/>
              </a:solidFill>
              <a:latin typeface="Nunito Sans" panose="00000500000000000000"/>
              <a:ea typeface="Nunito Sans" panose="00000500000000000000"/>
              <a:cs typeface="Nunito Sans" panose="00000500000000000000"/>
              <a:sym typeface="+mn-ea"/>
            </a:endParaRPr>
          </a:p>
        </p:txBody>
      </p:sp>
      <p:sp>
        <p:nvSpPr>
          <p:cNvPr id="66" name="Google Shape;66;p15"/>
          <p:cNvSpPr txBox="1"/>
          <p:nvPr/>
        </p:nvSpPr>
        <p:spPr>
          <a:xfrm>
            <a:off x="411480" y="1051560"/>
            <a:ext cx="8037830" cy="509905"/>
          </a:xfrm>
          <a:prstGeom prst="rect">
            <a:avLst/>
          </a:prstGeom>
          <a:noFill/>
          <a:ln>
            <a:noFill/>
          </a:ln>
        </p:spPr>
        <p:txBody>
          <a:bodyPr spcFirstLastPara="1" wrap="square" lIns="91425" tIns="0" rIns="91425" bIns="0" anchor="t" anchorCtr="0">
            <a:noAutofit/>
          </a:bodyPr>
          <a:lstStyle/>
          <a:p>
            <a:pPr marL="285750" lvl="0" indent="-285750" algn="l">
              <a:buFont typeface="Arial" panose="020B0604020202020204" pitchFamily="34" charset="0"/>
              <a:buChar char="•"/>
            </a:pPr>
            <a:r>
              <a:rPr lang="en-US" sz="1200" dirty="0">
                <a:latin typeface="Times New Roman" panose="02020603050405020304" charset="0"/>
                <a:cs typeface="Times New Roman" panose="02020603050405020304" charset="0"/>
                <a:sym typeface="Nunito Sans" panose="00000500000000000000"/>
              </a:rPr>
              <a:t>List- 	Lists are used to store data of different data types in a sequential manner. There are addresses assigned to every element of the list, which is called as Index. </a:t>
            </a:r>
          </a:p>
          <a:p>
            <a:pPr marL="285750" lvl="0" indent="-285750">
              <a:buFont typeface="Arial" panose="020B0604020202020204" pitchFamily="34" charset="0"/>
              <a:buChar char="•"/>
            </a:pPr>
            <a:endParaRPr lang="en-IN" dirty="0">
              <a:solidFill>
                <a:srgbClr val="666666"/>
              </a:solidFill>
              <a:latin typeface="Times New Roman" panose="02020603050405020304" charset="0"/>
              <a:cs typeface="Times New Roman" panose="02020603050405020304" charset="0"/>
              <a:sym typeface="Nunito Sans" panose="00000500000000000000"/>
            </a:endParaRPr>
          </a:p>
          <a:p>
            <a:pPr marL="285750" lvl="0" indent="-285750">
              <a:buFont typeface="Arial" panose="020B0604020202020204" pitchFamily="34" charset="0"/>
              <a:buChar char="•"/>
            </a:pPr>
            <a:r>
              <a:rPr lang="en-US" sz="1200" dirty="0">
                <a:latin typeface="Times New Roman" panose="02020603050405020304" charset="0"/>
                <a:cs typeface="Times New Roman" panose="02020603050405020304" charset="0"/>
                <a:sym typeface="Nunito Sans" panose="00000500000000000000"/>
              </a:rPr>
              <a:t>Dictionary- Dictionaries are used to store key-value pairs. </a:t>
            </a:r>
          </a:p>
          <a:p>
            <a:pPr marL="0" lvl="0" indent="0">
              <a:buFont typeface="Arial" panose="020B0604020202020204" pitchFamily="34" charset="0"/>
              <a:buNone/>
            </a:pPr>
            <a:r>
              <a:rPr lang="en-US" sz="1200" dirty="0">
                <a:latin typeface="Times New Roman" panose="02020603050405020304" charset="0"/>
                <a:cs typeface="Times New Roman" panose="02020603050405020304" charset="0"/>
                <a:sym typeface="Nunito Sans" panose="00000500000000000000"/>
              </a:rPr>
              <a:t>	dictionary = {"key name": </a:t>
            </a:r>
            <a:r>
              <a:rPr lang="en-US" sz="1200" dirty="0" smtClean="0">
                <a:latin typeface="Times New Roman" panose="02020603050405020304" charset="0"/>
                <a:cs typeface="Times New Roman" panose="02020603050405020304" charset="0"/>
                <a:sym typeface="Nunito Sans" panose="00000500000000000000"/>
              </a:rPr>
              <a:t>value}</a:t>
            </a:r>
            <a:endParaRPr lang="en-US" sz="1200" dirty="0">
              <a:latin typeface="Times New Roman" panose="02020603050405020304" charset="0"/>
              <a:cs typeface="Times New Roman" panose="02020603050405020304" charset="0"/>
              <a:sym typeface="Nunito Sans" panose="00000500000000000000"/>
            </a:endParaRPr>
          </a:p>
          <a:p>
            <a:pPr marL="0" lvl="0" indent="0">
              <a:buFont typeface="Arial" panose="020B0604020202020204" pitchFamily="34" charset="0"/>
              <a:buNone/>
            </a:pPr>
            <a:endParaRPr lang="en-US" sz="1200" dirty="0">
              <a:latin typeface="Times New Roman" panose="02020603050405020304" charset="0"/>
              <a:cs typeface="Times New Roman" panose="02020603050405020304" charset="0"/>
              <a:sym typeface="Nunito Sans" panose="00000500000000000000"/>
            </a:endParaRPr>
          </a:p>
          <a:p>
            <a:pPr marL="285750" lvl="0" indent="-285750">
              <a:buFont typeface="Arial" panose="020B0604020202020204" pitchFamily="34" charset="0"/>
              <a:buChar char="•"/>
            </a:pPr>
            <a:r>
              <a:rPr lang="en-US" sz="1200" dirty="0">
                <a:latin typeface="Times New Roman" panose="02020603050405020304" charset="0"/>
                <a:cs typeface="Times New Roman" panose="02020603050405020304" charset="0"/>
                <a:sym typeface="Nunito Sans" panose="00000500000000000000"/>
              </a:rPr>
              <a:t>Tuple - Same as list, except</a:t>
            </a:r>
          </a:p>
          <a:p>
            <a:pPr marL="0" lvl="0" indent="0">
              <a:buFont typeface="Arial" panose="020B0604020202020204" pitchFamily="34" charset="0"/>
              <a:buNone/>
            </a:pPr>
            <a:r>
              <a:rPr lang="en-US" sz="1200" dirty="0">
                <a:latin typeface="Times New Roman" panose="02020603050405020304" charset="0"/>
                <a:cs typeface="Times New Roman" panose="02020603050405020304" charset="0"/>
                <a:sym typeface="Nunito Sans" panose="00000500000000000000"/>
              </a:rPr>
              <a:t>	Tuples are defined by enclosing the elements in parentheses (()) instead of square brackets ([]).</a:t>
            </a:r>
          </a:p>
          <a:p>
            <a:pPr marL="0" lvl="0" indent="0">
              <a:buFont typeface="Arial" panose="020B0604020202020204" pitchFamily="34" charset="0"/>
              <a:buNone/>
            </a:pPr>
            <a:r>
              <a:rPr lang="en-US" sz="1200" dirty="0">
                <a:latin typeface="Times New Roman" panose="02020603050405020304" charset="0"/>
                <a:cs typeface="Times New Roman" panose="02020603050405020304" charset="0"/>
                <a:sym typeface="Nunito Sans" panose="00000500000000000000"/>
              </a:rPr>
              <a:t>	Tuples are immutable.</a:t>
            </a:r>
          </a:p>
          <a:p>
            <a:pPr marL="0" lvl="0" indent="0">
              <a:buFont typeface="Arial" panose="020B0604020202020204" pitchFamily="34" charset="0"/>
              <a:buNone/>
            </a:pPr>
            <a:r>
              <a:rPr lang="en-US" sz="1200" dirty="0">
                <a:latin typeface="Times New Roman" panose="02020603050405020304" charset="0"/>
                <a:cs typeface="Times New Roman" panose="02020603050405020304" charset="0"/>
                <a:sym typeface="Nunito Sans" panose="00000500000000000000"/>
              </a:rPr>
              <a:t>	A tuple can have any number of items and they may be of different types (integer, float, list, string)</a:t>
            </a:r>
          </a:p>
          <a:p>
            <a:pPr marL="0" lvl="0" indent="0">
              <a:buFont typeface="Arial" panose="020B0604020202020204" pitchFamily="34" charset="0"/>
              <a:buNone/>
            </a:pPr>
            <a:endParaRPr lang="en-US" sz="1200" dirty="0">
              <a:latin typeface="Times New Roman" panose="02020603050405020304" charset="0"/>
              <a:cs typeface="Times New Roman" panose="02020603050405020304" charset="0"/>
              <a:sym typeface="Nunito Sans" panose="00000500000000000000"/>
            </a:endParaRPr>
          </a:p>
          <a:p>
            <a:pPr marL="285750" lvl="0" indent="-285750">
              <a:buFont typeface="Arial" panose="020B0604020202020204" pitchFamily="34" charset="0"/>
              <a:buChar char="•"/>
            </a:pPr>
            <a:r>
              <a:rPr lang="en-US" sz="1200" dirty="0">
                <a:latin typeface="Times New Roman" panose="02020603050405020304" charset="0"/>
                <a:cs typeface="Times New Roman" panose="02020603050405020304" charset="0"/>
                <a:sym typeface="Nunito Sans" panose="00000500000000000000"/>
              </a:rPr>
              <a:t>Sets-  A set is an unordered collection with no duplicate elements.</a:t>
            </a:r>
          </a:p>
          <a:p>
            <a:pPr marL="0" lvl="0" indent="0">
              <a:buFont typeface="Arial" panose="020B0604020202020204" pitchFamily="34" charset="0"/>
              <a:buNone/>
            </a:pPr>
            <a:r>
              <a:rPr lang="en-US" sz="1200" dirty="0">
                <a:latin typeface="Times New Roman" panose="02020603050405020304" charset="0"/>
                <a:cs typeface="Times New Roman" panose="02020603050405020304" charset="0"/>
                <a:sym typeface="Nunito Sans" panose="00000500000000000000"/>
              </a:rPr>
              <a:t>	Basic uses include membership testing and eliminating duplicate entries. Set objects also 	support 	mathematical operations like union, intersection, difference, and symmetric difference.</a:t>
            </a:r>
          </a:p>
          <a:p>
            <a:pPr marL="0" lvl="0" indent="0">
              <a:buFont typeface="Arial" panose="020B0604020202020204" pitchFamily="34" charset="0"/>
              <a:buNone/>
            </a:pPr>
            <a:r>
              <a:rPr lang="en-US" sz="1200" dirty="0">
                <a:latin typeface="Times New Roman" panose="02020603050405020304" charset="0"/>
                <a:cs typeface="Times New Roman" panose="02020603050405020304" charset="0"/>
                <a:sym typeface="Nunito Sans" panose="00000500000000000000"/>
              </a:rPr>
              <a:t>	</a:t>
            </a:r>
          </a:p>
          <a:p>
            <a:pPr marL="800100" lvl="1" indent="-342900">
              <a:buFont typeface="Courier New" panose="02070309020205020404" pitchFamily="49" charset="0"/>
              <a:buChar char="o"/>
            </a:pPr>
            <a:endParaRPr lang="en-IN" sz="1800" dirty="0">
              <a:solidFill>
                <a:srgbClr val="666666"/>
              </a:solidFill>
              <a:latin typeface="Times New Roman" panose="02020603050405020304" charset="0"/>
              <a:cs typeface="Times New Roman" panose="02020603050405020304" charset="0"/>
              <a:sym typeface="Nunito Sans" panose="00000500000000000000"/>
            </a:endParaRPr>
          </a:p>
          <a:p>
            <a:pPr marL="800100" lvl="1" indent="-342900">
              <a:buFont typeface="Courier New" panose="02070309020205020404" pitchFamily="49" charset="0"/>
              <a:buChar char="o"/>
            </a:pPr>
            <a:endParaRPr lang="en-IN" sz="1800" dirty="0">
              <a:solidFill>
                <a:srgbClr val="666666"/>
              </a:solidFill>
              <a:latin typeface="Times New Roman" panose="02020603050405020304" charset="0"/>
              <a:cs typeface="Times New Roman" panose="02020603050405020304" charset="0"/>
              <a:sym typeface="Nunito Sans" panose="00000500000000000000"/>
            </a:endParaRPr>
          </a:p>
          <a:p>
            <a:pPr marL="800100" lvl="1" indent="-342900">
              <a:buFont typeface="Courier New" panose="02070309020205020404" pitchFamily="49" charset="0"/>
              <a:buChar char="o"/>
            </a:pPr>
            <a:endParaRPr lang="en-IN" sz="1800" dirty="0">
              <a:solidFill>
                <a:srgbClr val="666666"/>
              </a:solidFill>
              <a:latin typeface="Times New Roman" panose="02020603050405020304" charset="0"/>
              <a:cs typeface="Times New Roman" panose="02020603050405020304" charset="0"/>
              <a:sym typeface="Nunito Sans" panose="00000500000000000000"/>
            </a:endParaRPr>
          </a:p>
          <a:p>
            <a:pPr marL="800100" lvl="1" indent="-342900">
              <a:buFont typeface="Courier New" panose="02070309020205020404" pitchFamily="49" charset="0"/>
              <a:buChar char="o"/>
            </a:pPr>
            <a:endParaRPr lang="en-IN" sz="1800" dirty="0">
              <a:solidFill>
                <a:srgbClr val="666666"/>
              </a:solidFill>
              <a:latin typeface="Times New Roman" panose="02020603050405020304" charset="0"/>
              <a:cs typeface="Times New Roman" panose="02020603050405020304" charset="0"/>
              <a:sym typeface="Nunito Sans" panose="00000500000000000000"/>
            </a:endParaRPr>
          </a:p>
          <a:p>
            <a:pPr marL="800100" lvl="1" indent="-342900">
              <a:buFont typeface="Courier New" panose="02070309020205020404" pitchFamily="49" charset="0"/>
              <a:buChar char="o"/>
            </a:pPr>
            <a:endParaRPr lang="en-IN" sz="1800" dirty="0">
              <a:solidFill>
                <a:srgbClr val="666666"/>
              </a:solidFill>
              <a:latin typeface="Times New Roman" panose="02020603050405020304" charset="0"/>
              <a:cs typeface="Times New Roman" panose="02020603050405020304" charset="0"/>
              <a:sym typeface="Nunito Sans" panose="00000500000000000000"/>
            </a:endParaRPr>
          </a:p>
          <a:p>
            <a:pPr lvl="0" algn="l">
              <a:buSzPts val="1100"/>
            </a:pPr>
            <a:endParaRPr lang="en-IN" dirty="0">
              <a:latin typeface="Times New Roman" panose="02020603050405020304" charset="0"/>
              <a:cs typeface="Times New Roman" panose="02020603050405020304" charset="0"/>
              <a:sym typeface="Nunito Sans" panose="00000500000000000000"/>
            </a:endParaRPr>
          </a:p>
        </p:txBody>
      </p:sp>
      <p:sp>
        <p:nvSpPr>
          <p:cNvPr id="2" name="Google Shape;67;p15"/>
          <p:cNvSpPr/>
          <p:nvPr/>
        </p:nvSpPr>
        <p:spPr>
          <a:xfrm>
            <a:off x="243205" y="769166"/>
            <a:ext cx="4390500" cy="46200"/>
          </a:xfrm>
          <a:prstGeom prst="rect">
            <a:avLst/>
          </a:prstGeom>
          <a:solidFill>
            <a:srgbClr val="9350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656</Words>
  <Application>Microsoft Office PowerPoint</Application>
  <PresentationFormat>On-screen Show (16:9)</PresentationFormat>
  <Paragraphs>123</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Nunito Sans</vt:lpstr>
      <vt:lpstr>Arial</vt:lpstr>
      <vt:lpstr>Times New Roman</vt:lpstr>
      <vt:lpstr>Courier New</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Keerthivasan Rc</dc:creator>
  <cp:lastModifiedBy>Solaimuthu, Parimala (Cognizant)</cp:lastModifiedBy>
  <cp:revision>189</cp:revision>
  <dcterms:created xsi:type="dcterms:W3CDTF">2020-08-07T17:08:00Z</dcterms:created>
  <dcterms:modified xsi:type="dcterms:W3CDTF">2020-09-10T17:04:48Z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1033-11.2.0.8339</vt:lpwstr>
  </property>
</Properties>
</file>