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2" r:id="rId3"/>
    <p:sldId id="315" r:id="rId4"/>
    <p:sldId id="317" r:id="rId5"/>
    <p:sldId id="316" r:id="rId6"/>
    <p:sldId id="318" r:id="rId7"/>
    <p:sldId id="319" r:id="rId8"/>
    <p:sldId id="320" r:id="rId9"/>
    <p:sldId id="321" r:id="rId10"/>
    <p:sldId id="322" r:id="rId11"/>
    <p:sldId id="311" r:id="rId12"/>
    <p:sldId id="323" r:id="rId13"/>
    <p:sldId id="324" r:id="rId14"/>
    <p:sldId id="325" r:id="rId15"/>
    <p:sldId id="326" r:id="rId16"/>
    <p:sldId id="327" r:id="rId17"/>
    <p:sldId id="328" r:id="rId18"/>
    <p:sldId id="329" r:id="rId19"/>
    <p:sldId id="330" r:id="rId20"/>
    <p:sldId id="331"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ya, Kuldeep (Cognizant)" initials="AK(" lastIdx="0" clrIdx="0">
    <p:extLst>
      <p:ext uri="{19B8F6BF-5375-455C-9EA6-DF929625EA0E}">
        <p15:presenceInfo xmlns:p15="http://schemas.microsoft.com/office/powerpoint/2012/main" xmlns="" userId="S-1-5-21-1178368992-402679808-390482200-31219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8809" autoAdjust="0"/>
    <p:restoredTop sz="92907" autoAdjust="0"/>
  </p:normalViewPr>
  <p:slideViewPr>
    <p:cSldViewPr snapToGrid="0">
      <p:cViewPr>
        <p:scale>
          <a:sx n="80" d="100"/>
          <a:sy n="80" d="100"/>
        </p:scale>
        <p:origin x="-370" y="-1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75922-D6B0-4D5A-8D1C-11CD07DF7B94}" type="datetimeFigureOut">
              <a:rPr lang="en-US" smtClean="0"/>
              <a:pPr/>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D92B3-C3FF-4901-BA5B-F99C170D5FEB}" type="slidenum">
              <a:rPr lang="en-US" smtClean="0"/>
              <a:pPr/>
              <a:t>‹#›</a:t>
            </a:fld>
            <a:endParaRPr lang="en-US"/>
          </a:p>
        </p:txBody>
      </p:sp>
    </p:spTree>
    <p:extLst>
      <p:ext uri="{BB962C8B-B14F-4D97-AF65-F5344CB8AC3E}">
        <p14:creationId xmlns:p14="http://schemas.microsoft.com/office/powerpoint/2010/main" xmlns="" val="256719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1139B0-9A2B-42BB-9E29-28C752720864}"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228227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139B0-9A2B-42BB-9E29-28C752720864}"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210684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139B0-9A2B-42BB-9E29-28C752720864}"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46260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139B0-9A2B-42BB-9E29-28C752720864}"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208839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139B0-9A2B-42BB-9E29-28C752720864}" type="datetimeFigureOut">
              <a:rPr lang="en-US" smtClean="0"/>
              <a:pPr/>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18006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1139B0-9A2B-42BB-9E29-28C752720864}" type="datetimeFigureOut">
              <a:rPr lang="en-US" smtClean="0"/>
              <a:pPr/>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82177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1139B0-9A2B-42BB-9E29-28C752720864}" type="datetimeFigureOut">
              <a:rPr lang="en-US" smtClean="0"/>
              <a:pPr/>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160809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1139B0-9A2B-42BB-9E29-28C752720864}" type="datetimeFigureOut">
              <a:rPr lang="en-US" smtClean="0"/>
              <a:pPr/>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108791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139B0-9A2B-42BB-9E29-28C752720864}" type="datetimeFigureOut">
              <a:rPr lang="en-US" smtClean="0"/>
              <a:pPr/>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422173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1139B0-9A2B-42BB-9E29-28C752720864}" type="datetimeFigureOut">
              <a:rPr lang="en-US" smtClean="0"/>
              <a:pPr/>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38919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1139B0-9A2B-42BB-9E29-28C752720864}" type="datetimeFigureOut">
              <a:rPr lang="en-US" smtClean="0"/>
              <a:pPr/>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224935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139B0-9A2B-42BB-9E29-28C752720864}" type="datetimeFigureOut">
              <a:rPr lang="en-US" smtClean="0"/>
              <a:pPr/>
              <a:t>3/18/2020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3E9BC-9578-44E7-9782-8A7DEEAC28B2}" type="slidenum">
              <a:rPr lang="en-US" smtClean="0"/>
              <a:pPr/>
              <a:t>‹#›</a:t>
            </a:fld>
            <a:endParaRPr lang="en-US"/>
          </a:p>
        </p:txBody>
      </p:sp>
    </p:spTree>
    <p:extLst>
      <p:ext uri="{BB962C8B-B14F-4D97-AF65-F5344CB8AC3E}">
        <p14:creationId xmlns:p14="http://schemas.microsoft.com/office/powerpoint/2010/main" xmlns="" val="339130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7" y="1156996"/>
            <a:ext cx="6465887" cy="900404"/>
          </a:xfrm>
        </p:spPr>
        <p:txBody>
          <a:bodyPr>
            <a:noAutofit/>
          </a:bodyPr>
          <a:lstStyle/>
          <a:p>
            <a:r>
              <a:rPr lang="en-US" sz="4000" dirty="0" err="1" smtClean="0">
                <a:solidFill>
                  <a:srgbClr val="002060"/>
                </a:solidFill>
              </a:rPr>
              <a:t>SeeTest</a:t>
            </a:r>
            <a:r>
              <a:rPr lang="en-US" sz="4000" dirty="0" smtClean="0">
                <a:solidFill>
                  <a:srgbClr val="002060"/>
                </a:solidFill>
              </a:rPr>
              <a:t>  Mobile Automation</a:t>
            </a:r>
            <a:endParaRPr lang="en-US" sz="4000" dirty="0">
              <a:solidFill>
                <a:srgbClr val="002060"/>
              </a:solidFill>
            </a:endParaRPr>
          </a:p>
        </p:txBody>
      </p:sp>
      <p:sp>
        <p:nvSpPr>
          <p:cNvPr id="3" name="Subtitle 2"/>
          <p:cNvSpPr>
            <a:spLocks noGrp="1"/>
          </p:cNvSpPr>
          <p:nvPr>
            <p:ph type="body" sz="half" idx="2"/>
          </p:nvPr>
        </p:nvSpPr>
        <p:spPr/>
        <p:txBody>
          <a:bodyPr>
            <a:normAutofit/>
          </a:bodyPr>
          <a:lstStyle/>
          <a:p>
            <a:pPr algn="l"/>
            <a:endParaRPr lang="en-US" dirty="0" smtClean="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a:p>
        </p:txBody>
      </p:sp>
      <p:pic>
        <p:nvPicPr>
          <p:cNvPr id="2050" name="Picture 2"/>
          <p:cNvPicPr>
            <a:picLocks noChangeAspect="1" noChangeArrowheads="1"/>
          </p:cNvPicPr>
          <p:nvPr/>
        </p:nvPicPr>
        <p:blipFill>
          <a:blip r:embed="rId2"/>
          <a:srcRect/>
          <a:stretch>
            <a:fillRect/>
          </a:stretch>
        </p:blipFill>
        <p:spPr bwMode="auto">
          <a:xfrm>
            <a:off x="7928590" y="2308354"/>
            <a:ext cx="2943517" cy="2914650"/>
          </a:xfrm>
          <a:prstGeom prst="rect">
            <a:avLst/>
          </a:prstGeom>
          <a:noFill/>
          <a:ln w="9525">
            <a:noFill/>
            <a:miter lim="800000"/>
            <a:headEnd/>
            <a:tailEnd/>
          </a:ln>
          <a:effectLst/>
        </p:spPr>
      </p:pic>
    </p:spTree>
    <p:extLst>
      <p:ext uri="{BB962C8B-B14F-4D97-AF65-F5344CB8AC3E}">
        <p14:creationId xmlns:p14="http://schemas.microsoft.com/office/powerpoint/2010/main" xmlns="" val="3705700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Seetest</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3476625"/>
            <a:ext cx="9791700" cy="1835309"/>
          </a:xfrm>
          <a:prstGeom prst="rect">
            <a:avLst/>
          </a:prstGeom>
          <a:noFill/>
          <a:ln w="9525">
            <a:noFill/>
            <a:miter lim="800000"/>
            <a:headEnd/>
            <a:tailEnd/>
          </a:ln>
          <a:effectLst/>
        </p:spPr>
      </p:pic>
      <p:sp>
        <p:nvSpPr>
          <p:cNvPr id="5" name="Rectangle 4"/>
          <p:cNvSpPr/>
          <p:nvPr/>
        </p:nvSpPr>
        <p:spPr>
          <a:xfrm>
            <a:off x="923925" y="1476375"/>
            <a:ext cx="10620375" cy="1569660"/>
          </a:xfrm>
          <a:prstGeom prst="rect">
            <a:avLst/>
          </a:prstGeom>
        </p:spPr>
        <p:txBody>
          <a:bodyPr wrap="square">
            <a:spAutoFit/>
          </a:bodyPr>
          <a:lstStyle/>
          <a:p>
            <a:pPr>
              <a:buFont typeface="Wingdings" pitchFamily="2" charset="2"/>
              <a:buChar char="q"/>
            </a:pPr>
            <a:r>
              <a:rPr lang="en-IN" sz="2400" dirty="0" smtClean="0"/>
              <a:t> </a:t>
            </a:r>
            <a:r>
              <a:rPr lang="en-IN" sz="2400" dirty="0" err="1" smtClean="0"/>
              <a:t>SeeTest</a:t>
            </a:r>
            <a:r>
              <a:rPr lang="en-IN" sz="2400" dirty="0" smtClean="0"/>
              <a:t> testing tools are manufactured by </a:t>
            </a:r>
            <a:r>
              <a:rPr lang="en-IN" sz="2400" dirty="0" err="1" smtClean="0"/>
              <a:t>Experitest</a:t>
            </a:r>
            <a:r>
              <a:rPr lang="en-IN" sz="2400" dirty="0" smtClean="0"/>
              <a:t> </a:t>
            </a:r>
          </a:p>
          <a:p>
            <a:pPr>
              <a:buFont typeface="Wingdings" pitchFamily="2" charset="2"/>
              <a:buChar char="q"/>
            </a:pPr>
            <a:r>
              <a:rPr lang="en-IN" sz="2400" dirty="0" smtClean="0"/>
              <a:t> Provides Quality Assurance Tools for Mobile Testing</a:t>
            </a:r>
          </a:p>
          <a:p>
            <a:pPr>
              <a:buFont typeface="Wingdings" pitchFamily="2" charset="2"/>
              <a:buChar char="q"/>
            </a:pPr>
            <a:r>
              <a:rPr lang="en-IN" sz="2400" dirty="0" smtClean="0"/>
              <a:t> End-to-End Product Suite - Manual, Automation, Monitoring, Load, Network Virtualization, Application Manager AUTOMATION MANUAL MONITORING LOAD</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29529"/>
          </a:xfrm>
        </p:spPr>
        <p:txBody>
          <a:bodyPr>
            <a:normAutofit fontScale="90000"/>
          </a:bodyPr>
          <a:lstStyle/>
          <a:p>
            <a:r>
              <a:rPr lang="en-US" b="1" dirty="0" err="1" smtClean="0"/>
              <a:t>Seetest</a:t>
            </a:r>
            <a:r>
              <a:rPr lang="en-US" b="1" dirty="0" smtClean="0"/>
              <a:t>  Key Capabilities</a:t>
            </a:r>
            <a:endParaRPr lang="en-US" b="1" dirty="0"/>
          </a:p>
        </p:txBody>
      </p:sp>
      <p:sp>
        <p:nvSpPr>
          <p:cNvPr id="3" name="Subtitle 2"/>
          <p:cNvSpPr>
            <a:spLocks noGrp="1"/>
          </p:cNvSpPr>
          <p:nvPr>
            <p:ph type="subTitle" idx="1"/>
          </p:nvPr>
        </p:nvSpPr>
        <p:spPr>
          <a:xfrm>
            <a:off x="1524000" y="2031023"/>
            <a:ext cx="9144000" cy="4123591"/>
          </a:xfrm>
        </p:spPr>
        <p:txBody>
          <a:bodyPr>
            <a:normAutofit/>
          </a:bodyPr>
          <a:lstStyle/>
          <a:p>
            <a:pPr algn="l"/>
            <a:r>
              <a:rPr lang="en-US" u="sng" dirty="0" smtClean="0"/>
              <a:t>Key  Capabilities</a:t>
            </a:r>
          </a:p>
          <a:p>
            <a:pPr algn="l">
              <a:buFont typeface="Wingdings" pitchFamily="2" charset="2"/>
              <a:buChar char="q"/>
            </a:pPr>
            <a:r>
              <a:rPr lang="en-US" dirty="0" smtClean="0"/>
              <a:t> Simple, Plug and Play Set up</a:t>
            </a:r>
          </a:p>
          <a:p>
            <a:pPr algn="l">
              <a:buFont typeface="Wingdings" pitchFamily="2" charset="2"/>
              <a:buChar char="q"/>
            </a:pPr>
            <a:r>
              <a:rPr lang="en-US" dirty="0" smtClean="0"/>
              <a:t> Simple Test Development</a:t>
            </a:r>
          </a:p>
          <a:p>
            <a:pPr algn="l">
              <a:buFont typeface="Wingdings" pitchFamily="2" charset="2"/>
              <a:buChar char="q"/>
            </a:pPr>
            <a:r>
              <a:rPr lang="en-US" dirty="0" smtClean="0"/>
              <a:t> Full Device Control</a:t>
            </a:r>
          </a:p>
          <a:p>
            <a:pPr algn="l">
              <a:buFont typeface="Wingdings" pitchFamily="2" charset="2"/>
              <a:buChar char="q"/>
            </a:pPr>
            <a:r>
              <a:rPr lang="en-US" dirty="0" smtClean="0"/>
              <a:t> Increase Test Coverage</a:t>
            </a:r>
          </a:p>
          <a:p>
            <a:pPr algn="l">
              <a:buFont typeface="Wingdings" pitchFamily="2" charset="2"/>
              <a:buChar char="q"/>
            </a:pPr>
            <a:r>
              <a:rPr lang="en-US" dirty="0" smtClean="0"/>
              <a:t> Integration With CI</a:t>
            </a:r>
          </a:p>
          <a:p>
            <a:pPr algn="l">
              <a:buFont typeface="Wingdings" pitchFamily="2" charset="2"/>
              <a:buChar char="q"/>
            </a:pPr>
            <a:r>
              <a:rPr lang="en-US" dirty="0" smtClean="0"/>
              <a:t> Parallel Execution</a:t>
            </a:r>
          </a:p>
          <a:p>
            <a:pPr algn="l">
              <a:buFont typeface="Wingdings" pitchFamily="2" charset="2"/>
              <a:buChar char="q"/>
            </a:pPr>
            <a:r>
              <a:rPr lang="en-US" dirty="0" smtClean="0"/>
              <a:t> </a:t>
            </a:r>
            <a:r>
              <a:rPr lang="en-US" dirty="0" err="1" smtClean="0"/>
              <a:t>Remoting</a:t>
            </a:r>
            <a:r>
              <a:rPr lang="en-US" dirty="0" smtClean="0"/>
              <a:t> Capabilities</a:t>
            </a:r>
          </a:p>
          <a:p>
            <a:pPr algn="l">
              <a:buFont typeface="Wingdings" pitchFamily="2" charset="2"/>
              <a:buChar char="q"/>
            </a:pPr>
            <a:r>
              <a:rPr lang="en-US" dirty="0" smtClean="0"/>
              <a:t> Reporting</a:t>
            </a:r>
          </a:p>
          <a:p>
            <a:pPr algn="l"/>
            <a:endParaRPr lang="en-US" dirty="0" smtClean="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a:p>
        </p:txBody>
      </p:sp>
      <p:pic>
        <p:nvPicPr>
          <p:cNvPr id="1026" name="Picture 2"/>
          <p:cNvPicPr>
            <a:picLocks noChangeAspect="1" noChangeArrowheads="1"/>
          </p:cNvPicPr>
          <p:nvPr/>
        </p:nvPicPr>
        <p:blipFill>
          <a:blip r:embed="rId2"/>
          <a:srcRect/>
          <a:stretch>
            <a:fillRect/>
          </a:stretch>
        </p:blipFill>
        <p:spPr bwMode="auto">
          <a:xfrm>
            <a:off x="5572125" y="2593910"/>
            <a:ext cx="6152859" cy="3478861"/>
          </a:xfrm>
          <a:prstGeom prst="rect">
            <a:avLst/>
          </a:prstGeom>
          <a:noFill/>
          <a:ln w="9525">
            <a:noFill/>
            <a:miter lim="800000"/>
            <a:headEnd/>
            <a:tailEnd/>
          </a:ln>
          <a:effectLst/>
        </p:spPr>
      </p:pic>
    </p:spTree>
    <p:extLst>
      <p:ext uri="{BB962C8B-B14F-4D97-AF65-F5344CB8AC3E}">
        <p14:creationId xmlns:p14="http://schemas.microsoft.com/office/powerpoint/2010/main" xmlns="" val="3705700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85824"/>
            <a:ext cx="6342062" cy="685801"/>
          </a:xfrm>
        </p:spPr>
        <p:txBody>
          <a:bodyPr/>
          <a:lstStyle/>
          <a:p>
            <a:r>
              <a:rPr lang="en-IN" b="1" dirty="0" smtClean="0"/>
              <a:t>Simple Plug-and-Play Setup</a:t>
            </a:r>
            <a:endParaRPr lang="en-IN" b="1" dirty="0"/>
          </a:p>
        </p:txBody>
      </p:sp>
      <p:pic>
        <p:nvPicPr>
          <p:cNvPr id="2050" name="Picture 2"/>
          <p:cNvPicPr>
            <a:picLocks noGrp="1" noChangeAspect="1" noChangeArrowheads="1"/>
          </p:cNvPicPr>
          <p:nvPr>
            <p:ph type="pic" idx="1"/>
          </p:nvPr>
        </p:nvPicPr>
        <p:blipFill>
          <a:blip r:embed="rId2"/>
          <a:srcRect t="1515" b="1515"/>
          <a:stretch>
            <a:fillRect/>
          </a:stretch>
        </p:blipFill>
        <p:spPr bwMode="auto">
          <a:xfrm>
            <a:off x="7067550" y="2552700"/>
            <a:ext cx="4287838" cy="3308350"/>
          </a:xfrm>
          <a:prstGeom prst="rect">
            <a:avLst/>
          </a:prstGeom>
          <a:noFill/>
          <a:ln w="9525">
            <a:noFill/>
            <a:miter lim="800000"/>
            <a:headEnd/>
            <a:tailEnd/>
          </a:ln>
          <a:effectLst/>
        </p:spPr>
      </p:pic>
      <p:sp>
        <p:nvSpPr>
          <p:cNvPr id="5" name="Text Placeholder 4"/>
          <p:cNvSpPr>
            <a:spLocks noGrp="1"/>
          </p:cNvSpPr>
          <p:nvPr>
            <p:ph type="body" sz="half" idx="2"/>
          </p:nvPr>
        </p:nvSpPr>
        <p:spPr>
          <a:xfrm>
            <a:off x="839788" y="1724025"/>
            <a:ext cx="6103937" cy="4144963"/>
          </a:xfrm>
        </p:spPr>
        <p:txBody>
          <a:bodyPr/>
          <a:lstStyle/>
          <a:p>
            <a:pPr>
              <a:buFont typeface="Wingdings" pitchFamily="2" charset="2"/>
              <a:buChar char="ü"/>
            </a:pPr>
            <a:r>
              <a:rPr lang="en-IN" dirty="0" smtClean="0"/>
              <a:t>Set up your mobile test automation environment in minutes. No Installation necessary, use the web based interface to develop and execute automated tests on remote mobile devices, simulators or emulators</a:t>
            </a:r>
          </a:p>
          <a:p>
            <a:pPr>
              <a:buFont typeface="Wingdings" pitchFamily="2" charset="2"/>
              <a:buChar char="ü"/>
            </a:pPr>
            <a:r>
              <a:rPr lang="en-IN" dirty="0" smtClean="0"/>
              <a:t> Installed version is available with one-click executable file and no additional environment dependencies</a:t>
            </a:r>
          </a:p>
          <a:p>
            <a:pPr>
              <a:buFont typeface="Wingdings" pitchFamily="2" charset="2"/>
              <a:buChar char="ü"/>
            </a:pPr>
            <a:r>
              <a:rPr lang="en-IN" dirty="0" smtClean="0"/>
              <a:t> Automated registration of Apple devices to Apple developer accounts that eliminates the provisioning process </a:t>
            </a:r>
          </a:p>
          <a:p>
            <a:pPr>
              <a:buFont typeface="Wingdings" pitchFamily="2" charset="2"/>
              <a:buChar char="ü"/>
            </a:pPr>
            <a:r>
              <a:rPr lang="en-IN" dirty="0" err="1" smtClean="0"/>
              <a:t>iOS</a:t>
            </a:r>
            <a:r>
              <a:rPr lang="en-IN" dirty="0" smtClean="0"/>
              <a:t> and Android devices can be tested on either Windows or MAC machines </a:t>
            </a:r>
          </a:p>
          <a:p>
            <a:pPr>
              <a:buFont typeface="Wingdings" pitchFamily="2" charset="2"/>
              <a:buChar char="ü"/>
            </a:pPr>
            <a:r>
              <a:rPr lang="en-IN" dirty="0" smtClean="0"/>
              <a:t>Out of the box management and customizable reporting </a:t>
            </a:r>
            <a:r>
              <a:rPr lang="en-IN" dirty="0" smtClean="0"/>
              <a:t>systems included </a:t>
            </a:r>
          </a:p>
          <a:p>
            <a:pPr>
              <a:buFont typeface="Wingdings" pitchFamily="2" charset="2"/>
              <a:buChar char="ü"/>
            </a:pPr>
            <a:r>
              <a:rPr lang="en-IN" dirty="0" smtClean="0"/>
              <a:t>Grid tool for mass parallel test execution</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23926"/>
            <a:ext cx="10323512" cy="1019174"/>
          </a:xfrm>
        </p:spPr>
        <p:txBody>
          <a:bodyPr>
            <a:normAutofit/>
          </a:bodyPr>
          <a:lstStyle/>
          <a:p>
            <a:r>
              <a:rPr lang="en-US" b="1" dirty="0" smtClean="0"/>
              <a:t>Simple Test Development</a:t>
            </a:r>
            <a:br>
              <a:rPr lang="en-US" b="1" dirty="0" smtClean="0"/>
            </a:br>
            <a:r>
              <a:rPr lang="en-IN" sz="2000" dirty="0" smtClean="0"/>
              <a:t>Easily develop test scripts for all mobile operating systems using unique test development tools</a:t>
            </a:r>
            <a:endParaRPr lang="en-IN" sz="2000" b="1" dirty="0"/>
          </a:p>
        </p:txBody>
      </p:sp>
      <p:sp>
        <p:nvSpPr>
          <p:cNvPr id="4" name="Text Placeholder 3"/>
          <p:cNvSpPr>
            <a:spLocks noGrp="1"/>
          </p:cNvSpPr>
          <p:nvPr>
            <p:ph type="body" sz="half" idx="2"/>
          </p:nvPr>
        </p:nvSpPr>
        <p:spPr>
          <a:xfrm>
            <a:off x="1200150" y="2114550"/>
            <a:ext cx="5143500" cy="3754437"/>
          </a:xfrm>
        </p:spPr>
        <p:txBody>
          <a:bodyPr>
            <a:normAutofit fontScale="92500" lnSpcReduction="20000"/>
          </a:bodyPr>
          <a:lstStyle/>
          <a:p>
            <a:pPr>
              <a:buFont typeface="Wingdings" pitchFamily="2" charset="2"/>
              <a:buChar char="ü"/>
            </a:pPr>
            <a:r>
              <a:rPr lang="en-IN" dirty="0" smtClean="0"/>
              <a:t>Test recorder, to develop and run automated tests</a:t>
            </a:r>
          </a:p>
          <a:p>
            <a:pPr>
              <a:buFont typeface="Wingdings" pitchFamily="2" charset="2"/>
              <a:buChar char="ü"/>
            </a:pPr>
            <a:r>
              <a:rPr lang="en-IN" dirty="0" smtClean="0"/>
              <a:t>Object spy </a:t>
            </a:r>
          </a:p>
          <a:p>
            <a:pPr>
              <a:buFont typeface="Wingdings" pitchFamily="2" charset="2"/>
              <a:buChar char="ü"/>
            </a:pPr>
            <a:r>
              <a:rPr lang="en-IN" dirty="0" err="1" smtClean="0"/>
              <a:t>XPath</a:t>
            </a:r>
            <a:r>
              <a:rPr lang="en-IN" dirty="0" smtClean="0"/>
              <a:t> query </a:t>
            </a:r>
          </a:p>
          <a:p>
            <a:pPr>
              <a:buFont typeface="Wingdings" pitchFamily="2" charset="2"/>
              <a:buChar char="ü"/>
            </a:pPr>
            <a:r>
              <a:rPr lang="en-IN" dirty="0" smtClean="0"/>
              <a:t>Step by step reporting </a:t>
            </a:r>
          </a:p>
          <a:p>
            <a:pPr>
              <a:buFont typeface="Wingdings" pitchFamily="2" charset="2"/>
              <a:buChar char="ü"/>
            </a:pPr>
            <a:r>
              <a:rPr lang="en-IN" dirty="0" smtClean="0"/>
              <a:t>Execution commands and element highlighting </a:t>
            </a:r>
          </a:p>
          <a:p>
            <a:pPr>
              <a:buFont typeface="Wingdings" pitchFamily="2" charset="2"/>
              <a:buChar char="ü"/>
            </a:pPr>
            <a:r>
              <a:rPr lang="en-IN" dirty="0" smtClean="0"/>
              <a:t>Object repository and dynamic identification </a:t>
            </a:r>
          </a:p>
          <a:p>
            <a:pPr>
              <a:buFont typeface="Wingdings" pitchFamily="2" charset="2"/>
              <a:buChar char="ü"/>
            </a:pPr>
            <a:r>
              <a:rPr lang="en-IN" dirty="0" smtClean="0"/>
              <a:t>Offline analysis for element identification failure </a:t>
            </a:r>
          </a:p>
          <a:p>
            <a:pPr>
              <a:buFont typeface="Wingdings" pitchFamily="2" charset="2"/>
              <a:buChar char="ü"/>
            </a:pPr>
            <a:r>
              <a:rPr lang="en-IN" dirty="0" smtClean="0"/>
              <a:t>Test code generation </a:t>
            </a:r>
          </a:p>
          <a:p>
            <a:pPr>
              <a:buFont typeface="Wingdings" pitchFamily="2" charset="2"/>
              <a:buChar char="ü"/>
            </a:pPr>
            <a:r>
              <a:rPr lang="en-IN" dirty="0" smtClean="0"/>
              <a:t>Simulators and Emulators are fully supported </a:t>
            </a:r>
          </a:p>
          <a:p>
            <a:pPr>
              <a:buFont typeface="Wingdings" pitchFamily="2" charset="2"/>
              <a:buChar char="ü"/>
            </a:pPr>
            <a:r>
              <a:rPr lang="en-IN" dirty="0" smtClean="0"/>
              <a:t>Advanced object Identification: </a:t>
            </a:r>
          </a:p>
          <a:p>
            <a:r>
              <a:rPr lang="en-IN" dirty="0" smtClean="0"/>
              <a:t>• Identify objects by their properties </a:t>
            </a:r>
          </a:p>
          <a:p>
            <a:r>
              <a:rPr lang="en-IN" dirty="0" smtClean="0"/>
              <a:t>• Identify customized UI elements </a:t>
            </a:r>
          </a:p>
          <a:p>
            <a:r>
              <a:rPr lang="en-IN" dirty="0" smtClean="0"/>
              <a:t>• Also support identification by image or text recognition</a:t>
            </a:r>
            <a:endParaRPr lang="en-IN" dirty="0"/>
          </a:p>
        </p:txBody>
      </p:sp>
      <p:pic>
        <p:nvPicPr>
          <p:cNvPr id="3074" name="Picture 2"/>
          <p:cNvPicPr>
            <a:picLocks noGrp="1" noChangeAspect="1" noChangeArrowheads="1"/>
          </p:cNvPicPr>
          <p:nvPr>
            <p:ph type="pic" idx="1"/>
          </p:nvPr>
        </p:nvPicPr>
        <p:blipFill>
          <a:blip r:embed="rId2"/>
          <a:srcRect l="916" r="916"/>
          <a:stretch>
            <a:fillRect/>
          </a:stretch>
        </p:blipFill>
        <p:spPr bwMode="auto">
          <a:xfrm>
            <a:off x="7372350" y="2628900"/>
            <a:ext cx="3983038" cy="323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23901"/>
            <a:ext cx="10447337" cy="1057274"/>
          </a:xfrm>
        </p:spPr>
        <p:txBody>
          <a:bodyPr>
            <a:normAutofit/>
          </a:bodyPr>
          <a:lstStyle/>
          <a:p>
            <a:r>
              <a:rPr lang="en-US" b="1" dirty="0" smtClean="0"/>
              <a:t>Full Device Control</a:t>
            </a:r>
            <a:br>
              <a:rPr lang="en-US" b="1" dirty="0" smtClean="0"/>
            </a:br>
            <a:r>
              <a:rPr lang="en-IN" dirty="0" smtClean="0"/>
              <a:t> </a:t>
            </a:r>
            <a:r>
              <a:rPr lang="en-IN" sz="2200" dirty="0" smtClean="0"/>
              <a:t>Automate any mobile application scenario by fully controlling remote mobile devices</a:t>
            </a:r>
            <a:endParaRPr lang="en-IN" dirty="0"/>
          </a:p>
        </p:txBody>
      </p:sp>
      <p:sp>
        <p:nvSpPr>
          <p:cNvPr id="4" name="Text Placeholder 3"/>
          <p:cNvSpPr>
            <a:spLocks noGrp="1"/>
          </p:cNvSpPr>
          <p:nvPr>
            <p:ph type="body" sz="half" idx="2"/>
          </p:nvPr>
        </p:nvSpPr>
        <p:spPr>
          <a:xfrm>
            <a:off x="1076325" y="2028825"/>
            <a:ext cx="5734050" cy="3840163"/>
          </a:xfrm>
        </p:spPr>
        <p:txBody>
          <a:bodyPr>
            <a:normAutofit lnSpcReduction="10000"/>
          </a:bodyPr>
          <a:lstStyle/>
          <a:p>
            <a:pPr>
              <a:buFont typeface="Wingdings" pitchFamily="2" charset="2"/>
              <a:buChar char="ü"/>
            </a:pPr>
            <a:r>
              <a:rPr lang="en-IN" dirty="0" smtClean="0"/>
              <a:t>Gestures Multi touch </a:t>
            </a:r>
          </a:p>
          <a:p>
            <a:pPr lvl="1">
              <a:buFont typeface="Wingdings" pitchFamily="2" charset="2"/>
              <a:buChar char="§"/>
            </a:pPr>
            <a:r>
              <a:rPr lang="en-IN" dirty="0" smtClean="0"/>
              <a:t> Swipe </a:t>
            </a:r>
          </a:p>
          <a:p>
            <a:pPr lvl="1">
              <a:buFont typeface="Wingdings" pitchFamily="2" charset="2"/>
              <a:buChar char="§"/>
            </a:pPr>
            <a:r>
              <a:rPr lang="en-IN" dirty="0" smtClean="0"/>
              <a:t>Flick </a:t>
            </a:r>
          </a:p>
          <a:p>
            <a:pPr lvl="1">
              <a:buFont typeface="Wingdings" pitchFamily="2" charset="2"/>
              <a:buChar char="§"/>
            </a:pPr>
            <a:r>
              <a:rPr lang="en-IN" dirty="0" smtClean="0"/>
              <a:t>Drag &amp; Drop </a:t>
            </a:r>
          </a:p>
          <a:p>
            <a:pPr lvl="1">
              <a:buFont typeface="Wingdings" pitchFamily="2" charset="2"/>
              <a:buChar char="§"/>
            </a:pPr>
            <a:r>
              <a:rPr lang="en-IN" dirty="0" smtClean="0"/>
              <a:t>Zoom in and out </a:t>
            </a:r>
          </a:p>
          <a:p>
            <a:pPr lvl="1">
              <a:buFont typeface="Wingdings" pitchFamily="2" charset="2"/>
              <a:buChar char="§"/>
            </a:pPr>
            <a:r>
              <a:rPr lang="en-IN" dirty="0" smtClean="0"/>
              <a:t>Scroll including conditional scrolling </a:t>
            </a:r>
          </a:p>
          <a:p>
            <a:pPr lvl="1">
              <a:buFont typeface="Wingdings" pitchFamily="2" charset="2"/>
              <a:buChar char="§"/>
            </a:pPr>
            <a:r>
              <a:rPr lang="en-IN" dirty="0" smtClean="0"/>
              <a:t>Shake </a:t>
            </a:r>
          </a:p>
          <a:p>
            <a:pPr lvl="1">
              <a:buFont typeface="Wingdings" pitchFamily="2" charset="2"/>
              <a:buChar char="§"/>
            </a:pPr>
            <a:r>
              <a:rPr lang="en-IN" dirty="0" smtClean="0"/>
              <a:t>Pinch</a:t>
            </a:r>
          </a:p>
          <a:p>
            <a:pPr lvl="1">
              <a:buFont typeface="Wingdings" pitchFamily="2" charset="2"/>
              <a:buChar char="§"/>
            </a:pPr>
            <a:r>
              <a:rPr lang="en-IN" dirty="0" smtClean="0"/>
              <a:t> Force touch (</a:t>
            </a:r>
            <a:r>
              <a:rPr lang="en-IN" dirty="0" err="1" smtClean="0"/>
              <a:t>iOS</a:t>
            </a:r>
            <a:r>
              <a:rPr lang="en-IN" dirty="0" smtClean="0"/>
              <a:t>) </a:t>
            </a:r>
          </a:p>
          <a:p>
            <a:pPr>
              <a:buFont typeface="Wingdings" pitchFamily="2" charset="2"/>
              <a:buChar char="ü"/>
            </a:pPr>
            <a:r>
              <a:rPr lang="en-IN" dirty="0" smtClean="0"/>
              <a:t>Full power cycle - Reboot your device, reset or disconnect USB connection </a:t>
            </a:r>
          </a:p>
          <a:p>
            <a:pPr>
              <a:buFont typeface="Wingdings" pitchFamily="2" charset="2"/>
              <a:buChar char="ü"/>
            </a:pPr>
            <a:r>
              <a:rPr lang="en-IN" dirty="0" smtClean="0"/>
              <a:t>All device virtual and physical buttons supported (home, volume, power, recent apps) </a:t>
            </a:r>
          </a:p>
          <a:p>
            <a:pPr>
              <a:buFont typeface="Wingdings" pitchFamily="2" charset="2"/>
              <a:buChar char="ü"/>
            </a:pPr>
            <a:r>
              <a:rPr lang="en-IN" dirty="0" smtClean="0"/>
              <a:t>Display mode (portrait / landscape) </a:t>
            </a:r>
          </a:p>
          <a:p>
            <a:pPr>
              <a:buFont typeface="Wingdings" pitchFamily="2" charset="2"/>
              <a:buChar char="ü"/>
            </a:pPr>
            <a:r>
              <a:rPr lang="en-IN" dirty="0" smtClean="0"/>
              <a:t>Trigger incoming SMS/Calls</a:t>
            </a:r>
            <a:endParaRPr lang="en-IN" dirty="0"/>
          </a:p>
        </p:txBody>
      </p:sp>
      <p:pic>
        <p:nvPicPr>
          <p:cNvPr id="4098" name="Picture 2"/>
          <p:cNvPicPr>
            <a:picLocks noGrp="1" noChangeAspect="1" noChangeArrowheads="1"/>
          </p:cNvPicPr>
          <p:nvPr>
            <p:ph type="pic" idx="1"/>
          </p:nvPr>
        </p:nvPicPr>
        <p:blipFill>
          <a:blip r:embed="rId2"/>
          <a:srcRect t="1601" b="1601"/>
          <a:stretch>
            <a:fillRect/>
          </a:stretch>
        </p:blipFill>
        <p:spPr bwMode="auto">
          <a:xfrm>
            <a:off x="7286624" y="2533650"/>
            <a:ext cx="4068763" cy="332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285412" cy="1600200"/>
          </a:xfrm>
        </p:spPr>
        <p:txBody>
          <a:bodyPr>
            <a:normAutofit/>
          </a:bodyPr>
          <a:lstStyle/>
          <a:p>
            <a:r>
              <a:rPr lang="en-US" b="1" dirty="0" smtClean="0"/>
              <a:t>Increase Test Coverage</a:t>
            </a:r>
            <a:br>
              <a:rPr lang="en-US" b="1" dirty="0" smtClean="0"/>
            </a:br>
            <a:r>
              <a:rPr lang="en-IN" sz="2200" dirty="0" smtClean="0"/>
              <a:t>Test all types of mobile applications, and automate advanced mobile application scenarios</a:t>
            </a:r>
            <a:r>
              <a:rPr lang="en-US" dirty="0" smtClean="0"/>
              <a:t/>
            </a:r>
            <a:br>
              <a:rPr lang="en-US" dirty="0" smtClean="0"/>
            </a:br>
            <a:endParaRPr lang="en-IN" dirty="0"/>
          </a:p>
        </p:txBody>
      </p:sp>
      <p:sp>
        <p:nvSpPr>
          <p:cNvPr id="4" name="Text Placeholder 3"/>
          <p:cNvSpPr>
            <a:spLocks noGrp="1"/>
          </p:cNvSpPr>
          <p:nvPr>
            <p:ph type="body" sz="half" idx="2"/>
          </p:nvPr>
        </p:nvSpPr>
        <p:spPr>
          <a:xfrm>
            <a:off x="839788" y="2057400"/>
            <a:ext cx="5637212" cy="3811588"/>
          </a:xfrm>
        </p:spPr>
        <p:txBody>
          <a:bodyPr/>
          <a:lstStyle/>
          <a:p>
            <a:pPr>
              <a:buFont typeface="Wingdings" pitchFamily="2" charset="2"/>
              <a:buChar char="ü"/>
            </a:pPr>
            <a:r>
              <a:rPr lang="en-IN" dirty="0" smtClean="0"/>
              <a:t>All apps types: </a:t>
            </a:r>
          </a:p>
          <a:p>
            <a:pPr lvl="1">
              <a:buFont typeface="Wingdings" pitchFamily="2" charset="2"/>
              <a:buChar char="§"/>
            </a:pPr>
            <a:r>
              <a:rPr lang="en-IN" dirty="0" smtClean="0"/>
              <a:t> Native, Web and Hybrid Applications </a:t>
            </a:r>
          </a:p>
          <a:p>
            <a:pPr lvl="1">
              <a:buFont typeface="Wingdings" pitchFamily="2" charset="2"/>
              <a:buChar char="§"/>
            </a:pPr>
            <a:r>
              <a:rPr lang="en-IN" dirty="0" smtClean="0"/>
              <a:t>System &amp; MDM apps (Device settings, SMS verification) </a:t>
            </a:r>
          </a:p>
          <a:p>
            <a:pPr lvl="1">
              <a:buFont typeface="Wingdings" pitchFamily="2" charset="2"/>
              <a:buChar char="§"/>
            </a:pPr>
            <a:r>
              <a:rPr lang="en-IN" dirty="0" smtClean="0"/>
              <a:t> Non-packaged apps (</a:t>
            </a:r>
            <a:r>
              <a:rPr lang="en-IN" dirty="0" err="1" smtClean="0"/>
              <a:t>Facebook</a:t>
            </a:r>
            <a:r>
              <a:rPr lang="en-IN" dirty="0" smtClean="0"/>
              <a:t>, LinkedIn etc.) </a:t>
            </a:r>
          </a:p>
          <a:p>
            <a:pPr>
              <a:buFont typeface="Wingdings" pitchFamily="2" charset="2"/>
              <a:buChar char="ü"/>
            </a:pPr>
            <a:r>
              <a:rPr lang="en-IN" dirty="0" smtClean="0"/>
              <a:t>All functionality: </a:t>
            </a:r>
          </a:p>
          <a:p>
            <a:pPr lvl="1">
              <a:buFont typeface="Wingdings" pitchFamily="2" charset="2"/>
              <a:buChar char="§"/>
            </a:pPr>
            <a:r>
              <a:rPr lang="en-IN" dirty="0" smtClean="0"/>
              <a:t> Scanned-image testing (e.g. barcode, check scanning) </a:t>
            </a:r>
          </a:p>
          <a:p>
            <a:pPr lvl="1">
              <a:buFont typeface="Wingdings" pitchFamily="2" charset="2"/>
              <a:buChar char="§"/>
            </a:pPr>
            <a:r>
              <a:rPr lang="en-IN" dirty="0" smtClean="0"/>
              <a:t> Voice </a:t>
            </a:r>
            <a:r>
              <a:rPr lang="en-IN" dirty="0" smtClean="0"/>
              <a:t>testing (e.g. Audio injection, </a:t>
            </a:r>
            <a:r>
              <a:rPr lang="en-IN" dirty="0" err="1" smtClean="0"/>
              <a:t>Siri</a:t>
            </a:r>
            <a:r>
              <a:rPr lang="en-IN" dirty="0" smtClean="0"/>
              <a:t> </a:t>
            </a:r>
            <a:r>
              <a:rPr lang="en-IN" dirty="0" smtClean="0"/>
              <a:t>integration, Ok Google integration) </a:t>
            </a:r>
            <a:endParaRPr lang="en-IN" dirty="0" smtClean="0"/>
          </a:p>
          <a:p>
            <a:pPr lvl="1">
              <a:buFont typeface="Wingdings" pitchFamily="2" charset="2"/>
              <a:buChar char="§"/>
            </a:pPr>
            <a:r>
              <a:rPr lang="en-IN" dirty="0" smtClean="0"/>
              <a:t> Location-based testing (GPS simulation) </a:t>
            </a:r>
          </a:p>
          <a:p>
            <a:pPr lvl="1">
              <a:buFont typeface="Wingdings" pitchFamily="2" charset="2"/>
              <a:buChar char="§"/>
            </a:pPr>
            <a:r>
              <a:rPr lang="en-IN" dirty="0" smtClean="0"/>
              <a:t> Authentication simulation (e.g. </a:t>
            </a:r>
            <a:r>
              <a:rPr lang="en-IN" dirty="0" err="1" smtClean="0"/>
              <a:t>TouchID</a:t>
            </a:r>
            <a:r>
              <a:rPr lang="en-IN" dirty="0" smtClean="0"/>
              <a:t>, Password, Pin, Pattern</a:t>
            </a:r>
          </a:p>
          <a:p>
            <a:pPr>
              <a:buFont typeface="Wingdings" pitchFamily="2" charset="2"/>
              <a:buChar char="ü"/>
            </a:pPr>
            <a:r>
              <a:rPr lang="en-IN" dirty="0" smtClean="0"/>
              <a:t>Support for all beta versions of mobile OS within 2 weeks from release to the market</a:t>
            </a:r>
          </a:p>
        </p:txBody>
      </p:sp>
      <p:pic>
        <p:nvPicPr>
          <p:cNvPr id="5122" name="Picture 2"/>
          <p:cNvPicPr>
            <a:picLocks noGrp="1" noChangeAspect="1" noChangeArrowheads="1"/>
          </p:cNvPicPr>
          <p:nvPr>
            <p:ph type="pic" idx="1"/>
          </p:nvPr>
        </p:nvPicPr>
        <p:blipFill>
          <a:blip r:embed="rId2"/>
          <a:srcRect t="364" b="364"/>
          <a:stretch>
            <a:fillRect/>
          </a:stretch>
        </p:blipFill>
        <p:spPr bwMode="auto">
          <a:xfrm>
            <a:off x="7010400" y="2209800"/>
            <a:ext cx="4344988" cy="36512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761662" cy="1238250"/>
          </a:xfrm>
        </p:spPr>
        <p:txBody>
          <a:bodyPr>
            <a:normAutofit/>
          </a:bodyPr>
          <a:lstStyle/>
          <a:p>
            <a:r>
              <a:rPr lang="en-IN" b="1" dirty="0" smtClean="0"/>
              <a:t>Integration with test frameworks/IDEs &amp; CI environments</a:t>
            </a:r>
            <a:r>
              <a:rPr lang="en-IN" dirty="0" smtClean="0"/>
              <a:t/>
            </a:r>
            <a:br>
              <a:rPr lang="en-IN" dirty="0" smtClean="0"/>
            </a:br>
            <a:r>
              <a:rPr lang="en-IN" sz="2200" dirty="0" smtClean="0"/>
              <a:t>Integrate seamlessly into existing testing and continuous integration environments</a:t>
            </a:r>
            <a:endParaRPr lang="en-IN" sz="2200" dirty="0"/>
          </a:p>
        </p:txBody>
      </p:sp>
      <p:sp>
        <p:nvSpPr>
          <p:cNvPr id="4" name="Text Placeholder 3"/>
          <p:cNvSpPr>
            <a:spLocks noGrp="1"/>
          </p:cNvSpPr>
          <p:nvPr>
            <p:ph type="body" sz="half" idx="2"/>
          </p:nvPr>
        </p:nvSpPr>
        <p:spPr>
          <a:xfrm>
            <a:off x="839788" y="2057400"/>
            <a:ext cx="6351587" cy="3811588"/>
          </a:xfrm>
        </p:spPr>
        <p:txBody>
          <a:bodyPr>
            <a:normAutofit fontScale="92500" lnSpcReduction="10000"/>
          </a:bodyPr>
          <a:lstStyle/>
          <a:p>
            <a:pPr>
              <a:buFont typeface="Wingdings" pitchFamily="2" charset="2"/>
              <a:buChar char="ü"/>
            </a:pPr>
            <a:r>
              <a:rPr lang="en-IN" dirty="0" smtClean="0"/>
              <a:t>Full integration with testing environment </a:t>
            </a:r>
          </a:p>
          <a:p>
            <a:pPr lvl="1">
              <a:buFont typeface="Wingdings" pitchFamily="2" charset="2"/>
              <a:buChar char="§"/>
            </a:pPr>
            <a:r>
              <a:rPr lang="en-IN" dirty="0" smtClean="0"/>
              <a:t>Run or develop </a:t>
            </a:r>
            <a:r>
              <a:rPr lang="en-IN" dirty="0" err="1" smtClean="0"/>
              <a:t>WebDriver</a:t>
            </a:r>
            <a:r>
              <a:rPr lang="en-IN" dirty="0" smtClean="0"/>
              <a:t> (Selenium, </a:t>
            </a:r>
            <a:r>
              <a:rPr lang="en-IN" dirty="0" err="1" smtClean="0"/>
              <a:t>Appium</a:t>
            </a:r>
            <a:r>
              <a:rPr lang="en-IN" dirty="0" smtClean="0"/>
              <a:t>) tests</a:t>
            </a:r>
          </a:p>
          <a:p>
            <a:pPr lvl="1">
              <a:buFont typeface="Wingdings" pitchFamily="2" charset="2"/>
              <a:buChar char="§"/>
            </a:pPr>
            <a:r>
              <a:rPr lang="en-IN" dirty="0" smtClean="0"/>
              <a:t>Program in Java along JUnit3, JUnit4, </a:t>
            </a:r>
            <a:r>
              <a:rPr lang="en-IN" dirty="0" err="1" smtClean="0"/>
              <a:t>TestNG</a:t>
            </a:r>
            <a:r>
              <a:rPr lang="en-IN" dirty="0" smtClean="0"/>
              <a:t> frameworks </a:t>
            </a:r>
          </a:p>
          <a:p>
            <a:pPr lvl="1">
              <a:buFont typeface="Wingdings" pitchFamily="2" charset="2"/>
              <a:buChar char="§"/>
            </a:pPr>
            <a:r>
              <a:rPr lang="en-IN" dirty="0" smtClean="0"/>
              <a:t>Plug-in to Microsoft Visual Studio Testing &amp; Monitoring tools with C# </a:t>
            </a:r>
            <a:r>
              <a:rPr lang="en-IN" dirty="0" err="1" smtClean="0"/>
              <a:t>MSTest</a:t>
            </a:r>
            <a:r>
              <a:rPr lang="en-IN" dirty="0" smtClean="0"/>
              <a:t>, C#          </a:t>
            </a:r>
            <a:r>
              <a:rPr lang="en-IN" dirty="0" err="1" smtClean="0"/>
              <a:t>NUnit</a:t>
            </a:r>
            <a:r>
              <a:rPr lang="en-IN" dirty="0" smtClean="0"/>
              <a:t> test frameworks </a:t>
            </a:r>
          </a:p>
          <a:p>
            <a:pPr lvl="1">
              <a:buFont typeface="Wingdings" pitchFamily="2" charset="2"/>
              <a:buChar char="§"/>
            </a:pPr>
            <a:r>
              <a:rPr lang="en-IN" dirty="0" smtClean="0"/>
              <a:t>Script on Python 2.7 and 3.0 </a:t>
            </a:r>
          </a:p>
          <a:p>
            <a:pPr lvl="1">
              <a:buFont typeface="Wingdings" pitchFamily="2" charset="2"/>
              <a:buChar char="§"/>
            </a:pPr>
            <a:r>
              <a:rPr lang="en-IN" dirty="0" smtClean="0"/>
              <a:t> Integrate with IBM Rational</a:t>
            </a:r>
          </a:p>
          <a:p>
            <a:pPr lvl="1">
              <a:buFont typeface="Wingdings" pitchFamily="2" charset="2"/>
              <a:buChar char="§"/>
            </a:pPr>
            <a:r>
              <a:rPr lang="en-IN" dirty="0" smtClean="0"/>
              <a:t>Plug-in to </a:t>
            </a:r>
            <a:r>
              <a:rPr lang="en-IN" dirty="0" err="1" smtClean="0"/>
              <a:t>TestComplete</a:t>
            </a:r>
            <a:r>
              <a:rPr lang="en-IN" dirty="0" smtClean="0"/>
              <a:t> </a:t>
            </a:r>
          </a:p>
          <a:p>
            <a:pPr lvl="1">
              <a:buFont typeface="Wingdings" pitchFamily="2" charset="2"/>
              <a:buChar char="§"/>
            </a:pPr>
            <a:r>
              <a:rPr lang="en-IN" dirty="0" smtClean="0"/>
              <a:t>Work with any HP version inc. UFT V 12 (and all older QTP versions starting from QTP v 9.X) </a:t>
            </a:r>
          </a:p>
          <a:p>
            <a:pPr>
              <a:buFont typeface="Wingdings" pitchFamily="2" charset="2"/>
              <a:buChar char="ü"/>
            </a:pPr>
            <a:r>
              <a:rPr lang="en-IN" dirty="0" smtClean="0"/>
              <a:t>Full and seamless integration with Continuous Integration (CI) environments  </a:t>
            </a:r>
          </a:p>
          <a:p>
            <a:pPr lvl="1">
              <a:lnSpc>
                <a:spcPct val="100000"/>
              </a:lnSpc>
              <a:buFont typeface="Wingdings" pitchFamily="2" charset="2"/>
              <a:buChar char="§"/>
            </a:pPr>
            <a:r>
              <a:rPr lang="en-IN" dirty="0" smtClean="0"/>
              <a:t>Work with Hudson, Jenkins, </a:t>
            </a:r>
            <a:r>
              <a:rPr lang="en-IN" dirty="0" err="1" smtClean="0"/>
              <a:t>TeamCity</a:t>
            </a:r>
            <a:r>
              <a:rPr lang="en-IN" dirty="0" smtClean="0"/>
              <a:t>, as well as Quality </a:t>
            </a:r>
            <a:r>
              <a:rPr lang="en-IN" dirty="0" err="1" smtClean="0"/>
              <a:t>Center</a:t>
            </a:r>
            <a:r>
              <a:rPr lang="en-IN" dirty="0" smtClean="0"/>
              <a:t>, TFS, </a:t>
            </a:r>
            <a:r>
              <a:rPr lang="en-IN" dirty="0" err="1" smtClean="0"/>
              <a:t>JUnit</a:t>
            </a:r>
            <a:r>
              <a:rPr lang="en-IN" dirty="0" smtClean="0"/>
              <a:t>, </a:t>
            </a:r>
            <a:r>
              <a:rPr lang="en-IN" dirty="0" err="1" smtClean="0"/>
              <a:t>NUnit</a:t>
            </a:r>
            <a:r>
              <a:rPr lang="en-IN" dirty="0" smtClean="0"/>
              <a:t>, </a:t>
            </a:r>
            <a:r>
              <a:rPr lang="en-IN" dirty="0" err="1" smtClean="0"/>
              <a:t>PyUnit</a:t>
            </a:r>
            <a:r>
              <a:rPr lang="en-IN" dirty="0" smtClean="0"/>
              <a:t>, </a:t>
            </a:r>
            <a:r>
              <a:rPr lang="en-IN" dirty="0" err="1" smtClean="0"/>
              <a:t>TestNG</a:t>
            </a:r>
            <a:r>
              <a:rPr lang="en-IN" dirty="0" smtClean="0"/>
              <a:t>, Ant </a:t>
            </a:r>
          </a:p>
          <a:p>
            <a:pPr lvl="1">
              <a:lnSpc>
                <a:spcPct val="100000"/>
              </a:lnSpc>
              <a:buFont typeface="Wingdings" pitchFamily="2" charset="2"/>
              <a:buChar char="§"/>
            </a:pPr>
            <a:r>
              <a:rPr lang="en-IN" dirty="0" smtClean="0"/>
              <a:t>Create and edit </a:t>
            </a:r>
            <a:r>
              <a:rPr lang="en-IN" dirty="0" err="1" smtClean="0"/>
              <a:t>Jira</a:t>
            </a:r>
            <a:r>
              <a:rPr lang="en-IN" dirty="0" smtClean="0"/>
              <a:t> issues </a:t>
            </a:r>
          </a:p>
          <a:p>
            <a:pPr lvl="1">
              <a:lnSpc>
                <a:spcPct val="100000"/>
              </a:lnSpc>
              <a:buFont typeface="Wingdings" pitchFamily="2" charset="2"/>
              <a:buChar char="§"/>
            </a:pPr>
            <a:r>
              <a:rPr lang="en-IN" dirty="0" smtClean="0"/>
              <a:t> Submit your automated run results to QC </a:t>
            </a:r>
          </a:p>
          <a:p>
            <a:pPr lvl="1">
              <a:lnSpc>
                <a:spcPct val="100000"/>
              </a:lnSpc>
              <a:buFont typeface="Wingdings" pitchFamily="2" charset="2"/>
              <a:buChar char="§"/>
            </a:pPr>
            <a:r>
              <a:rPr lang="en-IN" dirty="0" smtClean="0"/>
              <a:t> Plug-in to HP QC, </a:t>
            </a:r>
            <a:r>
              <a:rPr lang="en-IN" dirty="0" err="1" smtClean="0"/>
              <a:t>LoadRunner</a:t>
            </a:r>
            <a:endParaRPr lang="en-IN" dirty="0" smtClean="0"/>
          </a:p>
        </p:txBody>
      </p:sp>
      <p:pic>
        <p:nvPicPr>
          <p:cNvPr id="6146" name="Picture 2"/>
          <p:cNvPicPr>
            <a:picLocks noGrp="1" noChangeAspect="1" noChangeArrowheads="1"/>
          </p:cNvPicPr>
          <p:nvPr>
            <p:ph type="pic" idx="1"/>
          </p:nvPr>
        </p:nvPicPr>
        <p:blipFill>
          <a:blip r:embed="rId2"/>
          <a:srcRect t="439" b="439"/>
          <a:stretch>
            <a:fillRect/>
          </a:stretch>
        </p:blipFill>
        <p:spPr bwMode="auto">
          <a:xfrm>
            <a:off x="7505700" y="2333625"/>
            <a:ext cx="3297238" cy="33083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04849"/>
            <a:ext cx="10437812" cy="1514475"/>
          </a:xfrm>
        </p:spPr>
        <p:txBody>
          <a:bodyPr>
            <a:normAutofit fontScale="90000"/>
          </a:bodyPr>
          <a:lstStyle/>
          <a:p>
            <a:r>
              <a:rPr lang="en-US" b="1" dirty="0" smtClean="0"/>
              <a:t>Parallel Execution</a:t>
            </a:r>
            <a:r>
              <a:rPr lang="en-US" dirty="0" smtClean="0"/>
              <a:t/>
            </a:r>
            <a:br>
              <a:rPr lang="en-US" dirty="0" smtClean="0"/>
            </a:br>
            <a:r>
              <a:rPr lang="en-IN" dirty="0" smtClean="0"/>
              <a:t> </a:t>
            </a:r>
            <a:r>
              <a:rPr lang="en-IN" sz="2200" dirty="0" smtClean="0"/>
              <a:t>Achieve continuous testing with large-scale parallel execution of mobile tests on local or remote devices </a:t>
            </a:r>
            <a:r>
              <a:rPr lang="en-US" dirty="0" smtClean="0"/>
              <a:t/>
            </a:r>
            <a:br>
              <a:rPr lang="en-US" dirty="0" smtClean="0"/>
            </a:br>
            <a:endParaRPr lang="en-IN" dirty="0"/>
          </a:p>
        </p:txBody>
      </p:sp>
      <p:sp>
        <p:nvSpPr>
          <p:cNvPr id="4" name="Text Placeholder 3"/>
          <p:cNvSpPr>
            <a:spLocks noGrp="1"/>
          </p:cNvSpPr>
          <p:nvPr>
            <p:ph type="body" sz="half" idx="2"/>
          </p:nvPr>
        </p:nvSpPr>
        <p:spPr>
          <a:xfrm>
            <a:off x="839788" y="2200274"/>
            <a:ext cx="5827712" cy="3668713"/>
          </a:xfrm>
        </p:spPr>
        <p:txBody>
          <a:bodyPr/>
          <a:lstStyle/>
          <a:p>
            <a:pPr>
              <a:buFont typeface="Wingdings" pitchFamily="2" charset="2"/>
              <a:buChar char="ü"/>
            </a:pPr>
            <a:r>
              <a:rPr lang="en-IN" dirty="0" smtClean="0"/>
              <a:t>Out-of-the-box parallel execution of tests on locally connected physical devices </a:t>
            </a:r>
          </a:p>
          <a:p>
            <a:pPr>
              <a:buFont typeface="Wingdings" pitchFamily="2" charset="2"/>
              <a:buChar char="ü"/>
            </a:pPr>
            <a:r>
              <a:rPr lang="en-IN" dirty="0" smtClean="0"/>
              <a:t>Large scale parallel execution of tests on remotely located mobile devices using </a:t>
            </a:r>
            <a:r>
              <a:rPr lang="en-IN" dirty="0" err="1" smtClean="0"/>
              <a:t>SeeTest</a:t>
            </a:r>
            <a:r>
              <a:rPr lang="en-IN" dirty="0" smtClean="0"/>
              <a:t> Grid Execution enabling:</a:t>
            </a:r>
          </a:p>
          <a:p>
            <a:pPr lvl="1">
              <a:buFont typeface="Wingdings" pitchFamily="2" charset="2"/>
              <a:buChar char="§"/>
            </a:pPr>
            <a:r>
              <a:rPr lang="en-IN" dirty="0" smtClean="0"/>
              <a:t>  Dynamic test scheduling, execution, and distribution according to specific attributes such as device manufacture, model, OS version</a:t>
            </a:r>
          </a:p>
          <a:p>
            <a:pPr lvl="1">
              <a:buFont typeface="Wingdings" pitchFamily="2" charset="2"/>
              <a:buChar char="§"/>
            </a:pPr>
            <a:r>
              <a:rPr lang="en-IN" dirty="0" smtClean="0"/>
              <a:t> Mass deployment of apps on target devices (</a:t>
            </a:r>
            <a:r>
              <a:rPr lang="en-IN" dirty="0" err="1" smtClean="0"/>
              <a:t>RESTful</a:t>
            </a:r>
            <a:r>
              <a:rPr lang="en-IN" dirty="0" smtClean="0"/>
              <a:t> API) </a:t>
            </a:r>
          </a:p>
          <a:p>
            <a:pPr lvl="1">
              <a:buFont typeface="Wingdings" pitchFamily="2" charset="2"/>
              <a:buChar char="§"/>
            </a:pPr>
            <a:r>
              <a:rPr lang="en-IN" dirty="0" smtClean="0"/>
              <a:t> Triggering tests directly from the CI station</a:t>
            </a:r>
            <a:endParaRPr lang="en-IN" dirty="0"/>
          </a:p>
        </p:txBody>
      </p:sp>
      <p:pic>
        <p:nvPicPr>
          <p:cNvPr id="7170" name="Picture 2"/>
          <p:cNvPicPr>
            <a:picLocks noGrp="1" noChangeAspect="1" noChangeArrowheads="1"/>
          </p:cNvPicPr>
          <p:nvPr>
            <p:ph type="pic" idx="1"/>
          </p:nvPr>
        </p:nvPicPr>
        <p:blipFill>
          <a:blip r:embed="rId2"/>
          <a:srcRect l="1270" r="1270"/>
          <a:stretch>
            <a:fillRect/>
          </a:stretch>
        </p:blipFill>
        <p:spPr bwMode="auto">
          <a:xfrm>
            <a:off x="7315200" y="2428875"/>
            <a:ext cx="4040188" cy="34321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094912" cy="1600200"/>
          </a:xfrm>
        </p:spPr>
        <p:txBody>
          <a:bodyPr>
            <a:normAutofit/>
          </a:bodyPr>
          <a:lstStyle/>
          <a:p>
            <a:r>
              <a:rPr lang="en-US" b="1" dirty="0" err="1" smtClean="0"/>
              <a:t>Remoting</a:t>
            </a:r>
            <a:r>
              <a:rPr lang="en-US" b="1" dirty="0" smtClean="0"/>
              <a:t> Capabilities</a:t>
            </a:r>
            <a:br>
              <a:rPr lang="en-US" b="1" dirty="0" smtClean="0"/>
            </a:br>
            <a:r>
              <a:rPr lang="en-IN" dirty="0" smtClean="0"/>
              <a:t> </a:t>
            </a:r>
            <a:r>
              <a:rPr lang="en-IN" sz="2200" dirty="0" smtClean="0"/>
              <a:t>Test automation with remote access to physical mobile devices </a:t>
            </a:r>
            <a:r>
              <a:rPr lang="en-US" dirty="0" smtClean="0"/>
              <a:t/>
            </a:r>
            <a:br>
              <a:rPr lang="en-US" dirty="0" smtClean="0"/>
            </a:br>
            <a:endParaRPr lang="en-IN" dirty="0"/>
          </a:p>
        </p:txBody>
      </p:sp>
      <p:sp>
        <p:nvSpPr>
          <p:cNvPr id="4" name="Text Placeholder 3"/>
          <p:cNvSpPr>
            <a:spLocks noGrp="1"/>
          </p:cNvSpPr>
          <p:nvPr>
            <p:ph type="body" sz="half" idx="2"/>
          </p:nvPr>
        </p:nvSpPr>
        <p:spPr>
          <a:xfrm>
            <a:off x="839788" y="2057400"/>
            <a:ext cx="5894387" cy="3811588"/>
          </a:xfrm>
        </p:spPr>
        <p:txBody>
          <a:bodyPr/>
          <a:lstStyle/>
          <a:p>
            <a:pPr>
              <a:buFont typeface="Wingdings" pitchFamily="2" charset="2"/>
              <a:buChar char="ü"/>
            </a:pPr>
            <a:r>
              <a:rPr lang="en-IN" dirty="0" smtClean="0"/>
              <a:t>Gain secure access to one, or many </a:t>
            </a:r>
            <a:r>
              <a:rPr lang="en-IN" dirty="0" err="1" smtClean="0"/>
              <a:t>Experitest</a:t>
            </a:r>
            <a:r>
              <a:rPr lang="en-IN" dirty="0" smtClean="0"/>
              <a:t> managed devices located in </a:t>
            </a:r>
            <a:r>
              <a:rPr lang="en-IN" dirty="0" err="1" smtClean="0"/>
              <a:t>Experitest’s</a:t>
            </a:r>
            <a:r>
              <a:rPr lang="en-IN" dirty="0" smtClean="0"/>
              <a:t> data </a:t>
            </a:r>
            <a:r>
              <a:rPr lang="en-IN" dirty="0" err="1" smtClean="0"/>
              <a:t>centers</a:t>
            </a:r>
            <a:r>
              <a:rPr lang="en-IN" dirty="0" smtClean="0"/>
              <a:t> around the globe (</a:t>
            </a:r>
            <a:r>
              <a:rPr lang="en-IN" dirty="0" err="1" smtClean="0"/>
              <a:t>SaaS</a:t>
            </a:r>
            <a:r>
              <a:rPr lang="en-IN" dirty="0" smtClean="0"/>
              <a:t> Digital Assurance lab) </a:t>
            </a:r>
          </a:p>
          <a:p>
            <a:pPr>
              <a:buFont typeface="Wingdings" pitchFamily="2" charset="2"/>
              <a:buChar char="ü"/>
            </a:pPr>
            <a:r>
              <a:rPr lang="en-IN" dirty="0" smtClean="0"/>
              <a:t>Create an on premise mobile device lab of physical or emulated mobile devices that reside securely within your company’s VPN (On-premise Digital Assurance Lab)</a:t>
            </a:r>
            <a:endParaRPr lang="en-IN" dirty="0"/>
          </a:p>
        </p:txBody>
      </p:sp>
      <p:pic>
        <p:nvPicPr>
          <p:cNvPr id="8194" name="Picture 2"/>
          <p:cNvPicPr>
            <a:picLocks noGrp="1" noChangeAspect="1" noChangeArrowheads="1"/>
          </p:cNvPicPr>
          <p:nvPr>
            <p:ph type="pic" idx="1"/>
          </p:nvPr>
        </p:nvPicPr>
        <p:blipFill>
          <a:blip r:embed="rId2"/>
          <a:srcRect t="1432" b="1432"/>
          <a:stretch>
            <a:fillRect/>
          </a:stretch>
        </p:blipFill>
        <p:spPr bwMode="auto">
          <a:xfrm>
            <a:off x="7543799" y="2524125"/>
            <a:ext cx="3859213" cy="32607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61637" cy="1600200"/>
          </a:xfrm>
        </p:spPr>
        <p:txBody>
          <a:bodyPr>
            <a:normAutofit fontScale="90000"/>
          </a:bodyPr>
          <a:lstStyle/>
          <a:p>
            <a:r>
              <a:rPr lang="en-US" b="1" dirty="0" smtClean="0"/>
              <a:t>Reporting</a:t>
            </a:r>
            <a:r>
              <a:rPr lang="en-US" dirty="0" smtClean="0"/>
              <a:t/>
            </a:r>
            <a:br>
              <a:rPr lang="en-US" dirty="0" smtClean="0"/>
            </a:br>
            <a:r>
              <a:rPr lang="en-IN" dirty="0" smtClean="0"/>
              <a:t> </a:t>
            </a:r>
            <a:r>
              <a:rPr lang="en-IN" sz="2200" dirty="0" smtClean="0"/>
              <a:t>Effectively manage large scale mobile automation with advanced reporting, parallel execution, and management systems </a:t>
            </a:r>
            <a:r>
              <a:rPr lang="en-US" dirty="0" smtClean="0"/>
              <a:t/>
            </a:r>
            <a:br>
              <a:rPr lang="en-US" dirty="0" smtClean="0"/>
            </a:br>
            <a:endParaRPr lang="en-IN" dirty="0"/>
          </a:p>
        </p:txBody>
      </p:sp>
      <p:sp>
        <p:nvSpPr>
          <p:cNvPr id="4" name="Text Placeholder 3"/>
          <p:cNvSpPr>
            <a:spLocks noGrp="1"/>
          </p:cNvSpPr>
          <p:nvPr>
            <p:ph type="body" sz="half" idx="2"/>
          </p:nvPr>
        </p:nvSpPr>
        <p:spPr>
          <a:xfrm>
            <a:off x="839788" y="2057400"/>
            <a:ext cx="5360987" cy="3811588"/>
          </a:xfrm>
        </p:spPr>
        <p:txBody>
          <a:bodyPr/>
          <a:lstStyle/>
          <a:p>
            <a:pPr>
              <a:buFont typeface="Wingdings" pitchFamily="2" charset="2"/>
              <a:buChar char="ü"/>
            </a:pPr>
            <a:r>
              <a:rPr lang="en-IN" dirty="0" smtClean="0"/>
              <a:t>Generate a single test execution report</a:t>
            </a:r>
          </a:p>
          <a:p>
            <a:pPr lvl="1">
              <a:buFont typeface="Wingdings" pitchFamily="2" charset="2"/>
              <a:buChar char="§"/>
            </a:pPr>
            <a:r>
              <a:rPr lang="en-IN" dirty="0" smtClean="0"/>
              <a:t> Automatically generates a detailed test reports </a:t>
            </a:r>
          </a:p>
          <a:p>
            <a:pPr lvl="1">
              <a:buFont typeface="Wingdings" pitchFamily="2" charset="2"/>
              <a:buChar char="§"/>
            </a:pPr>
            <a:r>
              <a:rPr lang="en-IN" dirty="0" smtClean="0"/>
              <a:t> Reports include screenshots and videos of every step of the test </a:t>
            </a:r>
          </a:p>
          <a:p>
            <a:pPr lvl="1">
              <a:buFont typeface="Wingdings" pitchFamily="2" charset="2"/>
              <a:buChar char="§"/>
            </a:pPr>
            <a:r>
              <a:rPr lang="en-IN" dirty="0" smtClean="0"/>
              <a:t> Reports indicate if the specific test passed or failed and show the exact step where it failed </a:t>
            </a:r>
          </a:p>
          <a:p>
            <a:pPr>
              <a:buFont typeface="Wingdings" pitchFamily="2" charset="2"/>
              <a:buChar char="ü"/>
            </a:pPr>
            <a:r>
              <a:rPr lang="en-IN" dirty="0" smtClean="0"/>
              <a:t>Pull device logs View the device's log files during test runs and save them for fault investigation</a:t>
            </a:r>
            <a:endParaRPr lang="en-IN" dirty="0"/>
          </a:p>
        </p:txBody>
      </p:sp>
      <p:pic>
        <p:nvPicPr>
          <p:cNvPr id="9218" name="Picture 2"/>
          <p:cNvPicPr>
            <a:picLocks noGrp="1" noChangeAspect="1" noChangeArrowheads="1"/>
          </p:cNvPicPr>
          <p:nvPr>
            <p:ph type="pic" idx="1"/>
          </p:nvPr>
        </p:nvPicPr>
        <p:blipFill>
          <a:blip r:embed="rId2"/>
          <a:srcRect t="417" b="417"/>
          <a:stretch>
            <a:fillRect/>
          </a:stretch>
        </p:blipFill>
        <p:spPr bwMode="auto">
          <a:xfrm>
            <a:off x="6438900" y="2466975"/>
            <a:ext cx="4916488" cy="33940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Agenda</a:t>
            </a:r>
            <a:endParaRPr lang="en-IN" b="1" dirty="0"/>
          </a:p>
        </p:txBody>
      </p:sp>
      <p:sp>
        <p:nvSpPr>
          <p:cNvPr id="3" name="Content Placeholder 2"/>
          <p:cNvSpPr>
            <a:spLocks noGrp="1"/>
          </p:cNvSpPr>
          <p:nvPr>
            <p:ph idx="1"/>
          </p:nvPr>
        </p:nvSpPr>
        <p:spPr/>
        <p:txBody>
          <a:bodyPr/>
          <a:lstStyle/>
          <a:p>
            <a:pPr>
              <a:buFont typeface="Wingdings" pitchFamily="2" charset="2"/>
              <a:buChar char="q"/>
            </a:pPr>
            <a:r>
              <a:rPr lang="en-IN" dirty="0" smtClean="0"/>
              <a:t> Mobile Application Testing</a:t>
            </a:r>
          </a:p>
          <a:p>
            <a:pPr>
              <a:buFont typeface="Wingdings" pitchFamily="2" charset="2"/>
              <a:buChar char="q"/>
            </a:pPr>
            <a:r>
              <a:rPr lang="en-IN" dirty="0" smtClean="0"/>
              <a:t> Challenges of testing mobile application </a:t>
            </a:r>
          </a:p>
          <a:p>
            <a:pPr>
              <a:buFont typeface="Wingdings" pitchFamily="2" charset="2"/>
              <a:buChar char="q"/>
            </a:pPr>
            <a:r>
              <a:rPr lang="en-IN" dirty="0" smtClean="0"/>
              <a:t> Mobile Automation - What is it? </a:t>
            </a:r>
          </a:p>
          <a:p>
            <a:pPr>
              <a:buFont typeface="Wingdings" pitchFamily="2" charset="2"/>
              <a:buChar char="q"/>
            </a:pPr>
            <a:r>
              <a:rPr lang="en-IN" dirty="0" smtClean="0"/>
              <a:t> Tools available in the market </a:t>
            </a:r>
          </a:p>
          <a:p>
            <a:pPr>
              <a:buFont typeface="Wingdings" pitchFamily="2" charset="2"/>
              <a:buChar char="q"/>
            </a:pPr>
            <a:r>
              <a:rPr lang="en-IN" dirty="0" smtClean="0"/>
              <a:t> Why </a:t>
            </a:r>
            <a:r>
              <a:rPr lang="en-IN" dirty="0" err="1" smtClean="0"/>
              <a:t>SeeTest</a:t>
            </a:r>
            <a:r>
              <a:rPr lang="en-IN" dirty="0" smtClean="0"/>
              <a:t> ?</a:t>
            </a:r>
          </a:p>
          <a:p>
            <a:pPr>
              <a:buFont typeface="Wingdings" pitchFamily="2" charset="2"/>
              <a:buChar char="q"/>
            </a:pPr>
            <a:r>
              <a:rPr lang="en-IN" dirty="0" smtClean="0"/>
              <a:t> </a:t>
            </a:r>
            <a:r>
              <a:rPr lang="en-IN" dirty="0" err="1" smtClean="0"/>
              <a:t>Seetest</a:t>
            </a:r>
            <a:r>
              <a:rPr lang="en-IN" dirty="0" smtClean="0"/>
              <a:t> key </a:t>
            </a:r>
            <a:r>
              <a:rPr lang="en-IN" dirty="0" smtClean="0"/>
              <a:t>Capabilities</a:t>
            </a:r>
          </a:p>
          <a:p>
            <a:pPr>
              <a:buFont typeface="Wingdings" pitchFamily="2" charset="2"/>
              <a:buChar char="q"/>
            </a:pPr>
            <a:r>
              <a:rPr lang="en-IN" dirty="0" smtClean="0"/>
              <a:t> Demo </a:t>
            </a:r>
            <a:endParaRPr lang="en-IN" dirty="0" smtClean="0"/>
          </a:p>
          <a:p>
            <a:pPr>
              <a:buFont typeface="Wingdings" pitchFamily="2" charset="2"/>
              <a:buChar char="q"/>
            </a:pPr>
            <a:r>
              <a:rPr lang="en-IN" smtClean="0"/>
              <a:t> Questions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Any Questions?</a:t>
            </a: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5" y="2289175"/>
            <a:ext cx="10515600" cy="1325563"/>
          </a:xfrm>
        </p:spPr>
        <p:txBody>
          <a:bodyPr/>
          <a:lstStyle/>
          <a:p>
            <a:r>
              <a:rPr lang="en-IN" dirty="0" smtClean="0"/>
              <a:t>                               </a:t>
            </a:r>
            <a:r>
              <a:rPr lang="en-IN" b="1" dirty="0" smtClean="0"/>
              <a:t>Thank You</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Mobile Application Testing</a:t>
            </a:r>
            <a:endParaRPr lang="en-IN" b="1" dirty="0"/>
          </a:p>
        </p:txBody>
      </p:sp>
      <p:sp>
        <p:nvSpPr>
          <p:cNvPr id="3" name="Content Placeholder 2"/>
          <p:cNvSpPr>
            <a:spLocks noGrp="1"/>
          </p:cNvSpPr>
          <p:nvPr>
            <p:ph idx="1"/>
          </p:nvPr>
        </p:nvSpPr>
        <p:spPr/>
        <p:txBody>
          <a:bodyPr>
            <a:normAutofit fontScale="92500" lnSpcReduction="10000"/>
          </a:bodyPr>
          <a:lstStyle/>
          <a:p>
            <a:pPr>
              <a:buNone/>
            </a:pPr>
            <a:r>
              <a:rPr lang="en-IN" sz="2300" dirty="0" smtClean="0"/>
              <a:t>    Mobile devices have seen tremendous growth over the past decade. With lots of mobile applications being developed these days, confirming quality has become so key to prevent revenue loss, lost productivity and damage to brand reputation. A thorough test strategy needs to follow in order to get apps in good shape, reach market on time, within budget and to work well across devices. </a:t>
            </a:r>
          </a:p>
          <a:p>
            <a:pPr>
              <a:buNone/>
            </a:pPr>
            <a:endParaRPr lang="en-IN" sz="2300" dirty="0" smtClean="0"/>
          </a:p>
          <a:p>
            <a:pPr>
              <a:buFont typeface="Wingdings" pitchFamily="2" charset="2"/>
              <a:buChar char="q"/>
            </a:pPr>
            <a:r>
              <a:rPr lang="en-IN" b="1" dirty="0" smtClean="0"/>
              <a:t>Target Device Selection </a:t>
            </a:r>
            <a:r>
              <a:rPr lang="en-IN" dirty="0" smtClean="0"/>
              <a:t>(Test environment should have a mix of Simulators and Real devices)</a:t>
            </a:r>
          </a:p>
          <a:p>
            <a:pPr>
              <a:buFont typeface="Wingdings" pitchFamily="2" charset="2"/>
              <a:buChar char="q"/>
            </a:pPr>
            <a:r>
              <a:rPr lang="en-IN" dirty="0" smtClean="0"/>
              <a:t> </a:t>
            </a:r>
            <a:r>
              <a:rPr lang="en-IN" b="1" dirty="0" smtClean="0"/>
              <a:t>Internet Connectivity </a:t>
            </a:r>
            <a:r>
              <a:rPr lang="en-IN" dirty="0" smtClean="0"/>
              <a:t>(Wi-Fi, Cellular) </a:t>
            </a:r>
          </a:p>
          <a:p>
            <a:pPr>
              <a:buFont typeface="Wingdings" pitchFamily="2" charset="2"/>
              <a:buChar char="q"/>
            </a:pPr>
            <a:r>
              <a:rPr lang="en-IN" dirty="0" smtClean="0"/>
              <a:t> </a:t>
            </a:r>
            <a:r>
              <a:rPr lang="en-IN" b="1" dirty="0" smtClean="0"/>
              <a:t>Test Automation </a:t>
            </a:r>
            <a:r>
              <a:rPr lang="en-IN" dirty="0" smtClean="0"/>
              <a:t>(Reduce effort of Regression by selecting an effective automation tool) </a:t>
            </a:r>
          </a:p>
          <a:p>
            <a:pPr>
              <a:buFont typeface="Wingdings" pitchFamily="2" charset="2"/>
              <a:buChar char="q"/>
            </a:pPr>
            <a:r>
              <a:rPr lang="en-IN" dirty="0" smtClean="0"/>
              <a:t> </a:t>
            </a:r>
            <a:r>
              <a:rPr lang="en-IN" b="1" dirty="0" smtClean="0"/>
              <a:t>Different testing aspects </a:t>
            </a:r>
            <a:r>
              <a:rPr lang="en-IN" dirty="0" smtClean="0"/>
              <a:t>(Usability, Performance, Security, Reliability etc.)</a:t>
            </a:r>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Mobile Application Testing</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2249005" y="1825625"/>
            <a:ext cx="7693990" cy="435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Challenges</a:t>
            </a:r>
            <a:endParaRPr lang="en-IN" b="1" dirty="0"/>
          </a:p>
        </p:txBody>
      </p:sp>
      <p:sp>
        <p:nvSpPr>
          <p:cNvPr id="3" name="Content Placeholder 2"/>
          <p:cNvSpPr>
            <a:spLocks noGrp="1"/>
          </p:cNvSpPr>
          <p:nvPr>
            <p:ph idx="1"/>
          </p:nvPr>
        </p:nvSpPr>
        <p:spPr/>
        <p:txBody>
          <a:bodyPr>
            <a:normAutofit/>
          </a:bodyPr>
          <a:lstStyle/>
          <a:p>
            <a:pPr>
              <a:buNone/>
            </a:pPr>
            <a:r>
              <a:rPr lang="en-IN" b="1" dirty="0" smtClean="0"/>
              <a:t>Compatibility Testing </a:t>
            </a:r>
          </a:p>
          <a:p>
            <a:pPr>
              <a:buFont typeface="Wingdings" pitchFamily="2" charset="2"/>
              <a:buChar char="ü"/>
            </a:pPr>
            <a:r>
              <a:rPr lang="en-IN" dirty="0" smtClean="0"/>
              <a:t>Testing across Mobile devices (Emulators, Real devices etc.) </a:t>
            </a:r>
          </a:p>
          <a:p>
            <a:pPr>
              <a:buFont typeface="Wingdings" pitchFamily="2" charset="2"/>
              <a:buChar char="ü"/>
            </a:pPr>
            <a:r>
              <a:rPr lang="en-IN" dirty="0" smtClean="0"/>
              <a:t>Testing across OS </a:t>
            </a:r>
            <a:r>
              <a:rPr lang="en-IN" dirty="0" err="1" smtClean="0"/>
              <a:t>flavors</a:t>
            </a:r>
            <a:r>
              <a:rPr lang="en-IN" dirty="0" smtClean="0"/>
              <a:t> (Android, </a:t>
            </a:r>
            <a:r>
              <a:rPr lang="en-IN" dirty="0" err="1" smtClean="0"/>
              <a:t>iOS</a:t>
            </a:r>
            <a:r>
              <a:rPr lang="en-IN" dirty="0" smtClean="0"/>
              <a:t>, Windows etc.) </a:t>
            </a:r>
          </a:p>
          <a:p>
            <a:pPr>
              <a:buFont typeface="Wingdings" pitchFamily="2" charset="2"/>
              <a:buChar char="ü"/>
            </a:pPr>
            <a:r>
              <a:rPr lang="en-IN" dirty="0" smtClean="0"/>
              <a:t>Testing across networks (Wi-Fi, Cellular etc.) </a:t>
            </a:r>
          </a:p>
          <a:p>
            <a:pPr>
              <a:buFont typeface="Wingdings" pitchFamily="2" charset="2"/>
              <a:buChar char="ü"/>
            </a:pPr>
            <a:r>
              <a:rPr lang="en-IN" dirty="0" smtClean="0"/>
              <a:t>Testing across different Resolutions, Screen sizes </a:t>
            </a:r>
          </a:p>
          <a:p>
            <a:pPr>
              <a:buNone/>
            </a:pPr>
            <a:r>
              <a:rPr lang="en-IN" b="1" dirty="0" smtClean="0"/>
              <a:t>Regression Testing </a:t>
            </a:r>
          </a:p>
          <a:p>
            <a:pPr>
              <a:buFont typeface="Wingdings" pitchFamily="2" charset="2"/>
              <a:buChar char="ü"/>
            </a:pPr>
            <a:r>
              <a:rPr lang="en-IN" dirty="0" smtClean="0"/>
              <a:t>Before moving updates to Production, doing thorough Regression testing is very crucial. Automation is MUST here to reduce efforts, time to market and enhance productivity</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Mobile Automation</a:t>
            </a:r>
            <a:endParaRPr lang="en-IN" b="1" dirty="0"/>
          </a:p>
        </p:txBody>
      </p:sp>
      <p:sp>
        <p:nvSpPr>
          <p:cNvPr id="3" name="Content Placeholder 2"/>
          <p:cNvSpPr>
            <a:spLocks noGrp="1"/>
          </p:cNvSpPr>
          <p:nvPr>
            <p:ph idx="1"/>
          </p:nvPr>
        </p:nvSpPr>
        <p:spPr/>
        <p:txBody>
          <a:bodyPr/>
          <a:lstStyle/>
          <a:p>
            <a:pPr>
              <a:buNone/>
            </a:pPr>
            <a:r>
              <a:rPr lang="en-IN" dirty="0" smtClean="0"/>
              <a:t>   Automation of mobile applications is one of MOST emerging prospect in today's Agile world and can provide many advantages:</a:t>
            </a:r>
          </a:p>
          <a:p>
            <a:pPr>
              <a:buFont typeface="Wingdings" pitchFamily="2" charset="2"/>
              <a:buChar char="ü"/>
            </a:pPr>
            <a:r>
              <a:rPr lang="en-IN" dirty="0" smtClean="0"/>
              <a:t> Efficiency of testing process improve as Automation is accurate and work as designed </a:t>
            </a:r>
          </a:p>
          <a:p>
            <a:pPr>
              <a:buFont typeface="Wingdings" pitchFamily="2" charset="2"/>
              <a:buChar char="ü"/>
            </a:pPr>
            <a:r>
              <a:rPr lang="en-IN" dirty="0" smtClean="0"/>
              <a:t> Automation tests can be run repeatedly and consistently </a:t>
            </a:r>
          </a:p>
          <a:p>
            <a:pPr>
              <a:buFont typeface="Wingdings" pitchFamily="2" charset="2"/>
              <a:buChar char="ü"/>
            </a:pPr>
            <a:r>
              <a:rPr lang="en-IN" dirty="0" smtClean="0"/>
              <a:t> Remove headache of Regression tests with every release </a:t>
            </a:r>
          </a:p>
          <a:p>
            <a:pPr>
              <a:buFont typeface="Wingdings" pitchFamily="2" charset="2"/>
              <a:buChar char="ü"/>
            </a:pPr>
            <a:r>
              <a:rPr lang="en-IN" dirty="0" smtClean="0"/>
              <a:t> Improved test coverage in shorter time span </a:t>
            </a:r>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Mobile Automation Tools</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    Key factors in selecting right Mobile automation tools</a:t>
            </a:r>
          </a:p>
          <a:p>
            <a:pPr>
              <a:buFont typeface="Wingdings" pitchFamily="2" charset="2"/>
              <a:buChar char="ü"/>
            </a:pPr>
            <a:r>
              <a:rPr lang="en-IN" dirty="0" smtClean="0"/>
              <a:t> </a:t>
            </a:r>
            <a:r>
              <a:rPr lang="en-IN" b="1" dirty="0" smtClean="0"/>
              <a:t>Support for multiple platforms </a:t>
            </a:r>
          </a:p>
          <a:p>
            <a:pPr>
              <a:buNone/>
            </a:pPr>
            <a:r>
              <a:rPr lang="en-IN" sz="2200" dirty="0" smtClean="0"/>
              <a:t>List current and future target platforms and ensure tool supports them</a:t>
            </a:r>
            <a:r>
              <a:rPr lang="en-IN" dirty="0" smtClean="0"/>
              <a:t>. </a:t>
            </a:r>
          </a:p>
          <a:p>
            <a:pPr>
              <a:buFont typeface="Wingdings" pitchFamily="2" charset="2"/>
              <a:buChar char="ü"/>
            </a:pPr>
            <a:r>
              <a:rPr lang="en-IN" b="1" dirty="0" smtClean="0"/>
              <a:t>Support for </a:t>
            </a:r>
            <a:r>
              <a:rPr lang="en-IN" b="1" dirty="0" err="1" smtClean="0"/>
              <a:t>blackbox</a:t>
            </a:r>
            <a:r>
              <a:rPr lang="en-IN" b="1" dirty="0" smtClean="0"/>
              <a:t> testing </a:t>
            </a:r>
          </a:p>
          <a:p>
            <a:pPr>
              <a:buNone/>
            </a:pPr>
            <a:r>
              <a:rPr lang="en-IN" sz="2200" dirty="0" smtClean="0"/>
              <a:t>Ensure tool functions well without having access to application source code </a:t>
            </a:r>
          </a:p>
          <a:p>
            <a:pPr>
              <a:buFont typeface="Wingdings" pitchFamily="2" charset="2"/>
              <a:buChar char="ü"/>
            </a:pPr>
            <a:r>
              <a:rPr lang="en-IN" b="1" dirty="0" smtClean="0"/>
              <a:t>Root or Jailbreak requirement </a:t>
            </a:r>
          </a:p>
          <a:p>
            <a:pPr>
              <a:buNone/>
            </a:pPr>
            <a:r>
              <a:rPr lang="en-IN" sz="2200" dirty="0" smtClean="0"/>
              <a:t>Tool should work well across device which has not been rooted or jail broken </a:t>
            </a:r>
          </a:p>
          <a:p>
            <a:pPr>
              <a:buFont typeface="Wingdings" pitchFamily="2" charset="2"/>
              <a:buChar char="ü"/>
            </a:pPr>
            <a:r>
              <a:rPr lang="en-IN" dirty="0" smtClean="0"/>
              <a:t> </a:t>
            </a:r>
            <a:r>
              <a:rPr lang="en-IN" b="1" dirty="0" smtClean="0"/>
              <a:t>Support for Integration into CI Servers</a:t>
            </a:r>
          </a:p>
          <a:p>
            <a:pPr>
              <a:lnSpc>
                <a:spcPct val="100000"/>
              </a:lnSpc>
              <a:buNone/>
            </a:pPr>
            <a:r>
              <a:rPr lang="en-IN" dirty="0" smtClean="0"/>
              <a:t> </a:t>
            </a:r>
            <a:r>
              <a:rPr lang="en-IN" sz="2200" dirty="0" smtClean="0"/>
              <a:t>Automation Scripts should be able to run from CI servers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Mobile Automation Tools</a:t>
            </a:r>
            <a:endParaRPr lang="en-IN" b="1" dirty="0"/>
          </a:p>
        </p:txBody>
      </p:sp>
      <p:sp>
        <p:nvSpPr>
          <p:cNvPr id="3" name="Content Placeholder 2"/>
          <p:cNvSpPr>
            <a:spLocks noGrp="1"/>
          </p:cNvSpPr>
          <p:nvPr>
            <p:ph idx="1"/>
          </p:nvPr>
        </p:nvSpPr>
        <p:spPr/>
        <p:txBody>
          <a:bodyPr>
            <a:normAutofit/>
          </a:bodyPr>
          <a:lstStyle/>
          <a:p>
            <a:pPr>
              <a:buFont typeface="Wingdings" pitchFamily="2" charset="2"/>
              <a:buChar char="ü"/>
            </a:pPr>
            <a:r>
              <a:rPr lang="en-IN" b="1" dirty="0" smtClean="0"/>
              <a:t>Platform Specific Tools </a:t>
            </a:r>
          </a:p>
          <a:p>
            <a:pPr>
              <a:buNone/>
            </a:pPr>
            <a:r>
              <a:rPr lang="en-IN" sz="2400" dirty="0" err="1" smtClean="0"/>
              <a:t>iOS</a:t>
            </a:r>
            <a:r>
              <a:rPr lang="en-IN" sz="2400" dirty="0" smtClean="0"/>
              <a:t> Instrumentation, </a:t>
            </a:r>
            <a:r>
              <a:rPr lang="en-IN" sz="2400" dirty="0" err="1" smtClean="0"/>
              <a:t>MonkeyRunner</a:t>
            </a:r>
            <a:r>
              <a:rPr lang="en-IN" sz="2400" dirty="0" smtClean="0"/>
              <a:t>, </a:t>
            </a:r>
            <a:r>
              <a:rPr lang="en-IN" sz="2400" dirty="0" err="1" smtClean="0"/>
              <a:t>UIAutomator</a:t>
            </a:r>
            <a:r>
              <a:rPr lang="en-IN" sz="2400" dirty="0" smtClean="0"/>
              <a:t> </a:t>
            </a:r>
          </a:p>
          <a:p>
            <a:pPr>
              <a:buFont typeface="Wingdings" pitchFamily="2" charset="2"/>
              <a:buChar char="ü"/>
            </a:pPr>
            <a:r>
              <a:rPr lang="en-IN" b="1" dirty="0" smtClean="0"/>
              <a:t>Functional Testing Tools </a:t>
            </a:r>
          </a:p>
          <a:p>
            <a:pPr>
              <a:buNone/>
            </a:pPr>
            <a:r>
              <a:rPr lang="en-IN" sz="2400" dirty="0" err="1" smtClean="0"/>
              <a:t>Robotium</a:t>
            </a:r>
            <a:r>
              <a:rPr lang="en-IN" sz="2400" dirty="0" smtClean="0"/>
              <a:t>, </a:t>
            </a:r>
            <a:r>
              <a:rPr lang="en-IN" sz="2400" dirty="0" err="1" smtClean="0"/>
              <a:t>Appium</a:t>
            </a:r>
            <a:r>
              <a:rPr lang="en-IN" sz="2400" dirty="0" smtClean="0"/>
              <a:t>, </a:t>
            </a:r>
            <a:r>
              <a:rPr lang="en-IN" sz="2400" dirty="0" err="1" smtClean="0"/>
              <a:t>MonkeyTalk</a:t>
            </a:r>
            <a:r>
              <a:rPr lang="en-IN" sz="2400" dirty="0" smtClean="0"/>
              <a:t>, </a:t>
            </a:r>
            <a:r>
              <a:rPr lang="en-IN" sz="2400" dirty="0" err="1" smtClean="0"/>
              <a:t>Selendroid</a:t>
            </a:r>
            <a:r>
              <a:rPr lang="en-IN" sz="2400" dirty="0" smtClean="0"/>
              <a:t>, </a:t>
            </a:r>
            <a:r>
              <a:rPr lang="en-IN" sz="2400" dirty="0" err="1" smtClean="0"/>
              <a:t>ios</a:t>
            </a:r>
            <a:r>
              <a:rPr lang="en-IN" sz="2400" dirty="0" smtClean="0"/>
              <a:t>-driver ,</a:t>
            </a:r>
            <a:r>
              <a:rPr lang="en-IN" sz="2400" dirty="0" err="1" smtClean="0"/>
              <a:t>Seetest</a:t>
            </a:r>
            <a:endParaRPr lang="en-IN" sz="2400" dirty="0" smtClean="0"/>
          </a:p>
          <a:p>
            <a:pPr>
              <a:buFont typeface="Wingdings" pitchFamily="2" charset="2"/>
              <a:buChar char="ü"/>
            </a:pPr>
            <a:r>
              <a:rPr lang="en-IN" b="1" dirty="0" smtClean="0"/>
              <a:t>Unit Testing Tools </a:t>
            </a:r>
          </a:p>
          <a:p>
            <a:pPr>
              <a:buNone/>
            </a:pPr>
            <a:r>
              <a:rPr lang="en-IN" sz="2400" dirty="0" smtClean="0"/>
              <a:t>Android </a:t>
            </a:r>
            <a:r>
              <a:rPr lang="en-IN" sz="2400" dirty="0" err="1" smtClean="0"/>
              <a:t>JUnit</a:t>
            </a:r>
            <a:r>
              <a:rPr lang="en-IN" sz="2400" dirty="0" smtClean="0"/>
              <a:t>, </a:t>
            </a:r>
            <a:r>
              <a:rPr lang="en-IN" sz="2400" dirty="0" err="1" smtClean="0"/>
              <a:t>Roboelectric</a:t>
            </a:r>
            <a:r>
              <a:rPr lang="en-IN" sz="2400" dirty="0" smtClean="0"/>
              <a:t>, </a:t>
            </a:r>
            <a:r>
              <a:rPr lang="en-IN" sz="2400" dirty="0" err="1" smtClean="0"/>
              <a:t>OCUnit</a:t>
            </a:r>
            <a:r>
              <a:rPr lang="en-IN" sz="2400" dirty="0" smtClean="0"/>
              <a:t> ,</a:t>
            </a:r>
            <a:r>
              <a:rPr lang="en-IN" sz="2400" dirty="0" err="1" smtClean="0"/>
              <a:t>Seetest</a:t>
            </a:r>
            <a:endParaRPr lang="en-IN" sz="2400" dirty="0" smtClean="0"/>
          </a:p>
          <a:p>
            <a:pPr>
              <a:buFont typeface="Wingdings" pitchFamily="2" charset="2"/>
              <a:buChar char="ü"/>
            </a:pPr>
            <a:r>
              <a:rPr lang="en-IN" dirty="0" smtClean="0"/>
              <a:t> </a:t>
            </a:r>
            <a:r>
              <a:rPr lang="en-IN" b="1" dirty="0" smtClean="0"/>
              <a:t>Performance Testing Tool</a:t>
            </a:r>
            <a:r>
              <a:rPr lang="en-IN" dirty="0" smtClean="0"/>
              <a:t> </a:t>
            </a:r>
          </a:p>
          <a:p>
            <a:pPr>
              <a:buNone/>
            </a:pPr>
            <a:r>
              <a:rPr lang="en-IN" sz="2400" dirty="0" err="1" smtClean="0"/>
              <a:t>NeoLoad</a:t>
            </a:r>
            <a:r>
              <a:rPr lang="en-IN" sz="2400" dirty="0" smtClean="0"/>
              <a:t>, </a:t>
            </a:r>
            <a:r>
              <a:rPr lang="en-IN" sz="2400" dirty="0" err="1" smtClean="0"/>
              <a:t>Seetest</a:t>
            </a:r>
            <a:endParaRPr lang="en-I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Why </a:t>
            </a:r>
            <a:r>
              <a:rPr lang="en-IN" b="1" dirty="0" err="1" smtClean="0"/>
              <a:t>Seetest</a:t>
            </a:r>
            <a:r>
              <a:rPr lang="en-IN" b="1" dirty="0" smtClean="0"/>
              <a:t> ? Why Not </a:t>
            </a:r>
            <a:r>
              <a:rPr lang="en-IN" b="1" dirty="0" err="1" smtClean="0"/>
              <a:t>Appium</a:t>
            </a:r>
            <a:r>
              <a:rPr lang="en-IN" b="1" dirty="0" smtClean="0"/>
              <a:t>?</a:t>
            </a:r>
            <a:endParaRPr lang="en-IN" b="1" dirty="0"/>
          </a:p>
        </p:txBody>
      </p:sp>
      <p:sp>
        <p:nvSpPr>
          <p:cNvPr id="3" name="Content Placeholder 2"/>
          <p:cNvSpPr>
            <a:spLocks noGrp="1"/>
          </p:cNvSpPr>
          <p:nvPr>
            <p:ph idx="1"/>
          </p:nvPr>
        </p:nvSpPr>
        <p:spPr/>
        <p:txBody>
          <a:bodyPr>
            <a:normAutofit lnSpcReduction="10000"/>
          </a:bodyPr>
          <a:lstStyle/>
          <a:p>
            <a:r>
              <a:rPr lang="en-IN" dirty="0" smtClean="0"/>
              <a:t>If you encounter any difficulty in using </a:t>
            </a:r>
            <a:r>
              <a:rPr lang="en-IN" dirty="0" err="1" smtClean="0"/>
              <a:t>Seetest</a:t>
            </a:r>
            <a:r>
              <a:rPr lang="en-IN" dirty="0" smtClean="0"/>
              <a:t>, there's a whole support team out there which is ready to help you anytime. While </a:t>
            </a:r>
            <a:r>
              <a:rPr lang="en-IN" dirty="0" err="1" smtClean="0"/>
              <a:t>Appium</a:t>
            </a:r>
            <a:r>
              <a:rPr lang="en-IN" dirty="0" smtClean="0"/>
              <a:t> is a tool which is still undergoing changes/upgrades, so you have to rely on online communities for support.</a:t>
            </a:r>
          </a:p>
          <a:p>
            <a:r>
              <a:rPr lang="en-IN" dirty="0" err="1" smtClean="0"/>
              <a:t>Seetest</a:t>
            </a:r>
            <a:r>
              <a:rPr lang="en-IN" dirty="0" smtClean="0"/>
              <a:t> gives you 100% results in terms of performance, while </a:t>
            </a:r>
            <a:r>
              <a:rPr lang="en-IN" dirty="0" err="1" smtClean="0"/>
              <a:t>Appium</a:t>
            </a:r>
            <a:r>
              <a:rPr lang="en-IN" dirty="0" smtClean="0"/>
              <a:t> may sometimes fail, and not perform the required actions.</a:t>
            </a:r>
          </a:p>
          <a:p>
            <a:r>
              <a:rPr lang="en-IN" dirty="0" smtClean="0"/>
              <a:t>It took us quite a lot of time to get going with </a:t>
            </a:r>
            <a:r>
              <a:rPr lang="en-IN" dirty="0" err="1" smtClean="0"/>
              <a:t>Appium</a:t>
            </a:r>
            <a:r>
              <a:rPr lang="en-IN" dirty="0" smtClean="0"/>
              <a:t> and even now, we keep getting new errors which we had never encountered until now.</a:t>
            </a:r>
          </a:p>
          <a:p>
            <a:r>
              <a:rPr lang="en-IN" dirty="0" err="1" smtClean="0"/>
              <a:t>Seetest</a:t>
            </a:r>
            <a:r>
              <a:rPr lang="en-IN" dirty="0" smtClean="0"/>
              <a:t> provides a vast range of methods to use, while </a:t>
            </a:r>
            <a:r>
              <a:rPr lang="en-IN" dirty="0" err="1" smtClean="0"/>
              <a:t>Appium</a:t>
            </a:r>
            <a:r>
              <a:rPr lang="en-IN" dirty="0" smtClean="0"/>
              <a:t> is limited in number of methods.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7846</TotalTime>
  <Words>1297</Words>
  <PresentationFormat>Custom</PresentationFormat>
  <Paragraphs>167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SeeTest  Mobile Automation</vt:lpstr>
      <vt:lpstr>Agenda</vt:lpstr>
      <vt:lpstr>Mobile Application Testing</vt:lpstr>
      <vt:lpstr>Mobile Application Testing</vt:lpstr>
      <vt:lpstr>Challenges</vt:lpstr>
      <vt:lpstr>Mobile Automation</vt:lpstr>
      <vt:lpstr>Mobile Automation Tools</vt:lpstr>
      <vt:lpstr>Mobile Automation Tools</vt:lpstr>
      <vt:lpstr>Why Seetest ? Why Not Appium?</vt:lpstr>
      <vt:lpstr>Seetest</vt:lpstr>
      <vt:lpstr>Seetest  Key Capabilities</vt:lpstr>
      <vt:lpstr>Simple Plug-and-Play Setup</vt:lpstr>
      <vt:lpstr>Simple Test Development Easily develop test scripts for all mobile operating systems using unique test development tools</vt:lpstr>
      <vt:lpstr>Full Device Control  Automate any mobile application scenario by fully controlling remote mobile devices</vt:lpstr>
      <vt:lpstr>Increase Test Coverage Test all types of mobile applications, and automate advanced mobile application scenarios </vt:lpstr>
      <vt:lpstr>Integration with test frameworks/IDEs &amp; CI environments Integrate seamlessly into existing testing and continuous integration environments</vt:lpstr>
      <vt:lpstr>Parallel Execution  Achieve continuous testing with large-scale parallel execution of mobile tests on local or remote devices  </vt:lpstr>
      <vt:lpstr>Remoting Capabilities  Test automation with remote access to physical mobile devices  </vt:lpstr>
      <vt:lpstr>Reporting  Effectively manage large scale mobile automation with advanced reporting, parallel execution, and management systems  </vt:lpstr>
      <vt:lpstr>Any Questions?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SeeTest  Mobile Automation</dc:title>
  <cp:lastModifiedBy>Kanha</cp:lastModifiedBy>
  <cp:revision>2</cp:revision>
  <dcterms:created xsi:type="dcterms:W3CDTF">2020-02-17T06:10:49Z</dcterms:created>
  <dcterms:modified xsi:type="dcterms:W3CDTF">2020-03-18T08:14:30Z</dcterms:modified>
</cp:coreProperties>
</file>