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70" r:id="rId6"/>
    <p:sldId id="272" r:id="rId7"/>
    <p:sldId id="274" r:id="rId8"/>
    <p:sldId id="275" r:id="rId9"/>
    <p:sldId id="276" r:id="rId10"/>
    <p:sldId id="269" r:id="rId11"/>
    <p:sldId id="260" r:id="rId12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4"/>
      <p:bold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CB0F425-5BA0-45C0-B645-E3F0C6D39D91}">
          <p14:sldIdLst>
            <p14:sldId id="256"/>
            <p14:sldId id="257"/>
            <p14:sldId id="267"/>
            <p14:sldId id="258"/>
            <p14:sldId id="270"/>
            <p14:sldId id="272"/>
            <p14:sldId id="274"/>
            <p14:sldId id="275"/>
            <p14:sldId id="276"/>
            <p14:sldId id="26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vasan Rc" initials="KR" lastIdx="1" clrIdx="0">
    <p:extLst>
      <p:ext uri="{19B8F6BF-5375-455C-9EA6-DF929625EA0E}">
        <p15:presenceInfo xmlns:p15="http://schemas.microsoft.com/office/powerpoint/2012/main" userId="S-1-5-21-3324863178-84631067-3958512072-35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c4177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c4177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2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3e9e162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3e9e162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67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78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1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339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57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478854" y="2359170"/>
            <a:ext cx="4056778" cy="75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Q &amp; A</a:t>
            </a:r>
            <a:endParaRPr lang="en-IN" sz="3000" b="1" i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376750" y="3157009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7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344392" y="311312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 H A N K  Y O U !</a:t>
            </a:r>
            <a:endParaRPr sz="3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369431" y="2877065"/>
            <a:ext cx="639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Calibri" panose="020F0502020204030204" pitchFamily="34" charset="0"/>
              </a:rPr>
              <a:t>WebdriverIO – NodeJS Automation</a:t>
            </a:r>
            <a:endParaRPr lang="en-IN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289563" y="687440"/>
            <a:ext cx="63941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</a:br>
            <a:endParaRPr lang="en-US" sz="1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Agenda:</a:t>
            </a:r>
          </a:p>
          <a:p>
            <a:endParaRPr lang="en-US" sz="1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Calibri" panose="020F0502020204030204" pitchFamily="34" charset="0"/>
              </a:rPr>
              <a:t>NodeJS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Calibri" panose="020F0502020204030204" pitchFamily="34" charset="0"/>
              </a:rPr>
              <a:t>Java vs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Calibri" panose="020F0502020204030204" pitchFamily="34" charset="0"/>
              </a:rPr>
              <a:t>WebdriverIO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Calibri" panose="020F0502020204030204" pitchFamily="34" charset="0"/>
              </a:rPr>
              <a:t>WebdriverIO – Installation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Calibri" panose="020F0502020204030204" pitchFamily="34" charset="0"/>
              </a:rPr>
              <a:t>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Calibri" panose="020F05020202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94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9350AC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 Sans"/>
                <a:sym typeface="Nunito Sans"/>
              </a:rPr>
              <a:t>NodeJS</a:t>
            </a:r>
            <a:endParaRPr sz="2400" b="1" dirty="0">
              <a:solidFill>
                <a:srgbClr val="9350AC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30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1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What is NodeJS ?</a:t>
            </a:r>
            <a:br>
              <a:rPr lang="en-IN" sz="1200" b="1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</a:br>
            <a:endParaRPr lang="en-IN" sz="1200" b="1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666666"/>
                </a:solidFill>
                <a:latin typeface="Trebuchet MS" panose="020B0603020202020204" pitchFamily="34" charset="0"/>
              </a:rPr>
              <a:t>Asynchronous event-driven JavaScript runtime engine, </a:t>
            </a:r>
            <a:r>
              <a:rPr lang="en-US" sz="1100" dirty="0">
                <a:solidFill>
                  <a:srgbClr val="666666"/>
                </a:solidFill>
                <a:latin typeface="Trebuchet MS" panose="020B0603020202020204" pitchFamily="34" charset="0"/>
              </a:rPr>
              <a:t>designed to build scalable network applications</a:t>
            </a:r>
            <a:r>
              <a:rPr lang="en-IN" sz="1100" dirty="0">
                <a:solidFill>
                  <a:srgbClr val="666666"/>
                </a:solidFill>
                <a:latin typeface="Trebuchet MS" panose="020B0603020202020204" pitchFamily="34" charset="0"/>
              </a:rPr>
              <a:t>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Node.js applications are written in JavaScript, and can be run within the Node.js runtime on OS X, Microsoft Windows, and Linux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Node.js also provides a rich library of various JavaScript modules which simplifies the development of web applications using Node.js to a great extent</a:t>
            </a: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480287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9350AC"/>
                </a:solidFill>
                <a:latin typeface="Trebuchet MS" panose="020B0603020202020204" pitchFamily="34" charset="0"/>
                <a:ea typeface="Malgun Gothic" panose="020B0503020000020004" pitchFamily="34" charset="-127"/>
                <a:cs typeface="Nunito Sans"/>
                <a:sym typeface="Nunito Sans"/>
              </a:rPr>
              <a:t>NodeJS</a:t>
            </a:r>
            <a:endParaRPr sz="2000" b="1" dirty="0">
              <a:solidFill>
                <a:srgbClr val="9350AC"/>
              </a:solidFill>
              <a:latin typeface="Trebuchet MS" panose="020B0603020202020204" pitchFamily="34" charset="0"/>
              <a:ea typeface="Malgun Gothic" panose="020B0503020000020004" pitchFamily="34" charset="-127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87320" y="1096039"/>
            <a:ext cx="5130900" cy="30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100" b="1" i="1" dirty="0">
                <a:solidFill>
                  <a:srgbClr val="666666"/>
                </a:solidFill>
                <a:latin typeface="Trebuchet MS" panose="020B0603020202020204" pitchFamily="34" charset="0"/>
              </a:rPr>
              <a:t>Features of Node.js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666666"/>
                </a:solidFill>
                <a:latin typeface="Trebuchet MS" panose="020B0603020202020204" pitchFamily="34" charset="0"/>
              </a:rPr>
              <a:t>Asynchronous and Event Driven </a:t>
            </a: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</a:rPr>
              <a:t>− All APIs of Node.js library are asynchronous, that is, non-blocking. 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666666"/>
                </a:solidFill>
                <a:latin typeface="Trebuchet MS" panose="020B0603020202020204" pitchFamily="34" charset="0"/>
              </a:rPr>
              <a:t>Very Fast </a:t>
            </a: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</a:rPr>
              <a:t>− Being built on Google Chrome's V8 JavaScript Engine, Node.js library is very fast in code execution.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666666"/>
                </a:solidFill>
                <a:latin typeface="Trebuchet MS" panose="020B0603020202020204" pitchFamily="34" charset="0"/>
              </a:rPr>
              <a:t>Single Threaded but Highly Scalable </a:t>
            </a: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</a:rPr>
              <a:t>− 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666666"/>
                </a:solidFill>
                <a:latin typeface="Trebuchet MS" panose="020B0603020202020204" pitchFamily="34" charset="0"/>
              </a:rPr>
              <a:t>No Buffering </a:t>
            </a: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</a:rPr>
              <a:t>− Node.js applications never buffer any data. These applications simply output the data in chunks.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57150" y="951193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49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157" cy="55861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11700" y="343778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9350AC"/>
                </a:solidFill>
                <a:latin typeface="Trebuchet MS" panose="020B0603020202020204" pitchFamily="34" charset="0"/>
                <a:ea typeface="Malgun Gothic" panose="020B0503020000020004" pitchFamily="34" charset="-127"/>
                <a:cs typeface="Nunito Sans"/>
                <a:sym typeface="Nunito Sans"/>
              </a:rPr>
              <a:t>Java Vs JavaScript</a:t>
            </a:r>
            <a:endParaRPr sz="2000" b="1" dirty="0">
              <a:solidFill>
                <a:srgbClr val="9350AC"/>
              </a:solidFill>
              <a:latin typeface="Trebuchet MS" panose="020B0603020202020204" pitchFamily="34" charset="0"/>
              <a:ea typeface="Malgun Gothic" panose="020B0503020000020004" pitchFamily="34" charset="-127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30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57150" y="807540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DFEC7-23BA-4FCD-9745-00096DDE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450" y="1067531"/>
            <a:ext cx="3999900" cy="30263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050" b="0" i="0" dirty="0">
                <a:effectLst/>
                <a:latin typeface="Trebuchet MS" panose="020B0603020202020204" pitchFamily="34" charset="0"/>
              </a:rPr>
              <a:t>Java is strongly typed language and variable must be declared first to use in program. In Java the type of a variable is checked at compile-time.</a:t>
            </a:r>
          </a:p>
          <a:p>
            <a:pPr>
              <a:lnSpc>
                <a:spcPct val="150000"/>
              </a:lnSpc>
            </a:pPr>
            <a:r>
              <a:rPr lang="en-US" sz="1050" b="0" i="0" dirty="0">
                <a:effectLst/>
                <a:latin typeface="Trebuchet MS" panose="020B0603020202020204" pitchFamily="34" charset="0"/>
              </a:rPr>
              <a:t>Java is an object oriented programming language.</a:t>
            </a:r>
            <a:endParaRPr lang="en-US" sz="105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b="0" i="0" dirty="0">
                <a:effectLst/>
                <a:latin typeface="Trebuchet MS" panose="020B0603020202020204" pitchFamily="34" charset="0"/>
              </a:rPr>
              <a:t>Java applications can run in any virtual machine(JVM) or browser.</a:t>
            </a:r>
          </a:p>
          <a:p>
            <a:pPr>
              <a:lnSpc>
                <a:spcPct val="150000"/>
              </a:lnSpc>
            </a:pPr>
            <a:r>
              <a:rPr lang="en-US" sz="1050" b="0" i="0" dirty="0">
                <a:effectLst/>
                <a:latin typeface="Trebuchet MS" panose="020B0603020202020204" pitchFamily="34" charset="0"/>
              </a:rPr>
              <a:t>Objects of Java are class based even we can’t make any program in java without creating a class</a:t>
            </a:r>
            <a:endParaRPr lang="en-US" sz="105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b="0" i="0" dirty="0">
                <a:effectLst/>
                <a:latin typeface="Trebuchet MS" panose="020B0603020202020204" pitchFamily="34" charset="0"/>
              </a:rPr>
              <a:t>Java program has file extension “.Java” and translates source code into bytecodes which is executed by JVM(Java Virtual Machine).</a:t>
            </a:r>
          </a:p>
          <a:p>
            <a:pPr>
              <a:lnSpc>
                <a:spcPct val="150000"/>
              </a:lnSpc>
            </a:pPr>
            <a:r>
              <a:rPr lang="en-IN" sz="1050" b="0" i="0" dirty="0">
                <a:effectLst/>
                <a:latin typeface="Trebuchet MS" panose="020B0603020202020204" pitchFamily="34" charset="0"/>
              </a:rPr>
              <a:t>Java is a Standalone language.</a:t>
            </a:r>
            <a:endParaRPr lang="en-US" sz="105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b="0" i="0" dirty="0">
                <a:effectLst/>
                <a:latin typeface="Trebuchet MS" panose="020B0603020202020204" pitchFamily="34" charset="0"/>
              </a:rPr>
              <a:t>Java has a thread based approach to concurrency.</a:t>
            </a:r>
            <a:endParaRPr lang="en-IN" sz="1050" dirty="0">
              <a:latin typeface="Trebuchet MS" panose="020B06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CB11C-B763-4E30-8ABC-AED37907915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25256" y="1128143"/>
            <a:ext cx="3999900" cy="27652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050" dirty="0">
                <a:latin typeface="Trebuchet MS" panose="020B0603020202020204" pitchFamily="34" charset="0"/>
              </a:rPr>
              <a:t>JavaScript is weakly typed language and have more relaxed syntax and rules.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Trebuchet MS" panose="020B0603020202020204" pitchFamily="34" charset="0"/>
              </a:rPr>
              <a:t>JavaScript is an object based scripting language.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Trebuchet MS" panose="020B0603020202020204" pitchFamily="34" charset="0"/>
              </a:rPr>
              <a:t>JavaScript code used to run only in browser, but now it can run on server via Node.js.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Trebuchet MS" panose="020B0603020202020204" pitchFamily="34" charset="0"/>
              </a:rPr>
              <a:t>JavaScript Objects are prototype based.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Trebuchet MS" panose="020B0603020202020204" pitchFamily="34" charset="0"/>
              </a:rPr>
              <a:t>JavaScript file has file extension “.</a:t>
            </a:r>
            <a:r>
              <a:rPr lang="en-US" sz="1050" dirty="0" err="1">
                <a:latin typeface="Trebuchet MS" panose="020B0603020202020204" pitchFamily="34" charset="0"/>
              </a:rPr>
              <a:t>js</a:t>
            </a:r>
            <a:r>
              <a:rPr lang="en-US" sz="1050" dirty="0">
                <a:latin typeface="Trebuchet MS" panose="020B0603020202020204" pitchFamily="34" charset="0"/>
              </a:rPr>
              <a:t>” and it is interpreted but not compiled, every browser has the JavaScript interpreter to execute JS code.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Trebuchet MS" panose="020B0603020202020204" pitchFamily="34" charset="0"/>
              </a:rPr>
              <a:t>Contained within a web page and integrates with its HTML content.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Trebuchet MS" panose="020B0603020202020204" pitchFamily="34" charset="0"/>
              </a:rPr>
              <a:t>JavaScript has event based approach to concurrency.</a:t>
            </a:r>
            <a:endParaRPr lang="en-IN" sz="105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3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480287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9350AC"/>
                </a:solidFill>
                <a:latin typeface="Trebuchet MS" panose="020B0603020202020204" pitchFamily="34" charset="0"/>
                <a:ea typeface="Malgun Gothic" panose="020B0503020000020004" pitchFamily="34" charset="-127"/>
                <a:cs typeface="Nunito Sans"/>
                <a:sym typeface="Nunito Sans"/>
              </a:rPr>
              <a:t>WebdriverIO</a:t>
            </a:r>
            <a:endParaRPr sz="2000" b="1" dirty="0">
              <a:solidFill>
                <a:srgbClr val="9350AC"/>
              </a:solidFill>
              <a:latin typeface="Trebuchet MS" panose="020B0603020202020204" pitchFamily="34" charset="0"/>
              <a:ea typeface="Malgun Gothic" panose="020B0503020000020004" pitchFamily="34" charset="-127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0" y="1217483"/>
            <a:ext cx="5130900" cy="30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Next gen NodeJS based Automation Framework/tool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WebdriverIO is a custom implementation of Selenium's WebDriver API.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Uses JavaScript to interact and interpret the calls made to the browser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Provides Selenium bindings to NodeJS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Native support for React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It allows for easy setup through its Test Runner client.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Advantages: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Simple syntax and element identifiers are quite easy using $ and $$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Supports Async and Sync calls with ease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Better wait mechanism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Execution is faster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Easy to setup and integrate with Appium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Easy binding with cloud based services(Sauce Labs, Lambda Test) through API services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Native support for Visual regression testing*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lvl="3"/>
            <a:r>
              <a:rPr lang="en-US" sz="1100" dirty="0">
                <a:solidFill>
                  <a:srgbClr val="666666"/>
                </a:solidFill>
                <a:latin typeface="Trebuchet MS" panose="020B0603020202020204" pitchFamily="34" charset="0"/>
                <a:ea typeface="Nunito Sans"/>
                <a:cs typeface="Nunito Sans"/>
                <a:sym typeface="Nunito Sans"/>
              </a:rPr>
              <a:t>					                                                                                                                                      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57150" y="951193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607B3-34C8-4403-AEB9-139655949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4" y="1110327"/>
            <a:ext cx="3645694" cy="2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413992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9350AC"/>
                </a:solidFill>
                <a:latin typeface="Trebuchet MS" panose="020B0603020202020204" pitchFamily="34" charset="0"/>
                <a:ea typeface="Malgun Gothic" panose="020B0503020000020004" pitchFamily="34" charset="-127"/>
                <a:cs typeface="Nunito Sans"/>
                <a:sym typeface="Nunito Sans"/>
              </a:rPr>
              <a:t>WebdriverIO Installation	</a:t>
            </a:r>
            <a:endParaRPr sz="2000" b="1" dirty="0">
              <a:solidFill>
                <a:srgbClr val="9350AC"/>
              </a:solidFill>
              <a:latin typeface="Trebuchet MS" panose="020B0603020202020204" pitchFamily="34" charset="0"/>
              <a:ea typeface="Malgun Gothic" panose="020B0503020000020004" pitchFamily="34" charset="-127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30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874883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1348-5D41-4DB5-B7DC-74B4529D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WebdriverIO installation is quite easy as everything is taken care by </a:t>
            </a:r>
            <a:r>
              <a:rPr lang="en-US" sz="1000" dirty="0" err="1">
                <a:latin typeface="Trebuchet MS" panose="020B0603020202020204" pitchFamily="34" charset="0"/>
              </a:rPr>
              <a:t>npm</a:t>
            </a:r>
            <a:r>
              <a:rPr lang="en-US" sz="1000" dirty="0">
                <a:latin typeface="Trebuchet MS" panose="020B0603020202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Initialize </a:t>
            </a:r>
            <a:r>
              <a:rPr lang="en-US" sz="1000" dirty="0" err="1">
                <a:latin typeface="Trebuchet MS" panose="020B0603020202020204" pitchFamily="34" charset="0"/>
              </a:rPr>
              <a:t>package.json</a:t>
            </a:r>
            <a:r>
              <a:rPr lang="en-US" sz="1000" dirty="0">
                <a:latin typeface="Trebuchet MS" panose="020B0603020202020204" pitchFamily="34" charset="0"/>
              </a:rPr>
              <a:t> from   VS code terminal which would take care of the installation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Trebuchet MS" panose="020B060302020202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dirty="0">
                <a:latin typeface="Trebuchet MS" panose="020B0603020202020204" pitchFamily="34" charset="0"/>
              </a:rPr>
              <a:t>Pre- requisite: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i="1" dirty="0">
                <a:latin typeface="Trebuchet MS" panose="020B0603020202020204" pitchFamily="34" charset="0"/>
              </a:rPr>
              <a:t>NodeJS(LTS)</a:t>
            </a:r>
            <a:br>
              <a:rPr lang="en-US" sz="1000" i="1" dirty="0">
                <a:latin typeface="Trebuchet MS" panose="020B0603020202020204" pitchFamily="34" charset="0"/>
              </a:rPr>
            </a:br>
            <a:r>
              <a:rPr lang="en-US" sz="1000" i="1" dirty="0">
                <a:latin typeface="Trebuchet MS" panose="020B0603020202020204" pitchFamily="34" charset="0"/>
              </a:rPr>
              <a:t>Android Studio for Mobile automation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i="1" dirty="0">
                <a:latin typeface="Trebuchet MS" panose="020B0603020202020204" pitchFamily="34" charset="0"/>
              </a:rPr>
              <a:t>VS-Code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050" dirty="0">
              <a:latin typeface="Trebuchet MS" panose="020B060302020202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050" dirty="0">
                <a:latin typeface="Trebuchet MS" panose="020B0603020202020204" pitchFamily="34" charset="0"/>
              </a:rPr>
              <a:t>Installation: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50" i="1" dirty="0" err="1">
                <a:latin typeface="Trebuchet MS" panose="020B0603020202020204" pitchFamily="34" charset="0"/>
              </a:rPr>
              <a:t>npm</a:t>
            </a:r>
            <a:r>
              <a:rPr lang="en-US" sz="1050" i="1" dirty="0">
                <a:latin typeface="Trebuchet MS" panose="020B0603020202020204" pitchFamily="34" charset="0"/>
              </a:rPr>
              <a:t> </a:t>
            </a:r>
            <a:r>
              <a:rPr lang="en-US" sz="1050" i="1" dirty="0" err="1">
                <a:latin typeface="Trebuchet MS" panose="020B0603020202020204" pitchFamily="34" charset="0"/>
              </a:rPr>
              <a:t>init</a:t>
            </a:r>
            <a:endParaRPr lang="en-US" sz="1050" i="1" dirty="0">
              <a:latin typeface="Trebuchet MS" panose="020B060302020202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050" i="1" dirty="0" err="1">
                <a:latin typeface="Trebuchet MS" panose="020B0603020202020204" pitchFamily="34" charset="0"/>
              </a:rPr>
              <a:t>npm</a:t>
            </a:r>
            <a:r>
              <a:rPr lang="en-US" sz="1050" i="1" dirty="0">
                <a:latin typeface="Trebuchet MS" panose="020B0603020202020204" pitchFamily="34" charset="0"/>
              </a:rPr>
              <a:t> i WebdriverIO –save-dev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50" i="1" dirty="0" err="1">
                <a:latin typeface="Trebuchet MS" panose="020B0603020202020204" pitchFamily="34" charset="0"/>
              </a:rPr>
              <a:t>npm</a:t>
            </a:r>
            <a:r>
              <a:rPr lang="en-US" sz="1050" i="1" dirty="0">
                <a:latin typeface="Trebuchet MS" panose="020B0603020202020204" pitchFamily="34" charset="0"/>
              </a:rPr>
              <a:t> </a:t>
            </a:r>
            <a:r>
              <a:rPr lang="en-US" sz="1050" i="1" dirty="0" err="1">
                <a:latin typeface="Trebuchet MS" panose="020B0603020202020204" pitchFamily="34" charset="0"/>
              </a:rPr>
              <a:t>i</a:t>
            </a:r>
            <a:r>
              <a:rPr lang="en-US" sz="1050" i="1" dirty="0">
                <a:latin typeface="Trebuchet MS" panose="020B0603020202020204" pitchFamily="34" charset="0"/>
              </a:rPr>
              <a:t> @wdio/cli  </a:t>
            </a:r>
            <a:br>
              <a:rPr lang="en-US" sz="1050" i="1" dirty="0">
                <a:latin typeface="Trebuchet MS" panose="020B0603020202020204" pitchFamily="34" charset="0"/>
              </a:rPr>
            </a:br>
            <a:br>
              <a:rPr lang="en-US" sz="1050" i="1" dirty="0">
                <a:latin typeface="Trebuchet MS" panose="020B0603020202020204" pitchFamily="34" charset="0"/>
              </a:rPr>
            </a:br>
            <a:r>
              <a:rPr lang="en-US" sz="1050" i="1" dirty="0">
                <a:latin typeface="Trebuchet MS" panose="020B0603020202020204" pitchFamily="34" charset="0"/>
              </a:rPr>
              <a:t>Appium installation: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50" i="1" dirty="0" err="1">
                <a:latin typeface="Trebuchet MS" panose="020B0603020202020204" pitchFamily="34" charset="0"/>
              </a:rPr>
              <a:t>npm</a:t>
            </a:r>
            <a:r>
              <a:rPr lang="en-US" sz="1050" i="1" dirty="0">
                <a:latin typeface="Trebuchet MS" panose="020B0603020202020204" pitchFamily="34" charset="0"/>
              </a:rPr>
              <a:t> </a:t>
            </a:r>
            <a:r>
              <a:rPr lang="en-US" sz="1050" i="1" dirty="0" err="1">
                <a:latin typeface="Trebuchet MS" panose="020B0603020202020204" pitchFamily="34" charset="0"/>
              </a:rPr>
              <a:t>i</a:t>
            </a:r>
            <a:r>
              <a:rPr lang="en-US" sz="1050" i="1" dirty="0">
                <a:latin typeface="Trebuchet MS" panose="020B0603020202020204" pitchFamily="34" charset="0"/>
              </a:rPr>
              <a:t> Appium</a:t>
            </a:r>
            <a:br>
              <a:rPr lang="en-US" sz="1050" i="1" dirty="0">
                <a:latin typeface="Trebuchet MS" panose="020B0603020202020204" pitchFamily="34" charset="0"/>
              </a:rPr>
            </a:br>
            <a:r>
              <a:rPr lang="en-US" sz="1050" i="1" dirty="0" err="1">
                <a:latin typeface="Trebuchet MS" panose="020B0603020202020204" pitchFamily="34" charset="0"/>
              </a:rPr>
              <a:t>npm</a:t>
            </a:r>
            <a:r>
              <a:rPr lang="en-US" sz="1050" i="1" dirty="0">
                <a:latin typeface="Trebuchet MS" panose="020B0603020202020204" pitchFamily="34" charset="0"/>
              </a:rPr>
              <a:t> </a:t>
            </a:r>
            <a:r>
              <a:rPr lang="en-US" sz="1050" i="1" dirty="0" err="1">
                <a:latin typeface="Trebuchet MS" panose="020B0603020202020204" pitchFamily="34" charset="0"/>
              </a:rPr>
              <a:t>i</a:t>
            </a:r>
            <a:r>
              <a:rPr lang="en-US" sz="1050" i="1" dirty="0">
                <a:latin typeface="Trebuchet MS" panose="020B0603020202020204" pitchFamily="34" charset="0"/>
              </a:rPr>
              <a:t> Appium-doctor</a:t>
            </a:r>
            <a:endParaRPr lang="en-IN" sz="105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2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413992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9350AC"/>
                </a:solidFill>
                <a:latin typeface="Trebuchet MS" panose="020B0603020202020204" pitchFamily="34" charset="0"/>
                <a:ea typeface="Malgun Gothic" panose="020B0503020000020004" pitchFamily="34" charset="-127"/>
                <a:cs typeface="Nunito Sans"/>
                <a:sym typeface="Nunito Sans"/>
              </a:rPr>
              <a:t>DEMO	</a:t>
            </a:r>
            <a:endParaRPr sz="2000" b="1" dirty="0">
              <a:solidFill>
                <a:srgbClr val="9350AC"/>
              </a:solidFill>
              <a:latin typeface="Trebuchet MS" panose="020B0603020202020204" pitchFamily="34" charset="0"/>
              <a:ea typeface="Malgun Gothic" panose="020B0503020000020004" pitchFamily="34" charset="-127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30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100" dirty="0">
              <a:solidFill>
                <a:srgbClr val="666666"/>
              </a:solidFill>
              <a:latin typeface="Trebuchet MS" panose="020B0603020202020204" pitchFamily="34" charset="0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874883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316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</TotalTime>
  <Words>695</Words>
  <Application>Microsoft Office PowerPoint</Application>
  <PresentationFormat>On-screen Show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Nunito Sans</vt:lpstr>
      <vt:lpstr>Trebuchet MS</vt:lpstr>
      <vt:lpstr>Malgun Gothic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Keerthivasan Rc</dc:creator>
  <cp:lastModifiedBy>hp</cp:lastModifiedBy>
  <cp:revision>45</cp:revision>
  <dcterms:modified xsi:type="dcterms:W3CDTF">2020-07-24T11:11:57Z</dcterms:modified>
</cp:coreProperties>
</file>