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65" r:id="rId5"/>
    <p:sldId id="338" r:id="rId6"/>
    <p:sldId id="335" r:id="rId7"/>
    <p:sldId id="337" r:id="rId8"/>
    <p:sldId id="320" r:id="rId9"/>
    <p:sldId id="322" r:id="rId10"/>
    <p:sldId id="324" r:id="rId11"/>
    <p:sldId id="331" r:id="rId12"/>
  </p:sldIdLst>
  <p:sldSz cx="12188825" cy="6858000"/>
  <p:notesSz cx="6858000" cy="9144000"/>
  <p:custDataLst>
    <p:tags r:id="rId15"/>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howGuides="1">
      <p:cViewPr>
        <p:scale>
          <a:sx n="75" d="100"/>
          <a:sy n="75" d="100"/>
        </p:scale>
        <p:origin x="540" y="-78"/>
      </p:cViewPr>
      <p:guideLst>
        <p:guide pos="3839"/>
        <p:guide orient="horz" pos="2160"/>
      </p:guideLst>
    </p:cSldViewPr>
  </p:slideViewPr>
  <p:outlineViewPr>
    <p:cViewPr>
      <p:scale>
        <a:sx n="33" d="100"/>
        <a:sy n="33" d="100"/>
      </p:scale>
      <p:origin x="0" y="0"/>
    </p:cViewPr>
  </p:outlineViewPr>
  <p:notesTextViewPr>
    <p:cViewPr>
      <p:scale>
        <a:sx n="150" d="100"/>
        <a:sy n="150" d="100"/>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3-08T22:44:26.065" idx="1">
    <p:pos x="10" y="10"/>
    <p:text>Valle del Café es una empresa del sector agroindustrial, su planta de operación principal está ubicada en la ciudad de Armenia - Quindío, en sus instalaciones realiza todo el proceso de selección y producción de diferentes tipos de café, llamados también Cafés Especiales, para proceder a exportarlos. Para este tipo de industria existe un proceso fundamental llamado trazabilidad del producto, esta importancia radica en que tanto el consumidor final como el productor necesitan conocer información asociada a los procesos anteriores o posteriores por los que el producto fue sometido, para obtener información de unas características que lo definen como un producto único.
Valle del Café, desde su fundación hace 6 años, gestiona parte de la trazabilidad de sus productos y la información asociada a los mismos a través de métodos de información que a largo plazo con el crecimiento de la empresa se pueden quedar cortos (Hojas de Excel, formatos y cálculos matemáticos manuales), lo cual hace de ésta tarea, una de las que más demandan recursos tanto en tiempo como en personal y que aunque no les impiden trabajar hacen que no sean eficientes y gasten recursos de material y tiempo de forma innecesaria por su forma de trabajo tan empírica.
Para una empresa cuya actividad principal es la exportación, es de vital importancia tener procesos sistematizados con un software que gestione la información capturada eficientemente, y que sirva de respaldo para evitar errores humanos en la información, además que le puede ayudar a demostrar prestigio y precisión en la información que procesa, analiza y suministra a sus clientes y proveedores.</p:text>
    <p:extLst>
      <p:ext uri="{C676402C-5697-4E1C-873F-D02D1690AC5C}">
        <p15:threadingInfo xmlns:p15="http://schemas.microsoft.com/office/powerpoint/2012/main" timeZoneBias="300"/>
      </p:ext>
    </p:extLst>
  </p:cm>
</p:cmLst>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D982B-F274-4BA3-8F19-028AA15117A4}" type="doc">
      <dgm:prSet loTypeId="urn:microsoft.com/office/officeart/2005/8/layout/process5" loCatId="process" qsTypeId="urn:microsoft.com/office/officeart/2005/8/quickstyle/3d1" qsCatId="3D" csTypeId="urn:microsoft.com/office/officeart/2005/8/colors/colorful3" csCatId="colorful" phldr="1"/>
      <dgm:spPr/>
      <dgm:t>
        <a:bodyPr/>
        <a:lstStyle/>
        <a:p>
          <a:endParaRPr lang="es-ES"/>
        </a:p>
      </dgm:t>
    </dgm:pt>
    <dgm:pt modelId="{7BF07599-40A3-43F8-B74C-B9C9D197B9C8}">
      <dgm:prSet phldrT="[Text]"/>
      <dgm:spPr/>
      <dgm:t>
        <a:bodyPr/>
        <a:lstStyle/>
        <a:p>
          <a:r>
            <a:rPr lang="es-ES" dirty="0" smtClean="0"/>
            <a:t>Módulo de trazabilidad de producción</a:t>
          </a:r>
          <a:endParaRPr lang="es-ES" dirty="0"/>
        </a:p>
      </dgm:t>
    </dgm:pt>
    <dgm:pt modelId="{05A33227-C3A2-40A7-900E-1D070E545DAC}" type="parTrans" cxnId="{B0DAC2FD-EDA1-441B-A845-0C1964D6B924}">
      <dgm:prSet/>
      <dgm:spPr/>
      <dgm:t>
        <a:bodyPr/>
        <a:lstStyle/>
        <a:p>
          <a:endParaRPr lang="es-ES"/>
        </a:p>
      </dgm:t>
    </dgm:pt>
    <dgm:pt modelId="{347A4B58-92E3-49B2-BBF5-15BF5A0F478B}" type="sibTrans" cxnId="{B0DAC2FD-EDA1-441B-A845-0C1964D6B924}">
      <dgm:prSet/>
      <dgm:spPr/>
      <dgm:t>
        <a:bodyPr/>
        <a:lstStyle/>
        <a:p>
          <a:endParaRPr lang="es-ES"/>
        </a:p>
      </dgm:t>
    </dgm:pt>
    <dgm:pt modelId="{964A18CD-1B5D-4A7E-B182-2927E17348E0}">
      <dgm:prSet phldrT="[Text]"/>
      <dgm:spPr/>
      <dgm:t>
        <a:bodyPr/>
        <a:lstStyle/>
        <a:p>
          <a:r>
            <a:rPr lang="es-ES" dirty="0" smtClean="0"/>
            <a:t>Módulo de Gestión de la información</a:t>
          </a:r>
          <a:endParaRPr lang="es-ES" dirty="0"/>
        </a:p>
      </dgm:t>
    </dgm:pt>
    <dgm:pt modelId="{90C13AAE-4246-46D9-9B6E-D27D7FCA92D1}" type="parTrans" cxnId="{57D1E1FE-AB13-4507-B39B-15BDE576AB21}">
      <dgm:prSet/>
      <dgm:spPr/>
      <dgm:t>
        <a:bodyPr/>
        <a:lstStyle/>
        <a:p>
          <a:endParaRPr lang="es-ES"/>
        </a:p>
      </dgm:t>
    </dgm:pt>
    <dgm:pt modelId="{63F601AF-EA35-4E0A-A9D9-C60ACFB6BC55}" type="sibTrans" cxnId="{57D1E1FE-AB13-4507-B39B-15BDE576AB21}">
      <dgm:prSet/>
      <dgm:spPr/>
      <dgm:t>
        <a:bodyPr/>
        <a:lstStyle/>
        <a:p>
          <a:endParaRPr lang="es-ES"/>
        </a:p>
      </dgm:t>
    </dgm:pt>
    <dgm:pt modelId="{E731978B-F94B-47D7-AFDE-5668EE8523C9}">
      <dgm:prSet/>
      <dgm:spPr/>
      <dgm:t>
        <a:bodyPr/>
        <a:lstStyle/>
        <a:p>
          <a:r>
            <a:rPr lang="es-ES" dirty="0" smtClean="0"/>
            <a:t>Modulo para la captura de información de caficultores y proveedores</a:t>
          </a:r>
          <a:endParaRPr lang="es-ES" dirty="0"/>
        </a:p>
      </dgm:t>
    </dgm:pt>
    <dgm:pt modelId="{347D0D83-196D-4ACE-95D8-CD164212347B}" type="parTrans" cxnId="{4F7CA4AE-94FE-4378-A583-281ED01F3A26}">
      <dgm:prSet/>
      <dgm:spPr/>
      <dgm:t>
        <a:bodyPr/>
        <a:lstStyle/>
        <a:p>
          <a:endParaRPr lang="es-ES"/>
        </a:p>
      </dgm:t>
    </dgm:pt>
    <dgm:pt modelId="{EE1B103E-6B40-4F05-8FE6-0D6F6D6931A3}" type="sibTrans" cxnId="{4F7CA4AE-94FE-4378-A583-281ED01F3A26}">
      <dgm:prSet/>
      <dgm:spPr/>
      <dgm:t>
        <a:bodyPr/>
        <a:lstStyle/>
        <a:p>
          <a:endParaRPr lang="es-ES"/>
        </a:p>
      </dgm:t>
    </dgm:pt>
    <dgm:pt modelId="{969B6ADE-FF94-45E2-B598-A70A28AE3C04}">
      <dgm:prSet/>
      <dgm:spPr/>
      <dgm:t>
        <a:bodyPr/>
        <a:lstStyle/>
        <a:p>
          <a:r>
            <a:rPr lang="es-ES" dirty="0" smtClean="0"/>
            <a:t>Modulo de facturación</a:t>
          </a:r>
          <a:endParaRPr lang="es-ES" dirty="0"/>
        </a:p>
      </dgm:t>
    </dgm:pt>
    <dgm:pt modelId="{F7E27F64-A9A1-4AEB-BACB-15BD116F589E}" type="parTrans" cxnId="{E3F51685-B303-49E6-AA66-92AE809FFF93}">
      <dgm:prSet/>
      <dgm:spPr/>
      <dgm:t>
        <a:bodyPr/>
        <a:lstStyle/>
        <a:p>
          <a:endParaRPr lang="es-CO"/>
        </a:p>
      </dgm:t>
    </dgm:pt>
    <dgm:pt modelId="{34C60400-D988-4D36-B22A-FE5687FD8196}" type="sibTrans" cxnId="{E3F51685-B303-49E6-AA66-92AE809FFF93}">
      <dgm:prSet/>
      <dgm:spPr/>
      <dgm:t>
        <a:bodyPr/>
        <a:lstStyle/>
        <a:p>
          <a:endParaRPr lang="es-CO"/>
        </a:p>
      </dgm:t>
    </dgm:pt>
    <dgm:pt modelId="{2B117EFA-EEF7-40B4-9E28-905A1FB8BF88}" type="pres">
      <dgm:prSet presAssocID="{8BBD982B-F274-4BA3-8F19-028AA15117A4}" presName="diagram" presStyleCnt="0">
        <dgm:presLayoutVars>
          <dgm:dir/>
          <dgm:resizeHandles val="exact"/>
        </dgm:presLayoutVars>
      </dgm:prSet>
      <dgm:spPr/>
      <dgm:t>
        <a:bodyPr/>
        <a:lstStyle/>
        <a:p>
          <a:endParaRPr lang="es-CO"/>
        </a:p>
      </dgm:t>
    </dgm:pt>
    <dgm:pt modelId="{1C291508-94D5-4EE1-8BA4-5BA7E6FA5E72}" type="pres">
      <dgm:prSet presAssocID="{7BF07599-40A3-43F8-B74C-B9C9D197B9C8}" presName="node" presStyleLbl="node1" presStyleIdx="0" presStyleCnt="4">
        <dgm:presLayoutVars>
          <dgm:bulletEnabled val="1"/>
        </dgm:presLayoutVars>
      </dgm:prSet>
      <dgm:spPr/>
      <dgm:t>
        <a:bodyPr/>
        <a:lstStyle/>
        <a:p>
          <a:endParaRPr lang="es-CO"/>
        </a:p>
      </dgm:t>
    </dgm:pt>
    <dgm:pt modelId="{9352752D-AAEC-45A0-8A1C-904CB99EE64C}" type="pres">
      <dgm:prSet presAssocID="{347A4B58-92E3-49B2-BBF5-15BF5A0F478B}" presName="sibTrans" presStyleLbl="sibTrans2D1" presStyleIdx="0" presStyleCnt="3"/>
      <dgm:spPr/>
      <dgm:t>
        <a:bodyPr/>
        <a:lstStyle/>
        <a:p>
          <a:endParaRPr lang="es-CO"/>
        </a:p>
      </dgm:t>
    </dgm:pt>
    <dgm:pt modelId="{2A12A847-F6D2-4BA9-9559-EC1327BA36F6}" type="pres">
      <dgm:prSet presAssocID="{347A4B58-92E3-49B2-BBF5-15BF5A0F478B}" presName="connectorText" presStyleLbl="sibTrans2D1" presStyleIdx="0" presStyleCnt="3"/>
      <dgm:spPr/>
      <dgm:t>
        <a:bodyPr/>
        <a:lstStyle/>
        <a:p>
          <a:endParaRPr lang="es-CO"/>
        </a:p>
      </dgm:t>
    </dgm:pt>
    <dgm:pt modelId="{95429B4F-1C05-4B3A-AF22-2DCBA8D5AF55}" type="pres">
      <dgm:prSet presAssocID="{964A18CD-1B5D-4A7E-B182-2927E17348E0}" presName="node" presStyleLbl="node1" presStyleIdx="1" presStyleCnt="4">
        <dgm:presLayoutVars>
          <dgm:bulletEnabled val="1"/>
        </dgm:presLayoutVars>
      </dgm:prSet>
      <dgm:spPr/>
      <dgm:t>
        <a:bodyPr/>
        <a:lstStyle/>
        <a:p>
          <a:endParaRPr lang="es-CO"/>
        </a:p>
      </dgm:t>
    </dgm:pt>
    <dgm:pt modelId="{7E7E64A8-38BB-445F-A712-252B11B778A7}" type="pres">
      <dgm:prSet presAssocID="{63F601AF-EA35-4E0A-A9D9-C60ACFB6BC55}" presName="sibTrans" presStyleLbl="sibTrans2D1" presStyleIdx="1" presStyleCnt="3"/>
      <dgm:spPr/>
      <dgm:t>
        <a:bodyPr/>
        <a:lstStyle/>
        <a:p>
          <a:endParaRPr lang="es-CO"/>
        </a:p>
      </dgm:t>
    </dgm:pt>
    <dgm:pt modelId="{2E0611AE-D4F6-46F1-AB7B-B5F7CFC2CB25}" type="pres">
      <dgm:prSet presAssocID="{63F601AF-EA35-4E0A-A9D9-C60ACFB6BC55}" presName="connectorText" presStyleLbl="sibTrans2D1" presStyleIdx="1" presStyleCnt="3"/>
      <dgm:spPr/>
      <dgm:t>
        <a:bodyPr/>
        <a:lstStyle/>
        <a:p>
          <a:endParaRPr lang="es-CO"/>
        </a:p>
      </dgm:t>
    </dgm:pt>
    <dgm:pt modelId="{43B2BC25-A84E-4B5C-A1FF-086390EFBB1A}" type="pres">
      <dgm:prSet presAssocID="{E731978B-F94B-47D7-AFDE-5668EE8523C9}" presName="node" presStyleLbl="node1" presStyleIdx="2" presStyleCnt="4">
        <dgm:presLayoutVars>
          <dgm:bulletEnabled val="1"/>
        </dgm:presLayoutVars>
      </dgm:prSet>
      <dgm:spPr/>
      <dgm:t>
        <a:bodyPr/>
        <a:lstStyle/>
        <a:p>
          <a:endParaRPr lang="es-CO"/>
        </a:p>
      </dgm:t>
    </dgm:pt>
    <dgm:pt modelId="{923F0A8F-0AC3-41DD-9CDA-1A7A0E17532A}" type="pres">
      <dgm:prSet presAssocID="{EE1B103E-6B40-4F05-8FE6-0D6F6D6931A3}" presName="sibTrans" presStyleLbl="sibTrans2D1" presStyleIdx="2" presStyleCnt="3"/>
      <dgm:spPr/>
      <dgm:t>
        <a:bodyPr/>
        <a:lstStyle/>
        <a:p>
          <a:endParaRPr lang="es-CO"/>
        </a:p>
      </dgm:t>
    </dgm:pt>
    <dgm:pt modelId="{65C23CD6-3BA7-4933-944A-EB511577B22A}" type="pres">
      <dgm:prSet presAssocID="{EE1B103E-6B40-4F05-8FE6-0D6F6D6931A3}" presName="connectorText" presStyleLbl="sibTrans2D1" presStyleIdx="2" presStyleCnt="3"/>
      <dgm:spPr/>
      <dgm:t>
        <a:bodyPr/>
        <a:lstStyle/>
        <a:p>
          <a:endParaRPr lang="es-CO"/>
        </a:p>
      </dgm:t>
    </dgm:pt>
    <dgm:pt modelId="{7E53C004-A43B-4A23-9943-5F2B3B2D33A7}" type="pres">
      <dgm:prSet presAssocID="{969B6ADE-FF94-45E2-B598-A70A28AE3C04}" presName="node" presStyleLbl="node1" presStyleIdx="3" presStyleCnt="4">
        <dgm:presLayoutVars>
          <dgm:bulletEnabled val="1"/>
        </dgm:presLayoutVars>
      </dgm:prSet>
      <dgm:spPr/>
      <dgm:t>
        <a:bodyPr/>
        <a:lstStyle/>
        <a:p>
          <a:endParaRPr lang="es-CO"/>
        </a:p>
      </dgm:t>
    </dgm:pt>
  </dgm:ptLst>
  <dgm:cxnLst>
    <dgm:cxn modelId="{2CAD87C6-0140-4593-87F3-849B0073D1CF}" type="presOf" srcId="{969B6ADE-FF94-45E2-B598-A70A28AE3C04}" destId="{7E53C004-A43B-4A23-9943-5F2B3B2D33A7}" srcOrd="0" destOrd="0" presId="urn:microsoft.com/office/officeart/2005/8/layout/process5"/>
    <dgm:cxn modelId="{3686B1E3-C25F-4D9D-8C89-41EC84FDA3A3}" type="presOf" srcId="{7BF07599-40A3-43F8-B74C-B9C9D197B9C8}" destId="{1C291508-94D5-4EE1-8BA4-5BA7E6FA5E72}" srcOrd="0" destOrd="0" presId="urn:microsoft.com/office/officeart/2005/8/layout/process5"/>
    <dgm:cxn modelId="{3E041CDF-EABE-477E-B89D-B052FFF26BE7}" type="presOf" srcId="{E731978B-F94B-47D7-AFDE-5668EE8523C9}" destId="{43B2BC25-A84E-4B5C-A1FF-086390EFBB1A}" srcOrd="0" destOrd="0" presId="urn:microsoft.com/office/officeart/2005/8/layout/process5"/>
    <dgm:cxn modelId="{4F7CA4AE-94FE-4378-A583-281ED01F3A26}" srcId="{8BBD982B-F274-4BA3-8F19-028AA15117A4}" destId="{E731978B-F94B-47D7-AFDE-5668EE8523C9}" srcOrd="2" destOrd="0" parTransId="{347D0D83-196D-4ACE-95D8-CD164212347B}" sibTransId="{EE1B103E-6B40-4F05-8FE6-0D6F6D6931A3}"/>
    <dgm:cxn modelId="{57D1E1FE-AB13-4507-B39B-15BDE576AB21}" srcId="{8BBD982B-F274-4BA3-8F19-028AA15117A4}" destId="{964A18CD-1B5D-4A7E-B182-2927E17348E0}" srcOrd="1" destOrd="0" parTransId="{90C13AAE-4246-46D9-9B6E-D27D7FCA92D1}" sibTransId="{63F601AF-EA35-4E0A-A9D9-C60ACFB6BC55}"/>
    <dgm:cxn modelId="{A6F68192-2E32-4AB2-A561-6ADA887F951D}" type="presOf" srcId="{347A4B58-92E3-49B2-BBF5-15BF5A0F478B}" destId="{2A12A847-F6D2-4BA9-9559-EC1327BA36F6}" srcOrd="1" destOrd="0" presId="urn:microsoft.com/office/officeart/2005/8/layout/process5"/>
    <dgm:cxn modelId="{8481CE4D-D126-4665-803B-287AD56BBD1E}" type="presOf" srcId="{347A4B58-92E3-49B2-BBF5-15BF5A0F478B}" destId="{9352752D-AAEC-45A0-8A1C-904CB99EE64C}" srcOrd="0" destOrd="0" presId="urn:microsoft.com/office/officeart/2005/8/layout/process5"/>
    <dgm:cxn modelId="{BD3AD32A-3FAF-4350-997C-066DF2474E66}" type="presOf" srcId="{964A18CD-1B5D-4A7E-B182-2927E17348E0}" destId="{95429B4F-1C05-4B3A-AF22-2DCBA8D5AF55}" srcOrd="0" destOrd="0" presId="urn:microsoft.com/office/officeart/2005/8/layout/process5"/>
    <dgm:cxn modelId="{7D2982F1-EA1F-4DF1-8F75-F2EADF14D663}" type="presOf" srcId="{8BBD982B-F274-4BA3-8F19-028AA15117A4}" destId="{2B117EFA-EEF7-40B4-9E28-905A1FB8BF88}" srcOrd="0" destOrd="0" presId="urn:microsoft.com/office/officeart/2005/8/layout/process5"/>
    <dgm:cxn modelId="{A1C821A6-8EEF-4A21-AEE8-C62D2E5C03AA}" type="presOf" srcId="{EE1B103E-6B40-4F05-8FE6-0D6F6D6931A3}" destId="{65C23CD6-3BA7-4933-944A-EB511577B22A}" srcOrd="1" destOrd="0" presId="urn:microsoft.com/office/officeart/2005/8/layout/process5"/>
    <dgm:cxn modelId="{73192D9D-7575-423D-8B1B-0DF8B60A65D9}" type="presOf" srcId="{EE1B103E-6B40-4F05-8FE6-0D6F6D6931A3}" destId="{923F0A8F-0AC3-41DD-9CDA-1A7A0E17532A}" srcOrd="0" destOrd="0" presId="urn:microsoft.com/office/officeart/2005/8/layout/process5"/>
    <dgm:cxn modelId="{E3F51685-B303-49E6-AA66-92AE809FFF93}" srcId="{8BBD982B-F274-4BA3-8F19-028AA15117A4}" destId="{969B6ADE-FF94-45E2-B598-A70A28AE3C04}" srcOrd="3" destOrd="0" parTransId="{F7E27F64-A9A1-4AEB-BACB-15BD116F589E}" sibTransId="{34C60400-D988-4D36-B22A-FE5687FD8196}"/>
    <dgm:cxn modelId="{B0DAC2FD-EDA1-441B-A845-0C1964D6B924}" srcId="{8BBD982B-F274-4BA3-8F19-028AA15117A4}" destId="{7BF07599-40A3-43F8-B74C-B9C9D197B9C8}" srcOrd="0" destOrd="0" parTransId="{05A33227-C3A2-40A7-900E-1D070E545DAC}" sibTransId="{347A4B58-92E3-49B2-BBF5-15BF5A0F478B}"/>
    <dgm:cxn modelId="{A435A28C-B02F-4F73-8BAD-886AFBF7D8AD}" type="presOf" srcId="{63F601AF-EA35-4E0A-A9D9-C60ACFB6BC55}" destId="{7E7E64A8-38BB-445F-A712-252B11B778A7}" srcOrd="0" destOrd="0" presId="urn:microsoft.com/office/officeart/2005/8/layout/process5"/>
    <dgm:cxn modelId="{88D5BAD6-F249-445D-B736-03348158FD46}" type="presOf" srcId="{63F601AF-EA35-4E0A-A9D9-C60ACFB6BC55}" destId="{2E0611AE-D4F6-46F1-AB7B-B5F7CFC2CB25}" srcOrd="1" destOrd="0" presId="urn:microsoft.com/office/officeart/2005/8/layout/process5"/>
    <dgm:cxn modelId="{ED1F9B27-F5BF-41C7-A0E2-68EE1C914602}" type="presParOf" srcId="{2B117EFA-EEF7-40B4-9E28-905A1FB8BF88}" destId="{1C291508-94D5-4EE1-8BA4-5BA7E6FA5E72}" srcOrd="0" destOrd="0" presId="urn:microsoft.com/office/officeart/2005/8/layout/process5"/>
    <dgm:cxn modelId="{3B2225C3-7CF0-4305-AF4A-89A8B03222FB}" type="presParOf" srcId="{2B117EFA-EEF7-40B4-9E28-905A1FB8BF88}" destId="{9352752D-AAEC-45A0-8A1C-904CB99EE64C}" srcOrd="1" destOrd="0" presId="urn:microsoft.com/office/officeart/2005/8/layout/process5"/>
    <dgm:cxn modelId="{FE2D2AF4-424E-41C3-ADC7-F4551C56D737}" type="presParOf" srcId="{9352752D-AAEC-45A0-8A1C-904CB99EE64C}" destId="{2A12A847-F6D2-4BA9-9559-EC1327BA36F6}" srcOrd="0" destOrd="0" presId="urn:microsoft.com/office/officeart/2005/8/layout/process5"/>
    <dgm:cxn modelId="{C10FDC35-E4BF-42C9-A001-DD162540061C}" type="presParOf" srcId="{2B117EFA-EEF7-40B4-9E28-905A1FB8BF88}" destId="{95429B4F-1C05-4B3A-AF22-2DCBA8D5AF55}" srcOrd="2" destOrd="0" presId="urn:microsoft.com/office/officeart/2005/8/layout/process5"/>
    <dgm:cxn modelId="{17B3F34C-3D85-4915-8306-1C23238B390E}" type="presParOf" srcId="{2B117EFA-EEF7-40B4-9E28-905A1FB8BF88}" destId="{7E7E64A8-38BB-445F-A712-252B11B778A7}" srcOrd="3" destOrd="0" presId="urn:microsoft.com/office/officeart/2005/8/layout/process5"/>
    <dgm:cxn modelId="{4D502958-1A77-478F-8D06-E7674637814C}" type="presParOf" srcId="{7E7E64A8-38BB-445F-A712-252B11B778A7}" destId="{2E0611AE-D4F6-46F1-AB7B-B5F7CFC2CB25}" srcOrd="0" destOrd="0" presId="urn:microsoft.com/office/officeart/2005/8/layout/process5"/>
    <dgm:cxn modelId="{0109C3FB-DBDB-4703-9143-E57735F1DFED}" type="presParOf" srcId="{2B117EFA-EEF7-40B4-9E28-905A1FB8BF88}" destId="{43B2BC25-A84E-4B5C-A1FF-086390EFBB1A}" srcOrd="4" destOrd="0" presId="urn:microsoft.com/office/officeart/2005/8/layout/process5"/>
    <dgm:cxn modelId="{5DD097E5-419E-4612-A12E-6371D64BED55}" type="presParOf" srcId="{2B117EFA-EEF7-40B4-9E28-905A1FB8BF88}" destId="{923F0A8F-0AC3-41DD-9CDA-1A7A0E17532A}" srcOrd="5" destOrd="0" presId="urn:microsoft.com/office/officeart/2005/8/layout/process5"/>
    <dgm:cxn modelId="{1B69E41A-96C1-48AD-91C9-6BBCFC6C2EE6}" type="presParOf" srcId="{923F0A8F-0AC3-41DD-9CDA-1A7A0E17532A}" destId="{65C23CD6-3BA7-4933-944A-EB511577B22A}" srcOrd="0" destOrd="0" presId="urn:microsoft.com/office/officeart/2005/8/layout/process5"/>
    <dgm:cxn modelId="{E6F96337-C470-415F-BA28-6FCD86BBD9FB}" type="presParOf" srcId="{2B117EFA-EEF7-40B4-9E28-905A1FB8BF88}" destId="{7E53C004-A43B-4A23-9943-5F2B3B2D33A7}"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91508-94D5-4EE1-8BA4-5BA7E6FA5E72}">
      <dsp:nvSpPr>
        <dsp:cNvPr id="0" name=""/>
        <dsp:cNvSpPr/>
      </dsp:nvSpPr>
      <dsp:spPr>
        <a:xfrm>
          <a:off x="658734" y="1187"/>
          <a:ext cx="3311770" cy="1987062"/>
        </a:xfrm>
        <a:prstGeom prst="roundRect">
          <a:avLst>
            <a:gd name="adj" fmla="val 10000"/>
          </a:avLst>
        </a:prstGeom>
        <a:blipFill rotWithShape="0">
          <a:blip xmlns:r="http://schemas.openxmlformats.org/officeDocument/2006/relationships" r:embed="rId1">
            <a:duotone>
              <a:schemeClr val="accent3">
                <a:hueOff val="0"/>
                <a:satOff val="0"/>
                <a:lumOff val="0"/>
                <a:alphaOff val="0"/>
                <a:shade val="30000"/>
                <a:satMod val="115000"/>
              </a:schemeClr>
              <a:schemeClr val="accent3">
                <a:hueOff val="0"/>
                <a:satOff val="0"/>
                <a:lumOff val="0"/>
                <a:alphaOff val="0"/>
                <a:tint val="34000"/>
              </a:schemeClr>
            </a:duotone>
          </a:blip>
          <a:tile tx="0" ty="0" sx="60000" sy="59000" flip="none" algn="b"/>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t>Módulo de trazabilidad de producción</a:t>
          </a:r>
          <a:endParaRPr lang="es-ES" sz="2400" kern="1200" dirty="0"/>
        </a:p>
      </dsp:txBody>
      <dsp:txXfrm>
        <a:off x="716933" y="59386"/>
        <a:ext cx="3195372" cy="1870664"/>
      </dsp:txXfrm>
    </dsp:sp>
    <dsp:sp modelId="{9352752D-AAEC-45A0-8A1C-904CB99EE64C}">
      <dsp:nvSpPr>
        <dsp:cNvPr id="0" name=""/>
        <dsp:cNvSpPr/>
      </dsp:nvSpPr>
      <dsp:spPr>
        <a:xfrm>
          <a:off x="4261940" y="584059"/>
          <a:ext cx="702095" cy="821319"/>
        </a:xfrm>
        <a:prstGeom prst="rightArrow">
          <a:avLst>
            <a:gd name="adj1" fmla="val 60000"/>
            <a:gd name="adj2" fmla="val 50000"/>
          </a:avLst>
        </a:prstGeom>
        <a:blipFill rotWithShape="0">
          <a:blip xmlns:r="http://schemas.openxmlformats.org/officeDocument/2006/relationships" r:embed="rId1">
            <a:duotone>
              <a:schemeClr val="accent3">
                <a:hueOff val="0"/>
                <a:satOff val="0"/>
                <a:lumOff val="0"/>
                <a:alphaOff val="0"/>
                <a:shade val="30000"/>
                <a:satMod val="115000"/>
              </a:schemeClr>
              <a:schemeClr val="accent3">
                <a:hueOff val="0"/>
                <a:satOff val="0"/>
                <a:lumOff val="0"/>
                <a:alphaOff val="0"/>
                <a:tint val="34000"/>
              </a:schemeClr>
            </a:duotone>
          </a:blip>
          <a:tile tx="0" ty="0" sx="60000" sy="59000" flip="none" algn="b"/>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a:off x="4261940" y="748323"/>
        <a:ext cx="491467" cy="492791"/>
      </dsp:txXfrm>
    </dsp:sp>
    <dsp:sp modelId="{95429B4F-1C05-4B3A-AF22-2DCBA8D5AF55}">
      <dsp:nvSpPr>
        <dsp:cNvPr id="0" name=""/>
        <dsp:cNvSpPr/>
      </dsp:nvSpPr>
      <dsp:spPr>
        <a:xfrm>
          <a:off x="5295213" y="1187"/>
          <a:ext cx="3311770" cy="1987062"/>
        </a:xfrm>
        <a:prstGeom prst="roundRect">
          <a:avLst>
            <a:gd name="adj" fmla="val 10000"/>
          </a:avLst>
        </a:prstGeom>
        <a:blipFill rotWithShape="0">
          <a:blip xmlns:r="http://schemas.openxmlformats.org/officeDocument/2006/relationships" r:embed="rId1">
            <a:duotone>
              <a:schemeClr val="accent3">
                <a:hueOff val="4756545"/>
                <a:satOff val="-10281"/>
                <a:lumOff val="-326"/>
                <a:alphaOff val="0"/>
                <a:shade val="30000"/>
                <a:satMod val="115000"/>
              </a:schemeClr>
              <a:schemeClr val="accent3">
                <a:hueOff val="4756545"/>
                <a:satOff val="-10281"/>
                <a:lumOff val="-326"/>
                <a:alphaOff val="0"/>
                <a:tint val="34000"/>
              </a:schemeClr>
            </a:duotone>
          </a:blip>
          <a:tile tx="0" ty="0" sx="60000" sy="59000" flip="none" algn="b"/>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t>Módulo de Gestión de la información</a:t>
          </a:r>
          <a:endParaRPr lang="es-ES" sz="2400" kern="1200" dirty="0"/>
        </a:p>
      </dsp:txBody>
      <dsp:txXfrm>
        <a:off x="5353412" y="59386"/>
        <a:ext cx="3195372" cy="1870664"/>
      </dsp:txXfrm>
    </dsp:sp>
    <dsp:sp modelId="{7E7E64A8-38BB-445F-A712-252B11B778A7}">
      <dsp:nvSpPr>
        <dsp:cNvPr id="0" name=""/>
        <dsp:cNvSpPr/>
      </dsp:nvSpPr>
      <dsp:spPr>
        <a:xfrm rot="5400000">
          <a:off x="6600050" y="2220073"/>
          <a:ext cx="702095" cy="821319"/>
        </a:xfrm>
        <a:prstGeom prst="rightArrow">
          <a:avLst>
            <a:gd name="adj1" fmla="val 60000"/>
            <a:gd name="adj2" fmla="val 50000"/>
          </a:avLst>
        </a:prstGeom>
        <a:blipFill rotWithShape="0">
          <a:blip xmlns:r="http://schemas.openxmlformats.org/officeDocument/2006/relationships" r:embed="rId1">
            <a:duotone>
              <a:schemeClr val="accent3">
                <a:hueOff val="7134818"/>
                <a:satOff val="-15421"/>
                <a:lumOff val="-489"/>
                <a:alphaOff val="0"/>
                <a:shade val="30000"/>
                <a:satMod val="115000"/>
              </a:schemeClr>
              <a:schemeClr val="accent3">
                <a:hueOff val="7134818"/>
                <a:satOff val="-15421"/>
                <a:lumOff val="-489"/>
                <a:alphaOff val="0"/>
                <a:tint val="34000"/>
              </a:schemeClr>
            </a:duotone>
          </a:blip>
          <a:tile tx="0" ty="0" sx="60000" sy="59000" flip="none" algn="b"/>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rot="-5400000">
        <a:off x="6704702" y="2279685"/>
        <a:ext cx="492791" cy="491467"/>
      </dsp:txXfrm>
    </dsp:sp>
    <dsp:sp modelId="{43B2BC25-A84E-4B5C-A1FF-086390EFBB1A}">
      <dsp:nvSpPr>
        <dsp:cNvPr id="0" name=""/>
        <dsp:cNvSpPr/>
      </dsp:nvSpPr>
      <dsp:spPr>
        <a:xfrm>
          <a:off x="5295213" y="3312958"/>
          <a:ext cx="3311770" cy="1987062"/>
        </a:xfrm>
        <a:prstGeom prst="roundRect">
          <a:avLst>
            <a:gd name="adj" fmla="val 10000"/>
          </a:avLst>
        </a:prstGeom>
        <a:blipFill rotWithShape="0">
          <a:blip xmlns:r="http://schemas.openxmlformats.org/officeDocument/2006/relationships" r:embed="rId1">
            <a:duotone>
              <a:schemeClr val="accent3">
                <a:hueOff val="9513091"/>
                <a:satOff val="-20561"/>
                <a:lumOff val="-652"/>
                <a:alphaOff val="0"/>
                <a:shade val="30000"/>
                <a:satMod val="115000"/>
              </a:schemeClr>
              <a:schemeClr val="accent3">
                <a:hueOff val="9513091"/>
                <a:satOff val="-20561"/>
                <a:lumOff val="-652"/>
                <a:alphaOff val="0"/>
                <a:tint val="34000"/>
              </a:schemeClr>
            </a:duotone>
          </a:blip>
          <a:tile tx="0" ty="0" sx="60000" sy="59000" flip="none" algn="b"/>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t>Modulo para la captura de información de caficultores y proveedores</a:t>
          </a:r>
          <a:endParaRPr lang="es-ES" sz="2400" kern="1200" dirty="0"/>
        </a:p>
      </dsp:txBody>
      <dsp:txXfrm>
        <a:off x="5353412" y="3371157"/>
        <a:ext cx="3195372" cy="1870664"/>
      </dsp:txXfrm>
    </dsp:sp>
    <dsp:sp modelId="{923F0A8F-0AC3-41DD-9CDA-1A7A0E17532A}">
      <dsp:nvSpPr>
        <dsp:cNvPr id="0" name=""/>
        <dsp:cNvSpPr/>
      </dsp:nvSpPr>
      <dsp:spPr>
        <a:xfrm rot="10800000">
          <a:off x="4301681" y="3895829"/>
          <a:ext cx="702095" cy="821319"/>
        </a:xfrm>
        <a:prstGeom prst="rightArrow">
          <a:avLst>
            <a:gd name="adj1" fmla="val 60000"/>
            <a:gd name="adj2" fmla="val 50000"/>
          </a:avLst>
        </a:prstGeom>
        <a:blipFill rotWithShape="0">
          <a:blip xmlns:r="http://schemas.openxmlformats.org/officeDocument/2006/relationships" r:embed="rId1">
            <a:duotone>
              <a:schemeClr val="accent3">
                <a:hueOff val="14269635"/>
                <a:satOff val="-30842"/>
                <a:lumOff val="-978"/>
                <a:alphaOff val="0"/>
                <a:shade val="30000"/>
                <a:satMod val="115000"/>
              </a:schemeClr>
              <a:schemeClr val="accent3">
                <a:hueOff val="14269635"/>
                <a:satOff val="-30842"/>
                <a:lumOff val="-978"/>
                <a:alphaOff val="0"/>
                <a:tint val="34000"/>
              </a:schemeClr>
            </a:duotone>
          </a:blip>
          <a:tile tx="0" ty="0" sx="60000" sy="59000" flip="none" algn="b"/>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s-ES" sz="1900" kern="1200"/>
        </a:p>
      </dsp:txBody>
      <dsp:txXfrm rot="10800000">
        <a:off x="4512309" y="4060093"/>
        <a:ext cx="491467" cy="492791"/>
      </dsp:txXfrm>
    </dsp:sp>
    <dsp:sp modelId="{7E53C004-A43B-4A23-9943-5F2B3B2D33A7}">
      <dsp:nvSpPr>
        <dsp:cNvPr id="0" name=""/>
        <dsp:cNvSpPr/>
      </dsp:nvSpPr>
      <dsp:spPr>
        <a:xfrm>
          <a:off x="658734" y="3312958"/>
          <a:ext cx="3311770" cy="1987062"/>
        </a:xfrm>
        <a:prstGeom prst="roundRect">
          <a:avLst>
            <a:gd name="adj" fmla="val 10000"/>
          </a:avLst>
        </a:prstGeom>
        <a:blipFill rotWithShape="0">
          <a:blip xmlns:r="http://schemas.openxmlformats.org/officeDocument/2006/relationships" r:embed="rId1">
            <a:duotone>
              <a:schemeClr val="accent3">
                <a:hueOff val="14269635"/>
                <a:satOff val="-30842"/>
                <a:lumOff val="-978"/>
                <a:alphaOff val="0"/>
                <a:shade val="30000"/>
                <a:satMod val="115000"/>
              </a:schemeClr>
              <a:schemeClr val="accent3">
                <a:hueOff val="14269635"/>
                <a:satOff val="-30842"/>
                <a:lumOff val="-978"/>
                <a:alphaOff val="0"/>
                <a:tint val="34000"/>
              </a:schemeClr>
            </a:duotone>
          </a:blip>
          <a:tile tx="0" ty="0" sx="60000" sy="59000" flip="none" algn="b"/>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t>Modulo de facturación</a:t>
          </a:r>
          <a:endParaRPr lang="es-ES" sz="2400" kern="1200" dirty="0"/>
        </a:p>
      </dsp:txBody>
      <dsp:txXfrm>
        <a:off x="716933" y="3371157"/>
        <a:ext cx="3195372" cy="18706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08/03/2018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08/03/2018</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just">
              <a:buNone/>
            </a:pPr>
            <a:r>
              <a:rPr lang="es-ES" dirty="0" smtClean="0"/>
              <a:t>Valle del Café es una empresa del sector agroindustrial, su planta de operación principal está ubicada en la ciudad de Armenia - Quindío, en sus instalaciones realiza todo el proceso de selección y producción de diferentes tipos de café</a:t>
            </a:r>
          </a:p>
          <a:p>
            <a:pPr marL="0" indent="0" algn="just">
              <a:buNone/>
            </a:pPr>
            <a:r>
              <a:rPr lang="es-ES" dirty="0" smtClean="0"/>
              <a:t>existe un proceso fundamental llamado trazabilidad del producto, esta importancia radica en que tanto el consumidor final como el productor necesitan conocer información asociada a los procesos anteriores o posteriores por los que el producto fue sometido, para obtener información de unas características que lo definen como un producto único.</a:t>
            </a:r>
          </a:p>
          <a:p>
            <a:pPr marL="0" indent="0" algn="just">
              <a:buNone/>
            </a:pPr>
            <a:r>
              <a:rPr lang="es-ES" dirty="0" smtClean="0"/>
              <a:t>gestiona parte de la trazabilidad de sus productos y la información asociada a los mismos a través de métodos de información que a largo plazo con el crecimiento de la empresa se pueden quedar cortos (Hojas de Excel, formatos y cálculos matemáticos manuales), lo cual hace de ésta tarea, una de las que más demandan recursos tanto en tiempo como en personal y que aunque no les impiden trabajar hacen que no sean eficientes y gasten recursos de material y tiempo de forma innecesaria por su forma de trabajo tan empírica.</a:t>
            </a:r>
          </a:p>
          <a:p>
            <a:pPr marL="0" indent="0" algn="just">
              <a:buNone/>
            </a:pPr>
            <a:r>
              <a:rPr lang="es-ES" dirty="0" smtClean="0"/>
              <a:t/>
            </a:r>
            <a:br>
              <a:rPr lang="es-ES" dirty="0" smtClean="0"/>
            </a:br>
            <a:r>
              <a:rPr lang="es-ES" dirty="0" smtClean="0"/>
              <a:t>Para una empresa cuya actividad principal es la exportación, es de vital importancia tener procesos sistematizados con un software que gestione la información capturada eficientemente, y que sirva de respaldo para evitar errores humanos en la información, además que le puede ayudar a demostrar prestigio y precisión en la información que procesa, analiza y suministra a sus clientes y proveedores.</a:t>
            </a:r>
          </a:p>
          <a:p>
            <a:pPr marL="0" indent="0" algn="just" rtl="0">
              <a:buNone/>
            </a:pPr>
            <a:endParaRPr lang="es-ES" dirty="0" smtClean="0"/>
          </a:p>
          <a:p>
            <a:endParaRPr lang="es-CO" dirty="0"/>
          </a:p>
        </p:txBody>
      </p:sp>
      <p:sp>
        <p:nvSpPr>
          <p:cNvPr id="4" name="Marcador de número de diapositiva 3"/>
          <p:cNvSpPr>
            <a:spLocks noGrp="1"/>
          </p:cNvSpPr>
          <p:nvPr>
            <p:ph type="sldNum" sz="quarter" idx="10"/>
          </p:nvPr>
        </p:nvSpPr>
        <p:spPr/>
        <p:txBody>
          <a:bodyPr/>
          <a:lstStyle/>
          <a:p>
            <a:fld id="{F93199CD-3E1B-4AE6-990F-76F925F5EA9F}" type="slidenum">
              <a:rPr lang="es-ES" smtClean="0"/>
              <a:pPr/>
              <a:t>2</a:t>
            </a:fld>
            <a:endParaRPr lang="es-ES" dirty="0"/>
          </a:p>
        </p:txBody>
      </p:sp>
    </p:spTree>
    <p:extLst>
      <p:ext uri="{BB962C8B-B14F-4D97-AF65-F5344CB8AC3E}">
        <p14:creationId xmlns:p14="http://schemas.microsoft.com/office/powerpoint/2010/main" val="164019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smtClean="0"/>
              <a:t>El mercado actual de los cafés especiales exige a los productores información asociada a cada tipo de café, generando así una necesidad más a los productores, obligándolos a implementar sistemas modernos de trazabilidad para suplir con la demanda existente. La empresa Valle del Café, dedicada a la exportación de cafés especiales, no es ajena a esta situación, por lo que su proceso de trazabilidad debe ser mejorado y modernizado de acuerdo a las necesidades actuales. El principal objetivo del proyecto es optimizar los tiempos de producción para aprovechar al máximo cada máquina involucrada en cada proceso, además de organizar y gestionar eficientemente toda la información asociada a estos. Esto importante para mejorar el proceso de trazabilidad de la empresa Valle del Café, y poder realizar un seguimiento y control continúo a cada proceso del café cuando este está en producción. </a:t>
            </a:r>
          </a:p>
          <a:p>
            <a:pPr algn="just"/>
            <a:r>
              <a:rPr lang="es-ES" dirty="0" smtClean="0"/>
              <a:t/>
            </a:r>
            <a:br>
              <a:rPr lang="es-ES" dirty="0" smtClean="0"/>
            </a:br>
            <a:r>
              <a:rPr lang="es-ES" dirty="0" smtClean="0"/>
              <a:t>Económicamente, este proyecto traerá un beneficio para la empresa Valle del Café, mejorando su nivel de producción, optimizando gastos y aprovechando los tiempos de funcionamiento de la fábrica. </a:t>
            </a:r>
          </a:p>
          <a:p>
            <a:pPr algn="just"/>
            <a:r>
              <a:rPr lang="es-ES" dirty="0" smtClean="0"/>
              <a:t/>
            </a:r>
            <a:br>
              <a:rPr lang="es-ES" dirty="0" smtClean="0"/>
            </a:br>
            <a:r>
              <a:rPr lang="es-ES" dirty="0" smtClean="0"/>
              <a:t>Socialmente, este proyecto traerá beneficios a los caficultores, debido a que su café podrá ser conocido en otros lugares y tendrán, de alguna manera, un mayor alcance.</a:t>
            </a:r>
          </a:p>
          <a:p>
            <a:endParaRPr lang="es-ES" dirty="0"/>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3</a:t>
            </a:fld>
            <a:endParaRPr lang="es-ES" noProof="0" dirty="0"/>
          </a:p>
        </p:txBody>
      </p:sp>
    </p:spTree>
    <p:extLst>
      <p:ext uri="{BB962C8B-B14F-4D97-AF65-F5344CB8AC3E}">
        <p14:creationId xmlns:p14="http://schemas.microsoft.com/office/powerpoint/2010/main" val="37744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4</a:t>
            </a:fld>
            <a:endParaRPr lang="es-ES" noProof="0" dirty="0"/>
          </a:p>
        </p:txBody>
      </p:sp>
    </p:spTree>
    <p:extLst>
      <p:ext uri="{BB962C8B-B14F-4D97-AF65-F5344CB8AC3E}">
        <p14:creationId xmlns:p14="http://schemas.microsoft.com/office/powerpoint/2010/main" val="70104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¿Sobre qué es el proyecto</a:t>
            </a:r>
            <a:r>
              <a:rPr lang="es-ES" baseline="0" dirty="0" smtClean="0"/>
              <a:t> ?</a:t>
            </a:r>
          </a:p>
          <a:p>
            <a:r>
              <a:rPr lang="es-ES" dirty="0" smtClean="0"/>
              <a:t>Defina</a:t>
            </a:r>
            <a:r>
              <a:rPr lang="es-ES" baseline="0" dirty="0" smtClean="0"/>
              <a:t> el objetivo del proyecto</a:t>
            </a:r>
          </a:p>
          <a:p>
            <a:pPr lvl="1"/>
            <a:r>
              <a:rPr lang="es-ES" dirty="0" smtClean="0"/>
              <a:t>¿Es similar a otros proyectos anteriores o es nuevo?</a:t>
            </a:r>
          </a:p>
          <a:p>
            <a:r>
              <a:rPr lang="es-ES" baseline="0" dirty="0" smtClean="0"/>
              <a:t>Defina el ámbito del proyecto</a:t>
            </a:r>
          </a:p>
          <a:p>
            <a:pPr lvl="1"/>
            <a:r>
              <a:rPr lang="es-ES" baseline="0" dirty="0" smtClean="0"/>
              <a:t>¿Es un proyecto independiente o está relacionado con otros proyectos?</a:t>
            </a:r>
          </a:p>
          <a:p>
            <a:pPr lvl="0"/>
            <a:endParaRPr lang="es-ES" baseline="0" dirty="0" smtClean="0"/>
          </a:p>
          <a:p>
            <a:pPr lvl="0"/>
            <a:r>
              <a:rPr lang="es-ES" baseline="0" dirty="0" smtClean="0"/>
              <a:t>* Tenga en cuenta que no se necesita esta diapositiva para las reuniones semanales</a:t>
            </a:r>
            <a:endParaRPr lang="es-ES" dirty="0" smtClean="0"/>
          </a:p>
          <a:p>
            <a:endParaRPr lang="es-ES" dirty="0"/>
          </a:p>
        </p:txBody>
      </p:sp>
      <p:sp>
        <p:nvSpPr>
          <p:cNvPr id="4" name="Slide Number Placeholder 3"/>
          <p:cNvSpPr>
            <a:spLocks noGrp="1"/>
          </p:cNvSpPr>
          <p:nvPr>
            <p:ph type="sldNum" sz="quarter" idx="10"/>
          </p:nvPr>
        </p:nvSpPr>
        <p:spPr/>
        <p:txBody>
          <a:bodyPr/>
          <a:lstStyle/>
          <a:p>
            <a:fld id="{5E0C3846-8D4C-4326-8BC7-9B455A036298}" type="slidenum">
              <a:rPr lang="es-ES" smtClean="0"/>
              <a:pPr/>
              <a:t>5</a:t>
            </a:fld>
            <a:endParaRPr lang="es-ES"/>
          </a:p>
        </p:txBody>
      </p:sp>
    </p:spTree>
    <p:extLst>
      <p:ext uri="{BB962C8B-B14F-4D97-AF65-F5344CB8AC3E}">
        <p14:creationId xmlns:p14="http://schemas.microsoft.com/office/powerpoint/2010/main" val="2343866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baseline="0" dirty="0" smtClean="0"/>
              <a:t>Si hay más de un problema, duplique esta diapositiva tantas veces como sea necesario.</a:t>
            </a:r>
          </a:p>
          <a:p>
            <a:r>
              <a:rPr lang="es-ES" dirty="0" smtClean="0"/>
              <a:t>Ésta y las diapositivas relacionadas</a:t>
            </a:r>
            <a:r>
              <a:rPr lang="es-ES" baseline="0" dirty="0" smtClean="0"/>
              <a:t> se pueden colocar en el apéndice u ocultarlas si fuera necesario.</a:t>
            </a:r>
            <a:endParaRPr lang="es-ES" dirty="0"/>
          </a:p>
        </p:txBody>
      </p:sp>
      <p:sp>
        <p:nvSpPr>
          <p:cNvPr id="4" name="Slide Number Placeholder 3"/>
          <p:cNvSpPr>
            <a:spLocks noGrp="1"/>
          </p:cNvSpPr>
          <p:nvPr>
            <p:ph type="sldNum" sz="quarter" idx="10"/>
          </p:nvPr>
        </p:nvSpPr>
        <p:spPr/>
        <p:txBody>
          <a:bodyPr/>
          <a:lstStyle/>
          <a:p>
            <a:fld id="{5E0C3846-8D4C-4326-8BC7-9B455A036298}" type="slidenum">
              <a:rPr lang="es-ES" smtClean="0"/>
              <a:pPr/>
              <a:t>6</a:t>
            </a:fld>
            <a:endParaRPr lang="es-ES"/>
          </a:p>
        </p:txBody>
      </p:sp>
    </p:spTree>
    <p:extLst>
      <p:ext uri="{BB962C8B-B14F-4D97-AF65-F5344CB8AC3E}">
        <p14:creationId xmlns:p14="http://schemas.microsoft.com/office/powerpoint/2010/main" val="3237181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875" y="503238"/>
            <a:ext cx="4181475" cy="2354262"/>
          </a:xfrm>
        </p:spPr>
      </p:sp>
      <p:sp>
        <p:nvSpPr>
          <p:cNvPr id="3" name="Notes Placeholder 2"/>
          <p:cNvSpPr>
            <a:spLocks noGrp="1"/>
          </p:cNvSpPr>
          <p:nvPr>
            <p:ph type="body" idx="1"/>
          </p:nvPr>
        </p:nvSpPr>
        <p:spPr/>
        <p:txBody>
          <a:bodyPr>
            <a:normAutofit/>
          </a:bodyPr>
          <a:lstStyle/>
          <a:p>
            <a:pPr lvl="0"/>
            <a:r>
              <a:rPr lang="es-MX" sz="1200" b="1" kern="1200" dirty="0" smtClean="0">
                <a:solidFill>
                  <a:schemeClr val="tx1"/>
                </a:solidFill>
                <a:effectLst/>
                <a:latin typeface="+mn-lt"/>
                <a:ea typeface="+mn-ea"/>
                <a:cs typeface="+mn-cs"/>
              </a:rPr>
              <a:t>Módulo para la supervisión y estimación de tiempos de producción:</a:t>
            </a:r>
            <a:r>
              <a:rPr lang="es-MX" sz="1200" kern="1200" dirty="0" smtClean="0">
                <a:solidFill>
                  <a:schemeClr val="tx1"/>
                </a:solidFill>
                <a:effectLst/>
                <a:latin typeface="+mn-lt"/>
                <a:ea typeface="+mn-ea"/>
                <a:cs typeface="+mn-cs"/>
              </a:rPr>
              <a:t> Este módulo permitirá estimar los tiempos de producción de un producto en base a las características del mismo, además la supervisión de tiempos en producción permitirán mejorar la estimación.</a:t>
            </a:r>
            <a:endParaRPr lang="es-CO"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 </a:t>
            </a:r>
            <a:endParaRPr lang="es-CO" sz="1200" kern="1200" dirty="0" smtClean="0">
              <a:solidFill>
                <a:schemeClr val="tx1"/>
              </a:solidFill>
              <a:effectLst/>
              <a:latin typeface="+mn-lt"/>
              <a:ea typeface="+mn-ea"/>
              <a:cs typeface="+mn-cs"/>
            </a:endParaRPr>
          </a:p>
          <a:p>
            <a:pPr lvl="0"/>
            <a:r>
              <a:rPr lang="es-MX" sz="1200" b="1" kern="1200" dirty="0" smtClean="0">
                <a:solidFill>
                  <a:schemeClr val="tx1"/>
                </a:solidFill>
                <a:effectLst/>
                <a:latin typeface="+mn-lt"/>
                <a:ea typeface="+mn-ea"/>
                <a:cs typeface="+mn-cs"/>
              </a:rPr>
              <a:t>Módulo para el ingreso y almacenamiento de la información:</a:t>
            </a:r>
            <a:r>
              <a:rPr lang="es-MX" sz="1200" kern="1200" dirty="0" smtClean="0">
                <a:solidFill>
                  <a:schemeClr val="tx1"/>
                </a:solidFill>
                <a:effectLst/>
                <a:latin typeface="+mn-lt"/>
                <a:ea typeface="+mn-ea"/>
                <a:cs typeface="+mn-cs"/>
              </a:rPr>
              <a:t> Este módulo permitirá a la empresa Valle del Café modernizar su forma de ingresar y almacenar la información de los procesos internos, además de optimizar los procesos y aumentar la seguridad de los datos.</a:t>
            </a:r>
            <a:endParaRPr lang="es-CO"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 </a:t>
            </a:r>
            <a:endParaRPr lang="es-CO" sz="1200" kern="1200" dirty="0" smtClean="0">
              <a:solidFill>
                <a:schemeClr val="tx1"/>
              </a:solidFill>
              <a:effectLst/>
              <a:latin typeface="+mn-lt"/>
              <a:ea typeface="+mn-ea"/>
              <a:cs typeface="+mn-cs"/>
            </a:endParaRPr>
          </a:p>
          <a:p>
            <a:pPr lvl="0"/>
            <a:r>
              <a:rPr lang="es-MX" sz="1200" b="1" kern="1200" dirty="0" smtClean="0">
                <a:solidFill>
                  <a:schemeClr val="tx1"/>
                </a:solidFill>
                <a:effectLst/>
                <a:latin typeface="+mn-lt"/>
                <a:ea typeface="+mn-ea"/>
                <a:cs typeface="+mn-cs"/>
              </a:rPr>
              <a:t>Módulo para la captura de información de caficultores y proveedores:</a:t>
            </a:r>
            <a:r>
              <a:rPr lang="es-MX" sz="1200" kern="1200" dirty="0" smtClean="0">
                <a:solidFill>
                  <a:schemeClr val="tx1"/>
                </a:solidFill>
                <a:effectLst/>
                <a:latin typeface="+mn-lt"/>
                <a:ea typeface="+mn-ea"/>
                <a:cs typeface="+mn-cs"/>
              </a:rPr>
              <a:t> Este módulo permitirá a los caficultores y proveedores de Valle del Café ingresar información asociada a los procesos llevados a cabo entre ellos.</a:t>
            </a:r>
            <a:endParaRPr lang="es-CO"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 </a:t>
            </a:r>
            <a:endParaRPr lang="es-CO" sz="1200" kern="1200" dirty="0" smtClean="0">
              <a:solidFill>
                <a:schemeClr val="tx1"/>
              </a:solidFill>
              <a:effectLst/>
              <a:latin typeface="+mn-lt"/>
              <a:ea typeface="+mn-ea"/>
              <a:cs typeface="+mn-cs"/>
            </a:endParaRPr>
          </a:p>
          <a:p>
            <a:pPr lvl="0"/>
            <a:r>
              <a:rPr lang="es-MX" sz="1200" b="1" kern="1200" dirty="0" smtClean="0">
                <a:solidFill>
                  <a:schemeClr val="tx1"/>
                </a:solidFill>
                <a:effectLst/>
                <a:latin typeface="+mn-lt"/>
                <a:ea typeface="+mn-ea"/>
                <a:cs typeface="+mn-cs"/>
              </a:rPr>
              <a:t>Módulo para la trazabilidad de los productos:</a:t>
            </a:r>
            <a:r>
              <a:rPr lang="es-MX" sz="1200" kern="1200" dirty="0" smtClean="0">
                <a:solidFill>
                  <a:schemeClr val="tx1"/>
                </a:solidFill>
                <a:effectLst/>
                <a:latin typeface="+mn-lt"/>
                <a:ea typeface="+mn-ea"/>
                <a:cs typeface="+mn-cs"/>
              </a:rPr>
              <a:t> Este módulo permitirá a los consumidores ver la información asociada a los procesos por los que paso un producto en su ciclo de vida.</a:t>
            </a:r>
            <a:endParaRPr lang="es-CO" sz="1200" kern="1200" dirty="0" smtClean="0">
              <a:solidFill>
                <a:schemeClr val="tx1"/>
              </a:solidFill>
              <a:effectLst/>
              <a:latin typeface="+mn-lt"/>
              <a:ea typeface="+mn-ea"/>
              <a:cs typeface="+mn-cs"/>
            </a:endParaRPr>
          </a:p>
          <a:p>
            <a:endParaRPr lang="es-ES" sz="1200" baseline="0" dirty="0" smtClean="0"/>
          </a:p>
        </p:txBody>
      </p:sp>
    </p:spTree>
    <p:extLst>
      <p:ext uri="{BB962C8B-B14F-4D97-AF65-F5344CB8AC3E}">
        <p14:creationId xmlns:p14="http://schemas.microsoft.com/office/powerpoint/2010/main" val="2781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DAEC444-603B-4F09-9A06-5917518DD901}" type="slidenum">
              <a:rPr lang="es-ES" noProof="0" smtClean="0"/>
              <a:t>8</a:t>
            </a:fld>
            <a:endParaRPr lang="es-ES" noProof="0" dirty="0"/>
          </a:p>
        </p:txBody>
      </p:sp>
    </p:spTree>
    <p:extLst>
      <p:ext uri="{BB962C8B-B14F-4D97-AF65-F5344CB8AC3E}">
        <p14:creationId xmlns:p14="http://schemas.microsoft.com/office/powerpoint/2010/main" val="1778792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08/03/2018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08/03/2018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08/03/2018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08/03/2018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08/03/2018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08/03/2018</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08/03/2018</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08/03/2018</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08/03/2018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08/03/2018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08/03/2018</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83467" y="548680"/>
            <a:ext cx="10945216" cy="2608312"/>
          </a:xfrm>
        </p:spPr>
        <p:txBody>
          <a:bodyPr rtlCol="0">
            <a:normAutofit/>
          </a:bodyPr>
          <a:lstStyle/>
          <a:p>
            <a:r>
              <a:rPr lang="es-ES" sz="4000" dirty="0"/>
              <a:t>Propuesta: </a:t>
            </a:r>
            <a:br>
              <a:rPr lang="es-ES" sz="4000" dirty="0"/>
            </a:br>
            <a:r>
              <a:rPr lang="es-ES" sz="4000" dirty="0"/>
              <a:t>Sistema de </a:t>
            </a:r>
            <a:r>
              <a:rPr lang="es-ES" sz="4000" dirty="0" smtClean="0"/>
              <a:t>gestión </a:t>
            </a:r>
            <a:r>
              <a:rPr lang="es-ES" sz="4000" dirty="0"/>
              <a:t>para la trazabilidad del </a:t>
            </a:r>
            <a:r>
              <a:rPr lang="es-ES" sz="4000" dirty="0" smtClean="0"/>
              <a:t>café orientado a la empresa Valle del Café</a:t>
            </a:r>
            <a:endParaRPr lang="es-ES" sz="4400" dirty="0"/>
          </a:p>
        </p:txBody>
      </p:sp>
      <p:sp>
        <p:nvSpPr>
          <p:cNvPr id="4" name="Subtítulo 3"/>
          <p:cNvSpPr>
            <a:spLocks noGrp="1"/>
          </p:cNvSpPr>
          <p:nvPr>
            <p:ph type="subTitle" idx="1"/>
          </p:nvPr>
        </p:nvSpPr>
        <p:spPr>
          <a:xfrm>
            <a:off x="1065212" y="4005064"/>
            <a:ext cx="9781727" cy="2014736"/>
          </a:xfrm>
        </p:spPr>
        <p:txBody>
          <a:bodyPr rtlCol="0">
            <a:noAutofit/>
          </a:bodyPr>
          <a:lstStyle/>
          <a:p>
            <a:pPr rtl="0"/>
            <a:r>
              <a:rPr lang="es-ES" sz="3200" dirty="0" smtClean="0"/>
              <a:t>PRESENTADA POR:</a:t>
            </a:r>
          </a:p>
          <a:p>
            <a:pPr rtl="0"/>
            <a:endParaRPr lang="es-ES" sz="3200" dirty="0"/>
          </a:p>
          <a:p>
            <a:pPr rtl="0"/>
            <a:r>
              <a:rPr lang="es-ES" sz="3200" dirty="0" smtClean="0"/>
              <a:t>Victor Alfonso cruz</a:t>
            </a:r>
          </a:p>
          <a:p>
            <a:pPr rtl="0"/>
            <a:r>
              <a:rPr lang="es-ES" sz="3200" dirty="0" smtClean="0"/>
              <a:t>Jhonathan prieto</a:t>
            </a:r>
          </a:p>
          <a:p>
            <a:pPr rtl="0"/>
            <a:r>
              <a:rPr lang="es-ES" sz="3200" dirty="0" smtClean="0"/>
              <a:t>Jessica maría quintero</a:t>
            </a:r>
            <a:endParaRPr lang="es-ES" sz="3200"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5900" y="313532"/>
            <a:ext cx="9144001" cy="471686"/>
          </a:xfrm>
        </p:spPr>
        <p:txBody>
          <a:bodyPr>
            <a:noAutofit/>
          </a:bodyPr>
          <a:lstStyle/>
          <a:p>
            <a:pPr algn="ctr"/>
            <a:r>
              <a:rPr lang="es-CO" sz="4000" dirty="0" smtClean="0"/>
              <a:t>Introducción</a:t>
            </a:r>
            <a:endParaRPr lang="es-CO" sz="4000"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802" y="2636912"/>
            <a:ext cx="1619250" cy="1276350"/>
          </a:xfr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4578" y="1354486"/>
            <a:ext cx="1237446" cy="883890"/>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096" y="2537222"/>
            <a:ext cx="1519148" cy="1085106"/>
          </a:xfrm>
          <a:prstGeom prst="rect">
            <a:avLst/>
          </a:prstGeom>
        </p:spPr>
      </p:pic>
      <p:pic>
        <p:nvPicPr>
          <p:cNvPr id="8"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67244" y="2636912"/>
            <a:ext cx="1324506" cy="946076"/>
          </a:xfrm>
          <a:prstGeom prst="rect">
            <a:avLst/>
          </a:prstGeom>
        </p:spPr>
      </p:pic>
      <p:pic>
        <p:nvPicPr>
          <p:cNvPr id="9" name="Imagen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8469" y="1317230"/>
            <a:ext cx="1482056" cy="1058611"/>
          </a:xfrm>
          <a:prstGeom prst="rect">
            <a:avLst/>
          </a:prstGeom>
        </p:spPr>
      </p:pic>
      <p:sp>
        <p:nvSpPr>
          <p:cNvPr id="10" name="Flecha curvada hacia abajo 9"/>
          <p:cNvSpPr/>
          <p:nvPr/>
        </p:nvSpPr>
        <p:spPr>
          <a:xfrm>
            <a:off x="2278478" y="3079775"/>
            <a:ext cx="1152128" cy="4705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 name="AutoShape 6" descr="data:image/jpeg;base64,/9j/4AAQSkZJRgABAQAAAQABAAD/2wCEAAkGBxMTEhUSExMWFhUVGBcXFxgYFxgaGBgYGBgXFh0aFx0YHSggGBolHRYVITEhJSorLi4uFx8zODMtNygtLisBCgoKDg0OGhAQGy8mICUtLS0vMC0tNS0wLS0tLTUtLS0tLS0tLS0tLS0tLS0tLS0tLy0tLS0tLS0tLS0tLS0tLf/AABEIAJ0BQAMBIgACEQEDEQH/xAAcAAABBQEBAQAAAAAAAAAAAAAAAgMEBQYHAQj/xAA9EAABAwIEBAQEBAUCBgMAAAABAAIRAwQFEiExBkFRYRMicYEyQpGhUrHB0QcUFeHwYqIjM0NywvEWgpL/xAAZAQEAAwEBAAAAAAAAAAAAAAAAAQIDBAX/xAAnEQACAgICAQMEAwEAAAAAAAAAAQIRAyESMQQiQVETFDKBYXGRwf/aAAwDAQACEQMRAD8A7ihCEAIQhACEIQAhCEAIQhACEIQAhCEAIQhACEIQAhCEAIQo9/dikwuOvQdSUA1eYpSpHK90HsCY9YUdvEFAmJMdcpj91jMYrOqudHxEzpyUKkHNgE6rin5E0/SlRooI6nTqBwBBkHYhNXt02k0vdsPqT0CxNhi1WkIadN4IBH9kYrxEK2WnEOEyOROwI+60+5jx32RwZpbXiKk52UgsnYmI+o2VwufMp6arTcMX2dhpk6s2/wC07fTUfRWx5G9Mhou0KJfYjTpMc9zhA5AySenqsa/jir4kNY3L01/NWyZoQ7Ci2b1Cr8IxVtdsjRw+JvT0PMKwWkZKStFQQhCkAhCEAIQhACEIQAhCEAIQhACEIQAhJe8DUkD1KSy4YdnNPoQUA4hM3FyymJe9rR1cQPzTlOoHCQQR1BlBYpCEIAQhCAEIQgBCo8axZzT4dMw7m7eOw7qgq3lQA+I5xB7khZTyqJKVmpq43RBgEuI/CNPqdCmq2PMA8rSfWAP1WOc17tabvqodrfPLaofo5hI37brH7ht1RfgaxvGTA6HsgTuHT9iAouNYsam/lYNQOZ7n9lz+o8moCrd9V1WmMu40Kxlnm4stwRZVDlp5m/NrKpqF47xsu+k+iuLYTTDHHVuij0bFrXufzcPyWM1aVEoUKhNJ0HWVEsKoJOYeYc+oUWhiDWVjTJ0dqnbphaZbrzHcKLuKl8E17FpUxAbFN2WIQ7RxGbymDuOiqLwlzNteRV1Y06bGAwC6N1spOT0ytUS7i3DhH0WfNMMJJ3lT7i/dyKoLm9DTmdycJ9Fllak9Foo0uAXb6VZtR22oI6gre2eM0ahgOh3R2h9uRWHoNbVYHNOkL3wfsunDJwjS6M5Kzo6Fn+G8Tc4+C8yQJaTvA3B67hX67IyUlaM2j1CEKwBCEIAQhCAEIVBxNxXRswM0ve7ZjSMwHUzsEboiUlFWy+JWbxbjOhSJZTms8cmfCPV230lYTG+Oq1yRSAFGkT5gDLnDoXRoOwSretTbc6RlyiFpjgpbOHL5ftD/AE1FHGLyuHHSj+ENAJ9y79gsnjtteNM1K1RwOvxuj6StnSuRAc0dkivXY8FrwJ2H9lv9ONVRlO5LcjmL3F2hJPqSfzTrsIqgSGn2TeOs8OpA9Quj8PXDatuyppMbdCNFRQW0znhDkzndtULHte8ZiPxdFpMSuX0w2tSe5ocMwLXER2PIqj4uhlUxsTsoFvi7nUTScdG7enRRyjFuDI2rNTh38SbilAqtbWb1+F/1Ag/RbbAeN7S68ramSp+B/lPsdnexXA7iv3UXxJXnyz0zqx+ROPez6JxPGIkN+LryA/dUD8afT8zXkc+oPqFzrAOIzTHh1JLDsRuz9x2TmOY6ae+oI8pGxXNPyJN6PTwThlWjsVDiuiaTHzL3f9NupBGhnoO5UWrjFV/MUx0EE+5P6Ll/Bl05+Zx5q+xPHmUwQPMea0+5deo1cN6HsWx9lB5LiXA7k9VHdxpRjSCsHxDjXiAw0mdPdZ+x4duXkPyPyzMdQqbmr5UWpL2Oo0sXua8m3pnLtm0A++6qaljfU6jnVGZmv3yuB+y0WD4vSyNpNOVzWjy7RGiTf4hHNV4pK7sXuqKzC7EvqtBEaSVsrewp0x5WgTueZWLwjGGi5AdoXAgHuDK2L6+kc43VsVNNsidmd4pLqLHVqZ+HVzeo7d1RYHxY66Ip0WOc/n2Hc8grviKqHUqrSdMp/IqH/DK2p0LTMIzPJLj9gPsqcYO0TbSG8Q4IuKtQVf5htMj5Q0nvqZTF9iFW0AFeHN2zjb36LUX2Lgc91UYzgNxd0XNGRgeN3zPrAUNxtRiTvtkLDeIBXzU6LC90aAbDuSdgruzwyqGAOqNzdifpKh4Lgz7KiKbWNdG7mHVx6mdVMssSa6ZDhlEmQY7olGw7GLmyrsBcWyOoM6ddFm8TrF0t5ugLdWuMse3ODDSDBggffbZZMln8y8gDLId6E8gqtr2JQ3gVO9peVgzNG8mArR/Er2OyOpnP0Gspd3jOkN0Cim9iXSJA36KFY77LHCcRuXVRU1pxMGBsdNitTSxeq3U1ifWCD7LnBxO5c0PbTeW9Q0wp3DNSrdVcmuUHznoOnqrxnPqPZDiu2dqtq2djXfiAP1CeBUO2cA0AchCktK9U5xxC8BXqAEIQgEv2XJ+NuGnMz1qYOpLnjeZMkjn7LrJUK/oB7SCoaTM8mOM1TPn1l1r5mhynU61F/wA7mEc9/ZTOM8H8GsXjRjz9DH6rP06cnZISa0eTkhwlTNTZVq7CGtrteyRvoQrq/vi0Fz9QB8TdfyWHc7IJKXZ4g86FxjoulZK0VTYxjOLNqEkaeqtuE8Zy0alOZynNp3UZzGv3aHT/AKZP2UWtbU6bXAwzNvlJzf7Z+6w+pKMuTJ6RBxe/zuPPUqtNzCs7bh41tKLpn8RDR9SQp1fhinbZRUrMq1dy1mtNvafmP2XM3LJK6LpJRszQdPf0S9t1f4jeE6NJAiIGg+gVeax/EfqssmJp0RdkGk5TmVQ5hpuEtO3Y9k05/UA+36heDL3H3CyeOXZaM3GXJGi4YZ4dMU82riZPYKfiGJih/wAtgAOknUlZe1uiw5pkD8v0VhUf4rC33HqueUXytnuYM0csbRMo3NEuFZzBmbrAG6hYpxzmkU9Bsq4VTHQ81U4PZsdeEOGgcCByklbQilbs0ZoMPwG6vIePIN850Psrq44cu6bSTVFQAag76dFpqd4GtAEAAJhjKtY82051PMx0H6qjkpR9JFuzkmK3xa6RLXsM68iFtcL4lq1rdpLNcs6HoFprjhmxqlwqUGucdC4zm16GdD3WRuMJNAmnSMNZ5WnqOQPdatx40O2VGL4tUqgiCG7GecJeAjEGNLadEGk7Vpe7Jv05x7LSWOFUrcCpdAVKk5g2CWMOhEifM/n0Ct7LEqVYgjLmIkiCCNYhUclFVQezPYLZ3QumVLgNFNocQ0EEZuWvPmts68HIzKqsVpxTLmDM07jmFTcPW7A59wHGWksaCdGncnXSY09yip/iH/JrXveB8J+iznEdxlaXDSILh+ID8QUp2IvJcM0axA9Ad/dRsZtG3FGajnsy6uLIzFg3brp7+qzlHYWhH9bpmgM8AEeblITeGYmx24EcgW8u5SMOr2dIAU6Yc4fNUOd3tOjfYBNY9iIrNLSfPoGEavBn5earabLUaeo21LIqNYCRoG/F66LB0riLipTJllNxnuOSucKpi1ol1Rjp/HUBnX1GijUKFscrmtPiVnS6CSSSdJB2C1cvkhItLDiOSKcwBt6clpMJuBTfmAAD4n12B9eSrMQwVhbma1rKjBIyjcDkeqr8Mrl2xMEaSfotcbp2UatHUba5lWVF6w1HE6nytaNN3n8mt3+oU6zx6q34vDd6Zm/eSux5oLtmfFmzaUtUNtxPQJhxLHcgQTP/AGkaE9t1W4pxO6ctPyD2Lv2Cn60KtMjizYIXPbLiqsyo0OJe0nUb6duhW+t67XtDmmQdikMkZ9BqhRUevspJUesFoQYrjOwFWm4Ry+/Vc1faPpiS33XY8UpSCFjf5NnieHUOUE+Q8gTyPRXhV7OTysLmuS7Rg3UXv2BKdZSy7rW4nWZQJYwtc/UZhsP0lZp4BdJOpUySukzzXaFseYj7KHX1KlOUO4EpKNIhEWpSTZdHNOeJvO6jVKvRYuvY0SPKlY89QmnOO41H3SS9IDuizas04ixWlKa5Mls6jfp1QxypRNEpwIKctnEaTIG3UfuhvmEcwktfG+kKJQ+SceWeN+ksadpUrENpsLndhy6k7Ql1OBrpr/GFSm0wPLqdupS+Cq9R90GU3ljQC6pzzNbGnqSQJ5LbXjiSWhrmmYEc/quWb4LR6+HK8kbaPMEw3JTD64DqkTl3a39yrN7nOH4G/wC4+g+X1Kba8hs1C0OAiRvy36KrxjFDSYKoY54MBpaC7U7aDUKUlFUabbHMVxBtFhcSBGgHM/uUinahlP8A4svqOOcjbKSAcrY1MR7rI4jguI3T21qjWUqbHNdkc/zODSHRDQY91rcRkuzjSYcNeuu6rNasIiXlOnUOad9gTLD77hIs61M/8MjLVYAxpAiWgzJ5ERy7ptlAtlpIIeS5nMg8wfefsoN6wtc187EA8yDy30j+yom0y1Gjqse0dJB3EjePY5SD7FUNen4VVrA0BlTzRsM2gPoCIWiwW4dUEl5IiQDG09OSq8Zs21ajXNrBpZOmXTUjodNlpXEqiNaPm4NMA/KXu01aCIaDyJIJ9AVYXQy0a0gABj5//JTdrZBr3OJBJMhzZn4SDp/m6y3F/EFLwn21N3mf5XE7gc5HLmPdWjv/AEMwLcYeAImV1zgDBclNterrUcASTy/0joFzi24dORlcQWBwPPUAifZdfsX+QQeUj0PRbS4N6I3Wx7FLrNLSAWkEEHYjvKq8G8Gk4guHlMsbExI6nsnbq4HPXQxz7LAY9iuWtUcwFwZAMHQwNfoSQsJJyl6SVVbN/iuO02U3xoSCJPfRZPDcYbSZla7O4aAAT9FU4WHXTQ97QdZDeQ791e2uHlvwMnvLR+apTX5PZbXsWVjdVcmbIfWEtmMHUTKMPpV2u0yAT+I/oFNo8K0qj3EzmJkkOI3125cx7JDH9R8UQ5JbZV2mPj+YYHHQk/WFeXTS98MdObnuB6q1suBbcNJ8MF0bulx16E7eyrquHXdE5Gt8RvIghrv/ALArSXjyxx1v+iOakx5jPDEDcbnmSt1wlSLbcE/MS72O32APuslgOA3FVwNeGtHygyT6nkPRdEpUw0ADkt/GxOL5NUZzfsKKaqJ0qFid7TosNSq8MYNyTH/s9l1lCDfBc54oxVhcabNSPidyHYd1F4r/AIgOrE07cFlPYuPxuH/iPusg+/010Wf1Y2cOfyL9MP8AS18bXVN1NVXi8EDVPAucDkB9SIn0lbKao4eLF1qnKff91Ar3JGh3/wA1TrLKqRyHsSfsI+6kf0iR5yT9G/TcrOU2+iySRS1Lr7Jl5J1Gh59/7q5dYUmfKD7k/qlWrmkOdlDQ3QQBO3os0pPs05fBTU6TnbNP0UhmHPPKPXT81JqXjpidFHqVT1KcZE3IV/TyNS5o9/2R4LObxPYEyor9dSU9aUtS6NB/gRwk/cNMfHhj5z9EirWpHdzifQfuodZ26lYBglW7eRTADWfG92jG+vU7+Uan7qrxutstHE5HthjNO1qiq3N0dMbE7wDygfddKwa9FWn/ADA1zSGkaiBuR6n8llb3gqzbrUrVqjueUsY09oyl0e62eAUKbbak2g2KYbAG8SSTJO5klczUL0z08EHCFMr7s+LVbTE6wXkfKzmf86p24qNosLGE5WNdJJ3iST7lTKIyNqkxJcQOsb/nP2VLiNobgNtwcpeQXu/DTBGb3Og91hbk6Og9o4kalOZ5J3B6j6tEhzHAsMBzgQHN5ZSdD7K0/kchp0KHkY2C6N4G5PUlWF4BlcCYEELVx0RZnLuiQ+lpMEuPbYD7lVXF1YMt3s2qv+HsZn9FS4bj15We6hS+JrnM8V0QACR9dJV/S4CzkVLq6e5w5MgD/cCSojjdktld/Dp78tYVnS45cp5ACdB7/mpzcNe1xms0knTQ7dfVTKnDjaImjUcSBs6IP0Cz9TiU0nuZUER6/mqttyaRKL+lRcDq9pE6ATMe8fWVXY7hlGsMlYAz8LxGdp7Hf2Oibtseov1zATz3Uh2K0mtJ8Rv1RNx9xQ5wvYZrY2z4BpEtaTs5ky1xHcH807/S7mgMrAH0+Xm+Eduo7LI//KHi6Nan5qZaGv7xs4ei1NrxexwHm5ajbVTK1trsJfBXYxWuhRe8NDco8xmTBMEj0mVW4Rh5qNytZIIj/J3VvjHEjX03UmkOc8QYEwDuT005Kyweq1jAAFEaaJtoyfD1lVpVH0ngsawwARq4HXTt3WubeCk3VoJJAAiXOJ2ASMfxBophxALg4BnWSdh2jX2ULCrV2bx64h3/AEm75R17EqZK3ZHsWmL3ooUvEySQQHAbtc4wI666Ky4YfXDXVa7RTzkZWzLg0DSRsDJPNZ7G8T8JgJILqjmhoP8ApIcTHaFP/rBLG5tS4KYel8irVqjRV8ZcD8b47Ej8t1e8M4w2u40ngFwEtdHxAbz32XOn1y7X/AtjwHg7w8V3ggAENad/NoSenotscpuev2Vkkkb1jANglrwL1dxkUXF+OOtKBqMp+I6QANcon5nRrC41jWK3V66ari+NmNENB7NHPuu8X1mKggrDYjwoaTzVoeR3MD4HR1A29ljkxObVvRzeRjnL8X+jmFXAawGZ7PDB/HLT/ujqo/8AIMB1dmPQaD3W9x66qPa5rqRmOTSQSOkfqsXRtCDBa4dcwIKv9vjjVOzz5JoetGMaNGAen77qQKvQD15ph1VjTE+qivxFsw3nstkoIpbfRO8Qk68k1XrE6pZhoiVErunZWkqCbZCva3IIz5aYbzMkph7YMlMVaix5GyR48wUqPKXHSPumQE3cXmkE6BRaNUrHKYkqZWq5Whs/+15gmGV7nM6iGhrdHPeSGA7wIBLndgri34Nc7/m3BnpTYI+r/wBlnLNCOmzWPjznsyVzV1DWgue4wABJJ5AADUrp+A4dVoWVNgpvkgveCBmzu+LTnGg9gmsL4ft7d3iMpk1WNOV7nFx1GpA0aDHQKRhWOl7vDOj9T2I6jqufJl56R24sXBWZHHcQILgS5p6GQfcKVwRxJcMY6kKFaowklj2U3OaCd2kjSOc91vHUKb3NfUptL2/C8tBcJ6SqLFsdqW1XwnQGnVpaIBHcdVm0oLo3/IXiGM16dOBaVXEkmYmZ666JPBFxUc6u+5bke4tyAnamAdPqTKp7ri3TV2g5yo39HvLkU7qlVDQ7VgElxB/FyA7LPG33Vf2S0dEr4pTZ3J0lZLiniN2UtYC550a0bk/t3UR2EX74D3saOoHm/OAvbfDKNuS9zzUq/iJVHJt7f6CSRS4PXqWxyPblefMQeYOs6bzqtva401wBncbSudcSYqalw3I0uyNhxAJgkzBj/NUUcaaz4nQenP6LdKVXXZDpnS6l7pK59xVRNesGMMCJe6NdSYA6mElvEL6r2UqQMvIaC46DMYnqVtMM4YLScxlx1Lj+yolOLtk6M7gvDdNrdKYc7nIlw9SdlfVOFLeu2a9JskCCwBrmxPzDdXNG3ZS0Og333PVV2McQspgxH7lS8jv+StWclvHi1uKtHVwY4gHqOU94S6VyLl7KcRrmf3A5fkpjsDfdVnVMwaz5juS4k6AfqrfD+EqbHZg95I7tH6Loc4Jb7ISf6L2xwegymCImdI/zZOPMRBhPW2HNA82Ygf6inm2VIHMC7kIdr9Oixrm/gtdGebeNq1czyQ2nIbHM7FxH5K/svOYY1zu50H91aW+CNJmB9AtJheFhsQF0x8au3ozeQxHEfB76jGVGa1GHSfmB3HbsmLDBrt5A8Mt5SSAPsuwW9mI1CmULJo2AV54IyIU2jI8NcGhkPqHM7fsPQfqVt6NINEBKASlpGKiqRVtvs9QhCsQCQ9gO6WvEBWXGFU3clV3fD7DyWmITbmIDmmLcFU3ScgnqND9ll7rgZwMtc4eoldsfQUapZjoquEWUlihLtHF2cNVW7mT6Qn24G4CIP0XWX4eOiZdho6Ky0Zfa4vg4zecOVSZEe4KgVOH6rdcub0XcH4WOiadgzT8qrxJ+3h7HB6+CXLtBTP1CYHCFy7k0erv2BXff6K38KS7CW9FHBFo4oxMBw5ZBlk21c4se3MSWfM5xkmSOmiR/J5SSXvnkfKT9wtViuBTq3Q9lmrq0uGaCD6gj8lx5/Hk3cVZ1QnqmRzcMpOmT5oBcdNO8ae+inXHhuLS0BtRure4/Y6rzB7HM1z67Wug5Wt5bAkmfVWDbKmTGQBsbjl0WMU4+ll20zy2rkxOh5g8p6dQqP+JtiKlBhGj2ubBHQggqyvrF9IZ2k1GDUjdwjmOqxmKcRm5f4bdWh2uhBMcvVW5PpexCRjr7DqrWySXDn1Wo4M4vdbUvBq5iB8DtwAeR91P/AKdUeIygDq7T7JFjw29syab5mJB0HqtJTUo0xVMm3/GtM65wBCinNWaKkFjHagnRzx1A6LzGcFrQ1/gsc1uUOyb5ZEmOekrQ8SgNpNfTaXCAGgCQNOfQLn+nGO47L8vYy/8ALiMjRqfhaBJJPpuVZ0+AX12TXinsRlMv99ICtuBLQlrrioBmJLWj8I0n3Wkur2Nitba30UfwctxbgnwHB9Ks4FrgW5oOxnlC0Ixi7YwlwDhEktdoR1g6/SVMx6qC3VKtLbNaNkdfXLP7K2K8iakRLWzI3nEdR2zHuPpAUWnaVK5mrOu0fLPRbH+mW8Zg53sE5a3VFgAjNlMa8u3dZah0Xuyo4bti2aD9HMMNJEB0aggnmZC0baJA87Z6f4FZ0cE8ennc2C4yORA5HsoruG67T5ar46GCtn47aUkinMQ1giA3TpzTxa3LAaA46DqZ6pyhglxp5z7NV5g/DuV2d5LndT/mimHjuyHMfw6xgBXlrbQnaFvCmMYu4yPKdNPAIASkAIQhACEIQAhCEALyF6hAJLUksTiEA0aaSaSfXkIBg0V54KkQiEBGNBIdQUyF4WoCrrWqqb2wBnRadzFFrUJQHPfBBLqZ0IcTHUHn+aVUw+Ie10OAiPlPqFeYzgZcc7dHDmFSVqlenoWZu40/NcuXDbui6kOMe4ES2AdO0rNmxtWXlQlozPaCI2DpMx3Oil3j7mt5GtLNdz/ZOVOHCGA6lwMyeo5rKGKUr/6WbSIVS2fOjTHJWVnYty+cnNzjZV9a4uG6FhMfh/ZRqjrp5GRhE9TH15rJxyJ1xLWn7ltXcxjTJAaNSZVDSdXa7PJdTfPkI+EEyI9lb4dw1UeQ6s4ujXL8v05rTswkRELfF4zpuZWU/gwNC4qNcQ1rm0zroNupjmE7c33KTHXqt6MFaREKK3hFhdJaPopn4ifTCyfJibfD313NAmPmPKO3dbm3w0BgZGgEK3s8IawQArBlot8WJY1RSUuRirjhXMdJE7wVLwrg2mwgkSd9ddfdbJlsn20lfhG7oi2QaFmAIATwteymhi9yqxBEbbJ1lFP5V7CAS1qWAiF6gBCEIAQhCAEIQgBCEIAQhCAEIQgBCEIAQhCAEIQgPCEktS14gGHUlGq2TTuAp8LwhAVQw1o2AXjrIdFa5UZUBSPwpp3aF6zCmj5Vc5F7lQFY2yHRONtOyn5UQgIjbZLFBSYXsIBkUkoMTkL2EAgNSgEpCA8heoQgBCEIAQhCAEIQgBCEIAQhC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AutoShape 2" descr="data:image/jpeg;base64,/9j/4AAQSkZJRgABAQAAAQABAAD/2wCEAAkGBxMTEhUSExMWFhUVGBcXFxgYFxgaGBgYGBgXFh0aFx0YHSggGBolHRYVITEhJSorLi4uFx8zODMtNygtLisBCgoKDg0OGhAQGy8mICUtLS0vMC0tNS0wLS0tLTUtLS0tLS0tLS0tLS0tLS0tLS0tLy0tLS0tLS0tLS0tLS0tLf/AABEIAJ0BQAMBIgACEQEDEQH/xAAcAAABBQEBAQAAAAAAAAAAAAAAAgMEBQYHAQj/xAA9EAABAwIEBAQEBAUCBgMAAAABAAIRAwQFEiExBkFRYRMicYEyQpGhUrHB0QcUFeHwYqIjM0NywvEWgpL/xAAZAQEAAwEBAAAAAAAAAAAAAAAAAQIDBAX/xAAnEQACAgICAQMEAwEAAAAAAAAAAQIRAyESMQQiQVETFDKBYXGRwf/aAAwDAQACEQMRAD8A7ihCEAIQhACEIQAhCEAIQhACEIQAhCEAIQhACEIQAhCEAIQo9/dikwuOvQdSUA1eYpSpHK90HsCY9YUdvEFAmJMdcpj91jMYrOqudHxEzpyUKkHNgE6rin5E0/SlRooI6nTqBwBBkHYhNXt02k0vdsPqT0CxNhi1WkIadN4IBH9kYrxEK2WnEOEyOROwI+60+5jx32RwZpbXiKk52UgsnYmI+o2VwufMp6arTcMX2dhpk6s2/wC07fTUfRWx5G9Mhou0KJfYjTpMc9zhA5AySenqsa/jir4kNY3L01/NWyZoQ7Ci2b1Cr8IxVtdsjRw+JvT0PMKwWkZKStFQQhCkAhCEAIQhACEIQAhCEAIQhACEIQAhJe8DUkD1KSy4YdnNPoQUA4hM3FyymJe9rR1cQPzTlOoHCQQR1BlBYpCEIAQhCAEIQgBCo8axZzT4dMw7m7eOw7qgq3lQA+I5xB7khZTyqJKVmpq43RBgEuI/CNPqdCmq2PMA8rSfWAP1WOc17tabvqodrfPLaofo5hI37brH7ht1RfgaxvGTA6HsgTuHT9iAouNYsam/lYNQOZ7n9lz+o8moCrd9V1WmMu40Kxlnm4stwRZVDlp5m/NrKpqF47xsu+k+iuLYTTDHHVuij0bFrXufzcPyWM1aVEoUKhNJ0HWVEsKoJOYeYc+oUWhiDWVjTJ0dqnbphaZbrzHcKLuKl8E17FpUxAbFN2WIQ7RxGbymDuOiqLwlzNteRV1Y06bGAwC6N1spOT0ytUS7i3DhH0WfNMMJJ3lT7i/dyKoLm9DTmdycJ9Fllak9Foo0uAXb6VZtR22oI6gre2eM0ahgOh3R2h9uRWHoNbVYHNOkL3wfsunDJwjS6M5Kzo6Fn+G8Tc4+C8yQJaTvA3B67hX67IyUlaM2j1CEKwBCEIAQhCAEIVBxNxXRswM0ve7ZjSMwHUzsEboiUlFWy+JWbxbjOhSJZTms8cmfCPV230lYTG+Oq1yRSAFGkT5gDLnDoXRoOwSretTbc6RlyiFpjgpbOHL5ftD/AE1FHGLyuHHSj+ENAJ9y79gsnjtteNM1K1RwOvxuj6StnSuRAc0dkivXY8FrwJ2H9lv9ONVRlO5LcjmL3F2hJPqSfzTrsIqgSGn2TeOs8OpA9Quj8PXDatuyppMbdCNFRQW0znhDkzndtULHte8ZiPxdFpMSuX0w2tSe5ocMwLXER2PIqj4uhlUxsTsoFvi7nUTScdG7enRRyjFuDI2rNTh38SbilAqtbWb1+F/1Ag/RbbAeN7S68ramSp+B/lPsdnexXA7iv3UXxJXnyz0zqx+ROPez6JxPGIkN+LryA/dUD8afT8zXkc+oPqFzrAOIzTHh1JLDsRuz9x2TmOY6ae+oI8pGxXNPyJN6PTwThlWjsVDiuiaTHzL3f9NupBGhnoO5UWrjFV/MUx0EE+5P6Ll/Bl05+Zx5q+xPHmUwQPMea0+5deo1cN6HsWx9lB5LiXA7k9VHdxpRjSCsHxDjXiAw0mdPdZ+x4duXkPyPyzMdQqbmr5UWpL2Oo0sXua8m3pnLtm0A++6qaljfU6jnVGZmv3yuB+y0WD4vSyNpNOVzWjy7RGiTf4hHNV4pK7sXuqKzC7EvqtBEaSVsrewp0x5WgTueZWLwjGGi5AdoXAgHuDK2L6+kc43VsVNNsidmd4pLqLHVqZ+HVzeo7d1RYHxY66Ip0WOc/n2Hc8grviKqHUqrSdMp/IqH/DK2p0LTMIzPJLj9gPsqcYO0TbSG8Q4IuKtQVf5htMj5Q0nvqZTF9iFW0AFeHN2zjb36LUX2Lgc91UYzgNxd0XNGRgeN3zPrAUNxtRiTvtkLDeIBXzU6LC90aAbDuSdgruzwyqGAOqNzdifpKh4Lgz7KiKbWNdG7mHVx6mdVMssSa6ZDhlEmQY7olGw7GLmyrsBcWyOoM6ddFm8TrF0t5ugLdWuMse3ODDSDBggffbZZMln8y8gDLId6E8gqtr2JQ3gVO9peVgzNG8mArR/Er2OyOpnP0Gspd3jOkN0Cim9iXSJA36KFY77LHCcRuXVRU1pxMGBsdNitTSxeq3U1ifWCD7LnBxO5c0PbTeW9Q0wp3DNSrdVcmuUHznoOnqrxnPqPZDiu2dqtq2djXfiAP1CeBUO2cA0AchCktK9U5xxC8BXqAEIQgEv2XJ+NuGnMz1qYOpLnjeZMkjn7LrJUK/oB7SCoaTM8mOM1TPn1l1r5mhynU61F/wA7mEc9/ZTOM8H8GsXjRjz9DH6rP06cnZISa0eTkhwlTNTZVq7CGtrteyRvoQrq/vi0Fz9QB8TdfyWHc7IJKXZ4g86FxjoulZK0VTYxjOLNqEkaeqtuE8Zy0alOZynNp3UZzGv3aHT/AKZP2UWtbU6bXAwzNvlJzf7Z+6w+pKMuTJ6RBxe/zuPPUqtNzCs7bh41tKLpn8RDR9SQp1fhinbZRUrMq1dy1mtNvafmP2XM3LJK6LpJRszQdPf0S9t1f4jeE6NJAiIGg+gVeax/EfqssmJp0RdkGk5TmVQ5hpuEtO3Y9k05/UA+36heDL3H3CyeOXZaM3GXJGi4YZ4dMU82riZPYKfiGJih/wAtgAOknUlZe1uiw5pkD8v0VhUf4rC33HqueUXytnuYM0csbRMo3NEuFZzBmbrAG6hYpxzmkU9Bsq4VTHQ81U4PZsdeEOGgcCByklbQilbs0ZoMPwG6vIePIN850Psrq44cu6bSTVFQAag76dFpqd4GtAEAAJhjKtY82051PMx0H6qjkpR9JFuzkmK3xa6RLXsM68iFtcL4lq1rdpLNcs6HoFprjhmxqlwqUGucdC4zm16GdD3WRuMJNAmnSMNZ5WnqOQPdatx40O2VGL4tUqgiCG7GecJeAjEGNLadEGk7Vpe7Jv05x7LSWOFUrcCpdAVKk5g2CWMOhEifM/n0Ct7LEqVYgjLmIkiCCNYhUclFVQezPYLZ3QumVLgNFNocQ0EEZuWvPmts68HIzKqsVpxTLmDM07jmFTcPW7A59wHGWksaCdGncnXSY09yip/iH/JrXveB8J+iznEdxlaXDSILh+ID8QUp2IvJcM0axA9Ad/dRsZtG3FGajnsy6uLIzFg3brp7+qzlHYWhH9bpmgM8AEeblITeGYmx24EcgW8u5SMOr2dIAU6Yc4fNUOd3tOjfYBNY9iIrNLSfPoGEavBn5earabLUaeo21LIqNYCRoG/F66LB0riLipTJllNxnuOSucKpi1ol1Rjp/HUBnX1GijUKFscrmtPiVnS6CSSSdJB2C1cvkhItLDiOSKcwBt6clpMJuBTfmAAD4n12B9eSrMQwVhbma1rKjBIyjcDkeqr8Mrl2xMEaSfotcbp2UatHUba5lWVF6w1HE6nytaNN3n8mt3+oU6zx6q34vDd6Zm/eSux5oLtmfFmzaUtUNtxPQJhxLHcgQTP/AGkaE9t1W4pxO6ctPyD2Lv2Cn60KtMjizYIXPbLiqsyo0OJe0nUb6duhW+t67XtDmmQdikMkZ9BqhRUevspJUesFoQYrjOwFWm4Ry+/Vc1faPpiS33XY8UpSCFjf5NnieHUOUE+Q8gTyPRXhV7OTysLmuS7Rg3UXv2BKdZSy7rW4nWZQJYwtc/UZhsP0lZp4BdJOpUySukzzXaFseYj7KHX1KlOUO4EpKNIhEWpSTZdHNOeJvO6jVKvRYuvY0SPKlY89QmnOO41H3SS9IDuizas04ixWlKa5Mls6jfp1QxypRNEpwIKctnEaTIG3UfuhvmEcwktfG+kKJQ+SceWeN+ksadpUrENpsLndhy6k7Ql1OBrpr/GFSm0wPLqdupS+Cq9R90GU3ljQC6pzzNbGnqSQJ5LbXjiSWhrmmYEc/quWb4LR6+HK8kbaPMEw3JTD64DqkTl3a39yrN7nOH4G/wC4+g+X1Kba8hs1C0OAiRvy36KrxjFDSYKoY54MBpaC7U7aDUKUlFUabbHMVxBtFhcSBGgHM/uUinahlP8A4svqOOcjbKSAcrY1MR7rI4jguI3T21qjWUqbHNdkc/zODSHRDQY91rcRkuzjSYcNeuu6rNasIiXlOnUOad9gTLD77hIs61M/8MjLVYAxpAiWgzJ5ERy7ptlAtlpIIeS5nMg8wfefsoN6wtc187EA8yDy30j+yom0y1Gjqse0dJB3EjePY5SD7FUNen4VVrA0BlTzRsM2gPoCIWiwW4dUEl5IiQDG09OSq8Zs21ajXNrBpZOmXTUjodNlpXEqiNaPm4NMA/KXu01aCIaDyJIJ9AVYXQy0a0gABj5//JTdrZBr3OJBJMhzZn4SDp/m6y3F/EFLwn21N3mf5XE7gc5HLmPdWjv/AEMwLcYeAImV1zgDBclNterrUcASTy/0joFzi24dORlcQWBwPPUAifZdfsX+QQeUj0PRbS4N6I3Wx7FLrNLSAWkEEHYjvKq8G8Gk4guHlMsbExI6nsnbq4HPXQxz7LAY9iuWtUcwFwZAMHQwNfoSQsJJyl6SVVbN/iuO02U3xoSCJPfRZPDcYbSZla7O4aAAT9FU4WHXTQ97QdZDeQ791e2uHlvwMnvLR+apTX5PZbXsWVjdVcmbIfWEtmMHUTKMPpV2u0yAT+I/oFNo8K0qj3EzmJkkOI3125cx7JDH9R8UQ5JbZV2mPj+YYHHQk/WFeXTS98MdObnuB6q1suBbcNJ8MF0bulx16E7eyrquHXdE5Gt8RvIghrv/ALArSXjyxx1v+iOakx5jPDEDcbnmSt1wlSLbcE/MS72O32APuslgOA3FVwNeGtHygyT6nkPRdEpUw0ADkt/GxOL5NUZzfsKKaqJ0qFid7TosNSq8MYNyTH/s9l1lCDfBc54oxVhcabNSPidyHYd1F4r/AIgOrE07cFlPYuPxuH/iPusg+/010Wf1Y2cOfyL9MP8AS18bXVN1NVXi8EDVPAucDkB9SIn0lbKao4eLF1qnKff91Ar3JGh3/wA1TrLKqRyHsSfsI+6kf0iR5yT9G/TcrOU2+iySRS1Lr7Jl5J1Gh59/7q5dYUmfKD7k/qlWrmkOdlDQ3QQBO3os0pPs05fBTU6TnbNP0UhmHPPKPXT81JqXjpidFHqVT1KcZE3IV/TyNS5o9/2R4LObxPYEyor9dSU9aUtS6NB/gRwk/cNMfHhj5z9EirWpHdzifQfuodZ26lYBglW7eRTADWfG92jG+vU7+Uan7qrxutstHE5HthjNO1qiq3N0dMbE7wDygfddKwa9FWn/ADA1zSGkaiBuR6n8llb3gqzbrUrVqjueUsY09oyl0e62eAUKbbak2g2KYbAG8SSTJO5klczUL0z08EHCFMr7s+LVbTE6wXkfKzmf86p24qNosLGE5WNdJJ3iST7lTKIyNqkxJcQOsb/nP2VLiNobgNtwcpeQXu/DTBGb3Og91hbk6Og9o4kalOZ5J3B6j6tEhzHAsMBzgQHN5ZSdD7K0/kchp0KHkY2C6N4G5PUlWF4BlcCYEELVx0RZnLuiQ+lpMEuPbYD7lVXF1YMt3s2qv+HsZn9FS4bj15We6hS+JrnM8V0QACR9dJV/S4CzkVLq6e5w5MgD/cCSojjdktld/Dp78tYVnS45cp5ACdB7/mpzcNe1xms0knTQ7dfVTKnDjaImjUcSBs6IP0Cz9TiU0nuZUER6/mqttyaRKL+lRcDq9pE6ATMe8fWVXY7hlGsMlYAz8LxGdp7Hf2Oibtseov1zATz3Uh2K0mtJ8Rv1RNx9xQ5wvYZrY2z4BpEtaTs5ky1xHcH807/S7mgMrAH0+Xm+Eduo7LI//KHi6Nan5qZaGv7xs4ei1NrxexwHm5ajbVTK1trsJfBXYxWuhRe8NDco8xmTBMEj0mVW4Rh5qNytZIIj/J3VvjHEjX03UmkOc8QYEwDuT005Kyweq1jAAFEaaJtoyfD1lVpVH0ngsawwARq4HXTt3WubeCk3VoJJAAiXOJ2ASMfxBophxALg4BnWSdh2jX2ULCrV2bx64h3/AEm75R17EqZK3ZHsWmL3ooUvEySQQHAbtc4wI666Ky4YfXDXVa7RTzkZWzLg0DSRsDJPNZ7G8T8JgJILqjmhoP8ApIcTHaFP/rBLG5tS4KYel8irVqjRV8ZcD8b47Ej8t1e8M4w2u40ngFwEtdHxAbz32XOn1y7X/AtjwHg7w8V3ggAENad/NoSenotscpuev2Vkkkb1jANglrwL1dxkUXF+OOtKBqMp+I6QANcon5nRrC41jWK3V66ari+NmNENB7NHPuu8X1mKggrDYjwoaTzVoeR3MD4HR1A29ljkxObVvRzeRjnL8X+jmFXAawGZ7PDB/HLT/ujqo/8AIMB1dmPQaD3W9x66qPa5rqRmOTSQSOkfqsXRtCDBa4dcwIKv9vjjVOzz5JoetGMaNGAen77qQKvQD15ph1VjTE+qivxFsw3nstkoIpbfRO8Qk68k1XrE6pZhoiVErunZWkqCbZCva3IIz5aYbzMkph7YMlMVaix5GyR48wUqPKXHSPumQE3cXmkE6BRaNUrHKYkqZWq5Whs/+15gmGV7nM6iGhrdHPeSGA7wIBLndgri34Nc7/m3BnpTYI+r/wBlnLNCOmzWPjznsyVzV1DWgue4wABJJ5AADUrp+A4dVoWVNgpvkgveCBmzu+LTnGg9gmsL4ft7d3iMpk1WNOV7nFx1GpA0aDHQKRhWOl7vDOj9T2I6jqufJl56R24sXBWZHHcQILgS5p6GQfcKVwRxJcMY6kKFaowklj2U3OaCd2kjSOc91vHUKb3NfUptL2/C8tBcJ6SqLFsdqW1XwnQGnVpaIBHcdVm0oLo3/IXiGM16dOBaVXEkmYmZ666JPBFxUc6u+5bke4tyAnamAdPqTKp7ri3TV2g5yo39HvLkU7qlVDQ7VgElxB/FyA7LPG33Vf2S0dEr4pTZ3J0lZLiniN2UtYC550a0bk/t3UR2EX74D3saOoHm/OAvbfDKNuS9zzUq/iJVHJt7f6CSRS4PXqWxyPblefMQeYOs6bzqtva401wBncbSudcSYqalw3I0uyNhxAJgkzBj/NUUcaaz4nQenP6LdKVXXZDpnS6l7pK59xVRNesGMMCJe6NdSYA6mElvEL6r2UqQMvIaC46DMYnqVtMM4YLScxlx1Lj+yolOLtk6M7gvDdNrdKYc7nIlw9SdlfVOFLeu2a9JskCCwBrmxPzDdXNG3ZS0Og333PVV2McQspgxH7lS8jv+StWclvHi1uKtHVwY4gHqOU94S6VyLl7KcRrmf3A5fkpjsDfdVnVMwaz5juS4k6AfqrfD+EqbHZg95I7tH6Loc4Jb7ISf6L2xwegymCImdI/zZOPMRBhPW2HNA82Ygf6inm2VIHMC7kIdr9Oixrm/gtdGebeNq1czyQ2nIbHM7FxH5K/svOYY1zu50H91aW+CNJmB9AtJheFhsQF0x8au3ozeQxHEfB76jGVGa1GHSfmB3HbsmLDBrt5A8Mt5SSAPsuwW9mI1CmULJo2AV54IyIU2jI8NcGhkPqHM7fsPQfqVt6NINEBKASlpGKiqRVtvs9QhCsQCQ9gO6WvEBWXGFU3clV3fD7DyWmITbmIDmmLcFU3ScgnqND9ll7rgZwMtc4eoldsfQUapZjoquEWUlihLtHF2cNVW7mT6Qn24G4CIP0XWX4eOiZdho6Ky0Zfa4vg4zecOVSZEe4KgVOH6rdcub0XcH4WOiadgzT8qrxJ+3h7HB6+CXLtBTP1CYHCFy7k0erv2BXff6K38KS7CW9FHBFo4oxMBw5ZBlk21c4se3MSWfM5xkmSOmiR/J5SSXvnkfKT9wtViuBTq3Q9lmrq0uGaCD6gj8lx5/Hk3cVZ1QnqmRzcMpOmT5oBcdNO8ae+inXHhuLS0BtRure4/Y6rzB7HM1z67Wug5Wt5bAkmfVWDbKmTGQBsbjl0WMU4+ll20zy2rkxOh5g8p6dQqP+JtiKlBhGj2ubBHQggqyvrF9IZ2k1GDUjdwjmOqxmKcRm5f4bdWh2uhBMcvVW5PpexCRjr7DqrWySXDn1Wo4M4vdbUvBq5iB8DtwAeR91P/AKdUeIygDq7T7JFjw29syab5mJB0HqtJTUo0xVMm3/GtM65wBCinNWaKkFjHagnRzx1A6LzGcFrQ1/gsc1uUOyb5ZEmOekrQ8SgNpNfTaXCAGgCQNOfQLn+nGO47L8vYy/8ALiMjRqfhaBJJPpuVZ0+AX12TXinsRlMv99ICtuBLQlrrioBmJLWj8I0n3Wkur2Nitba30UfwctxbgnwHB9Ks4FrgW5oOxnlC0Ixi7YwlwDhEktdoR1g6/SVMx6qC3VKtLbNaNkdfXLP7K2K8iakRLWzI3nEdR2zHuPpAUWnaVK5mrOu0fLPRbH+mW8Zg53sE5a3VFgAjNlMa8u3dZah0Xuyo4bti2aD9HMMNJEB0aggnmZC0baJA87Z6f4FZ0cE8ennc2C4yORA5HsoruG67T5ar46GCtn47aUkinMQ1giA3TpzTxa3LAaA46DqZ6pyhglxp5z7NV5g/DuV2d5LndT/mimHjuyHMfw6xgBXlrbQnaFvCmMYu4yPKdNPAIASkAIQhACEIQAhCEALyF6hAJLUksTiEA0aaSaSfXkIBg0V54KkQiEBGNBIdQUyF4WoCrrWqqb2wBnRadzFFrUJQHPfBBLqZ0IcTHUHn+aVUw+Ie10OAiPlPqFeYzgZcc7dHDmFSVqlenoWZu40/NcuXDbui6kOMe4ES2AdO0rNmxtWXlQlozPaCI2DpMx3Oil3j7mt5GtLNdz/ZOVOHCGA6lwMyeo5rKGKUr/6WbSIVS2fOjTHJWVnYty+cnNzjZV9a4uG6FhMfh/ZRqjrp5GRhE9TH15rJxyJ1xLWn7ltXcxjTJAaNSZVDSdXa7PJdTfPkI+EEyI9lb4dw1UeQ6s4ujXL8v05rTswkRELfF4zpuZWU/gwNC4qNcQ1rm0zroNupjmE7c33KTHXqt6MFaREKK3hFhdJaPopn4ifTCyfJibfD313NAmPmPKO3dbm3w0BgZGgEK3s8IawQArBlot8WJY1RSUuRirjhXMdJE7wVLwrg2mwgkSd9ddfdbJlsn20lfhG7oi2QaFmAIATwteymhi9yqxBEbbJ1lFP5V7CAS1qWAiF6gBCEIAQhCAEIQgBCEIAQhCAEIQgBCEIAQhCAEIQgPCEktS14gGHUlGq2TTuAp8LwhAVQw1o2AXjrIdFa5UZUBSPwpp3aF6zCmj5Vc5F7lQFY2yHRONtOyn5UQgIjbZLFBSYXsIBkUkoMTkL2EAgNSgEpCA8heoQgBCEIAQhCAEIQgBCEIAQhC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4" name="AutoShape 8" descr="data:image/jpeg;base64,/9j/4AAQSkZJRgABAQAAAQABAAD/2wCEAAkGBxMTEhUSExMWFhUVGBcXFxgYFxgaGBgYGBgXFh0aFx0YHSggGBolHRYVITEhJSorLi4uFx8zODMtNygtLisBCgoKDg0OGhAQGy8mICUtLS0vMC0tNS0wLS0tLTUtLS0tLS0tLS0tLS0tLS0tLS0tLy0tLS0tLS0tLS0tLS0tLf/AABEIAJ0BQAMBIgACEQEDEQH/xAAcAAABBQEBAQAAAAAAAAAAAAAAAgMEBQYHAQj/xAA9EAABAwIEBAQEBAUCBgMAAAABAAIRAwQFEiExBkFRYRMicYEyQpGhUrHB0QcUFeHwYqIjM0NywvEWgpL/xAAZAQEAAwEBAAAAAAAAAAAAAAAAAQIDBAX/xAAnEQACAgICAQMEAwEAAAAAAAAAAQIRAyESMQQiQVETFDKBYXGRwf/aAAwDAQACEQMRAD8A7ihCEAIQhACEIQAhCEAIQhACEIQAhCEAIQhACEIQAhCEAIQo9/dikwuOvQdSUA1eYpSpHK90HsCY9YUdvEFAmJMdcpj91jMYrOqudHxEzpyUKkHNgE6rin5E0/SlRooI6nTqBwBBkHYhNXt02k0vdsPqT0CxNhi1WkIadN4IBH9kYrxEK2WnEOEyOROwI+60+5jx32RwZpbXiKk52UgsnYmI+o2VwufMp6arTcMX2dhpk6s2/wC07fTUfRWx5G9Mhou0KJfYjTpMc9zhA5AySenqsa/jir4kNY3L01/NWyZoQ7Ci2b1Cr8IxVtdsjRw+JvT0PMKwWkZKStFQQhCkAhCEAIQhACEIQAhCEAIQhACEIQAhJe8DUkD1KSy4YdnNPoQUA4hM3FyymJe9rR1cQPzTlOoHCQQR1BlBYpCEIAQhCAEIQgBCo8axZzT4dMw7m7eOw7qgq3lQA+I5xB7khZTyqJKVmpq43RBgEuI/CNPqdCmq2PMA8rSfWAP1WOc17tabvqodrfPLaofo5hI37brH7ht1RfgaxvGTA6HsgTuHT9iAouNYsam/lYNQOZ7n9lz+o8moCrd9V1WmMu40Kxlnm4stwRZVDlp5m/NrKpqF47xsu+k+iuLYTTDHHVuij0bFrXufzcPyWM1aVEoUKhNJ0HWVEsKoJOYeYc+oUWhiDWVjTJ0dqnbphaZbrzHcKLuKl8E17FpUxAbFN2WIQ7RxGbymDuOiqLwlzNteRV1Y06bGAwC6N1spOT0ytUS7i3DhH0WfNMMJJ3lT7i/dyKoLm9DTmdycJ9Fllak9Foo0uAXb6VZtR22oI6gre2eM0ahgOh3R2h9uRWHoNbVYHNOkL3wfsunDJwjS6M5Kzo6Fn+G8Tc4+C8yQJaTvA3B67hX67IyUlaM2j1CEKwBCEIAQhCAEIVBxNxXRswM0ve7ZjSMwHUzsEboiUlFWy+JWbxbjOhSJZTms8cmfCPV230lYTG+Oq1yRSAFGkT5gDLnDoXRoOwSretTbc6RlyiFpjgpbOHL5ftD/AE1FHGLyuHHSj+ENAJ9y79gsnjtteNM1K1RwOvxuj6StnSuRAc0dkivXY8FrwJ2H9lv9ONVRlO5LcjmL3F2hJPqSfzTrsIqgSGn2TeOs8OpA9Quj8PXDatuyppMbdCNFRQW0znhDkzndtULHte8ZiPxdFpMSuX0w2tSe5ocMwLXER2PIqj4uhlUxsTsoFvi7nUTScdG7enRRyjFuDI2rNTh38SbilAqtbWb1+F/1Ag/RbbAeN7S68ramSp+B/lPsdnexXA7iv3UXxJXnyz0zqx+ROPez6JxPGIkN+LryA/dUD8afT8zXkc+oPqFzrAOIzTHh1JLDsRuz9x2TmOY6ae+oI8pGxXNPyJN6PTwThlWjsVDiuiaTHzL3f9NupBGhnoO5UWrjFV/MUx0EE+5P6Ll/Bl05+Zx5q+xPHmUwQPMea0+5deo1cN6HsWx9lB5LiXA7k9VHdxpRjSCsHxDjXiAw0mdPdZ+x4duXkPyPyzMdQqbmr5UWpL2Oo0sXua8m3pnLtm0A++6qaljfU6jnVGZmv3yuB+y0WD4vSyNpNOVzWjy7RGiTf4hHNV4pK7sXuqKzC7EvqtBEaSVsrewp0x5WgTueZWLwjGGi5AdoXAgHuDK2L6+kc43VsVNNsidmd4pLqLHVqZ+HVzeo7d1RYHxY66Ip0WOc/n2Hc8grviKqHUqrSdMp/IqH/DK2p0LTMIzPJLj9gPsqcYO0TbSG8Q4IuKtQVf5htMj5Q0nvqZTF9iFW0AFeHN2zjb36LUX2Lgc91UYzgNxd0XNGRgeN3zPrAUNxtRiTvtkLDeIBXzU6LC90aAbDuSdgruzwyqGAOqNzdifpKh4Lgz7KiKbWNdG7mHVx6mdVMssSa6ZDhlEmQY7olGw7GLmyrsBcWyOoM6ddFm8TrF0t5ugLdWuMse3ODDSDBggffbZZMln8y8gDLId6E8gqtr2JQ3gVO9peVgzNG8mArR/Er2OyOpnP0Gspd3jOkN0Cim9iXSJA36KFY77LHCcRuXVRU1pxMGBsdNitTSxeq3U1ifWCD7LnBxO5c0PbTeW9Q0wp3DNSrdVcmuUHznoOnqrxnPqPZDiu2dqtq2djXfiAP1CeBUO2cA0AchCktK9U5xxC8BXqAEIQgEv2XJ+NuGnMz1qYOpLnjeZMkjn7LrJUK/oB7SCoaTM8mOM1TPn1l1r5mhynU61F/wA7mEc9/ZTOM8H8GsXjRjz9DH6rP06cnZISa0eTkhwlTNTZVq7CGtrteyRvoQrq/vi0Fz9QB8TdfyWHc7IJKXZ4g86FxjoulZK0VTYxjOLNqEkaeqtuE8Zy0alOZynNp3UZzGv3aHT/AKZP2UWtbU6bXAwzNvlJzf7Z+6w+pKMuTJ6RBxe/zuPPUqtNzCs7bh41tKLpn8RDR9SQp1fhinbZRUrMq1dy1mtNvafmP2XM3LJK6LpJRszQdPf0S9t1f4jeE6NJAiIGg+gVeax/EfqssmJp0RdkGk5TmVQ5hpuEtO3Y9k05/UA+36heDL3H3CyeOXZaM3GXJGi4YZ4dMU82riZPYKfiGJih/wAtgAOknUlZe1uiw5pkD8v0VhUf4rC33HqueUXytnuYM0csbRMo3NEuFZzBmbrAG6hYpxzmkU9Bsq4VTHQ81U4PZsdeEOGgcCByklbQilbs0ZoMPwG6vIePIN850Psrq44cu6bSTVFQAag76dFpqd4GtAEAAJhjKtY82051PMx0H6qjkpR9JFuzkmK3xa6RLXsM68iFtcL4lq1rdpLNcs6HoFprjhmxqlwqUGucdC4zm16GdD3WRuMJNAmnSMNZ5WnqOQPdatx40O2VGL4tUqgiCG7GecJeAjEGNLadEGk7Vpe7Jv05x7LSWOFUrcCpdAVKk5g2CWMOhEifM/n0Ct7LEqVYgjLmIkiCCNYhUclFVQezPYLZ3QumVLgNFNocQ0EEZuWvPmts68HIzKqsVpxTLmDM07jmFTcPW7A59wHGWksaCdGncnXSY09yip/iH/JrXveB8J+iznEdxlaXDSILh+ID8QUp2IvJcM0axA9Ad/dRsZtG3FGajnsy6uLIzFg3brp7+qzlHYWhH9bpmgM8AEeblITeGYmx24EcgW8u5SMOr2dIAU6Yc4fNUOd3tOjfYBNY9iIrNLSfPoGEavBn5earabLUaeo21LIqNYCRoG/F66LB0riLipTJllNxnuOSucKpi1ol1Rjp/HUBnX1GijUKFscrmtPiVnS6CSSSdJB2C1cvkhItLDiOSKcwBt6clpMJuBTfmAAD4n12B9eSrMQwVhbma1rKjBIyjcDkeqr8Mrl2xMEaSfotcbp2UatHUba5lWVF6w1HE6nytaNN3n8mt3+oU6zx6q34vDd6Zm/eSux5oLtmfFmzaUtUNtxPQJhxLHcgQTP/AGkaE9t1W4pxO6ctPyD2Lv2Cn60KtMjizYIXPbLiqsyo0OJe0nUb6duhW+t67XtDmmQdikMkZ9BqhRUevspJUesFoQYrjOwFWm4Ry+/Vc1faPpiS33XY8UpSCFjf5NnieHUOUE+Q8gTyPRXhV7OTysLmuS7Rg3UXv2BKdZSy7rW4nWZQJYwtc/UZhsP0lZp4BdJOpUySukzzXaFseYj7KHX1KlOUO4EpKNIhEWpSTZdHNOeJvO6jVKvRYuvY0SPKlY89QmnOO41H3SS9IDuizas04ixWlKa5Mls6jfp1QxypRNEpwIKctnEaTIG3UfuhvmEcwktfG+kKJQ+SceWeN+ksadpUrENpsLndhy6k7Ql1OBrpr/GFSm0wPLqdupS+Cq9R90GU3ljQC6pzzNbGnqSQJ5LbXjiSWhrmmYEc/quWb4LR6+HK8kbaPMEw3JTD64DqkTl3a39yrN7nOH4G/wC4+g+X1Kba8hs1C0OAiRvy36KrxjFDSYKoY54MBpaC7U7aDUKUlFUabbHMVxBtFhcSBGgHM/uUinahlP8A4svqOOcjbKSAcrY1MR7rI4jguI3T21qjWUqbHNdkc/zODSHRDQY91rcRkuzjSYcNeuu6rNasIiXlOnUOad9gTLD77hIs61M/8MjLVYAxpAiWgzJ5ERy7ptlAtlpIIeS5nMg8wfefsoN6wtc187EA8yDy30j+yom0y1Gjqse0dJB3EjePY5SD7FUNen4VVrA0BlTzRsM2gPoCIWiwW4dUEl5IiQDG09OSq8Zs21ajXNrBpZOmXTUjodNlpXEqiNaPm4NMA/KXu01aCIaDyJIJ9AVYXQy0a0gABj5//JTdrZBr3OJBJMhzZn4SDp/m6y3F/EFLwn21N3mf5XE7gc5HLmPdWjv/AEMwLcYeAImV1zgDBclNterrUcASTy/0joFzi24dORlcQWBwPPUAifZdfsX+QQeUj0PRbS4N6I3Wx7FLrNLSAWkEEHYjvKq8G8Gk4guHlMsbExI6nsnbq4HPXQxz7LAY9iuWtUcwFwZAMHQwNfoSQsJJyl6SVVbN/iuO02U3xoSCJPfRZPDcYbSZla7O4aAAT9FU4WHXTQ97QdZDeQ791e2uHlvwMnvLR+apTX5PZbXsWVjdVcmbIfWEtmMHUTKMPpV2u0yAT+I/oFNo8K0qj3EzmJkkOI3125cx7JDH9R8UQ5JbZV2mPj+YYHHQk/WFeXTS98MdObnuB6q1suBbcNJ8MF0bulx16E7eyrquHXdE5Gt8RvIghrv/ALArSXjyxx1v+iOakx5jPDEDcbnmSt1wlSLbcE/MS72O32APuslgOA3FVwNeGtHygyT6nkPRdEpUw0ADkt/GxOL5NUZzfsKKaqJ0qFid7TosNSq8MYNyTH/s9l1lCDfBc54oxVhcabNSPidyHYd1F4r/AIgOrE07cFlPYuPxuH/iPusg+/010Wf1Y2cOfyL9MP8AS18bXVN1NVXi8EDVPAucDkB9SIn0lbKao4eLF1qnKff91Ar3JGh3/wA1TrLKqRyHsSfsI+6kf0iR5yT9G/TcrOU2+iySRS1Lr7Jl5J1Gh59/7q5dYUmfKD7k/qlWrmkOdlDQ3QQBO3os0pPs05fBTU6TnbNP0UhmHPPKPXT81JqXjpidFHqVT1KcZE3IV/TyNS5o9/2R4LObxPYEyor9dSU9aUtS6NB/gRwk/cNMfHhj5z9EirWpHdzifQfuodZ26lYBglW7eRTADWfG92jG+vU7+Uan7qrxutstHE5HthjNO1qiq3N0dMbE7wDygfddKwa9FWn/ADA1zSGkaiBuR6n8llb3gqzbrUrVqjueUsY09oyl0e62eAUKbbak2g2KYbAG8SSTJO5klczUL0z08EHCFMr7s+LVbTE6wXkfKzmf86p24qNosLGE5WNdJJ3iST7lTKIyNqkxJcQOsb/nP2VLiNobgNtwcpeQXu/DTBGb3Og91hbk6Og9o4kalOZ5J3B6j6tEhzHAsMBzgQHN5ZSdD7K0/kchp0KHkY2C6N4G5PUlWF4BlcCYEELVx0RZnLuiQ+lpMEuPbYD7lVXF1YMt3s2qv+HsZn9FS4bj15We6hS+JrnM8V0QACR9dJV/S4CzkVLq6e5w5MgD/cCSojjdktld/Dp78tYVnS45cp5ACdB7/mpzcNe1xms0knTQ7dfVTKnDjaImjUcSBs6IP0Cz9TiU0nuZUER6/mqttyaRKL+lRcDq9pE6ATMe8fWVXY7hlGsMlYAz8LxGdp7Hf2Oibtseov1zATz3Uh2K0mtJ8Rv1RNx9xQ5wvYZrY2z4BpEtaTs5ky1xHcH807/S7mgMrAH0+Xm+Eduo7LI//KHi6Nan5qZaGv7xs4ei1NrxexwHm5ajbVTK1trsJfBXYxWuhRe8NDco8xmTBMEj0mVW4Rh5qNytZIIj/J3VvjHEjX03UmkOc8QYEwDuT005Kyweq1jAAFEaaJtoyfD1lVpVH0ngsawwARq4HXTt3WubeCk3VoJJAAiXOJ2ASMfxBophxALg4BnWSdh2jX2ULCrV2bx64h3/AEm75R17EqZK3ZHsWmL3ooUvEySQQHAbtc4wI666Ky4YfXDXVa7RTzkZWzLg0DSRsDJPNZ7G8T8JgJILqjmhoP8ApIcTHaFP/rBLG5tS4KYel8irVqjRV8ZcD8b47Ej8t1e8M4w2u40ngFwEtdHxAbz32XOn1y7X/AtjwHg7w8V3ggAENad/NoSenotscpuev2Vkkkb1jANglrwL1dxkUXF+OOtKBqMp+I6QANcon5nRrC41jWK3V66ari+NmNENB7NHPuu8X1mKggrDYjwoaTzVoeR3MD4HR1A29ljkxObVvRzeRjnL8X+jmFXAawGZ7PDB/HLT/ujqo/8AIMB1dmPQaD3W9x66qPa5rqRmOTSQSOkfqsXRtCDBa4dcwIKv9vjjVOzz5JoetGMaNGAen77qQKvQD15ph1VjTE+qivxFsw3nstkoIpbfRO8Qk68k1XrE6pZhoiVErunZWkqCbZCva3IIz5aYbzMkph7YMlMVaix5GyR48wUqPKXHSPumQE3cXmkE6BRaNUrHKYkqZWq5Whs/+15gmGV7nM6iGhrdHPeSGA7wIBLndgri34Nc7/m3BnpTYI+r/wBlnLNCOmzWPjznsyVzV1DWgue4wABJJ5AADUrp+A4dVoWVNgpvkgveCBmzu+LTnGg9gmsL4ft7d3iMpk1WNOV7nFx1GpA0aDHQKRhWOl7vDOj9T2I6jqufJl56R24sXBWZHHcQILgS5p6GQfcKVwRxJcMY6kKFaowklj2U3OaCd2kjSOc91vHUKb3NfUptL2/C8tBcJ6SqLFsdqW1XwnQGnVpaIBHcdVm0oLo3/IXiGM16dOBaVXEkmYmZ666JPBFxUc6u+5bke4tyAnamAdPqTKp7ri3TV2g5yo39HvLkU7qlVDQ7VgElxB/FyA7LPG33Vf2S0dEr4pTZ3J0lZLiniN2UtYC550a0bk/t3UR2EX74D3saOoHm/OAvbfDKNuS9zzUq/iJVHJt7f6CSRS4PXqWxyPblefMQeYOs6bzqtva401wBncbSudcSYqalw3I0uyNhxAJgkzBj/NUUcaaz4nQenP6LdKVXXZDpnS6l7pK59xVRNesGMMCJe6NdSYA6mElvEL6r2UqQMvIaC46DMYnqVtMM4YLScxlx1Lj+yolOLtk6M7gvDdNrdKYc7nIlw9SdlfVOFLeu2a9JskCCwBrmxPzDdXNG3ZS0Og333PVV2McQspgxH7lS8jv+StWclvHi1uKtHVwY4gHqOU94S6VyLl7KcRrmf3A5fkpjsDfdVnVMwaz5juS4k6AfqrfD+EqbHZg95I7tH6Loc4Jb7ISf6L2xwegymCImdI/zZOPMRBhPW2HNA82Ygf6inm2VIHMC7kIdr9Oixrm/gtdGebeNq1czyQ2nIbHM7FxH5K/svOYY1zu50H91aW+CNJmB9AtJheFhsQF0x8au3ozeQxHEfB76jGVGa1GHSfmB3HbsmLDBrt5A8Mt5SSAPsuwW9mI1CmULJo2AV54IyIU2jI8NcGhkPqHM7fsPQfqVt6NINEBKASlpGKiqRVtvs9QhCsQCQ9gO6WvEBWXGFU3clV3fD7DyWmITbmIDmmLcFU3ScgnqND9ll7rgZwMtc4eoldsfQUapZjoquEWUlihLtHF2cNVW7mT6Qn24G4CIP0XWX4eOiZdho6Ky0Zfa4vg4zecOVSZEe4KgVOH6rdcub0XcH4WOiadgzT8qrxJ+3h7HB6+CXLtBTP1CYHCFy7k0erv2BXff6K38KS7CW9FHBFo4oxMBw5ZBlk21c4se3MSWfM5xkmSOmiR/J5SSXvnkfKT9wtViuBTq3Q9lmrq0uGaCD6gj8lx5/Hk3cVZ1QnqmRzcMpOmT5oBcdNO8ae+inXHhuLS0BtRure4/Y6rzB7HM1z67Wug5Wt5bAkmfVWDbKmTGQBsbjl0WMU4+ll20zy2rkxOh5g8p6dQqP+JtiKlBhGj2ubBHQggqyvrF9IZ2k1GDUjdwjmOqxmKcRm5f4bdWh2uhBMcvVW5PpexCRjr7DqrWySXDn1Wo4M4vdbUvBq5iB8DtwAeR91P/AKdUeIygDq7T7JFjw29syab5mJB0HqtJTUo0xVMm3/GtM65wBCinNWaKkFjHagnRzx1A6LzGcFrQ1/gsc1uUOyb5ZEmOekrQ8SgNpNfTaXCAGgCQNOfQLn+nGO47L8vYy/8ALiMjRqfhaBJJPpuVZ0+AX12TXinsRlMv99ICtuBLQlrrioBmJLWj8I0n3Wkur2Nitba30UfwctxbgnwHB9Ks4FrgW5oOxnlC0Ixi7YwlwDhEktdoR1g6/SVMx6qC3VKtLbNaNkdfXLP7K2K8iakRLWzI3nEdR2zHuPpAUWnaVK5mrOu0fLPRbH+mW8Zg53sE5a3VFgAjNlMa8u3dZah0Xuyo4bti2aD9HMMNJEB0aggnmZC0baJA87Z6f4FZ0cE8ennc2C4yORA5HsoruG67T5ar46GCtn47aUkinMQ1giA3TpzTxa3LAaA46DqZ6pyhglxp5z7NV5g/DuV2d5LndT/mimHjuyHMfw6xgBXlrbQnaFvCmMYu4yPKdNPAIASkAIQhACEIQAhCEALyF6hAJLUksTiEA0aaSaSfXkIBg0V54KkQiEBGNBIdQUyF4WoCrrWqqb2wBnRadzFFrUJQHPfBBLqZ0IcTHUHn+aVUw+Ie10OAiPlPqFeYzgZcc7dHDmFSVqlenoWZu40/NcuXDbui6kOMe4ES2AdO0rNmxtWXlQlozPaCI2DpMx3Oil3j7mt5GtLNdz/ZOVOHCGA6lwMyeo5rKGKUr/6WbSIVS2fOjTHJWVnYty+cnNzjZV9a4uG6FhMfh/ZRqjrp5GRhE9TH15rJxyJ1xLWn7ltXcxjTJAaNSZVDSdXa7PJdTfPkI+EEyI9lb4dw1UeQ6s4ujXL8v05rTswkRELfF4zpuZWU/gwNC4qNcQ1rm0zroNupjmE7c33KTHXqt6MFaREKK3hFhdJaPopn4ifTCyfJibfD313NAmPmPKO3dbm3w0BgZGgEK3s8IawQArBlot8WJY1RSUuRirjhXMdJE7wVLwrg2mwgkSd9ddfdbJlsn20lfhG7oi2QaFmAIATwteymhi9yqxBEbbJ1lFP5V7CAS1qWAiF6gBCEIAQhCAEIQgBCEIAQhCAEIQgBCEIAQhCAEIQgPCEktS14gGHUlGq2TTuAp8LwhAVQw1o2AXjrIdFa5UZUBSPwpp3aF6zCmj5Vc5F7lQFY2yHRONtOyn5UQgIjbZLFBSYXsIBkUkoMTkL2EAgNSgEpCA8heoQgBCEIAQhCAEIQgBCEIAQhC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5" name="Imagen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7477" y="3960514"/>
            <a:ext cx="1779669" cy="873150"/>
          </a:xfrm>
          <a:prstGeom prst="rect">
            <a:avLst/>
          </a:prstGeom>
        </p:spPr>
      </p:pic>
      <p:sp>
        <p:nvSpPr>
          <p:cNvPr id="16" name="Rectángulo 15"/>
          <p:cNvSpPr/>
          <p:nvPr/>
        </p:nvSpPr>
        <p:spPr>
          <a:xfrm>
            <a:off x="3820037" y="5333256"/>
            <a:ext cx="2014547" cy="523220"/>
          </a:xfrm>
          <a:prstGeom prst="rect">
            <a:avLst/>
          </a:prstGeom>
          <a:noFill/>
        </p:spPr>
        <p:txBody>
          <a:bodyPr wrap="square" lIns="91440" tIns="45720" rIns="91440" bIns="45720">
            <a:prstTxWarp prst="textCanUp">
              <a:avLst/>
            </a:prstTxWarp>
            <a:spAutoFit/>
          </a:bodyPr>
          <a:lstStyle/>
          <a:p>
            <a:pPr algn="ctr"/>
            <a:r>
              <a:rPr lang="es-ES" sz="3600" dirty="0" smtClean="0">
                <a:ln w="0"/>
                <a:effectLst>
                  <a:outerShdw blurRad="38100" dist="19050" dir="2700000" algn="tl" rotWithShape="0">
                    <a:schemeClr val="dk1">
                      <a:alpha val="40000"/>
                    </a:schemeClr>
                  </a:outerShdw>
                </a:effectLst>
              </a:rPr>
              <a:t>Maquila</a:t>
            </a:r>
            <a:endParaRPr lang="es-E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7" name="Imagen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06181" y="1346574"/>
            <a:ext cx="2858048" cy="1460672"/>
          </a:xfrm>
          <a:prstGeom prst="rect">
            <a:avLst/>
          </a:prstGeom>
        </p:spPr>
      </p:pic>
      <p:sp>
        <p:nvSpPr>
          <p:cNvPr id="18" name="Flecha curvada hacia abajo 17"/>
          <p:cNvSpPr/>
          <p:nvPr/>
        </p:nvSpPr>
        <p:spPr>
          <a:xfrm>
            <a:off x="6053202" y="3151783"/>
            <a:ext cx="1152128" cy="4705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pic>
        <p:nvPicPr>
          <p:cNvPr id="19" name="Imagen 18"/>
          <p:cNvPicPr>
            <a:picLocks noChangeAspect="1"/>
          </p:cNvPicPr>
          <p:nvPr/>
        </p:nvPicPr>
        <p:blipFill rotWithShape="1">
          <a:blip r:embed="rId10">
            <a:extLst>
              <a:ext uri="{28A0092B-C50C-407E-A947-70E740481C1C}">
                <a14:useLocalDpi xmlns:a14="http://schemas.microsoft.com/office/drawing/2010/main" val="0"/>
              </a:ext>
            </a:extLst>
          </a:blip>
          <a:srcRect l="37023" t="7543" r="25178" b="15483"/>
          <a:stretch/>
        </p:blipFill>
        <p:spPr>
          <a:xfrm>
            <a:off x="8324190" y="2866244"/>
            <a:ext cx="977251" cy="1368152"/>
          </a:xfrm>
          <a:prstGeom prst="rect">
            <a:avLst/>
          </a:prstGeom>
        </p:spPr>
      </p:pic>
      <p:pic>
        <p:nvPicPr>
          <p:cNvPr id="20" name="Imagen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4612" y="4311650"/>
            <a:ext cx="1843703" cy="1696207"/>
          </a:xfrm>
          <a:prstGeom prst="rect">
            <a:avLst/>
          </a:prstGeom>
        </p:spPr>
      </p:pic>
    </p:spTree>
    <p:extLst>
      <p:ext uri="{BB962C8B-B14F-4D97-AF65-F5344CB8AC3E}">
        <p14:creationId xmlns:p14="http://schemas.microsoft.com/office/powerpoint/2010/main" val="5879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620688"/>
            <a:ext cx="3380583" cy="2667000"/>
          </a:xfrm>
        </p:spPr>
        <p:txBody>
          <a:bodyPr rtlCol="0"/>
          <a:lstStyle/>
          <a:p>
            <a:pPr rtl="0"/>
            <a:r>
              <a:rPr lang="es-ES" dirty="0" smtClean="0"/>
              <a:t>Justificación</a:t>
            </a:r>
            <a:endParaRPr lang="es-ES" dirty="0"/>
          </a:p>
        </p:txBody>
      </p:sp>
      <p:sp>
        <p:nvSpPr>
          <p:cNvPr id="3" name="Marcador de posición de contenido 2"/>
          <p:cNvSpPr>
            <a:spLocks noGrp="1"/>
          </p:cNvSpPr>
          <p:nvPr>
            <p:ph idx="1"/>
          </p:nvPr>
        </p:nvSpPr>
        <p:spPr>
          <a:xfrm>
            <a:off x="2710036" y="620688"/>
            <a:ext cx="9145016" cy="6120680"/>
          </a:xfrm>
        </p:spPr>
        <p:txBody>
          <a:bodyPr rtlCol="0">
            <a:normAutofit fontScale="92500" lnSpcReduction="10000"/>
          </a:bodyPr>
          <a:lstStyle/>
          <a:p>
            <a:pPr marL="0" indent="0" algn="just">
              <a:buNone/>
            </a:pPr>
            <a:r>
              <a:rPr lang="es-ES" dirty="0"/>
              <a:t>El mercado actual </a:t>
            </a:r>
            <a:r>
              <a:rPr lang="es-ES" dirty="0" smtClean="0"/>
              <a:t>del café exige </a:t>
            </a:r>
            <a:r>
              <a:rPr lang="es-ES" dirty="0"/>
              <a:t>a los productores información asociada a cada tipo de café, generando así una necesidad más a los productores, obligándolos a implementar sistemas modernos de trazabilidad para suplir con la demanda existente. </a:t>
            </a:r>
            <a:r>
              <a:rPr lang="es-ES" dirty="0" smtClean="0"/>
              <a:t>Valle </a:t>
            </a:r>
            <a:r>
              <a:rPr lang="es-ES" dirty="0"/>
              <a:t>del Café, dedicada a la exportación de cafés especiales, no es ajena a esta situación, por lo que su proceso de trazabilidad debe ser mejorado y modernizado de acuerdo a las necesidades actuales. El principal objetivo del proyecto es optimizar los tiempos de producción para aprovechar al máximo cada máquina involucrada en cada proceso, además de organizar y gestionar eficientemente toda la información asociada a estos. Esto importante para mejorar el proceso de trazabilidad de la empresa Valle del Café, y poder realizar un seguimiento y control continúo a cada proceso del café cuando este está en producción. </a:t>
            </a:r>
          </a:p>
          <a:p>
            <a:pPr marL="0" indent="0" algn="just">
              <a:buNone/>
            </a:pPr>
            <a:r>
              <a:rPr lang="es-ES" dirty="0"/>
              <a:t/>
            </a:r>
            <a:br>
              <a:rPr lang="es-ES" dirty="0"/>
            </a:br>
            <a:r>
              <a:rPr lang="es-ES" dirty="0" smtClean="0"/>
              <a:t>Llevar a término este proyecto beneficiara a </a:t>
            </a:r>
            <a:r>
              <a:rPr lang="es-ES" dirty="0"/>
              <a:t>la empresa Valle del Café, </a:t>
            </a:r>
            <a:r>
              <a:rPr lang="es-ES" dirty="0" smtClean="0"/>
              <a:t>porque mejorará su </a:t>
            </a:r>
            <a:r>
              <a:rPr lang="es-ES" dirty="0"/>
              <a:t>nivel de </a:t>
            </a:r>
            <a:r>
              <a:rPr lang="es-ES" dirty="0" smtClean="0"/>
              <a:t>producción y optimizará los </a:t>
            </a:r>
            <a:r>
              <a:rPr lang="es-ES" dirty="0"/>
              <a:t>tiempos de funcionamiento de la fábrica. </a:t>
            </a:r>
          </a:p>
          <a:p>
            <a:pPr marL="0" indent="0" algn="just">
              <a:buNone/>
            </a:pPr>
            <a:r>
              <a:rPr lang="es-ES" dirty="0"/>
              <a:t/>
            </a:r>
            <a:br>
              <a:rPr lang="es-ES" dirty="0"/>
            </a:br>
            <a:r>
              <a:rPr lang="es-ES" dirty="0"/>
              <a:t>Socialmente, este proyecto traerá beneficios a los caficultores, debido a que su café podrá ser conocido en otros lugares y tendrán, de alguna manera, un mayor alcance.</a:t>
            </a:r>
          </a:p>
          <a:p>
            <a:pPr marL="0" indent="0" rtl="0">
              <a:buNone/>
            </a:pPr>
            <a:endParaRPr lang="es-ES" dirty="0"/>
          </a:p>
        </p:txBody>
      </p:sp>
    </p:spTree>
    <p:extLst>
      <p:ext uri="{BB962C8B-B14F-4D97-AF65-F5344CB8AC3E}">
        <p14:creationId xmlns:p14="http://schemas.microsoft.com/office/powerpoint/2010/main" val="301190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38228" y="476672"/>
            <a:ext cx="3596607" cy="956444"/>
          </a:xfrm>
        </p:spPr>
        <p:txBody>
          <a:bodyPr rtlCol="0"/>
          <a:lstStyle/>
          <a:p>
            <a:pPr rtl="0"/>
            <a:r>
              <a:rPr lang="es-ES" sz="4800" b="1" dirty="0" smtClean="0"/>
              <a:t>Objetivos</a:t>
            </a:r>
            <a:endParaRPr lang="es-ES" b="1" dirty="0"/>
          </a:p>
        </p:txBody>
      </p:sp>
      <p:sp>
        <p:nvSpPr>
          <p:cNvPr id="3" name="Marcador de posición de contenido 2"/>
          <p:cNvSpPr>
            <a:spLocks noGrp="1"/>
          </p:cNvSpPr>
          <p:nvPr>
            <p:ph idx="1"/>
          </p:nvPr>
        </p:nvSpPr>
        <p:spPr>
          <a:xfrm>
            <a:off x="333772" y="1700808"/>
            <a:ext cx="11089232" cy="4752528"/>
          </a:xfrm>
        </p:spPr>
        <p:txBody>
          <a:bodyPr rtlCol="0">
            <a:normAutofit/>
          </a:bodyPr>
          <a:lstStyle/>
          <a:p>
            <a:pPr marL="0" indent="0" algn="just">
              <a:buNone/>
            </a:pPr>
            <a:r>
              <a:rPr lang="es-ES" sz="3600" dirty="0" smtClean="0"/>
              <a:t>General:</a:t>
            </a:r>
          </a:p>
          <a:p>
            <a:pPr marL="0" indent="0" algn="just">
              <a:buNone/>
            </a:pPr>
            <a:r>
              <a:rPr lang="es-ES" dirty="0" smtClean="0"/>
              <a:t>El </a:t>
            </a:r>
            <a:r>
              <a:rPr lang="es-ES" dirty="0"/>
              <a:t>principal objetivo del proyecto es optimizar los tiempos de </a:t>
            </a:r>
            <a:r>
              <a:rPr lang="es-ES" dirty="0" smtClean="0"/>
              <a:t>producción de la empresa Valle del Café por medio de un </a:t>
            </a:r>
            <a:r>
              <a:rPr lang="es-ES" dirty="0"/>
              <a:t>sistema de gestión de trazabilidad que permita el seguimiento y control de </a:t>
            </a:r>
            <a:r>
              <a:rPr lang="es-ES" dirty="0" smtClean="0"/>
              <a:t>los procesos de la fábrica para </a:t>
            </a:r>
            <a:r>
              <a:rPr lang="es-ES" dirty="0"/>
              <a:t>aprovechar al máximo cada máquina involucrada en </a:t>
            </a:r>
            <a:r>
              <a:rPr lang="es-ES" dirty="0" smtClean="0"/>
              <a:t>la producción, </a:t>
            </a:r>
            <a:r>
              <a:rPr lang="es-ES" dirty="0"/>
              <a:t>además de organizar y gestionar eficientemente toda la información asociada a estos. </a:t>
            </a:r>
            <a:endParaRPr lang="es-ES" dirty="0"/>
          </a:p>
          <a:p>
            <a:pPr marL="0" indent="0" algn="just" fontAlgn="base">
              <a:buNone/>
            </a:pPr>
            <a:r>
              <a:rPr lang="es-ES" dirty="0"/>
              <a:t/>
            </a:r>
            <a:br>
              <a:rPr lang="es-ES" dirty="0"/>
            </a:br>
            <a:endParaRPr lang="es-ES" dirty="0"/>
          </a:p>
        </p:txBody>
      </p:sp>
    </p:spTree>
    <p:extLst>
      <p:ext uri="{BB962C8B-B14F-4D97-AF65-F5344CB8AC3E}">
        <p14:creationId xmlns:p14="http://schemas.microsoft.com/office/powerpoint/2010/main" val="317741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332656"/>
            <a:ext cx="8147248" cy="776064"/>
          </a:xfrm>
        </p:spPr>
        <p:txBody>
          <a:bodyPr>
            <a:normAutofit/>
          </a:bodyPr>
          <a:lstStyle/>
          <a:p>
            <a:pPr algn="ctr"/>
            <a:r>
              <a:rPr lang="es-ES" dirty="0" smtClean="0"/>
              <a:t>Acciones necesarias iniciales</a:t>
            </a:r>
            <a:endParaRPr lang="es-ES" dirty="0"/>
          </a:p>
        </p:txBody>
      </p:sp>
      <p:sp>
        <p:nvSpPr>
          <p:cNvPr id="5" name="Content Placeholder 4"/>
          <p:cNvSpPr>
            <a:spLocks noGrp="1"/>
          </p:cNvSpPr>
          <p:nvPr>
            <p:ph idx="1"/>
          </p:nvPr>
        </p:nvSpPr>
        <p:spPr>
          <a:xfrm>
            <a:off x="261764" y="1628800"/>
            <a:ext cx="11233248" cy="4657403"/>
          </a:xfrm>
        </p:spPr>
        <p:txBody>
          <a:bodyPr>
            <a:normAutofit/>
          </a:bodyPr>
          <a:lstStyle/>
          <a:p>
            <a:pPr algn="just" fontAlgn="base">
              <a:buFont typeface="Wingdings" panose="05000000000000000000" pitchFamily="2" charset="2"/>
              <a:buChar char="ü"/>
            </a:pPr>
            <a:r>
              <a:rPr lang="es-ES" dirty="0" smtClean="0"/>
              <a:t>Identificar </a:t>
            </a:r>
            <a:r>
              <a:rPr lang="es-ES" dirty="0"/>
              <a:t>los diferentes subprocesos llevados a cabo en la producción de cafés </a:t>
            </a:r>
            <a:r>
              <a:rPr lang="es-ES" dirty="0" smtClean="0"/>
              <a:t>especiales y las maquilas.</a:t>
            </a:r>
            <a:endParaRPr lang="es-ES" dirty="0"/>
          </a:p>
          <a:p>
            <a:pPr algn="just" fontAlgn="base">
              <a:buFont typeface="Wingdings" panose="05000000000000000000" pitchFamily="2" charset="2"/>
              <a:buChar char="ü"/>
            </a:pPr>
            <a:r>
              <a:rPr lang="es-ES" dirty="0"/>
              <a:t>Recolectar información asociada a cada subproceso de producción.</a:t>
            </a:r>
          </a:p>
          <a:p>
            <a:pPr algn="just" fontAlgn="base">
              <a:buFont typeface="Wingdings" panose="05000000000000000000" pitchFamily="2" charset="2"/>
              <a:buChar char="ü"/>
            </a:pPr>
            <a:r>
              <a:rPr lang="es-ES" dirty="0" smtClean="0"/>
              <a:t>Identificar los </a:t>
            </a:r>
            <a:r>
              <a:rPr lang="es-ES" dirty="0"/>
              <a:t>requisitos funcionales y no funcionales que debe tener el sistema de gestión de trazabilidad.</a:t>
            </a:r>
          </a:p>
          <a:p>
            <a:pPr algn="just" fontAlgn="base">
              <a:buFont typeface="Wingdings" panose="05000000000000000000" pitchFamily="2" charset="2"/>
              <a:buChar char="ü"/>
            </a:pPr>
            <a:r>
              <a:rPr lang="es-ES" dirty="0"/>
              <a:t>Diseñar el modelo del sistema de gestión de </a:t>
            </a:r>
            <a:r>
              <a:rPr lang="es-ES" dirty="0" smtClean="0"/>
              <a:t>trazabilidad con los datos obtenidos.</a:t>
            </a:r>
            <a:endParaRPr lang="es-ES" dirty="0"/>
          </a:p>
          <a:p>
            <a:pPr algn="just" fontAlgn="base">
              <a:buFont typeface="Wingdings" panose="05000000000000000000" pitchFamily="2" charset="2"/>
              <a:buChar char="ü"/>
            </a:pPr>
            <a:r>
              <a:rPr lang="es-ES" dirty="0"/>
              <a:t>Desarrollar el software de acuerdo al modelo diseñado.</a:t>
            </a:r>
          </a:p>
          <a:p>
            <a:pPr algn="just" fontAlgn="base">
              <a:buFont typeface="Wingdings" panose="05000000000000000000" pitchFamily="2" charset="2"/>
              <a:buChar char="ü"/>
            </a:pPr>
            <a:r>
              <a:rPr lang="es-ES" dirty="0"/>
              <a:t>Realizar las pruebas pertinentes al software.</a:t>
            </a:r>
          </a:p>
          <a:p>
            <a:pPr marL="0" indent="0" algn="just">
              <a:buNone/>
            </a:pPr>
            <a:endParaRPr lang="es-ES" dirty="0"/>
          </a:p>
          <a:p>
            <a:pPr marL="0" indent="0">
              <a:buNone/>
            </a:pPr>
            <a:endParaRPr lang="es-ES" dirty="0"/>
          </a:p>
        </p:txBody>
      </p:sp>
    </p:spTree>
    <p:custDataLst>
      <p:tags r:id="rId1"/>
    </p:custDataLst>
    <p:extLst>
      <p:ext uri="{BB962C8B-B14F-4D97-AF65-F5344CB8AC3E}">
        <p14:creationId xmlns:p14="http://schemas.microsoft.com/office/powerpoint/2010/main" val="177181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101" y="260648"/>
            <a:ext cx="9144001" cy="915888"/>
          </a:xfrm>
        </p:spPr>
        <p:txBody>
          <a:bodyPr>
            <a:normAutofit/>
          </a:bodyPr>
          <a:lstStyle/>
          <a:p>
            <a:pPr algn="ctr"/>
            <a:r>
              <a:rPr lang="es-ES" dirty="0" smtClean="0"/>
              <a:t>Impacto de la solución</a:t>
            </a:r>
            <a:endParaRPr lang="es-ES" dirty="0"/>
          </a:p>
        </p:txBody>
      </p:sp>
      <p:sp>
        <p:nvSpPr>
          <p:cNvPr id="5" name="Content Placeholder 4"/>
          <p:cNvSpPr>
            <a:spLocks noGrp="1"/>
          </p:cNvSpPr>
          <p:nvPr>
            <p:ph idx="1"/>
          </p:nvPr>
        </p:nvSpPr>
        <p:spPr/>
        <p:txBody>
          <a:bodyPr/>
          <a:lstStyle/>
          <a:p>
            <a:pPr lvl="1">
              <a:lnSpc>
                <a:spcPct val="150000"/>
              </a:lnSpc>
            </a:pPr>
            <a:r>
              <a:rPr lang="es-ES" dirty="0" smtClean="0"/>
              <a:t>Tiempo</a:t>
            </a:r>
            <a:endParaRPr lang="es-ES" dirty="0"/>
          </a:p>
          <a:p>
            <a:pPr lvl="1">
              <a:lnSpc>
                <a:spcPct val="150000"/>
              </a:lnSpc>
            </a:pPr>
            <a:r>
              <a:rPr lang="es-ES" dirty="0" smtClean="0"/>
              <a:t>Calidad</a:t>
            </a:r>
            <a:endParaRPr lang="es-ES" dirty="0" smtClean="0"/>
          </a:p>
          <a:p>
            <a:pPr lvl="1">
              <a:lnSpc>
                <a:spcPct val="150000"/>
              </a:lnSpc>
            </a:pPr>
            <a:endParaRPr lang="es-ES" dirty="0"/>
          </a:p>
          <a:p>
            <a:pPr>
              <a:lnSpc>
                <a:spcPct val="150000"/>
              </a:lnSpc>
            </a:pPr>
            <a:endParaRPr lang="es-ES" dirty="0"/>
          </a:p>
        </p:txBody>
      </p:sp>
    </p:spTree>
    <p:custDataLst>
      <p:tags r:id="rId1"/>
    </p:custDataLst>
    <p:extLst>
      <p:ext uri="{BB962C8B-B14F-4D97-AF65-F5344CB8AC3E}">
        <p14:creationId xmlns:p14="http://schemas.microsoft.com/office/powerpoint/2010/main" val="3264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77750241"/>
              </p:ext>
            </p:extLst>
          </p:nvPr>
        </p:nvGraphicFramePr>
        <p:xfrm>
          <a:off x="1422152" y="1268760"/>
          <a:ext cx="9265718" cy="5301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261764" y="381000"/>
            <a:ext cx="11665295" cy="743744"/>
          </a:xfrm>
        </p:spPr>
        <p:txBody>
          <a:bodyPr/>
          <a:lstStyle/>
          <a:p>
            <a:pPr algn="ctr"/>
            <a:r>
              <a:rPr lang="es-ES" dirty="0" smtClean="0"/>
              <a:t>Posibles módulos a implementar según las necesidades</a:t>
            </a:r>
            <a:endParaRPr lang="es-ES" dirty="0"/>
          </a:p>
        </p:txBody>
      </p:sp>
    </p:spTree>
    <p:extLst>
      <p:ext uri="{BB962C8B-B14F-4D97-AF65-F5344CB8AC3E}">
        <p14:creationId xmlns:p14="http://schemas.microsoft.com/office/powerpoint/2010/main" val="2664041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graphicEl>
                                              <a:dgm id="{1C291508-94D5-4EE1-8BA4-5BA7E6FA5E72}"/>
                                            </p:graphicEl>
                                          </p:spTgt>
                                        </p:tgtEl>
                                        <p:attrNameLst>
                                          <p:attrName>style.visibility</p:attrName>
                                        </p:attrNameLst>
                                      </p:cBhvr>
                                      <p:to>
                                        <p:strVal val="visible"/>
                                      </p:to>
                                    </p:set>
                                    <p:anim calcmode="lin" valueType="num">
                                      <p:cBhvr>
                                        <p:cTn id="7" dur="1000" fill="hold"/>
                                        <p:tgtEl>
                                          <p:spTgt spid="3">
                                            <p:graphicEl>
                                              <a:dgm id="{1C291508-94D5-4EE1-8BA4-5BA7E6FA5E72}"/>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1C291508-94D5-4EE1-8BA4-5BA7E6FA5E72}"/>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1C291508-94D5-4EE1-8BA4-5BA7E6FA5E72}"/>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graphicEl>
                                              <a:dgm id="{9352752D-AAEC-45A0-8A1C-904CB99EE64C}"/>
                                            </p:graphicEl>
                                          </p:spTgt>
                                        </p:tgtEl>
                                        <p:attrNameLst>
                                          <p:attrName>style.visibility</p:attrName>
                                        </p:attrNameLst>
                                      </p:cBhvr>
                                      <p:to>
                                        <p:strVal val="visible"/>
                                      </p:to>
                                    </p:set>
                                    <p:anim calcmode="lin" valueType="num">
                                      <p:cBhvr>
                                        <p:cTn id="14" dur="1000" fill="hold"/>
                                        <p:tgtEl>
                                          <p:spTgt spid="3">
                                            <p:graphicEl>
                                              <a:dgm id="{9352752D-AAEC-45A0-8A1C-904CB99EE64C}"/>
                                            </p:graphicEl>
                                          </p:spTgt>
                                        </p:tgtEl>
                                        <p:attrNameLst>
                                          <p:attrName>ppt_w</p:attrName>
                                        </p:attrNameLst>
                                      </p:cBhvr>
                                      <p:tavLst>
                                        <p:tav tm="0">
                                          <p:val>
                                            <p:fltVal val="0"/>
                                          </p:val>
                                        </p:tav>
                                        <p:tav tm="100000">
                                          <p:val>
                                            <p:strVal val="#ppt_w"/>
                                          </p:val>
                                        </p:tav>
                                      </p:tavLst>
                                    </p:anim>
                                    <p:anim calcmode="lin" valueType="num">
                                      <p:cBhvr>
                                        <p:cTn id="15" dur="1000" fill="hold"/>
                                        <p:tgtEl>
                                          <p:spTgt spid="3">
                                            <p:graphicEl>
                                              <a:dgm id="{9352752D-AAEC-45A0-8A1C-904CB99EE64C}"/>
                                            </p:graphicEl>
                                          </p:spTgt>
                                        </p:tgtEl>
                                        <p:attrNameLst>
                                          <p:attrName>ppt_h</p:attrName>
                                        </p:attrNameLst>
                                      </p:cBhvr>
                                      <p:tavLst>
                                        <p:tav tm="0">
                                          <p:val>
                                            <p:fltVal val="0"/>
                                          </p:val>
                                        </p:tav>
                                        <p:tav tm="100000">
                                          <p:val>
                                            <p:strVal val="#ppt_h"/>
                                          </p:val>
                                        </p:tav>
                                      </p:tavLst>
                                    </p:anim>
                                    <p:animEffect transition="in" filter="fade">
                                      <p:cBhvr>
                                        <p:cTn id="16" dur="1000"/>
                                        <p:tgtEl>
                                          <p:spTgt spid="3">
                                            <p:graphicEl>
                                              <a:dgm id="{9352752D-AAEC-45A0-8A1C-904CB99EE64C}"/>
                                            </p:graphicEl>
                                          </p:spTgt>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3">
                                            <p:graphicEl>
                                              <a:dgm id="{95429B4F-1C05-4B3A-AF22-2DCBA8D5AF55}"/>
                                            </p:graphicEl>
                                          </p:spTgt>
                                        </p:tgtEl>
                                        <p:attrNameLst>
                                          <p:attrName>style.visibility</p:attrName>
                                        </p:attrNameLst>
                                      </p:cBhvr>
                                      <p:to>
                                        <p:strVal val="visible"/>
                                      </p:to>
                                    </p:set>
                                    <p:anim calcmode="lin" valueType="num">
                                      <p:cBhvr>
                                        <p:cTn id="19" dur="1000" fill="hold"/>
                                        <p:tgtEl>
                                          <p:spTgt spid="3">
                                            <p:graphicEl>
                                              <a:dgm id="{95429B4F-1C05-4B3A-AF22-2DCBA8D5AF55}"/>
                                            </p:graphicEl>
                                          </p:spTgt>
                                        </p:tgtEl>
                                        <p:attrNameLst>
                                          <p:attrName>ppt_w</p:attrName>
                                        </p:attrNameLst>
                                      </p:cBhvr>
                                      <p:tavLst>
                                        <p:tav tm="0">
                                          <p:val>
                                            <p:fltVal val="0"/>
                                          </p:val>
                                        </p:tav>
                                        <p:tav tm="100000">
                                          <p:val>
                                            <p:strVal val="#ppt_w"/>
                                          </p:val>
                                        </p:tav>
                                      </p:tavLst>
                                    </p:anim>
                                    <p:anim calcmode="lin" valueType="num">
                                      <p:cBhvr>
                                        <p:cTn id="20" dur="1000" fill="hold"/>
                                        <p:tgtEl>
                                          <p:spTgt spid="3">
                                            <p:graphicEl>
                                              <a:dgm id="{95429B4F-1C05-4B3A-AF22-2DCBA8D5AF55}"/>
                                            </p:graphicEl>
                                          </p:spTgt>
                                        </p:tgtEl>
                                        <p:attrNameLst>
                                          <p:attrName>ppt_h</p:attrName>
                                        </p:attrNameLst>
                                      </p:cBhvr>
                                      <p:tavLst>
                                        <p:tav tm="0">
                                          <p:val>
                                            <p:fltVal val="0"/>
                                          </p:val>
                                        </p:tav>
                                        <p:tav tm="100000">
                                          <p:val>
                                            <p:strVal val="#ppt_h"/>
                                          </p:val>
                                        </p:tav>
                                      </p:tavLst>
                                    </p:anim>
                                    <p:animEffect transition="in" filter="fade">
                                      <p:cBhvr>
                                        <p:cTn id="21" dur="1000"/>
                                        <p:tgtEl>
                                          <p:spTgt spid="3">
                                            <p:graphicEl>
                                              <a:dgm id="{95429B4F-1C05-4B3A-AF22-2DCBA8D5AF55}"/>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
                                            <p:graphicEl>
                                              <a:dgm id="{7E7E64A8-38BB-445F-A712-252B11B778A7}"/>
                                            </p:graphicEl>
                                          </p:spTgt>
                                        </p:tgtEl>
                                        <p:attrNameLst>
                                          <p:attrName>style.visibility</p:attrName>
                                        </p:attrNameLst>
                                      </p:cBhvr>
                                      <p:to>
                                        <p:strVal val="visible"/>
                                      </p:to>
                                    </p:set>
                                    <p:anim calcmode="lin" valueType="num">
                                      <p:cBhvr>
                                        <p:cTn id="26" dur="1000" fill="hold"/>
                                        <p:tgtEl>
                                          <p:spTgt spid="3">
                                            <p:graphicEl>
                                              <a:dgm id="{7E7E64A8-38BB-445F-A712-252B11B778A7}"/>
                                            </p:graphicEl>
                                          </p:spTgt>
                                        </p:tgtEl>
                                        <p:attrNameLst>
                                          <p:attrName>ppt_w</p:attrName>
                                        </p:attrNameLst>
                                      </p:cBhvr>
                                      <p:tavLst>
                                        <p:tav tm="0">
                                          <p:val>
                                            <p:fltVal val="0"/>
                                          </p:val>
                                        </p:tav>
                                        <p:tav tm="100000">
                                          <p:val>
                                            <p:strVal val="#ppt_w"/>
                                          </p:val>
                                        </p:tav>
                                      </p:tavLst>
                                    </p:anim>
                                    <p:anim calcmode="lin" valueType="num">
                                      <p:cBhvr>
                                        <p:cTn id="27" dur="1000" fill="hold"/>
                                        <p:tgtEl>
                                          <p:spTgt spid="3">
                                            <p:graphicEl>
                                              <a:dgm id="{7E7E64A8-38BB-445F-A712-252B11B778A7}"/>
                                            </p:graphicEl>
                                          </p:spTgt>
                                        </p:tgtEl>
                                        <p:attrNameLst>
                                          <p:attrName>ppt_h</p:attrName>
                                        </p:attrNameLst>
                                      </p:cBhvr>
                                      <p:tavLst>
                                        <p:tav tm="0">
                                          <p:val>
                                            <p:fltVal val="0"/>
                                          </p:val>
                                        </p:tav>
                                        <p:tav tm="100000">
                                          <p:val>
                                            <p:strVal val="#ppt_h"/>
                                          </p:val>
                                        </p:tav>
                                      </p:tavLst>
                                    </p:anim>
                                    <p:animEffect transition="in" filter="fade">
                                      <p:cBhvr>
                                        <p:cTn id="28" dur="1000"/>
                                        <p:tgtEl>
                                          <p:spTgt spid="3">
                                            <p:graphicEl>
                                              <a:dgm id="{7E7E64A8-38BB-445F-A712-252B11B778A7}"/>
                                            </p:graphicEl>
                                          </p:spTgt>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3">
                                            <p:graphicEl>
                                              <a:dgm id="{43B2BC25-A84E-4B5C-A1FF-086390EFBB1A}"/>
                                            </p:graphicEl>
                                          </p:spTgt>
                                        </p:tgtEl>
                                        <p:attrNameLst>
                                          <p:attrName>style.visibility</p:attrName>
                                        </p:attrNameLst>
                                      </p:cBhvr>
                                      <p:to>
                                        <p:strVal val="visible"/>
                                      </p:to>
                                    </p:set>
                                    <p:anim calcmode="lin" valueType="num">
                                      <p:cBhvr>
                                        <p:cTn id="31" dur="1000" fill="hold"/>
                                        <p:tgtEl>
                                          <p:spTgt spid="3">
                                            <p:graphicEl>
                                              <a:dgm id="{43B2BC25-A84E-4B5C-A1FF-086390EFBB1A}"/>
                                            </p:graphicEl>
                                          </p:spTgt>
                                        </p:tgtEl>
                                        <p:attrNameLst>
                                          <p:attrName>ppt_w</p:attrName>
                                        </p:attrNameLst>
                                      </p:cBhvr>
                                      <p:tavLst>
                                        <p:tav tm="0">
                                          <p:val>
                                            <p:fltVal val="0"/>
                                          </p:val>
                                        </p:tav>
                                        <p:tav tm="100000">
                                          <p:val>
                                            <p:strVal val="#ppt_w"/>
                                          </p:val>
                                        </p:tav>
                                      </p:tavLst>
                                    </p:anim>
                                    <p:anim calcmode="lin" valueType="num">
                                      <p:cBhvr>
                                        <p:cTn id="32" dur="1000" fill="hold"/>
                                        <p:tgtEl>
                                          <p:spTgt spid="3">
                                            <p:graphicEl>
                                              <a:dgm id="{43B2BC25-A84E-4B5C-A1FF-086390EFBB1A}"/>
                                            </p:graphicEl>
                                          </p:spTgt>
                                        </p:tgtEl>
                                        <p:attrNameLst>
                                          <p:attrName>ppt_h</p:attrName>
                                        </p:attrNameLst>
                                      </p:cBhvr>
                                      <p:tavLst>
                                        <p:tav tm="0">
                                          <p:val>
                                            <p:fltVal val="0"/>
                                          </p:val>
                                        </p:tav>
                                        <p:tav tm="100000">
                                          <p:val>
                                            <p:strVal val="#ppt_h"/>
                                          </p:val>
                                        </p:tav>
                                      </p:tavLst>
                                    </p:anim>
                                    <p:animEffect transition="in" filter="fade">
                                      <p:cBhvr>
                                        <p:cTn id="33" dur="1000"/>
                                        <p:tgtEl>
                                          <p:spTgt spid="3">
                                            <p:graphicEl>
                                              <a:dgm id="{43B2BC25-A84E-4B5C-A1FF-086390EFBB1A}"/>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3">
                                            <p:graphicEl>
                                              <a:dgm id="{923F0A8F-0AC3-41DD-9CDA-1A7A0E17532A}"/>
                                            </p:graphicEl>
                                          </p:spTgt>
                                        </p:tgtEl>
                                        <p:attrNameLst>
                                          <p:attrName>style.visibility</p:attrName>
                                        </p:attrNameLst>
                                      </p:cBhvr>
                                      <p:to>
                                        <p:strVal val="visible"/>
                                      </p:to>
                                    </p:set>
                                    <p:anim calcmode="lin" valueType="num">
                                      <p:cBhvr>
                                        <p:cTn id="38" dur="1000" fill="hold"/>
                                        <p:tgtEl>
                                          <p:spTgt spid="3">
                                            <p:graphicEl>
                                              <a:dgm id="{923F0A8F-0AC3-41DD-9CDA-1A7A0E17532A}"/>
                                            </p:graphicEl>
                                          </p:spTgt>
                                        </p:tgtEl>
                                        <p:attrNameLst>
                                          <p:attrName>ppt_w</p:attrName>
                                        </p:attrNameLst>
                                      </p:cBhvr>
                                      <p:tavLst>
                                        <p:tav tm="0">
                                          <p:val>
                                            <p:fltVal val="0"/>
                                          </p:val>
                                        </p:tav>
                                        <p:tav tm="100000">
                                          <p:val>
                                            <p:strVal val="#ppt_w"/>
                                          </p:val>
                                        </p:tav>
                                      </p:tavLst>
                                    </p:anim>
                                    <p:anim calcmode="lin" valueType="num">
                                      <p:cBhvr>
                                        <p:cTn id="39" dur="1000" fill="hold"/>
                                        <p:tgtEl>
                                          <p:spTgt spid="3">
                                            <p:graphicEl>
                                              <a:dgm id="{923F0A8F-0AC3-41DD-9CDA-1A7A0E17532A}"/>
                                            </p:graphicEl>
                                          </p:spTgt>
                                        </p:tgtEl>
                                        <p:attrNameLst>
                                          <p:attrName>ppt_h</p:attrName>
                                        </p:attrNameLst>
                                      </p:cBhvr>
                                      <p:tavLst>
                                        <p:tav tm="0">
                                          <p:val>
                                            <p:fltVal val="0"/>
                                          </p:val>
                                        </p:tav>
                                        <p:tav tm="100000">
                                          <p:val>
                                            <p:strVal val="#ppt_h"/>
                                          </p:val>
                                        </p:tav>
                                      </p:tavLst>
                                    </p:anim>
                                    <p:animEffect transition="in" filter="fade">
                                      <p:cBhvr>
                                        <p:cTn id="40" dur="1000"/>
                                        <p:tgtEl>
                                          <p:spTgt spid="3">
                                            <p:graphicEl>
                                              <a:dgm id="{923F0A8F-0AC3-41DD-9CDA-1A7A0E17532A}"/>
                                            </p:graphicEl>
                                          </p:spTgt>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3">
                                            <p:graphicEl>
                                              <a:dgm id="{7E53C004-A43B-4A23-9943-5F2B3B2D33A7}"/>
                                            </p:graphicEl>
                                          </p:spTgt>
                                        </p:tgtEl>
                                        <p:attrNameLst>
                                          <p:attrName>style.visibility</p:attrName>
                                        </p:attrNameLst>
                                      </p:cBhvr>
                                      <p:to>
                                        <p:strVal val="visible"/>
                                      </p:to>
                                    </p:set>
                                    <p:anim calcmode="lin" valueType="num">
                                      <p:cBhvr>
                                        <p:cTn id="43" dur="1000" fill="hold"/>
                                        <p:tgtEl>
                                          <p:spTgt spid="3">
                                            <p:graphicEl>
                                              <a:dgm id="{7E53C004-A43B-4A23-9943-5F2B3B2D33A7}"/>
                                            </p:graphicEl>
                                          </p:spTgt>
                                        </p:tgtEl>
                                        <p:attrNameLst>
                                          <p:attrName>ppt_w</p:attrName>
                                        </p:attrNameLst>
                                      </p:cBhvr>
                                      <p:tavLst>
                                        <p:tav tm="0">
                                          <p:val>
                                            <p:fltVal val="0"/>
                                          </p:val>
                                        </p:tav>
                                        <p:tav tm="100000">
                                          <p:val>
                                            <p:strVal val="#ppt_w"/>
                                          </p:val>
                                        </p:tav>
                                      </p:tavLst>
                                    </p:anim>
                                    <p:anim calcmode="lin" valueType="num">
                                      <p:cBhvr>
                                        <p:cTn id="44" dur="1000" fill="hold"/>
                                        <p:tgtEl>
                                          <p:spTgt spid="3">
                                            <p:graphicEl>
                                              <a:dgm id="{7E53C004-A43B-4A23-9943-5F2B3B2D33A7}"/>
                                            </p:graphicEl>
                                          </p:spTgt>
                                        </p:tgtEl>
                                        <p:attrNameLst>
                                          <p:attrName>ppt_h</p:attrName>
                                        </p:attrNameLst>
                                      </p:cBhvr>
                                      <p:tavLst>
                                        <p:tav tm="0">
                                          <p:val>
                                            <p:fltVal val="0"/>
                                          </p:val>
                                        </p:tav>
                                        <p:tav tm="100000">
                                          <p:val>
                                            <p:strVal val="#ppt_h"/>
                                          </p:val>
                                        </p:tav>
                                      </p:tavLst>
                                    </p:anim>
                                    <p:animEffect transition="in" filter="fade">
                                      <p:cBhvr>
                                        <p:cTn id="45" dur="1000"/>
                                        <p:tgtEl>
                                          <p:spTgt spid="3">
                                            <p:graphicEl>
                                              <a:dgm id="{7E53C004-A43B-4A23-9943-5F2B3B2D33A7}"/>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grpId="1" nodeType="clickEffect">
                                  <p:stCondLst>
                                    <p:cond delay="0"/>
                                  </p:stCondLst>
                                  <p:childTnLst>
                                    <p:animMotion origin="layout" path="M 0 0  L -0.25 0  E" pathEditMode="relative" ptsTypes="">
                                      <p:cBhvr>
                                        <p:cTn id="49" dur="1000" spd="-100000" fill="hold"/>
                                        <p:tgtEl>
                                          <p:spTgt spid="3">
                                            <p:graphicEl>
                                              <a:dgm id="{1C291508-94D5-4EE1-8BA4-5BA7E6FA5E72}"/>
                                            </p:graphicEl>
                                          </p:spTgt>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35" presetClass="path" presetSubtype="0" accel="50000" decel="50000" fill="hold" grpId="1" nodeType="clickEffect">
                                  <p:stCondLst>
                                    <p:cond delay="0"/>
                                  </p:stCondLst>
                                  <p:childTnLst>
                                    <p:animMotion origin="layout" path="M 0 0  L -0.25 0  E" pathEditMode="relative" ptsTypes="">
                                      <p:cBhvr>
                                        <p:cTn id="53" dur="1000" spd="-100000" fill="hold"/>
                                        <p:tgtEl>
                                          <p:spTgt spid="3">
                                            <p:graphicEl>
                                              <a:dgm id="{9352752D-AAEC-45A0-8A1C-904CB99EE64C}"/>
                                            </p:graphicEl>
                                          </p:spTgt>
                                        </p:tgtEl>
                                        <p:attrNameLst>
                                          <p:attrName>ppt_x</p:attrName>
                                          <p:attrName>ppt_y</p:attrName>
                                        </p:attrNameLst>
                                      </p:cBhvr>
                                    </p:animMotion>
                                  </p:childTnLst>
                                </p:cTn>
                              </p:par>
                              <p:par>
                                <p:cTn id="54" presetID="35" presetClass="path" presetSubtype="0" accel="50000" decel="50000" fill="hold" grpId="1" nodeType="withEffect">
                                  <p:stCondLst>
                                    <p:cond delay="0"/>
                                  </p:stCondLst>
                                  <p:childTnLst>
                                    <p:animMotion origin="layout" path="M 0 0  L -0.25 0  E" pathEditMode="relative" ptsTypes="">
                                      <p:cBhvr>
                                        <p:cTn id="55" dur="1000" spd="-100000" fill="hold"/>
                                        <p:tgtEl>
                                          <p:spTgt spid="3">
                                            <p:graphicEl>
                                              <a:dgm id="{95429B4F-1C05-4B3A-AF22-2DCBA8D5AF55}"/>
                                            </p:graphicEl>
                                          </p:spTgt>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35" presetClass="path" presetSubtype="0" accel="50000" decel="50000" fill="hold" grpId="1" nodeType="clickEffect">
                                  <p:stCondLst>
                                    <p:cond delay="0"/>
                                  </p:stCondLst>
                                  <p:childTnLst>
                                    <p:animMotion origin="layout" path="M 0 0  L -0.25 0  E" pathEditMode="relative" ptsTypes="">
                                      <p:cBhvr>
                                        <p:cTn id="59" dur="1000" spd="-100000" fill="hold"/>
                                        <p:tgtEl>
                                          <p:spTgt spid="3">
                                            <p:graphicEl>
                                              <a:dgm id="{7E7E64A8-38BB-445F-A712-252B11B778A7}"/>
                                            </p:graphicEl>
                                          </p:spTgt>
                                        </p:tgtEl>
                                        <p:attrNameLst>
                                          <p:attrName>ppt_x</p:attrName>
                                          <p:attrName>ppt_y</p:attrName>
                                        </p:attrNameLst>
                                      </p:cBhvr>
                                    </p:animMotion>
                                  </p:childTnLst>
                                </p:cTn>
                              </p:par>
                              <p:par>
                                <p:cTn id="60" presetID="35" presetClass="path" presetSubtype="0" accel="50000" decel="50000" fill="hold" grpId="1" nodeType="withEffect">
                                  <p:stCondLst>
                                    <p:cond delay="0"/>
                                  </p:stCondLst>
                                  <p:childTnLst>
                                    <p:animMotion origin="layout" path="M 0 0  L -0.25 0  E" pathEditMode="relative" ptsTypes="">
                                      <p:cBhvr>
                                        <p:cTn id="61" dur="1000" spd="-100000" fill="hold"/>
                                        <p:tgtEl>
                                          <p:spTgt spid="3">
                                            <p:graphicEl>
                                              <a:dgm id="{43B2BC25-A84E-4B5C-A1FF-086390EFBB1A}"/>
                                            </p:graphicEl>
                                          </p:spTgt>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35" presetClass="path" presetSubtype="0" accel="50000" decel="50000" fill="hold" grpId="1" nodeType="clickEffect">
                                  <p:stCondLst>
                                    <p:cond delay="0"/>
                                  </p:stCondLst>
                                  <p:childTnLst>
                                    <p:animMotion origin="layout" path="M 0 0  L -0.25 0  E" pathEditMode="relative" ptsTypes="">
                                      <p:cBhvr>
                                        <p:cTn id="65" dur="1000" spd="-100000" fill="hold"/>
                                        <p:tgtEl>
                                          <p:spTgt spid="3">
                                            <p:graphicEl>
                                              <a:dgm id="{923F0A8F-0AC3-41DD-9CDA-1A7A0E17532A}"/>
                                            </p:graphicEl>
                                          </p:spTgt>
                                        </p:tgtEl>
                                        <p:attrNameLst>
                                          <p:attrName>ppt_x</p:attrName>
                                          <p:attrName>ppt_y</p:attrName>
                                        </p:attrNameLst>
                                      </p:cBhvr>
                                    </p:animMotion>
                                  </p:childTnLst>
                                </p:cTn>
                              </p:par>
                              <p:par>
                                <p:cTn id="66" presetID="35" presetClass="path" presetSubtype="0" accel="50000" decel="50000" fill="hold" grpId="1" nodeType="withEffect">
                                  <p:stCondLst>
                                    <p:cond delay="0"/>
                                  </p:stCondLst>
                                  <p:childTnLst>
                                    <p:animMotion origin="layout" path="M 0 0  L -0.25 0  E" pathEditMode="relative" ptsTypes="">
                                      <p:cBhvr>
                                        <p:cTn id="67" dur="1000" spd="-100000" fill="hold"/>
                                        <p:tgtEl>
                                          <p:spTgt spid="3">
                                            <p:graphicEl>
                                              <a:dgm id="{7E53C004-A43B-4A23-9943-5F2B3B2D33A7}"/>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29916" y="2204864"/>
            <a:ext cx="8692399" cy="2121024"/>
          </a:xfrm>
        </p:spPr>
        <p:txBody>
          <a:bodyPr rtlCol="0"/>
          <a:lstStyle/>
          <a:p>
            <a:pPr algn="ctr" rtl="0"/>
            <a:r>
              <a:rPr lang="es-ES" dirty="0" smtClean="0"/>
              <a:t>Espacio para sugerencias y observaciones por parte del cliente</a:t>
            </a:r>
            <a:endParaRPr lang="es-ES" dirty="0"/>
          </a:p>
        </p:txBody>
      </p:sp>
    </p:spTree>
    <p:extLst>
      <p:ext uri="{BB962C8B-B14F-4D97-AF65-F5344CB8AC3E}">
        <p14:creationId xmlns:p14="http://schemas.microsoft.com/office/powerpoint/2010/main" val="5963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xtura grung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873</Words>
  <Application>Microsoft Office PowerPoint</Application>
  <PresentationFormat>Personalizado</PresentationFormat>
  <Paragraphs>61</Paragraphs>
  <Slides>8</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Corbel</vt:lpstr>
      <vt:lpstr>Wingdings</vt:lpstr>
      <vt:lpstr>Túnel azul digital 16 × 9</vt:lpstr>
      <vt:lpstr>Propuesta:  Sistema de gestión para la trazabilidad del café orientado a la empresa Valle del Café</vt:lpstr>
      <vt:lpstr>Introducción</vt:lpstr>
      <vt:lpstr>Justificación</vt:lpstr>
      <vt:lpstr>Objetivos</vt:lpstr>
      <vt:lpstr>Acciones necesarias iniciales</vt:lpstr>
      <vt:lpstr>Impacto de la solución</vt:lpstr>
      <vt:lpstr>Posibles módulos a implementar según las necesidades</vt:lpstr>
      <vt:lpstr>Espacio para sugerencias y observaciones por parte del cliente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2018-03-08T03:40:50Z</dcterms:created>
  <dcterms:modified xsi:type="dcterms:W3CDTF">2018-03-09T04:28:08Z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