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8" r:id="rId1"/>
  </p:sldMasterIdLst>
  <p:sldIdLst>
    <p:sldId id="256" r:id="rId2"/>
    <p:sldId id="258" r:id="rId3"/>
    <p:sldId id="259" r:id="rId4"/>
    <p:sldId id="260" r:id="rId5"/>
    <p:sldId id="261" r:id="rId6"/>
    <p:sldId id="273" r:id="rId7"/>
    <p:sldId id="262" r:id="rId8"/>
    <p:sldId id="263" r:id="rId9"/>
    <p:sldId id="275" r:id="rId10"/>
    <p:sldId id="265" r:id="rId11"/>
    <p:sldId id="267" r:id="rId12"/>
    <p:sldId id="268" r:id="rId13"/>
    <p:sldId id="269" r:id="rId14"/>
    <p:sldId id="270" r:id="rId15"/>
    <p:sldId id="271" r:id="rId16"/>
    <p:sldId id="266" r:id="rId17"/>
    <p:sldId id="272" r:id="rId18"/>
    <p:sldId id="276" r:id="rId19"/>
    <p:sldId id="264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E583FC-2F79-4311-850B-F331E93DD752}">
          <p14:sldIdLst>
            <p14:sldId id="256"/>
            <p14:sldId id="258"/>
            <p14:sldId id="259"/>
          </p14:sldIdLst>
        </p14:section>
        <p14:section name="Untitled Section" id="{F8C40961-B1F8-4E08-9AB5-FB81CCEC9AA8}">
          <p14:sldIdLst>
            <p14:sldId id="260"/>
            <p14:sldId id="261"/>
            <p14:sldId id="273"/>
            <p14:sldId id="262"/>
            <p14:sldId id="263"/>
            <p14:sldId id="275"/>
            <p14:sldId id="265"/>
            <p14:sldId id="267"/>
            <p14:sldId id="268"/>
            <p14:sldId id="269"/>
            <p14:sldId id="270"/>
            <p14:sldId id="271"/>
            <p14:sldId id="266"/>
            <p14:sldId id="272"/>
            <p14:sldId id="276"/>
            <p14:sldId id="264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0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5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870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04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8091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49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75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1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1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2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2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3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6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9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1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ocs.microsoft.com/en-us/azure/iot-hub/iot-hub-devguide-query-languag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iot-hub/iot-hub-devguide-quotas-throttl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7" Type="http://schemas.openxmlformats.org/officeDocument/2006/relationships/hyperlink" Target="https://docs.microsoft.com/en-us/azure/iot-hub/iot-hub-devguide-quotas-throttling" TargetMode="External"/><Relationship Id="rId2" Type="http://schemas.openxmlformats.org/officeDocument/2006/relationships/hyperlink" Target="https://azure.microsoft.com/de-de/services/iot-hu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qpad.net/" TargetMode="External"/><Relationship Id="rId5" Type="http://schemas.openxmlformats.org/officeDocument/2006/relationships/hyperlink" Target="https://azureiotcost.azurewebsites.net/" TargetMode="External"/><Relationship Id="rId4" Type="http://schemas.openxmlformats.org/officeDocument/2006/relationships/hyperlink" Target="https://github.com/Azure/azure-iot-sdks/releas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oman@ranzmaier.at" TargetMode="External"/><Relationship Id="rId2" Type="http://schemas.openxmlformats.org/officeDocument/2006/relationships/hyperlink" Target="http://www.dotnet.xyz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twitter.com/rranzmaie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ranzmaier" TargetMode="External"/><Relationship Id="rId2" Type="http://schemas.openxmlformats.org/officeDocument/2006/relationships/hyperlink" Target="mailto:roman@ranzmaier.at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jp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hyperlink" Target="https://www.google.at/url?sa=i&amp;rct=j&amp;q=&amp;esrc=s&amp;source=images&amp;cd=&amp;ved=0ahUKEwiU7oiY_vnLAhXFuxQKHamZAHoQjRwIBw&amp;url=https://wiki.openwrt.org/toh/raspberry_pi_foundation/raspberry_pi&amp;bvm=bv.118443451,d.d24&amp;psig=AFQjCNGux1fOJOzGClGyXODwnCEs817Izg&amp;ust=1460031171379122&amp;cad=rjt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b="1" dirty="0" err="1"/>
              <a:t>Azure</a:t>
            </a:r>
            <a:r>
              <a:rPr lang="de-AT" b="1" dirty="0"/>
              <a:t> </a:t>
            </a:r>
            <a:r>
              <a:rPr lang="de-AT" b="1" dirty="0" err="1"/>
              <a:t>IoT</a:t>
            </a:r>
            <a:r>
              <a:rPr lang="de-AT" b="1" dirty="0"/>
              <a:t> Hub 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b="1" dirty="0"/>
              <a:t>Geräteverwaltung mit der Cloud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621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</a:t>
            </a:r>
            <a:r>
              <a:rPr lang="de-AT" dirty="0" err="1"/>
              <a:t>Twins</a:t>
            </a:r>
            <a:r>
              <a:rPr lang="de-AT" dirty="0"/>
              <a:t> (Gerätezwillinge)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8063"/>
            <a:ext cx="8596668" cy="44932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dirty="0"/>
              <a:t>JSON Dokument das Informationen über das Gerät speichert</a:t>
            </a:r>
          </a:p>
          <a:p>
            <a:pPr marL="457200" lvl="1" indent="0">
              <a:buNone/>
            </a:pPr>
            <a:endParaRPr lang="de-AT" dirty="0"/>
          </a:p>
          <a:p>
            <a:pPr lvl="1"/>
            <a:r>
              <a:rPr lang="de-AT" dirty="0"/>
              <a:t>Metadaten</a:t>
            </a:r>
          </a:p>
          <a:p>
            <a:pPr lvl="2"/>
            <a:r>
              <a:rPr lang="de-AT" dirty="0"/>
              <a:t>Standort, Hardware Version,…</a:t>
            </a:r>
          </a:p>
          <a:p>
            <a:pPr lvl="1"/>
            <a:r>
              <a:rPr lang="de-AT" dirty="0"/>
              <a:t>Konfiguration</a:t>
            </a:r>
          </a:p>
          <a:p>
            <a:pPr lvl="2"/>
            <a:r>
              <a:rPr lang="de-AT" dirty="0"/>
              <a:t>Lokale IP Adresse,… </a:t>
            </a:r>
          </a:p>
          <a:p>
            <a:pPr lvl="1"/>
            <a:r>
              <a:rPr lang="de-AT" dirty="0"/>
              <a:t>Aktueller Zustand</a:t>
            </a:r>
          </a:p>
          <a:p>
            <a:pPr lvl="2"/>
            <a:r>
              <a:rPr lang="de-AT" dirty="0"/>
              <a:t>Operativer Zustand, Temperatur, Letzte Fehlermeldung ….</a:t>
            </a:r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marL="457200" lvl="1" indent="0">
              <a:buNone/>
            </a:pP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0653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</a:t>
            </a:r>
            <a:r>
              <a:rPr lang="de-AT" dirty="0" err="1"/>
              <a:t>Twins</a:t>
            </a:r>
            <a:r>
              <a:rPr lang="de-AT" dirty="0"/>
              <a:t> Eigenschaften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marL="457200" lvl="1" indent="0">
              <a:buNone/>
            </a:pPr>
            <a:endParaRPr lang="de-AT" dirty="0"/>
          </a:p>
          <a:p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356375" cy="417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7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380" y="535237"/>
            <a:ext cx="5212494" cy="5997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de-AT" dirty="0"/>
              <a:t>Device </a:t>
            </a:r>
            <a:r>
              <a:rPr lang="de-AT" dirty="0" err="1"/>
              <a:t>Twin</a:t>
            </a:r>
            <a:r>
              <a:rPr lang="de-AT" dirty="0"/>
              <a:t>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marL="457200" lvl="1" indent="0">
              <a:buNone/>
            </a:pP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6817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</a:t>
            </a:r>
            <a:r>
              <a:rPr lang="de-AT" dirty="0" err="1"/>
              <a:t>Twins</a:t>
            </a:r>
            <a:r>
              <a:rPr lang="de-AT" dirty="0"/>
              <a:t> – Direkte Methodenaufrufe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6085"/>
            <a:ext cx="8596668" cy="44852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AT" dirty="0"/>
          </a:p>
          <a:p>
            <a:pPr lvl="1"/>
            <a:r>
              <a:rPr lang="de-AT" sz="1800" dirty="0"/>
              <a:t>Request / Response Pattern (jeweils max. 8KB)</a:t>
            </a:r>
          </a:p>
          <a:p>
            <a:pPr lvl="1"/>
            <a:r>
              <a:rPr lang="de-AT" sz="1800" dirty="0"/>
              <a:t>Per Gerät (muss Verbunden Sein)</a:t>
            </a:r>
          </a:p>
          <a:p>
            <a:pPr lvl="1"/>
            <a:r>
              <a:rPr lang="de-AT" sz="1800" dirty="0"/>
              <a:t>Instant Feedback</a:t>
            </a:r>
          </a:p>
          <a:p>
            <a:pPr lvl="1"/>
            <a:r>
              <a:rPr lang="de-AT" sz="1800" dirty="0"/>
              <a:t>Kommunikation via HTTP (Cloud) MQTT (Device)</a:t>
            </a:r>
          </a:p>
          <a:p>
            <a:pPr lvl="1"/>
            <a:endParaRPr lang="de-AT" sz="1800" dirty="0"/>
          </a:p>
          <a:p>
            <a:pPr lvl="1"/>
            <a:r>
              <a:rPr lang="de-AT" sz="1800" dirty="0" err="1"/>
              <a:t>Reboot</a:t>
            </a:r>
            <a:r>
              <a:rPr lang="de-AT" sz="1800" dirty="0"/>
              <a:t>, </a:t>
            </a:r>
            <a:r>
              <a:rPr lang="de-AT" sz="1800" dirty="0" err="1"/>
              <a:t>Shutdown</a:t>
            </a:r>
            <a:endParaRPr lang="de-AT" sz="1800" dirty="0"/>
          </a:p>
          <a:p>
            <a:pPr lvl="1"/>
            <a:r>
              <a:rPr lang="de-AT" sz="1800" dirty="0"/>
              <a:t>Manuelles Starten einer Aufgabe</a:t>
            </a:r>
          </a:p>
          <a:p>
            <a:pPr lvl="1"/>
            <a:r>
              <a:rPr lang="de-AT" sz="1800" dirty="0"/>
              <a:t>….</a:t>
            </a:r>
          </a:p>
          <a:p>
            <a:pPr lvl="1"/>
            <a:endParaRPr lang="de-AT" dirty="0"/>
          </a:p>
          <a:p>
            <a:pPr lvl="2"/>
            <a:endParaRPr lang="de-AT" dirty="0"/>
          </a:p>
          <a:p>
            <a:pPr marL="457200" lvl="1" indent="0">
              <a:buNone/>
            </a:pP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9634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</a:t>
            </a:r>
            <a:r>
              <a:rPr lang="de-AT" dirty="0" err="1"/>
              <a:t>Twins</a:t>
            </a:r>
            <a:r>
              <a:rPr lang="de-AT" dirty="0"/>
              <a:t> –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7959"/>
            <a:ext cx="8596668" cy="453340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AT" dirty="0"/>
          </a:p>
          <a:p>
            <a:pPr lvl="1"/>
            <a:r>
              <a:rPr lang="de-AT" sz="1800" dirty="0"/>
              <a:t>Viele Geräte</a:t>
            </a:r>
          </a:p>
          <a:p>
            <a:pPr lvl="1"/>
            <a:r>
              <a:rPr lang="de-AT" sz="1800" dirty="0"/>
              <a:t>Variabler Start Zeitpunkt </a:t>
            </a:r>
          </a:p>
          <a:p>
            <a:pPr lvl="1"/>
            <a:r>
              <a:rPr lang="de-AT" sz="1800" dirty="0"/>
              <a:t>Definierbarer Zeitraum</a:t>
            </a:r>
          </a:p>
          <a:p>
            <a:pPr lvl="1"/>
            <a:r>
              <a:rPr lang="de-AT" sz="1800" dirty="0"/>
              <a:t>Update Tags oder </a:t>
            </a:r>
            <a:r>
              <a:rPr lang="de-AT" sz="1800" dirty="0" err="1"/>
              <a:t>Desired</a:t>
            </a:r>
            <a:r>
              <a:rPr lang="de-AT" sz="1800" dirty="0"/>
              <a:t> Properties </a:t>
            </a:r>
          </a:p>
          <a:p>
            <a:pPr lvl="1"/>
            <a:r>
              <a:rPr lang="de-AT" sz="1800" dirty="0"/>
              <a:t>Direkte Methodenaufrufe</a:t>
            </a:r>
          </a:p>
          <a:p>
            <a:pPr lvl="1"/>
            <a:endParaRPr lang="de-AT" sz="1800" dirty="0"/>
          </a:p>
          <a:p>
            <a:pPr lvl="1"/>
            <a:endParaRPr lang="de-AT" sz="1800" dirty="0"/>
          </a:p>
          <a:p>
            <a:pPr lvl="1"/>
            <a:r>
              <a:rPr lang="de-AT" sz="1800" dirty="0"/>
              <a:t>Konfiguration Ändern</a:t>
            </a:r>
          </a:p>
          <a:p>
            <a:pPr lvl="1"/>
            <a:r>
              <a:rPr lang="de-AT" sz="1800" dirty="0"/>
              <a:t>Firmware Update</a:t>
            </a:r>
          </a:p>
          <a:p>
            <a:pPr lvl="1"/>
            <a:r>
              <a:rPr lang="de-AT" sz="1800" dirty="0"/>
              <a:t>….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marL="457200" lvl="1" indent="0">
              <a:buNone/>
            </a:pP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0477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</a:t>
            </a:r>
            <a:r>
              <a:rPr lang="de-AT" dirty="0" err="1"/>
              <a:t>Twins</a:t>
            </a:r>
            <a:r>
              <a:rPr lang="de-AT" dirty="0"/>
              <a:t> –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de-AT" dirty="0"/>
          </a:p>
          <a:p>
            <a:pPr lvl="1"/>
            <a:r>
              <a:rPr lang="de-AT" dirty="0"/>
              <a:t>SQL like </a:t>
            </a:r>
          </a:p>
          <a:p>
            <a:pPr lvl="1"/>
            <a:r>
              <a:rPr lang="en-US" dirty="0"/>
              <a:t>FROM</a:t>
            </a:r>
            <a:r>
              <a:rPr lang="en-US" b="1" dirty="0"/>
              <a:t> devices</a:t>
            </a:r>
            <a:r>
              <a:rPr lang="de-AT" dirty="0"/>
              <a:t> und </a:t>
            </a:r>
            <a:r>
              <a:rPr lang="en-US" b="1" dirty="0"/>
              <a:t>devices.jobs</a:t>
            </a:r>
          </a:p>
          <a:p>
            <a:pPr lvl="1"/>
            <a:r>
              <a:rPr lang="en-US" b="1" dirty="0"/>
              <a:t>GROUP BY</a:t>
            </a:r>
          </a:p>
          <a:p>
            <a:pPr lvl="1"/>
            <a:r>
              <a:rPr lang="en-US" dirty="0"/>
              <a:t>Aggregate </a:t>
            </a:r>
            <a:r>
              <a:rPr lang="en-US" dirty="0" err="1"/>
              <a:t>Funktionen</a:t>
            </a:r>
            <a:r>
              <a:rPr lang="en-US" dirty="0"/>
              <a:t> </a:t>
            </a:r>
            <a:endParaRPr lang="de-AT" dirty="0"/>
          </a:p>
          <a:p>
            <a:pPr lvl="1"/>
            <a:endParaRPr lang="de-AT" dirty="0"/>
          </a:p>
          <a:p>
            <a:pPr marL="457200" lvl="1" indent="0">
              <a:buNone/>
            </a:pPr>
            <a:endParaRPr lang="de-AT" dirty="0"/>
          </a:p>
          <a:p>
            <a:pPr marL="457200" lvl="1" indent="0">
              <a:buNone/>
            </a:pPr>
            <a:endParaRPr lang="de-AT" dirty="0"/>
          </a:p>
          <a:p>
            <a:endParaRPr lang="de-AT" dirty="0"/>
          </a:p>
          <a:p>
            <a:r>
              <a:rPr lang="de-AT" sz="1200" dirty="0">
                <a:hlinkClick r:id="rId2"/>
              </a:rPr>
              <a:t>https://docs.microsoft.com/en-us/azure/iot-hub/iot-hub-devguide-query-language</a:t>
            </a:r>
            <a:r>
              <a:rPr lang="de-AT" sz="12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301" y="4341831"/>
            <a:ext cx="472505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31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3138"/>
            <a:ext cx="9905998" cy="842210"/>
          </a:xfrm>
        </p:spPr>
        <p:txBody>
          <a:bodyPr/>
          <a:lstStyle/>
          <a:p>
            <a:r>
              <a:rPr lang="de-AT" dirty="0"/>
              <a:t>Verrechnung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75348"/>
            <a:ext cx="9905998" cy="4515853"/>
          </a:xfrm>
        </p:spPr>
        <p:txBody>
          <a:bodyPr>
            <a:normAutofit lnSpcReduction="10000"/>
          </a:bodyPr>
          <a:lstStyle/>
          <a:p>
            <a:r>
              <a:rPr lang="de-AT" dirty="0"/>
              <a:t>Per Message</a:t>
            </a:r>
          </a:p>
          <a:p>
            <a:pPr lvl="1"/>
            <a:r>
              <a:rPr lang="de-AT" dirty="0"/>
              <a:t>Free in 0.5 KB Blöcken</a:t>
            </a:r>
          </a:p>
          <a:p>
            <a:pPr lvl="1"/>
            <a:r>
              <a:rPr lang="de-AT"/>
              <a:t>Kostenpflichtig </a:t>
            </a:r>
            <a:r>
              <a:rPr lang="de-AT" dirty="0"/>
              <a:t>in 4KB Blöcken</a:t>
            </a:r>
          </a:p>
          <a:p>
            <a:r>
              <a:rPr lang="de-AT" dirty="0"/>
              <a:t>Limitierung</a:t>
            </a:r>
          </a:p>
          <a:p>
            <a:pPr lvl="1"/>
            <a:r>
              <a:rPr lang="de-AT" dirty="0"/>
              <a:t>Zur Cloud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/>
              <a:t>Maximum 256 KB / Nachricht</a:t>
            </a:r>
          </a:p>
          <a:p>
            <a:pPr lvl="1"/>
            <a:r>
              <a:rPr lang="de-AT" dirty="0"/>
              <a:t>Zum Gerät </a:t>
            </a:r>
            <a:r>
              <a:rPr lang="de-AT" dirty="0">
                <a:sym typeface="Wingdings" panose="05000000000000000000" pitchFamily="2" charset="2"/>
              </a:rPr>
              <a:t></a:t>
            </a:r>
            <a:r>
              <a:rPr lang="de-AT" dirty="0"/>
              <a:t>Maximum 64 KB / Nachricht</a:t>
            </a:r>
          </a:p>
          <a:p>
            <a:r>
              <a:rPr lang="de-AT" dirty="0"/>
              <a:t>Dateiupload</a:t>
            </a:r>
          </a:p>
          <a:p>
            <a:pPr lvl="1"/>
            <a:r>
              <a:rPr lang="de-AT" dirty="0"/>
              <a:t>Zählt nicht als Nachricht</a:t>
            </a:r>
          </a:p>
          <a:p>
            <a:pPr lvl="1"/>
            <a:r>
              <a:rPr lang="de-AT" dirty="0"/>
              <a:t>Nur Speicherkonto kosten</a:t>
            </a:r>
          </a:p>
          <a:p>
            <a:r>
              <a:rPr lang="de-AT" dirty="0"/>
              <a:t>Device </a:t>
            </a:r>
            <a:r>
              <a:rPr lang="de-AT" dirty="0" err="1"/>
              <a:t>Twin</a:t>
            </a:r>
            <a:r>
              <a:rPr lang="de-AT" dirty="0"/>
              <a:t> Abfragen</a:t>
            </a:r>
          </a:p>
          <a:p>
            <a:pPr lvl="1"/>
            <a:r>
              <a:rPr lang="de-AT" dirty="0"/>
              <a:t>0.5 KB Blöcke (10KB Ergebnis  = 20 Einheiten)</a:t>
            </a:r>
          </a:p>
          <a:p>
            <a:r>
              <a:rPr lang="de-AT" dirty="0"/>
              <a:t>Limits -&gt; </a:t>
            </a:r>
            <a:r>
              <a:rPr lang="de-AT" dirty="0">
                <a:hlinkClick r:id="rId2"/>
              </a:rPr>
              <a:t>https://docs.microsoft.com/en-us/azure/iot-hub/iot-hub-devguide-quotas-throttling</a:t>
            </a:r>
            <a:r>
              <a:rPr lang="de-AT" dirty="0"/>
              <a:t>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5024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2266" y="116758"/>
            <a:ext cx="8110175" cy="794580"/>
          </a:xfrm>
        </p:spPr>
        <p:txBody>
          <a:bodyPr/>
          <a:lstStyle/>
          <a:p>
            <a:r>
              <a:rPr lang="de-AT" dirty="0"/>
              <a:t>DEMO Setup</a:t>
            </a:r>
          </a:p>
        </p:txBody>
      </p:sp>
      <p:sp>
        <p:nvSpPr>
          <p:cNvPr id="4" name="Rectangle 3"/>
          <p:cNvSpPr/>
          <p:nvPr/>
        </p:nvSpPr>
        <p:spPr>
          <a:xfrm>
            <a:off x="846220" y="995755"/>
            <a:ext cx="1856875" cy="1851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Rounded Rectangle 4"/>
          <p:cNvSpPr/>
          <p:nvPr/>
        </p:nvSpPr>
        <p:spPr>
          <a:xfrm>
            <a:off x="1118936" y="1489171"/>
            <a:ext cx="1425480" cy="1074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TextBox 5"/>
          <p:cNvSpPr txBox="1"/>
          <p:nvPr/>
        </p:nvSpPr>
        <p:spPr>
          <a:xfrm>
            <a:off x="846220" y="1042083"/>
            <a:ext cx="18568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AT" sz="2000" b="1" dirty="0"/>
              <a:t>VM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6219" y="1843962"/>
            <a:ext cx="18568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AT" sz="2000" b="1" dirty="0"/>
              <a:t>Switch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05724" y="1560799"/>
            <a:ext cx="46121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AT" sz="3200" dirty="0"/>
              <a:t>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74005" y="4025640"/>
            <a:ext cx="58817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AT" sz="3200" dirty="0"/>
              <a:t>…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78252" y="1732547"/>
            <a:ext cx="2454443" cy="3249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Management UI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817132" y="995755"/>
            <a:ext cx="1856875" cy="1851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2" name="Rounded Rectangle 31"/>
          <p:cNvSpPr/>
          <p:nvPr/>
        </p:nvSpPr>
        <p:spPr>
          <a:xfrm>
            <a:off x="3089848" y="1489171"/>
            <a:ext cx="1425480" cy="1074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3" name="TextBox 32"/>
          <p:cNvSpPr txBox="1"/>
          <p:nvPr/>
        </p:nvSpPr>
        <p:spPr>
          <a:xfrm>
            <a:off x="2817132" y="1042083"/>
            <a:ext cx="18568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AT" sz="2000" b="1" dirty="0"/>
              <a:t>VM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17131" y="1843962"/>
            <a:ext cx="18568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AT" sz="2000" b="1" dirty="0"/>
              <a:t>Switch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72260" y="995529"/>
            <a:ext cx="1856875" cy="1851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6" name="Rounded Rectangle 35"/>
          <p:cNvSpPr/>
          <p:nvPr/>
        </p:nvSpPr>
        <p:spPr>
          <a:xfrm>
            <a:off x="5444976" y="1488945"/>
            <a:ext cx="1425480" cy="1074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7" name="TextBox 36"/>
          <p:cNvSpPr txBox="1"/>
          <p:nvPr/>
        </p:nvSpPr>
        <p:spPr>
          <a:xfrm>
            <a:off x="5172260" y="1041857"/>
            <a:ext cx="18568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AT" sz="2000" b="1" dirty="0"/>
              <a:t>VM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72259" y="1843736"/>
            <a:ext cx="18568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AT" sz="2000" b="1" dirty="0"/>
              <a:t>Switch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46220" y="3538429"/>
            <a:ext cx="1856875" cy="1851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0" name="Rounded Rectangle 39"/>
          <p:cNvSpPr/>
          <p:nvPr/>
        </p:nvSpPr>
        <p:spPr>
          <a:xfrm>
            <a:off x="1118936" y="4031845"/>
            <a:ext cx="1425480" cy="1074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1" name="TextBox 40"/>
          <p:cNvSpPr txBox="1"/>
          <p:nvPr/>
        </p:nvSpPr>
        <p:spPr>
          <a:xfrm>
            <a:off x="846220" y="3584757"/>
            <a:ext cx="18568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AT" sz="2000" b="1" dirty="0"/>
              <a:t>VM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46219" y="4386636"/>
            <a:ext cx="18568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AT" sz="2000" b="1" dirty="0" err="1"/>
              <a:t>Lamp</a:t>
            </a:r>
            <a:endParaRPr lang="de-AT" sz="2000" b="1" dirty="0"/>
          </a:p>
        </p:txBody>
      </p:sp>
      <p:sp>
        <p:nvSpPr>
          <p:cNvPr id="43" name="Rectangle 42"/>
          <p:cNvSpPr/>
          <p:nvPr/>
        </p:nvSpPr>
        <p:spPr>
          <a:xfrm>
            <a:off x="2817131" y="3532874"/>
            <a:ext cx="1856875" cy="1851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4" name="Rounded Rectangle 43"/>
          <p:cNvSpPr/>
          <p:nvPr/>
        </p:nvSpPr>
        <p:spPr>
          <a:xfrm>
            <a:off x="3089847" y="4026290"/>
            <a:ext cx="1425480" cy="1074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5" name="TextBox 44"/>
          <p:cNvSpPr txBox="1"/>
          <p:nvPr/>
        </p:nvSpPr>
        <p:spPr>
          <a:xfrm>
            <a:off x="2817131" y="3579202"/>
            <a:ext cx="18568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AT" sz="2000" b="1" dirty="0"/>
              <a:t>VM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17130" y="4381081"/>
            <a:ext cx="18568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AT" sz="2000" b="1" dirty="0" err="1"/>
              <a:t>Lamp</a:t>
            </a:r>
            <a:endParaRPr lang="de-AT" sz="2000" b="1" dirty="0"/>
          </a:p>
        </p:txBody>
      </p:sp>
      <p:sp>
        <p:nvSpPr>
          <p:cNvPr id="47" name="Rectangle 46"/>
          <p:cNvSpPr/>
          <p:nvPr/>
        </p:nvSpPr>
        <p:spPr>
          <a:xfrm>
            <a:off x="5166935" y="3533264"/>
            <a:ext cx="1856875" cy="1851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8" name="Rounded Rectangle 47"/>
          <p:cNvSpPr/>
          <p:nvPr/>
        </p:nvSpPr>
        <p:spPr>
          <a:xfrm>
            <a:off x="5439651" y="4026680"/>
            <a:ext cx="1425480" cy="1074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9" name="TextBox 48"/>
          <p:cNvSpPr txBox="1"/>
          <p:nvPr/>
        </p:nvSpPr>
        <p:spPr>
          <a:xfrm>
            <a:off x="5166935" y="3579592"/>
            <a:ext cx="18568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AT" sz="2000" b="1" dirty="0"/>
              <a:t>VM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66934" y="4381471"/>
            <a:ext cx="18568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AT" sz="2000" b="1" dirty="0" err="1"/>
              <a:t>Lamp</a:t>
            </a:r>
            <a:endParaRPr lang="de-AT" sz="2000" b="1" dirty="0"/>
          </a:p>
        </p:txBody>
      </p:sp>
    </p:spTree>
    <p:extLst>
      <p:ext uri="{BB962C8B-B14F-4D97-AF65-F5344CB8AC3E}">
        <p14:creationId xmlns:p14="http://schemas.microsoft.com/office/powerpoint/2010/main" val="4090760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6898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TOOLS &amp;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Iot</a:t>
            </a:r>
            <a:r>
              <a:rPr lang="de-AT" dirty="0"/>
              <a:t> Hub Übersicht: </a:t>
            </a:r>
            <a:r>
              <a:rPr lang="de-AT" dirty="0">
                <a:hlinkClick r:id="rId2"/>
              </a:rPr>
              <a:t>https://azure.microsoft.com/de-de/services/iot-hub/</a:t>
            </a:r>
            <a:r>
              <a:rPr lang="de-AT" dirty="0"/>
              <a:t> </a:t>
            </a:r>
          </a:p>
          <a:p>
            <a:r>
              <a:rPr lang="de-AT" dirty="0" err="1"/>
              <a:t>Azure</a:t>
            </a:r>
            <a:r>
              <a:rPr lang="de-AT" dirty="0"/>
              <a:t> Portal: </a:t>
            </a:r>
            <a:r>
              <a:rPr lang="de-AT" dirty="0">
                <a:hlinkClick r:id="rId3"/>
              </a:rPr>
              <a:t>https://portal.azure.com/</a:t>
            </a:r>
            <a:r>
              <a:rPr lang="de-AT" dirty="0"/>
              <a:t> </a:t>
            </a:r>
          </a:p>
          <a:p>
            <a:r>
              <a:rPr lang="de-AT" dirty="0" err="1"/>
              <a:t>Azure</a:t>
            </a:r>
            <a:r>
              <a:rPr lang="de-AT" dirty="0"/>
              <a:t> </a:t>
            </a:r>
            <a:r>
              <a:rPr lang="de-AT" dirty="0" err="1"/>
              <a:t>Iot</a:t>
            </a:r>
            <a:r>
              <a:rPr lang="de-AT" dirty="0"/>
              <a:t> Device Explorer </a:t>
            </a:r>
            <a:r>
              <a:rPr lang="de-AT" dirty="0">
                <a:hlinkClick r:id="rId4"/>
              </a:rPr>
              <a:t>https://github.com/Azure/azure-iot-sdks/releases</a:t>
            </a:r>
            <a:endParaRPr lang="de-AT" dirty="0"/>
          </a:p>
          <a:p>
            <a:r>
              <a:rPr lang="de-AT" dirty="0" err="1"/>
              <a:t>Iot</a:t>
            </a:r>
            <a:r>
              <a:rPr lang="de-AT" dirty="0"/>
              <a:t> Hub/AWS Kostenrechner </a:t>
            </a:r>
            <a:r>
              <a:rPr lang="de-AT" dirty="0">
                <a:hlinkClick r:id="rId5"/>
              </a:rPr>
              <a:t>https://azureiotcost.azurewebsites.net/</a:t>
            </a:r>
            <a:endParaRPr lang="de-AT" dirty="0"/>
          </a:p>
          <a:p>
            <a:r>
              <a:rPr lang="de-AT" dirty="0" err="1"/>
              <a:t>LinqPad</a:t>
            </a:r>
            <a:r>
              <a:rPr lang="de-AT" dirty="0"/>
              <a:t> </a:t>
            </a:r>
            <a:r>
              <a:rPr lang="de-AT" dirty="0">
                <a:hlinkClick r:id="rId6"/>
              </a:rPr>
              <a:t>http://www.linqpad.net/</a:t>
            </a:r>
            <a:r>
              <a:rPr lang="de-AT" dirty="0"/>
              <a:t> </a:t>
            </a:r>
          </a:p>
          <a:p>
            <a:endParaRPr lang="de-AT" dirty="0"/>
          </a:p>
          <a:p>
            <a:r>
              <a:rPr lang="de-AT" dirty="0" err="1"/>
              <a:t>Iot</a:t>
            </a:r>
            <a:r>
              <a:rPr lang="de-AT" dirty="0"/>
              <a:t> Hub </a:t>
            </a:r>
            <a:r>
              <a:rPr lang="en-US" dirty="0"/>
              <a:t>quotas and throttling</a:t>
            </a:r>
            <a:r>
              <a:rPr lang="de-AT" dirty="0"/>
              <a:t> </a:t>
            </a:r>
            <a:r>
              <a:rPr lang="de-AT" dirty="0">
                <a:hlinkClick r:id="rId7"/>
              </a:rPr>
              <a:t>https://docs.microsoft.com/en-us/azure/iot-hub/iot-hub-devguide-quotas-throttling</a:t>
            </a:r>
            <a:r>
              <a:rPr lang="de-AT" dirty="0"/>
              <a:t> 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5007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Roman Ranzmaier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/>
              <a:t>Web: </a:t>
            </a:r>
            <a:r>
              <a:rPr lang="de-AT" dirty="0">
                <a:hlinkClick r:id="rId2"/>
              </a:rPr>
              <a:t>www.dotnet.xyz</a:t>
            </a:r>
            <a:br>
              <a:rPr lang="de-AT" dirty="0"/>
            </a:br>
            <a:r>
              <a:rPr lang="de-AT" dirty="0"/>
              <a:t>Mail: </a:t>
            </a:r>
            <a:r>
              <a:rPr lang="de-AT" dirty="0">
                <a:hlinkClick r:id="rId3"/>
              </a:rPr>
              <a:t>roman@ranzmaier.at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/>
              <a:t>Twitter: </a:t>
            </a:r>
            <a:r>
              <a:rPr lang="de-AT" dirty="0">
                <a:hlinkClick r:id="rId4"/>
              </a:rPr>
              <a:t>twitter.com/</a:t>
            </a:r>
            <a:r>
              <a:rPr lang="de-AT" dirty="0" err="1">
                <a:hlinkClick r:id="rId4"/>
              </a:rPr>
              <a:t>rranzmaier</a:t>
            </a:r>
            <a:r>
              <a:rPr lang="de-AT" dirty="0"/>
              <a:t>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26498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Roman Ranzmaier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roman@ranzmaier.at</a:t>
            </a:r>
            <a:endParaRPr lang="de-AT" dirty="0"/>
          </a:p>
          <a:p>
            <a:r>
              <a:rPr lang="de-AT" dirty="0">
                <a:hlinkClick r:id="rId3"/>
              </a:rPr>
              <a:t>https://twitter.com/rranzmaier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882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86063" y="874295"/>
            <a:ext cx="10307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800" dirty="0"/>
              <a:t>Inhalt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4295" y="2237873"/>
            <a:ext cx="10507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/>
              <a:t>Internet </a:t>
            </a:r>
            <a:r>
              <a:rPr lang="de-AT" sz="2400" dirty="0" err="1"/>
              <a:t>of</a:t>
            </a:r>
            <a:r>
              <a:rPr lang="de-AT" sz="2400" dirty="0"/>
              <a:t>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err="1"/>
              <a:t>Azure</a:t>
            </a:r>
            <a:r>
              <a:rPr lang="de-AT" sz="2400" dirty="0"/>
              <a:t> </a:t>
            </a:r>
            <a:r>
              <a:rPr lang="de-AT" sz="2400" dirty="0" err="1"/>
              <a:t>Iot</a:t>
            </a:r>
            <a:r>
              <a:rPr lang="de-AT" sz="2400" dirty="0"/>
              <a:t> Hub Übersicht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/>
              <a:t>Device </a:t>
            </a:r>
            <a:r>
              <a:rPr lang="de-AT" sz="2400" dirty="0" err="1"/>
              <a:t>Twins</a:t>
            </a:r>
            <a:endParaRPr lang="de-A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77371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366211"/>
            <a:ext cx="8596668" cy="2161237"/>
          </a:xfrm>
        </p:spPr>
        <p:txBody>
          <a:bodyPr>
            <a:normAutofit fontScale="90000"/>
          </a:bodyPr>
          <a:lstStyle/>
          <a:p>
            <a:r>
              <a:rPr lang="de-AT" sz="5300" dirty="0"/>
              <a:t>Internet </a:t>
            </a:r>
            <a:r>
              <a:rPr lang="de-AT" sz="5300" dirty="0" err="1"/>
              <a:t>of</a:t>
            </a:r>
            <a:r>
              <a:rPr lang="de-AT" sz="5300" dirty="0"/>
              <a:t> </a:t>
            </a:r>
            <a:r>
              <a:rPr lang="de-AT" sz="5300" dirty="0" err="1"/>
              <a:t>things</a:t>
            </a:r>
            <a:br>
              <a:rPr lang="de-AT" sz="2400" dirty="0"/>
            </a:br>
            <a:br>
              <a:rPr lang="de-AT" sz="2400" dirty="0"/>
            </a:br>
            <a:r>
              <a:rPr lang="de-AT" sz="2400" dirty="0"/>
              <a:t>„</a:t>
            </a:r>
            <a:r>
              <a:rPr lang="de-DE" sz="2400" dirty="0"/>
              <a:t>Die immer kleineren eingebetteten </a:t>
            </a:r>
            <a:r>
              <a:rPr lang="de-DE" sz="2400" strike="sngStrike" dirty="0"/>
              <a:t>Computer </a:t>
            </a:r>
            <a:r>
              <a:rPr lang="de-DE" sz="2400" b="1" dirty="0">
                <a:solidFill>
                  <a:srgbClr val="FF0000"/>
                </a:solidFill>
              </a:rPr>
              <a:t>Applikationen </a:t>
            </a:r>
            <a:r>
              <a:rPr lang="de-DE" sz="2400" dirty="0"/>
              <a:t>sollen Menschen unterstützen, ohne abzulenken oder überhaupt aufzufallen.“</a:t>
            </a:r>
            <a:br>
              <a:rPr lang="de-DE" sz="2400" dirty="0"/>
            </a:br>
            <a:br>
              <a:rPr lang="de-AT" dirty="0"/>
            </a:br>
            <a:endParaRPr lang="de-A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6376737"/>
            <a:ext cx="8596668" cy="310522"/>
          </a:xfrm>
        </p:spPr>
        <p:txBody>
          <a:bodyPr>
            <a:normAutofit/>
          </a:bodyPr>
          <a:lstStyle/>
          <a:p>
            <a:r>
              <a:rPr lang="de-DE" sz="1100" dirty="0"/>
              <a:t>© Wikipedia – Internet der Dinge Definition</a:t>
            </a:r>
            <a:endParaRPr lang="de-AT" sz="1100" dirty="0"/>
          </a:p>
        </p:txBody>
      </p:sp>
    </p:spTree>
    <p:extLst>
      <p:ext uri="{BB962C8B-B14F-4D97-AF65-F5344CB8AC3E}">
        <p14:creationId xmlns:p14="http://schemas.microsoft.com/office/powerpoint/2010/main" val="249145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35" y="1350556"/>
            <a:ext cx="844668" cy="844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642" y="2120661"/>
            <a:ext cx="298257" cy="548680"/>
          </a:xfrm>
          <a:prstGeom prst="rect">
            <a:avLst/>
          </a:prstGeom>
        </p:spPr>
      </p:pic>
      <p:pic>
        <p:nvPicPr>
          <p:cNvPr id="7" name="Picture 2" descr="https://wiki.openwrt.org/_media/media/raspberry_pi_foundation/rpi1bplus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04" y="2036859"/>
            <a:ext cx="985869" cy="61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947" y="2120661"/>
            <a:ext cx="298257" cy="548680"/>
          </a:xfrm>
          <a:prstGeom prst="rect">
            <a:avLst/>
          </a:prstGeom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50" y="1361809"/>
            <a:ext cx="844668" cy="844668"/>
          </a:xfrm>
          <a:prstGeom prst="rect">
            <a:avLst/>
          </a:prstGeom>
        </p:spPr>
      </p:pic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85" y="1361809"/>
            <a:ext cx="844668" cy="844668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2" y="1361809"/>
            <a:ext cx="844668" cy="844668"/>
          </a:xfrm>
          <a:prstGeom prst="rect">
            <a:avLst/>
          </a:prstGeom>
        </p:spPr>
      </p:pic>
      <p:pic>
        <p:nvPicPr>
          <p:cNvPr id="12" name="Picture 2" descr="https://wiki.openwrt.org/_media/media/raspberry_pi_foundation/rpi1bplus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331" y="2277932"/>
            <a:ext cx="985869" cy="61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90" y="1910966"/>
            <a:ext cx="844668" cy="844668"/>
          </a:xfrm>
          <a:prstGeom prst="rect">
            <a:avLst/>
          </a:prstGeom>
        </p:spPr>
      </p:pic>
      <p:pic>
        <p:nvPicPr>
          <p:cNvPr id="14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05" y="1922219"/>
            <a:ext cx="844668" cy="844668"/>
          </a:xfrm>
          <a:prstGeom prst="rect">
            <a:avLst/>
          </a:prstGeom>
        </p:spPr>
      </p:pic>
      <p:pic>
        <p:nvPicPr>
          <p:cNvPr id="1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40" y="1922219"/>
            <a:ext cx="844668" cy="844668"/>
          </a:xfrm>
          <a:prstGeom prst="rect">
            <a:avLst/>
          </a:prstGeom>
        </p:spPr>
      </p:pic>
      <p:pic>
        <p:nvPicPr>
          <p:cNvPr id="16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47" y="1922219"/>
            <a:ext cx="844668" cy="844668"/>
          </a:xfrm>
          <a:prstGeom prst="rect">
            <a:avLst/>
          </a:prstGeom>
        </p:spPr>
      </p:pic>
      <p:pic>
        <p:nvPicPr>
          <p:cNvPr id="17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53" y="769214"/>
            <a:ext cx="844668" cy="844668"/>
          </a:xfrm>
          <a:prstGeom prst="rect">
            <a:avLst/>
          </a:prstGeom>
        </p:spPr>
      </p:pic>
      <p:pic>
        <p:nvPicPr>
          <p:cNvPr id="18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68" y="780467"/>
            <a:ext cx="844668" cy="844668"/>
          </a:xfrm>
          <a:prstGeom prst="rect">
            <a:avLst/>
          </a:prstGeom>
        </p:spPr>
      </p:pic>
      <p:pic>
        <p:nvPicPr>
          <p:cNvPr id="19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03" y="780467"/>
            <a:ext cx="844668" cy="844668"/>
          </a:xfrm>
          <a:prstGeom prst="rect">
            <a:avLst/>
          </a:prstGeom>
        </p:spPr>
      </p:pic>
      <p:pic>
        <p:nvPicPr>
          <p:cNvPr id="20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0" y="780467"/>
            <a:ext cx="844668" cy="8446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385" y="2120661"/>
            <a:ext cx="298257" cy="5486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252" y="2120661"/>
            <a:ext cx="298257" cy="5486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642" y="2717283"/>
            <a:ext cx="298257" cy="5486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947" y="2717283"/>
            <a:ext cx="298257" cy="5486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385" y="2717283"/>
            <a:ext cx="298257" cy="5486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252" y="2717283"/>
            <a:ext cx="298257" cy="5486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642" y="861342"/>
            <a:ext cx="298257" cy="5486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947" y="861342"/>
            <a:ext cx="298257" cy="5486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385" y="861342"/>
            <a:ext cx="298257" cy="54868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252" y="861342"/>
            <a:ext cx="298257" cy="54868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642" y="1457964"/>
            <a:ext cx="298257" cy="54868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947" y="1457964"/>
            <a:ext cx="298257" cy="54868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385" y="1457964"/>
            <a:ext cx="298257" cy="54868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252" y="1457964"/>
            <a:ext cx="298257" cy="54868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67" y="3453381"/>
            <a:ext cx="901874" cy="59122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86" y="2176355"/>
            <a:ext cx="123639" cy="47667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198" y="2176355"/>
            <a:ext cx="123639" cy="4766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439" y="4069548"/>
            <a:ext cx="615037" cy="46150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644" y="3802738"/>
            <a:ext cx="1283971" cy="29690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566" y="3135028"/>
            <a:ext cx="583076" cy="44116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431" y="2726643"/>
            <a:ext cx="490812" cy="3275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10" y="3072218"/>
            <a:ext cx="379931" cy="34387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723" y="600079"/>
            <a:ext cx="2002035" cy="133317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177" y="1889571"/>
            <a:ext cx="893389" cy="65515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239" y="3902090"/>
            <a:ext cx="1045495" cy="81964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84" y="989363"/>
            <a:ext cx="1244749" cy="56579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19" y="2912724"/>
            <a:ext cx="706477" cy="70647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80" y="1963324"/>
            <a:ext cx="941866" cy="94186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168" y="2884434"/>
            <a:ext cx="1195554" cy="56429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2" y="4322971"/>
            <a:ext cx="606163" cy="58248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85" y="4252281"/>
            <a:ext cx="724770" cy="72386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0" y="2886035"/>
            <a:ext cx="3347471" cy="131778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394472" y="1086285"/>
            <a:ext cx="2412460" cy="169393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878905" y="4369839"/>
            <a:ext cx="3106289" cy="194143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614860" y="4473706"/>
            <a:ext cx="3062040" cy="18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4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Übliche Fehler beim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/>
              <a:t>Unverschlüsselte</a:t>
            </a:r>
            <a:r>
              <a:rPr lang="de-AT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2400" dirty="0"/>
              <a:t>Kommunikation</a:t>
            </a:r>
          </a:p>
          <a:p>
            <a:r>
              <a:rPr lang="de-AT" sz="2400" dirty="0"/>
              <a:t>Gleiche oder berechenbare Passwörter </a:t>
            </a:r>
          </a:p>
          <a:p>
            <a:r>
              <a:rPr lang="de-AT" sz="2400" dirty="0"/>
              <a:t>Fehlende/Schlechte </a:t>
            </a:r>
            <a:r>
              <a:rPr lang="de-AT" sz="2400" dirty="0" err="1"/>
              <a:t>Endpoint</a:t>
            </a:r>
            <a:r>
              <a:rPr lang="de-AT" sz="2400" dirty="0"/>
              <a:t> Authentifizierung  </a:t>
            </a:r>
          </a:p>
          <a:p>
            <a:r>
              <a:rPr lang="de-DE" sz="2400" dirty="0"/>
              <a:t>Zero-Day-</a:t>
            </a:r>
            <a:r>
              <a:rPr lang="de-DE" sz="2400" dirty="0" err="1"/>
              <a:t>Exploits</a:t>
            </a:r>
            <a:r>
              <a:rPr lang="de-DE" sz="2400" dirty="0"/>
              <a:t> und keine Patch Möglichkeit </a:t>
            </a:r>
          </a:p>
          <a:p>
            <a:r>
              <a:rPr lang="de-AT" sz="2400" dirty="0" err="1"/>
              <a:t>IoT</a:t>
            </a:r>
            <a:r>
              <a:rPr lang="de-AT" sz="2400" dirty="0"/>
              <a:t> Device als „Einfallstor“ </a:t>
            </a:r>
          </a:p>
          <a:p>
            <a:r>
              <a:rPr lang="de-AT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7382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Azure</a:t>
            </a:r>
            <a:r>
              <a:rPr lang="de-AT" dirty="0"/>
              <a:t> </a:t>
            </a:r>
            <a:r>
              <a:rPr lang="de-AT" dirty="0" err="1"/>
              <a:t>Iot</a:t>
            </a:r>
            <a:r>
              <a:rPr lang="de-AT" dirty="0"/>
              <a:t>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dirty="0"/>
              <a:t>Bidirektionale Kommunikation</a:t>
            </a:r>
          </a:p>
          <a:p>
            <a:r>
              <a:rPr lang="de-AT" sz="2400" dirty="0"/>
              <a:t>Standardisierte Protokolle</a:t>
            </a:r>
          </a:p>
          <a:p>
            <a:r>
              <a:rPr lang="de-AT" sz="2400" dirty="0"/>
              <a:t>Sichere Kommunikation mit der Cloud</a:t>
            </a:r>
          </a:p>
          <a:p>
            <a:r>
              <a:rPr lang="de-AT" sz="2400" dirty="0"/>
              <a:t>Authentifizierung auf Gerätebasis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2556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3138"/>
            <a:ext cx="9905998" cy="842210"/>
          </a:xfrm>
        </p:spPr>
        <p:txBody>
          <a:bodyPr/>
          <a:lstStyle/>
          <a:p>
            <a:r>
              <a:rPr lang="de-AT" dirty="0"/>
              <a:t>Kommunikation mit dem IOT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75348"/>
            <a:ext cx="9905998" cy="4515853"/>
          </a:xfrm>
        </p:spPr>
        <p:txBody>
          <a:bodyPr>
            <a:normAutofit/>
          </a:bodyPr>
          <a:lstStyle/>
          <a:p>
            <a:r>
              <a:rPr lang="de-AT" dirty="0"/>
              <a:t>Protokolle</a:t>
            </a:r>
          </a:p>
          <a:p>
            <a:pPr lvl="1"/>
            <a:r>
              <a:rPr lang="en-US" dirty="0"/>
              <a:t>Advanced Message Queuing Protocol (AMQP) </a:t>
            </a:r>
          </a:p>
          <a:p>
            <a:pPr lvl="1"/>
            <a:r>
              <a:rPr lang="de-AT" dirty="0"/>
              <a:t>Message Queue </a:t>
            </a:r>
            <a:r>
              <a:rPr lang="de-AT" dirty="0" err="1"/>
              <a:t>Telemetry</a:t>
            </a:r>
            <a:r>
              <a:rPr lang="de-AT" dirty="0"/>
              <a:t> Transport (MQTT)</a:t>
            </a:r>
          </a:p>
          <a:p>
            <a:pPr lvl="1"/>
            <a:r>
              <a:rPr lang="de-AT" dirty="0"/>
              <a:t>Https REST Service</a:t>
            </a:r>
          </a:p>
          <a:p>
            <a:r>
              <a:rPr lang="de-AT" dirty="0"/>
              <a:t>Authentifizierung</a:t>
            </a:r>
          </a:p>
          <a:p>
            <a:pPr lvl="1"/>
            <a:r>
              <a:rPr lang="de-AT" dirty="0"/>
              <a:t>Security Key(s) </a:t>
            </a:r>
          </a:p>
          <a:p>
            <a:pPr lvl="1"/>
            <a:r>
              <a:rPr lang="de-AT" dirty="0"/>
              <a:t>X.509 Zertifikat</a:t>
            </a:r>
          </a:p>
          <a:p>
            <a:r>
              <a:rPr lang="de-AT" dirty="0"/>
              <a:t>Immer Verschlüsselt</a:t>
            </a:r>
          </a:p>
          <a:p>
            <a:r>
              <a:rPr lang="de-AT" dirty="0"/>
              <a:t>Eindeutige ID für jedes Gerät</a:t>
            </a:r>
          </a:p>
          <a:p>
            <a:r>
              <a:rPr lang="de-AT" dirty="0"/>
              <a:t>Eindeutige Authentifizierung für jedes Gerät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5023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625181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361</Words>
  <Application>Microsoft Office PowerPoint</Application>
  <PresentationFormat>Breitbild</PresentationFormat>
  <Paragraphs>133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Wingdings</vt:lpstr>
      <vt:lpstr>Wingdings 3</vt:lpstr>
      <vt:lpstr>Facet</vt:lpstr>
      <vt:lpstr>Azure IoT Hub </vt:lpstr>
      <vt:lpstr>Roman Ranzmaier</vt:lpstr>
      <vt:lpstr>PowerPoint-Präsentation</vt:lpstr>
      <vt:lpstr>Internet of things  „Die immer kleineren eingebetteten Computer Applikationen sollen Menschen unterstützen, ohne abzulenken oder überhaupt aufzufallen.“  </vt:lpstr>
      <vt:lpstr>PowerPoint-Präsentation</vt:lpstr>
      <vt:lpstr>Übliche Fehler beim Design</vt:lpstr>
      <vt:lpstr>Azure Iot Hub</vt:lpstr>
      <vt:lpstr>Kommunikation mit dem IOT Hub</vt:lpstr>
      <vt:lpstr>PowerPoint-Präsentation</vt:lpstr>
      <vt:lpstr>Device Twins (Gerätezwillinge)</vt:lpstr>
      <vt:lpstr>Device Twins Eigenschaften</vt:lpstr>
      <vt:lpstr>Device Twin JSON</vt:lpstr>
      <vt:lpstr>Device Twins – Direkte Methodenaufrufe</vt:lpstr>
      <vt:lpstr>Device Twins – Jobs</vt:lpstr>
      <vt:lpstr>Device Twins – Query Language</vt:lpstr>
      <vt:lpstr>Verrechnung</vt:lpstr>
      <vt:lpstr>DEMO Setup</vt:lpstr>
      <vt:lpstr>DEMO</vt:lpstr>
      <vt:lpstr>TOOLS &amp; Links</vt:lpstr>
      <vt:lpstr>Roman Ranzmaier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IoT Hub </dc:title>
  <dc:creator>Roman Ranzmaier</dc:creator>
  <cp:lastModifiedBy>Roman Ranzmaier</cp:lastModifiedBy>
  <cp:revision>38</cp:revision>
  <dcterms:created xsi:type="dcterms:W3CDTF">2017-03-24T09:46:31Z</dcterms:created>
  <dcterms:modified xsi:type="dcterms:W3CDTF">2017-04-25T22:03:15Z</dcterms:modified>
</cp:coreProperties>
</file>