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9" r:id="rId4"/>
    <p:sldId id="257" r:id="rId5"/>
    <p:sldId id="260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0" r:id="rId15"/>
    <p:sldId id="281" r:id="rId16"/>
    <p:sldId id="262" r:id="rId17"/>
    <p:sldId id="263" r:id="rId18"/>
    <p:sldId id="27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596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5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9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6370181"/>
            <a:ext cx="2473960" cy="4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3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0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91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1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89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8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4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3849-0EC6-47D4-A11A-B58FF059E213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C5A5-C089-4687-8B07-393ABD2B2C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59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5/3-719" TargetMode="External"/><Relationship Id="rId2" Type="http://schemas.openxmlformats.org/officeDocument/2006/relationships/hyperlink" Target="https://azure.microsoft.com/en-us/documentation/services/application-insigh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Events/Build/2015/3-624" TargetMode="External"/><Relationship Id="rId4" Type="http://schemas.openxmlformats.org/officeDocument/2006/relationships/hyperlink" Target="https://channel9.msdn.com/Shows/Azure-Friday/Instrumenting-your-Web-API-using-Application-Insights-with-Victor-Mushkat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xit.com/" TargetMode="External"/><Relationship Id="rId2" Type="http://schemas.openxmlformats.org/officeDocument/2006/relationships/hyperlink" Target="http://bit.ly/2016-hours-f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Monitoring Azure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11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mit Application Insights und Ruxit</a:t>
            </a:r>
            <a:endParaRPr lang="de-A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465638"/>
            <a:ext cx="9144000" cy="1315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 smtClean="0"/>
              <a:t>Dynatrace Austria GmbH</a:t>
            </a:r>
          </a:p>
          <a:p>
            <a:pPr algn="r"/>
            <a:r>
              <a:rPr lang="de-DE" dirty="0" smtClean="0"/>
              <a:t>Gergely Kalapos</a:t>
            </a:r>
          </a:p>
          <a:p>
            <a:pPr algn="r"/>
            <a:r>
              <a:rPr lang="de-DE" dirty="0" smtClean="0"/>
              <a:t>Martin Gutenbrunner</a:t>
            </a:r>
          </a:p>
        </p:txBody>
      </p:sp>
    </p:spTree>
    <p:extLst>
      <p:ext uri="{BB962C8B-B14F-4D97-AF65-F5344CB8AC3E}">
        <p14:creationId xmlns:p14="http://schemas.microsoft.com/office/powerpoint/2010/main" val="17042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- Architecture</a:t>
            </a:r>
            <a:endParaRPr lang="de-AT" dirty="0"/>
          </a:p>
        </p:txBody>
      </p:sp>
      <p:sp>
        <p:nvSpPr>
          <p:cNvPr id="4" name="Cloud Callout 3"/>
          <p:cNvSpPr/>
          <p:nvPr/>
        </p:nvSpPr>
        <p:spPr bwMode="auto">
          <a:xfrm>
            <a:off x="273377" y="1932496"/>
            <a:ext cx="4571999" cy="3767632"/>
          </a:xfrm>
          <a:prstGeom prst="cloudCallout">
            <a:avLst>
              <a:gd name="adj1" fmla="val -17910"/>
              <a:gd name="adj2" fmla="val 31475"/>
            </a:avLst>
          </a:prstGeom>
          <a:gradFill rotWithShape="0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rtlCol="0" anchor="t"/>
          <a:lstStyle/>
          <a:p>
            <a:pPr algn="ctr"/>
            <a:r>
              <a:rPr lang="de-AT" dirty="0"/>
              <a:t>Azure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0053" y="4198794"/>
            <a:ext cx="1327868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 err="1"/>
              <a:t>AppInsights</a:t>
            </a:r>
            <a:r>
              <a:rPr lang="en-US" dirty="0"/>
              <a:t> Core</a:t>
            </a:r>
            <a:endParaRPr lang="de-AT" dirty="0"/>
          </a:p>
        </p:txBody>
      </p:sp>
      <p:sp>
        <p:nvSpPr>
          <p:cNvPr id="6" name="TextBox 5"/>
          <p:cNvSpPr txBox="1"/>
          <p:nvPr/>
        </p:nvSpPr>
        <p:spPr>
          <a:xfrm>
            <a:off x="1648808" y="3163288"/>
            <a:ext cx="2507611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/>
              <a:t>Web Based UI within the (new) Azure portal </a:t>
            </a:r>
            <a:endParaRPr lang="de-AT" dirty="0"/>
          </a:p>
        </p:txBody>
      </p:sp>
      <p:sp>
        <p:nvSpPr>
          <p:cNvPr id="7" name="TextBox 6"/>
          <p:cNvSpPr txBox="1"/>
          <p:nvPr/>
        </p:nvSpPr>
        <p:spPr>
          <a:xfrm>
            <a:off x="4573490" y="3169981"/>
            <a:ext cx="1374824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/>
              <a:t>JSON Endpoint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8034" y="1974617"/>
            <a:ext cx="3860275" cy="407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notion of an application</a:t>
            </a:r>
            <a:endParaRPr lang="de-A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Application </a:t>
            </a:r>
            <a:endParaRPr lang="de-A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-accepts requests, </a:t>
            </a: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-spits out exceptions and traces and logs </a:t>
            </a: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-it can be instrumented on usage events (for control flow events) and metrics </a:t>
            </a: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-It relies on dependences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APIs reflect these principles</a:t>
            </a:r>
            <a:endParaRPr lang="de-A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1823" y="3640522"/>
            <a:ext cx="67873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/>
              <a:t>SDK</a:t>
            </a:r>
            <a:endParaRPr lang="de-AT" dirty="0"/>
          </a:p>
        </p:txBody>
      </p:sp>
      <p:cxnSp>
        <p:nvCxnSpPr>
          <p:cNvPr id="10" name="Straight Connector 9"/>
          <p:cNvCxnSpPr>
            <a:stCxn id="9" idx="1"/>
            <a:endCxn id="7" idx="3"/>
          </p:cNvCxnSpPr>
          <p:nvPr/>
        </p:nvCxnSpPr>
        <p:spPr>
          <a:xfrm flipH="1" flipV="1">
            <a:off x="5948314" y="3493147"/>
            <a:ext cx="1093509" cy="332041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3"/>
          </p:cNvCxnSpPr>
          <p:nvPr/>
        </p:nvCxnSpPr>
        <p:spPr>
          <a:xfrm flipH="1">
            <a:off x="3557921" y="3816312"/>
            <a:ext cx="1702981" cy="705648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0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- Features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SDK provides many information out of the box (without writing code)</a:t>
            </a:r>
          </a:p>
          <a:p>
            <a:r>
              <a:rPr lang="en-US" dirty="0"/>
              <a:t>Additionally you can code your own telemetry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105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052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DEMO</a:t>
            </a:r>
            <a:endParaRPr lang="de-AT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64" y="4045677"/>
            <a:ext cx="1287300" cy="1287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700446" y="4068529"/>
            <a:ext cx="1695236" cy="109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REST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94216" y="2923491"/>
            <a:ext cx="1695236" cy="109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ASP.Net</a:t>
            </a:r>
            <a:r>
              <a:rPr lang="en-US" sz="2800" dirty="0"/>
              <a:t> MVC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4216" y="5404108"/>
            <a:ext cx="1695236" cy="109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UWP App</a:t>
            </a:r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>
            <a:off x="3789452" y="3473158"/>
            <a:ext cx="1910994" cy="114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7395682" y="4618196"/>
            <a:ext cx="249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3"/>
            <a:endCxn id="5" idx="1"/>
          </p:cNvCxnSpPr>
          <p:nvPr/>
        </p:nvCxnSpPr>
        <p:spPr>
          <a:xfrm flipV="1">
            <a:off x="3789452" y="4618196"/>
            <a:ext cx="1910994" cy="133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https://azure.microsoft.com/en-us/documentation/services/application-insights/</a:t>
            </a:r>
            <a:endParaRPr lang="en-US" dirty="0"/>
          </a:p>
          <a:p>
            <a:r>
              <a:rPr lang="en-US" dirty="0"/>
              <a:t>https://channel9.msdn.com/Events/Build/2016/B838</a:t>
            </a:r>
          </a:p>
          <a:p>
            <a:r>
              <a:rPr lang="en-US" dirty="0">
                <a:hlinkClick r:id="rId3"/>
              </a:rPr>
              <a:t>https://channel9.msdn.com/Events/Build/2015/3-719</a:t>
            </a:r>
            <a:endParaRPr lang="en-US" dirty="0"/>
          </a:p>
          <a:p>
            <a:r>
              <a:rPr lang="en-US" dirty="0">
                <a:hlinkClick r:id="rId4"/>
              </a:rPr>
              <a:t>https://channel9.msdn.com/Shows/Azure-Friday/Instrumenting-your-Web-API-using-Application-Insights-with-Victor-Mushkatin</a:t>
            </a:r>
            <a:endParaRPr lang="en-US" dirty="0"/>
          </a:p>
          <a:p>
            <a:r>
              <a:rPr lang="en-US" dirty="0">
                <a:hlinkClick r:id="rId5"/>
              </a:rPr>
              <a:t>https://channel9.msdn.com/Events/Build/2015/3-624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1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Dynatrace Ruxit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Picture 2" descr="http://www.qrcode-monkey.de/temp/qrcodea98710a0af2685c56860fb298b89b6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59" y="974726"/>
            <a:ext cx="4836795" cy="483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5280" y="465070"/>
            <a:ext cx="677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http://smileybrain.azurewebsites.net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4425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Ruxit?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Monitoring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IaaS</a:t>
            </a:r>
          </a:p>
          <a:p>
            <a:pPr lvl="1"/>
            <a:r>
              <a:rPr lang="de-DE" dirty="0" smtClean="0"/>
              <a:t>PaaS</a:t>
            </a:r>
          </a:p>
          <a:p>
            <a:pPr lvl="1"/>
            <a:r>
              <a:rPr lang="de-DE" dirty="0" smtClean="0"/>
              <a:t>Real-User-Monitoring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04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Martins Part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65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Install WebSite Extension to Gergely‘s WebSite</a:t>
            </a:r>
          </a:p>
          <a:p>
            <a:pPr lvl="1"/>
            <a:r>
              <a:rPr lang="de-DE" dirty="0" smtClean="0"/>
              <a:t>Show PaaS functionality</a:t>
            </a:r>
          </a:p>
          <a:p>
            <a:r>
              <a:rPr lang="de-DE" dirty="0" smtClean="0"/>
              <a:t>IaaS (Azure Compute)</a:t>
            </a:r>
          </a:p>
          <a:p>
            <a:pPr lvl="1"/>
            <a:r>
              <a:rPr lang="de-DE" dirty="0" smtClean="0"/>
              <a:t>Show spring-music app</a:t>
            </a:r>
          </a:p>
          <a:p>
            <a:pPr lvl="2"/>
            <a:r>
              <a:rPr lang="de-DE" dirty="0" smtClean="0"/>
              <a:t>Including source-code as „proof“ for no-agent-injection</a:t>
            </a:r>
          </a:p>
          <a:p>
            <a:pPr lvl="1"/>
            <a:r>
              <a:rPr lang="de-DE" dirty="0" smtClean="0"/>
              <a:t>Install Ruxit Host Agent</a:t>
            </a:r>
          </a:p>
          <a:p>
            <a:pPr lvl="1"/>
            <a:r>
              <a:rPr lang="de-DE" dirty="0" smtClean="0"/>
              <a:t>Restart spring-music and databases</a:t>
            </a:r>
          </a:p>
          <a:p>
            <a:pPr lvl="1"/>
            <a:r>
              <a:rPr lang="de-DE" dirty="0" smtClean="0"/>
              <a:t>Click through spring-music app</a:t>
            </a:r>
          </a:p>
          <a:p>
            <a:pPr lvl="2"/>
            <a:r>
              <a:rPr lang="de-DE" dirty="0" smtClean="0"/>
              <a:t>Show source-code</a:t>
            </a:r>
          </a:p>
          <a:p>
            <a:pPr lvl="1"/>
            <a:r>
              <a:rPr lang="de-DE" dirty="0" smtClean="0"/>
              <a:t>demo.live.ruxit.com</a:t>
            </a:r>
          </a:p>
          <a:p>
            <a:r>
              <a:rPr lang="de-DE" dirty="0" smtClean="0"/>
              <a:t>Present smileybrain RUM 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8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BrainSmiley App Summary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Fun: 46</a:t>
            </a:r>
          </a:p>
          <a:p>
            <a:r>
              <a:rPr lang="de-DE" dirty="0" smtClean="0"/>
              <a:t>Interesting: 57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65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bit.ly/2016-hours-free</a:t>
            </a:r>
            <a:endParaRPr lang="de-AT" dirty="0" smtClean="0"/>
          </a:p>
          <a:p>
            <a:r>
              <a:rPr lang="de-DE" dirty="0" smtClean="0">
                <a:hlinkClick r:id="rId3"/>
              </a:rPr>
              <a:t>www.ruxit.com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@MartinGoodwell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60" y="1146174"/>
            <a:ext cx="5554345" cy="55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2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Gergely Kalapos (short: </a:t>
            </a:r>
            <a:r>
              <a:rPr lang="en-US" dirty="0" err="1"/>
              <a:t>Gergö</a:t>
            </a:r>
            <a:r>
              <a:rPr lang="en-US" dirty="0"/>
              <a:t>)</a:t>
            </a:r>
          </a:p>
          <a:p>
            <a:r>
              <a:rPr lang="en-US" dirty="0"/>
              <a:t>Web: kalapos.azurewebsites.net Twitter: @</a:t>
            </a:r>
            <a:r>
              <a:rPr lang="en-US" dirty="0" err="1"/>
              <a:t>gregKalapos</a:t>
            </a:r>
            <a:endParaRPr lang="en-US" dirty="0"/>
          </a:p>
          <a:p>
            <a:r>
              <a:rPr lang="en-US" dirty="0"/>
              <a:t>Software Engineer at </a:t>
            </a:r>
            <a:r>
              <a:rPr lang="en-US" dirty="0" err="1"/>
              <a:t>Dynatrace</a:t>
            </a:r>
            <a:r>
              <a:rPr lang="en-US" dirty="0"/>
              <a:t> (working with .NET)</a:t>
            </a:r>
          </a:p>
          <a:p>
            <a:r>
              <a:rPr lang="en-US" dirty="0"/>
              <a:t>Studied Computer Engineering in Budapest and Software Engineering in Linz</a:t>
            </a:r>
          </a:p>
          <a:p>
            <a:r>
              <a:rPr lang="en-US" dirty="0"/>
              <a:t>Writes code mainly in C# and C++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Martin Gutenbrunner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Started with Commodore 8-bit (VC-20 and C-64)</a:t>
            </a:r>
          </a:p>
          <a:p>
            <a:r>
              <a:rPr lang="de-DE" dirty="0" smtClean="0"/>
              <a:t>Built IPX/SPX Networks between MS-DOS 6.22 and WfW 3.11</a:t>
            </a:r>
          </a:p>
          <a:p>
            <a:pPr lvl="1"/>
            <a:r>
              <a:rPr lang="de-DE" dirty="0" smtClean="0"/>
              <a:t>And Null-Modem connections for playing Doom and WarCraft I</a:t>
            </a:r>
          </a:p>
          <a:p>
            <a:r>
              <a:rPr lang="de-DE" dirty="0" smtClean="0"/>
              <a:t>Did DevOps before it was a thing (mainly Java and Web)</a:t>
            </a:r>
          </a:p>
          <a:p>
            <a:r>
              <a:rPr lang="de-DE" dirty="0" smtClean="0"/>
              <a:t>Now at Dynatrace Innovation Lab</a:t>
            </a:r>
          </a:p>
          <a:p>
            <a:pPr lvl="1"/>
            <a:r>
              <a:rPr lang="de-DE" dirty="0" smtClean="0"/>
              <a:t>Tech Lead for Azure</a:t>
            </a:r>
          </a:p>
          <a:p>
            <a:r>
              <a:rPr lang="de-DE" dirty="0" smtClean="0"/>
              <a:t>Married, two children</a:t>
            </a:r>
          </a:p>
          <a:p>
            <a:r>
              <a:rPr lang="de-DE" dirty="0" smtClean="0"/>
              <a:t>@MartinGoodwell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69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0" y="0"/>
            <a:ext cx="994709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5303520"/>
            <a:ext cx="1122450" cy="155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179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qrcode-monkey.de/temp/qrcodea98710a0af2685c56860fb298b89b6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59" y="974726"/>
            <a:ext cx="4836795" cy="483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3680" y="3208458"/>
            <a:ext cx="677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http://smileybrain.azurewebsites.net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1375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Application Insights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69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short introduction about APM/Application Insights/</a:t>
            </a:r>
            <a:r>
              <a:rPr lang="en-US" dirty="0" err="1"/>
              <a:t>Ruxit</a:t>
            </a:r>
            <a:r>
              <a:rPr lang="en-US" dirty="0"/>
              <a:t> with slides</a:t>
            </a:r>
          </a:p>
          <a:p>
            <a:r>
              <a:rPr lang="en-US" sz="4800" dirty="0"/>
              <a:t>DEMO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361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both with web and standalone apps. -&gt; Not Azure only</a:t>
            </a:r>
          </a:p>
          <a:p>
            <a:r>
              <a:rPr lang="en-US" dirty="0"/>
              <a:t>Not only .NET! (e.g. works with Java, iOS, Android, etc.)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575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- Features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4067" cy="4351338"/>
          </a:xfrm>
        </p:spPr>
        <p:txBody>
          <a:bodyPr/>
          <a:lstStyle/>
          <a:p>
            <a:r>
              <a:rPr lang="en-US" dirty="0"/>
              <a:t>1) Analyze usage pattern</a:t>
            </a:r>
          </a:p>
          <a:p>
            <a:pPr lvl="1"/>
            <a:r>
              <a:rPr lang="en-US" dirty="0"/>
              <a:t>Page view count, new/returning users, platforms, geolocation, etc. </a:t>
            </a:r>
          </a:p>
          <a:p>
            <a:pPr lvl="1"/>
            <a:r>
              <a:rPr lang="en-US" dirty="0"/>
              <a:t>Trace usage paths to evaluate the success of a feature</a:t>
            </a:r>
            <a:endParaRPr lang="de-A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690688"/>
            <a:ext cx="5520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2) Detect performance Issues</a:t>
            </a:r>
          </a:p>
          <a:p>
            <a:pPr lvl="1"/>
            <a:r>
              <a:rPr lang="en-US" dirty="0"/>
              <a:t>Alert on performance changes or crashes</a:t>
            </a:r>
          </a:p>
          <a:p>
            <a:pPr lvl="1"/>
            <a:r>
              <a:rPr lang="en-US" dirty="0"/>
              <a:t>Exception reports</a:t>
            </a:r>
          </a:p>
          <a:p>
            <a:pPr lvl="1"/>
            <a:r>
              <a:rPr lang="en-US" dirty="0"/>
              <a:t>Response time/CPU usage</a:t>
            </a:r>
          </a:p>
          <a:p>
            <a:pPr lvl="1"/>
            <a:r>
              <a:rPr lang="en-US" dirty="0"/>
              <a:t>Dependency tracking </a:t>
            </a:r>
          </a:p>
        </p:txBody>
      </p:sp>
    </p:spTree>
    <p:extLst>
      <p:ext uri="{BB962C8B-B14F-4D97-AF65-F5344CB8AC3E}">
        <p14:creationId xmlns:p14="http://schemas.microsoft.com/office/powerpoint/2010/main" val="220163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93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Monitoring Azure</vt:lpstr>
      <vt:lpstr>Bio </vt:lpstr>
      <vt:lpstr>Martin Gutenbrunner</vt:lpstr>
      <vt:lpstr>PowerPoint Presentation</vt:lpstr>
      <vt:lpstr>PowerPoint Presentation</vt:lpstr>
      <vt:lpstr>Application Insights</vt:lpstr>
      <vt:lpstr>Content</vt:lpstr>
      <vt:lpstr>Application Insights</vt:lpstr>
      <vt:lpstr>Application Insights - Features</vt:lpstr>
      <vt:lpstr>Application Insights - Architecture</vt:lpstr>
      <vt:lpstr>Application Insights - Features</vt:lpstr>
      <vt:lpstr>Application Insights</vt:lpstr>
      <vt:lpstr>Resources</vt:lpstr>
      <vt:lpstr>Dynatrace Ruxit</vt:lpstr>
      <vt:lpstr>What is Ruxit?</vt:lpstr>
      <vt:lpstr>Martins Part</vt:lpstr>
      <vt:lpstr>BrainSmiley App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Azure</dc:title>
  <dc:creator>Gutenbrunner, Martin</dc:creator>
  <cp:lastModifiedBy>Gutenbrunner, Martin</cp:lastModifiedBy>
  <cp:revision>21</cp:revision>
  <dcterms:created xsi:type="dcterms:W3CDTF">2016-04-12T11:01:49Z</dcterms:created>
  <dcterms:modified xsi:type="dcterms:W3CDTF">2016-04-18T07:11:33Z</dcterms:modified>
</cp:coreProperties>
</file>