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9" r:id="rId3"/>
    <p:sldId id="257" r:id="rId4"/>
    <p:sldId id="258"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ata" initials="A" lastIdx="1" clrIdx="0">
    <p:extLst>
      <p:ext uri="{19B8F6BF-5375-455C-9EA6-DF929625EA0E}">
        <p15:presenceInfo xmlns:p15="http://schemas.microsoft.com/office/powerpoint/2012/main" userId="Aga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yl jasny 2 — Ak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l-PL" smtClean="0"/>
              <a:t>Kliknij, aby edytować styl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15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l-PL" smtClean="0"/>
              <a:t>Kliknij, aby edytować styl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6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l-PL" smtClean="0"/>
              <a:t>Kliknij, aby edytować styl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83368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l-PL" smtClean="0"/>
              <a:t>Kliknij, aby edytować styl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74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l-PL" smtClean="0"/>
              <a:t>Kliknij, aby edytować styl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65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l-PL" smtClean="0"/>
              <a:t>Kliknij, aby edytować styl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smtClean="0"/>
              <a:t>Edytuj style wzorca tekstu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234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02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l-PL" smtClean="0"/>
              <a:t>Kliknij, aby edytować styl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90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l-PL" smtClean="0"/>
              <a:t>Kliknij, aby edytować styl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810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l-PL" smtClean="0"/>
              <a:t>Kliknij, aby edytować styl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053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30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smtClean="0"/>
              <a:t>Kliknij, aby edytować styl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60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52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66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l-PL" smtClean="0"/>
              <a:t>Kliknij, aby edytować styl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35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l-PL" smtClean="0"/>
              <a:t>Kliknij, aby edytować styl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smtClean="0"/>
              <a:t>Kliknij ikonę, aby dodać obraz</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B61BEF0D-F0BB-DE4B-95CE-6DB70DBA9567}" type="datetimeFigureOut">
              <a:rPr lang="en-US" smtClean="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651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l-PL" smtClean="0"/>
              <a:t>Kliknij, aby edytować styl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604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2301766" y="1380068"/>
            <a:ext cx="9201257" cy="2616199"/>
          </a:xfrm>
        </p:spPr>
        <p:txBody>
          <a:bodyPr/>
          <a:lstStyle/>
          <a:p>
            <a:r>
              <a:rPr lang="pl-PL" dirty="0" smtClean="0"/>
              <a:t>Wprowadzenie do języka R</a:t>
            </a:r>
            <a:endParaRPr lang="pl-PL" dirty="0"/>
          </a:p>
        </p:txBody>
      </p:sp>
      <p:sp>
        <p:nvSpPr>
          <p:cNvPr id="3" name="Podtytuł 2"/>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3312714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94822" y="633248"/>
            <a:ext cx="10018713" cy="1752599"/>
          </a:xfrm>
        </p:spPr>
        <p:txBody>
          <a:bodyPr/>
          <a:lstStyle/>
          <a:p>
            <a:r>
              <a:rPr lang="pl-PL" dirty="0"/>
              <a:t>Wizualizacja danych</a:t>
            </a:r>
            <a:endParaRPr lang="pl-PL" dirty="0"/>
          </a:p>
        </p:txBody>
      </p:sp>
    </p:spTree>
    <p:extLst>
      <p:ext uri="{BB962C8B-B14F-4D97-AF65-F5344CB8AC3E}">
        <p14:creationId xmlns:p14="http://schemas.microsoft.com/office/powerpoint/2010/main" val="2940074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Rysowanie</a:t>
            </a:r>
            <a:endParaRPr lang="pl-PL" dirty="0"/>
          </a:p>
        </p:txBody>
      </p:sp>
      <p:sp>
        <p:nvSpPr>
          <p:cNvPr id="3" name="Symbol zastępczy zawartości 2"/>
          <p:cNvSpPr>
            <a:spLocks noGrp="1"/>
          </p:cNvSpPr>
          <p:nvPr>
            <p:ph idx="1"/>
          </p:nvPr>
        </p:nvSpPr>
        <p:spPr/>
        <p:txBody>
          <a:bodyPr/>
          <a:lstStyle/>
          <a:p>
            <a:pPr marL="0" indent="0">
              <a:buNone/>
            </a:pPr>
            <a:r>
              <a:rPr lang="pl-PL" dirty="0"/>
              <a:t>Podstawową funkcją rysującą jest funkcja </a:t>
            </a:r>
            <a:r>
              <a:rPr lang="pl-PL" b="1" dirty="0"/>
              <a:t>plot</a:t>
            </a:r>
            <a:r>
              <a:rPr lang="pl-PL" dirty="0"/>
              <a:t> kreśląca zestaw dwuwymiarowych punktów o podanych współrzędnych.</a:t>
            </a:r>
          </a:p>
          <a:p>
            <a:pPr marL="0" indent="0">
              <a:buNone/>
            </a:pPr>
            <a:r>
              <a:rPr lang="pl-PL" dirty="0" smtClean="0"/>
              <a:t>Elementy </a:t>
            </a:r>
            <a:r>
              <a:rPr lang="pl-PL" dirty="0"/>
              <a:t>wykresu takie jak tytuł, legenda, podpisy osi można modyfikować poprzez wspólne, ogólne parametry graficzne lub bezpośrednio poprzez niskopoziomowe funkcje, za pomocą których można również dorysowywać linie, punkty lub tekst. </a:t>
            </a:r>
            <a:endParaRPr lang="pl-PL" dirty="0"/>
          </a:p>
        </p:txBody>
      </p:sp>
    </p:spTree>
    <p:extLst>
      <p:ext uri="{BB962C8B-B14F-4D97-AF65-F5344CB8AC3E}">
        <p14:creationId xmlns:p14="http://schemas.microsoft.com/office/powerpoint/2010/main" val="3104358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p:cNvGraphicFramePr>
            <a:graphicFrameLocks noGrp="1"/>
          </p:cNvGraphicFramePr>
          <p:nvPr>
            <p:ph idx="1"/>
            <p:extLst>
              <p:ext uri="{D42A27DB-BD31-4B8C-83A1-F6EECF244321}">
                <p14:modId xmlns:p14="http://schemas.microsoft.com/office/powerpoint/2010/main" val="643321040"/>
              </p:ext>
            </p:extLst>
          </p:nvPr>
        </p:nvGraphicFramePr>
        <p:xfrm>
          <a:off x="1534510" y="735719"/>
          <a:ext cx="10079421" cy="5687609"/>
        </p:xfrm>
        <a:graphic>
          <a:graphicData uri="http://schemas.openxmlformats.org/drawingml/2006/table">
            <a:tbl>
              <a:tblPr firstRow="1" bandRow="1">
                <a:tableStyleId>{5C22544A-7EE6-4342-B048-85BDC9FD1C3A}</a:tableStyleId>
              </a:tblPr>
              <a:tblGrid>
                <a:gridCol w="1671145">
                  <a:extLst>
                    <a:ext uri="{9D8B030D-6E8A-4147-A177-3AD203B41FA5}">
                      <a16:colId xmlns:a16="http://schemas.microsoft.com/office/drawing/2014/main" val="2326165383"/>
                    </a:ext>
                  </a:extLst>
                </a:gridCol>
                <a:gridCol w="8408276">
                  <a:extLst>
                    <a:ext uri="{9D8B030D-6E8A-4147-A177-3AD203B41FA5}">
                      <a16:colId xmlns:a16="http://schemas.microsoft.com/office/drawing/2014/main" val="1349320406"/>
                    </a:ext>
                  </a:extLst>
                </a:gridCol>
              </a:tblGrid>
              <a:tr h="388323">
                <a:tc>
                  <a:txBody>
                    <a:bodyPr/>
                    <a:lstStyle/>
                    <a:p>
                      <a:pPr>
                        <a:lnSpc>
                          <a:spcPct val="107000"/>
                        </a:lnSpc>
                        <a:spcAft>
                          <a:spcPts val="0"/>
                        </a:spcAft>
                      </a:pPr>
                      <a:r>
                        <a:rPr lang="pl-PL" sz="1400">
                          <a:effectLst/>
                        </a:rPr>
                        <a:t>Parametr </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Opis</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252553"/>
                  </a:ext>
                </a:extLst>
              </a:tr>
              <a:tr h="388323">
                <a:tc>
                  <a:txBody>
                    <a:bodyPr/>
                    <a:lstStyle/>
                    <a:p>
                      <a:pPr>
                        <a:lnSpc>
                          <a:spcPct val="107000"/>
                        </a:lnSpc>
                        <a:spcAft>
                          <a:spcPts val="0"/>
                        </a:spcAft>
                      </a:pPr>
                      <a:r>
                        <a:rPr lang="pl-PL" sz="1400" dirty="0" err="1">
                          <a:effectLst/>
                        </a:rPr>
                        <a:t>Type</a:t>
                      </a:r>
                      <a:endParaRPr lang="pl-PL"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Typ wykresu: "p" — punktowy (domyślnie), l — linia, b — punktowo–liniowt, s/S — schodkowy, h — kreskowy.</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53410"/>
                  </a:ext>
                </a:extLst>
              </a:tr>
              <a:tr h="388323">
                <a:tc>
                  <a:txBody>
                    <a:bodyPr/>
                    <a:lstStyle/>
                    <a:p>
                      <a:pPr>
                        <a:lnSpc>
                          <a:spcPct val="107000"/>
                        </a:lnSpc>
                        <a:spcAft>
                          <a:spcPts val="0"/>
                        </a:spcAft>
                      </a:pPr>
                      <a:r>
                        <a:rPr lang="pl-PL" sz="1400">
                          <a:effectLst/>
                        </a:rPr>
                        <a:t>main/sub</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Tytuł/podtytuł wykresu.</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5397968"/>
                  </a:ext>
                </a:extLst>
              </a:tr>
              <a:tr h="388323">
                <a:tc>
                  <a:txBody>
                    <a:bodyPr/>
                    <a:lstStyle/>
                    <a:p>
                      <a:pPr>
                        <a:lnSpc>
                          <a:spcPct val="107000"/>
                        </a:lnSpc>
                        <a:spcAft>
                          <a:spcPts val="0"/>
                        </a:spcAft>
                      </a:pPr>
                      <a:r>
                        <a:rPr lang="pl-PL" sz="1400">
                          <a:effectLst/>
                        </a:rPr>
                        <a:t>xlab/ylab</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Etykiety osi.</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4518630"/>
                  </a:ext>
                </a:extLst>
              </a:tr>
              <a:tr h="388323">
                <a:tc>
                  <a:txBody>
                    <a:bodyPr/>
                    <a:lstStyle/>
                    <a:p>
                      <a:pPr>
                        <a:lnSpc>
                          <a:spcPct val="107000"/>
                        </a:lnSpc>
                        <a:spcAft>
                          <a:spcPts val="0"/>
                        </a:spcAft>
                      </a:pPr>
                      <a:r>
                        <a:rPr lang="pl-PL" sz="1400">
                          <a:effectLst/>
                        </a:rPr>
                        <a:t>xlim/ylim</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Zakresy osi wykresu (format c(min, max)).</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7227984"/>
                  </a:ext>
                </a:extLst>
              </a:tr>
              <a:tr h="465063">
                <a:tc>
                  <a:txBody>
                    <a:bodyPr/>
                    <a:lstStyle/>
                    <a:p>
                      <a:pPr>
                        <a:lnSpc>
                          <a:spcPct val="107000"/>
                        </a:lnSpc>
                        <a:spcAft>
                          <a:spcPts val="0"/>
                        </a:spcAft>
                      </a:pPr>
                      <a:r>
                        <a:rPr lang="pl-PL" sz="1400">
                          <a:effectLst/>
                        </a:rPr>
                        <a:t>col{.main|.sub|.axis|.lab}</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Kolor kreślonych punktów (i odpowiednio tytułu, podtytu- lu, wartości oraz etykiet osi).</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826979"/>
                  </a:ext>
                </a:extLst>
              </a:tr>
              <a:tr h="388323">
                <a:tc>
                  <a:txBody>
                    <a:bodyPr/>
                    <a:lstStyle/>
                    <a:p>
                      <a:pPr>
                        <a:lnSpc>
                          <a:spcPct val="107000"/>
                        </a:lnSpc>
                        <a:spcAft>
                          <a:spcPts val="0"/>
                        </a:spcAft>
                      </a:pPr>
                      <a:r>
                        <a:rPr lang="pl-PL" sz="1400">
                          <a:effectLst/>
                        </a:rPr>
                        <a:t>fg/bg</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Kolor elementów pierwszego planu/t la wykresu.</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6196025"/>
                  </a:ext>
                </a:extLst>
              </a:tr>
              <a:tr h="388323">
                <a:tc>
                  <a:txBody>
                    <a:bodyPr/>
                    <a:lstStyle/>
                    <a:p>
                      <a:pPr>
                        <a:lnSpc>
                          <a:spcPct val="107000"/>
                        </a:lnSpc>
                        <a:spcAft>
                          <a:spcPts val="0"/>
                        </a:spcAft>
                      </a:pPr>
                      <a:r>
                        <a:rPr lang="pl-PL" sz="1400">
                          <a:effectLst/>
                        </a:rPr>
                        <a:t>Lty</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rPr>
                        <a:t>Typ linii: 0 — "blank", 1 — "solid", 2 — "dashed", 3 — "dotted", 4 — "dotdash", 5 — "longdash", 6 — "twodash". </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4510972"/>
                  </a:ext>
                </a:extLst>
              </a:tr>
              <a:tr h="388323">
                <a:tc>
                  <a:txBody>
                    <a:bodyPr/>
                    <a:lstStyle/>
                    <a:p>
                      <a:pPr>
                        <a:lnSpc>
                          <a:spcPct val="107000"/>
                        </a:lnSpc>
                        <a:spcAft>
                          <a:spcPts val="0"/>
                        </a:spcAft>
                      </a:pPr>
                      <a:r>
                        <a:rPr lang="pl-PL" sz="1400">
                          <a:effectLst/>
                        </a:rPr>
                        <a:t>Lwd</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Grubość linii (domyślnie 1).</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5491874"/>
                  </a:ext>
                </a:extLst>
              </a:tr>
              <a:tr h="388323">
                <a:tc>
                  <a:txBody>
                    <a:bodyPr/>
                    <a:lstStyle/>
                    <a:p>
                      <a:pPr>
                        <a:lnSpc>
                          <a:spcPct val="107000"/>
                        </a:lnSpc>
                        <a:spcAft>
                          <a:spcPts val="0"/>
                        </a:spcAft>
                      </a:pPr>
                      <a:r>
                        <a:rPr lang="pl-PL" sz="1400">
                          <a:effectLst/>
                        </a:rPr>
                        <a:t>Pch</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Symbol punktu: liczba lub wpisany bezpośrednio (plot(1:25, pch=1:25)).</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8856600"/>
                  </a:ext>
                </a:extLst>
              </a:tr>
              <a:tr h="561426">
                <a:tc>
                  <a:txBody>
                    <a:bodyPr/>
                    <a:lstStyle/>
                    <a:p>
                      <a:pPr>
                        <a:lnSpc>
                          <a:spcPct val="107000"/>
                        </a:lnSpc>
                        <a:spcAft>
                          <a:spcPts val="0"/>
                        </a:spcAft>
                      </a:pPr>
                      <a:r>
                        <a:rPr lang="pl-PL" sz="1400" dirty="0" err="1">
                          <a:effectLst/>
                        </a:rPr>
                        <a:t>font</a:t>
                      </a:r>
                      <a:r>
                        <a:rPr lang="pl-PL" sz="1400" dirty="0">
                          <a:effectLst/>
                        </a:rPr>
                        <a:t>{.</a:t>
                      </a:r>
                      <a:r>
                        <a:rPr lang="pl-PL" sz="1400" dirty="0" err="1">
                          <a:effectLst/>
                        </a:rPr>
                        <a:t>main</a:t>
                      </a:r>
                      <a:r>
                        <a:rPr lang="pl-PL" sz="1400" dirty="0">
                          <a:effectLst/>
                        </a:rPr>
                        <a:t>|.</a:t>
                      </a:r>
                      <a:r>
                        <a:rPr lang="pl-PL" sz="1400" dirty="0" err="1">
                          <a:effectLst/>
                        </a:rPr>
                        <a:t>sub</a:t>
                      </a:r>
                      <a:r>
                        <a:rPr lang="pl-PL" sz="1400" dirty="0">
                          <a:effectLst/>
                        </a:rPr>
                        <a:t>|.</a:t>
                      </a:r>
                      <a:r>
                        <a:rPr lang="pl-PL" sz="1400" dirty="0" err="1">
                          <a:effectLst/>
                        </a:rPr>
                        <a:t>axis</a:t>
                      </a:r>
                      <a:r>
                        <a:rPr lang="pl-PL" sz="1400" dirty="0">
                          <a:effectLst/>
                        </a:rPr>
                        <a:t>|.lab}</a:t>
                      </a:r>
                      <a:endParaRPr lang="pl-PL"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dirty="0">
                          <a:effectLst/>
                        </a:rPr>
                        <a:t>Typ czcionki tekstu na wykresie (i odpowiednio tytułu, podtytułu, wartości oraz etykiet osi): 1 — normalny, 2 — pogrubiony, 3 — kursywa, 4 — pogrubiona kursywa.</a:t>
                      </a:r>
                      <a:endParaRPr lang="pl-PL"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4893578"/>
                  </a:ext>
                </a:extLst>
              </a:tr>
              <a:tr h="608216">
                <a:tc>
                  <a:txBody>
                    <a:bodyPr/>
                    <a:lstStyle/>
                    <a:p>
                      <a:pPr>
                        <a:lnSpc>
                          <a:spcPct val="107000"/>
                        </a:lnSpc>
                        <a:spcAft>
                          <a:spcPts val="0"/>
                        </a:spcAft>
                      </a:pPr>
                      <a:r>
                        <a:rPr lang="pl-PL" sz="1400" dirty="0" err="1">
                          <a:effectLst/>
                        </a:rPr>
                        <a:t>cex</a:t>
                      </a:r>
                      <a:r>
                        <a:rPr lang="pl-PL" sz="1400" dirty="0">
                          <a:effectLst/>
                        </a:rPr>
                        <a:t>{.</a:t>
                      </a:r>
                      <a:r>
                        <a:rPr lang="pl-PL" sz="1400" dirty="0" err="1">
                          <a:effectLst/>
                        </a:rPr>
                        <a:t>main</a:t>
                      </a:r>
                      <a:r>
                        <a:rPr lang="pl-PL" sz="1400" dirty="0">
                          <a:effectLst/>
                        </a:rPr>
                        <a:t>|.</a:t>
                      </a:r>
                      <a:r>
                        <a:rPr lang="pl-PL" sz="1400" dirty="0" err="1">
                          <a:effectLst/>
                        </a:rPr>
                        <a:t>sub</a:t>
                      </a:r>
                      <a:r>
                        <a:rPr lang="pl-PL" sz="1400" dirty="0">
                          <a:effectLst/>
                        </a:rPr>
                        <a:t>|.</a:t>
                      </a:r>
                      <a:r>
                        <a:rPr lang="pl-PL" sz="1400" dirty="0" err="1">
                          <a:effectLst/>
                        </a:rPr>
                        <a:t>axis</a:t>
                      </a:r>
                      <a:r>
                        <a:rPr lang="pl-PL" sz="1400" dirty="0">
                          <a:effectLst/>
                        </a:rPr>
                        <a:t>|.lab}</a:t>
                      </a:r>
                      <a:endParaRPr lang="pl-PL"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a:effectLst/>
                        </a:rPr>
                        <a:t>Powiększenie/pomniejszenie czcionki tekstu na wykresie (i odpowiednio tytułu, podtytułu, wartości oraz etykiet osi) względem domyślnego rozmiaru.</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5268352"/>
                  </a:ext>
                </a:extLst>
              </a:tr>
              <a:tr h="388323">
                <a:tc>
                  <a:txBody>
                    <a:bodyPr/>
                    <a:lstStyle/>
                    <a:p>
                      <a:pPr>
                        <a:lnSpc>
                          <a:spcPct val="107000"/>
                        </a:lnSpc>
                        <a:spcAft>
                          <a:spcPts val="0"/>
                        </a:spcAft>
                      </a:pPr>
                      <a:r>
                        <a:rPr lang="pl-PL" sz="1400">
                          <a:effectLst/>
                        </a:rPr>
                        <a:t>Family</a:t>
                      </a:r>
                      <a:endParaRPr lang="pl-P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400" dirty="0">
                          <a:effectLst/>
                        </a:rPr>
                        <a:t>Rodzina czcionek tekstu na wykresie: "</a:t>
                      </a:r>
                      <a:r>
                        <a:rPr lang="pl-PL" sz="1400" dirty="0" err="1">
                          <a:effectLst/>
                        </a:rPr>
                        <a:t>serif</a:t>
                      </a:r>
                      <a:r>
                        <a:rPr lang="pl-PL" sz="1400" dirty="0">
                          <a:effectLst/>
                        </a:rPr>
                        <a:t>", "</a:t>
                      </a:r>
                      <a:r>
                        <a:rPr lang="pl-PL" sz="1400" dirty="0" err="1">
                          <a:effectLst/>
                        </a:rPr>
                        <a:t>sans</a:t>
                      </a:r>
                      <a:r>
                        <a:rPr lang="pl-PL" sz="1400" dirty="0">
                          <a:effectLst/>
                        </a:rPr>
                        <a:t>", "mono", "symbol" (zależy od urządzenia graficznego).</a:t>
                      </a:r>
                      <a:endParaRPr lang="pl-PL"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1892050"/>
                  </a:ext>
                </a:extLst>
              </a:tr>
            </a:tbl>
          </a:graphicData>
        </a:graphic>
      </p:graphicFrame>
    </p:spTree>
    <p:extLst>
      <p:ext uri="{BB962C8B-B14F-4D97-AF65-F5344CB8AC3E}">
        <p14:creationId xmlns:p14="http://schemas.microsoft.com/office/powerpoint/2010/main" val="2609680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070537" y="685800"/>
            <a:ext cx="9432487" cy="796159"/>
          </a:xfrm>
        </p:spPr>
        <p:txBody>
          <a:bodyPr>
            <a:normAutofit/>
          </a:bodyPr>
          <a:lstStyle/>
          <a:p>
            <a:r>
              <a:rPr lang="pl-PL" sz="2400" dirty="0"/>
              <a:t>Ustawiane tylko przez </a:t>
            </a:r>
            <a:r>
              <a:rPr lang="pl-PL" sz="2400" dirty="0" smtClean="0"/>
              <a:t>wywołanie </a:t>
            </a:r>
            <a:r>
              <a:rPr lang="pl-PL" sz="2400" dirty="0"/>
              <a:t>funkcji par</a:t>
            </a:r>
            <a:endParaRPr lang="pl-PL" sz="2400"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425702294"/>
              </p:ext>
            </p:extLst>
          </p:nvPr>
        </p:nvGraphicFramePr>
        <p:xfrm>
          <a:off x="2070537" y="1481960"/>
          <a:ext cx="9606455" cy="352330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2666914698"/>
                    </a:ext>
                  </a:extLst>
                </a:gridCol>
                <a:gridCol w="8187558">
                  <a:extLst>
                    <a:ext uri="{9D8B030D-6E8A-4147-A177-3AD203B41FA5}">
                      <a16:colId xmlns:a16="http://schemas.microsoft.com/office/drawing/2014/main" val="2078850405"/>
                    </a:ext>
                  </a:extLst>
                </a:gridCol>
              </a:tblGrid>
              <a:tr h="548874">
                <a:tc>
                  <a:txBody>
                    <a:bodyPr/>
                    <a:lstStyle/>
                    <a:p>
                      <a:pPr>
                        <a:lnSpc>
                          <a:spcPct val="107000"/>
                        </a:lnSpc>
                        <a:spcAft>
                          <a:spcPts val="0"/>
                        </a:spcAft>
                      </a:pPr>
                      <a:r>
                        <a:rPr lang="pl-PL" sz="1600" dirty="0" smtClean="0">
                          <a:effectLst/>
                          <a:latin typeface="+mn-lt"/>
                          <a:ea typeface="+mn-ea"/>
                          <a:cs typeface="+mn-cs"/>
                        </a:rPr>
                        <a:t>Funkcja</a:t>
                      </a:r>
                      <a:endParaRPr lang="pl-PL"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dirty="0" smtClean="0">
                          <a:effectLst/>
                          <a:latin typeface="+mn-lt"/>
                          <a:ea typeface="Calibri" panose="020F0502020204030204" pitchFamily="34" charset="0"/>
                          <a:cs typeface="Times New Roman" panose="02020603050405020304" pitchFamily="18" charset="0"/>
                        </a:rPr>
                        <a:t>Opis</a:t>
                      </a:r>
                      <a:endParaRPr lang="pl-PL"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3272283"/>
                  </a:ext>
                </a:extLst>
              </a:tr>
              <a:tr h="548874">
                <a:tc>
                  <a:txBody>
                    <a:bodyPr/>
                    <a:lstStyle/>
                    <a:p>
                      <a:pPr>
                        <a:lnSpc>
                          <a:spcPct val="107000"/>
                        </a:lnSpc>
                        <a:spcAft>
                          <a:spcPts val="0"/>
                        </a:spcAft>
                      </a:pPr>
                      <a:r>
                        <a:rPr lang="pl-PL" sz="1600" dirty="0" err="1">
                          <a:effectLst/>
                          <a:latin typeface="+mn-lt"/>
                        </a:rPr>
                        <a:t>xlog</a:t>
                      </a:r>
                      <a:r>
                        <a:rPr lang="pl-PL" sz="1600" dirty="0">
                          <a:effectLst/>
                          <a:latin typeface="+mn-lt"/>
                        </a:rPr>
                        <a:t>/</a:t>
                      </a:r>
                      <a:r>
                        <a:rPr lang="pl-PL" sz="1600" dirty="0" err="1">
                          <a:effectLst/>
                          <a:latin typeface="+mn-lt"/>
                        </a:rPr>
                        <a:t>ylog</a:t>
                      </a:r>
                      <a:endParaRPr lang="pl-PL"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dirty="0">
                          <a:effectLst/>
                          <a:latin typeface="+mn-lt"/>
                        </a:rPr>
                        <a:t>Flagi logarytmicznej skali osi wykresu.</a:t>
                      </a:r>
                      <a:endParaRPr lang="pl-PL"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951835"/>
                  </a:ext>
                </a:extLst>
              </a:tr>
              <a:tr h="657478">
                <a:tc>
                  <a:txBody>
                    <a:bodyPr/>
                    <a:lstStyle/>
                    <a:p>
                      <a:pPr>
                        <a:lnSpc>
                          <a:spcPct val="107000"/>
                        </a:lnSpc>
                        <a:spcAft>
                          <a:spcPts val="0"/>
                        </a:spcAft>
                      </a:pPr>
                      <a:r>
                        <a:rPr lang="pl-PL" sz="1600" dirty="0">
                          <a:effectLst/>
                          <a:latin typeface="+mn-lt"/>
                        </a:rPr>
                        <a:t>mar/oma</a:t>
                      </a:r>
                      <a:endParaRPr lang="pl-PL"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a:effectLst/>
                          <a:latin typeface="+mn-lt"/>
                        </a:rPr>
                        <a:t>Czteroelementowe wektory marginesu regionu kreślenia- /zewnętrznego odpowiednio z góry, z lewej, z dołu i z prawej strony.</a:t>
                      </a:r>
                      <a:endParaRPr lang="pl-PL"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6364340"/>
                  </a:ext>
                </a:extLst>
              </a:tr>
              <a:tr h="548874">
                <a:tc>
                  <a:txBody>
                    <a:bodyPr/>
                    <a:lstStyle/>
                    <a:p>
                      <a:pPr>
                        <a:lnSpc>
                          <a:spcPct val="107000"/>
                        </a:lnSpc>
                        <a:spcAft>
                          <a:spcPts val="0"/>
                        </a:spcAft>
                      </a:pPr>
                      <a:r>
                        <a:rPr lang="pl-PL" sz="1600">
                          <a:effectLst/>
                          <a:latin typeface="+mn-lt"/>
                        </a:rPr>
                        <a:t>Ps</a:t>
                      </a:r>
                      <a:endParaRPr lang="pl-PL"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a:effectLst/>
                          <a:latin typeface="+mn-lt"/>
                        </a:rPr>
                        <a:t>Rozmiar czcionki w punktach (rozmiar tekstu = ps·cex).</a:t>
                      </a:r>
                      <a:endParaRPr lang="pl-PL"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2033562"/>
                  </a:ext>
                </a:extLst>
              </a:tr>
              <a:tr h="670326">
                <a:tc>
                  <a:txBody>
                    <a:bodyPr/>
                    <a:lstStyle/>
                    <a:p>
                      <a:pPr>
                        <a:lnSpc>
                          <a:spcPct val="107000"/>
                        </a:lnSpc>
                        <a:spcAft>
                          <a:spcPts val="0"/>
                        </a:spcAft>
                      </a:pPr>
                      <a:r>
                        <a:rPr lang="pl-PL" sz="1600">
                          <a:effectLst/>
                          <a:latin typeface="+mn-lt"/>
                        </a:rPr>
                        <a:t>mfcol/mfrow</a:t>
                      </a:r>
                      <a:endParaRPr lang="pl-PL"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a:effectLst/>
                          <a:latin typeface="+mn-lt"/>
                        </a:rPr>
                        <a:t>Liczba kolumn/wierszy na które jest dzielone pole wykresu (do rysowania wielu wykresów na jednym urządzeniu).</a:t>
                      </a:r>
                      <a:endParaRPr lang="pl-PL"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8950518"/>
                  </a:ext>
                </a:extLst>
              </a:tr>
              <a:tr h="548874">
                <a:tc>
                  <a:txBody>
                    <a:bodyPr/>
                    <a:lstStyle/>
                    <a:p>
                      <a:pPr>
                        <a:lnSpc>
                          <a:spcPct val="107000"/>
                        </a:lnSpc>
                        <a:spcAft>
                          <a:spcPts val="0"/>
                        </a:spcAft>
                      </a:pPr>
                      <a:r>
                        <a:rPr lang="pl-PL" sz="1600">
                          <a:effectLst/>
                          <a:latin typeface="+mn-lt"/>
                        </a:rPr>
                        <a:t>New</a:t>
                      </a:r>
                      <a:endParaRPr lang="pl-PL"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dirty="0">
                          <a:effectLst/>
                          <a:latin typeface="+mn-lt"/>
                        </a:rPr>
                        <a:t>Flaga pozwalająca nakreślić wykres na poprzednim (jeśli TRUE).</a:t>
                      </a:r>
                      <a:endParaRPr lang="pl-PL"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3449764"/>
                  </a:ext>
                </a:extLst>
              </a:tr>
            </a:tbl>
          </a:graphicData>
        </a:graphic>
      </p:graphicFrame>
    </p:spTree>
    <p:extLst>
      <p:ext uri="{BB962C8B-B14F-4D97-AF65-F5344CB8AC3E}">
        <p14:creationId xmlns:p14="http://schemas.microsoft.com/office/powerpoint/2010/main" val="1944486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421116395"/>
              </p:ext>
            </p:extLst>
          </p:nvPr>
        </p:nvGraphicFramePr>
        <p:xfrm>
          <a:off x="1765736" y="1944415"/>
          <a:ext cx="9722070" cy="3225765"/>
        </p:xfrm>
        <a:graphic>
          <a:graphicData uri="http://schemas.openxmlformats.org/drawingml/2006/table">
            <a:tbl>
              <a:tblPr firstRow="1" bandRow="1">
                <a:tableStyleId>{5C22544A-7EE6-4342-B048-85BDC9FD1C3A}</a:tableStyleId>
              </a:tblPr>
              <a:tblGrid>
                <a:gridCol w="1629106">
                  <a:extLst>
                    <a:ext uri="{9D8B030D-6E8A-4147-A177-3AD203B41FA5}">
                      <a16:colId xmlns:a16="http://schemas.microsoft.com/office/drawing/2014/main" val="1998358719"/>
                    </a:ext>
                  </a:extLst>
                </a:gridCol>
                <a:gridCol w="8092964">
                  <a:extLst>
                    <a:ext uri="{9D8B030D-6E8A-4147-A177-3AD203B41FA5}">
                      <a16:colId xmlns:a16="http://schemas.microsoft.com/office/drawing/2014/main" val="2324265250"/>
                    </a:ext>
                  </a:extLst>
                </a:gridCol>
              </a:tblGrid>
              <a:tr h="393683">
                <a:tc>
                  <a:txBody>
                    <a:bodyPr/>
                    <a:lstStyle/>
                    <a:p>
                      <a:pPr>
                        <a:lnSpc>
                          <a:spcPct val="107000"/>
                        </a:lnSpc>
                        <a:spcAft>
                          <a:spcPts val="0"/>
                        </a:spcAft>
                      </a:pPr>
                      <a:r>
                        <a:rPr lang="pl-PL" sz="1800">
                          <a:effectLst/>
                        </a:rPr>
                        <a:t>Funkcja </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effectLst/>
                        </a:rPr>
                        <a:t>Opis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816933"/>
                  </a:ext>
                </a:extLst>
              </a:tr>
              <a:tr h="804495">
                <a:tc>
                  <a:txBody>
                    <a:bodyPr/>
                    <a:lstStyle/>
                    <a:p>
                      <a:pPr>
                        <a:lnSpc>
                          <a:spcPct val="107000"/>
                        </a:lnSpc>
                        <a:spcAft>
                          <a:spcPts val="0"/>
                        </a:spcAft>
                      </a:pPr>
                      <a:r>
                        <a:rPr lang="pl-PL" sz="1800" dirty="0" err="1">
                          <a:effectLst/>
                        </a:rPr>
                        <a:t>Title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effectLst/>
                        </a:rPr>
                        <a:t>Dodaje etykiety wykresu (tytuł, podtytuł, etykiety osi). Pozwala wyspecyfikować ich położenie.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5372204"/>
                  </a:ext>
                </a:extLst>
              </a:tr>
              <a:tr h="393683">
                <a:tc>
                  <a:txBody>
                    <a:bodyPr/>
                    <a:lstStyle/>
                    <a:p>
                      <a:pPr>
                        <a:lnSpc>
                          <a:spcPct val="107000"/>
                        </a:lnSpc>
                        <a:spcAft>
                          <a:spcPts val="0"/>
                        </a:spcAft>
                      </a:pPr>
                      <a:r>
                        <a:rPr lang="pl-PL" sz="1800">
                          <a:effectLst/>
                        </a:rPr>
                        <a:t>Legend</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effectLst/>
                        </a:rPr>
                        <a:t>Dodaje legendę do wykresu.</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5711260"/>
                  </a:ext>
                </a:extLst>
              </a:tr>
              <a:tr h="447145">
                <a:tc>
                  <a:txBody>
                    <a:bodyPr/>
                    <a:lstStyle/>
                    <a:p>
                      <a:pPr>
                        <a:lnSpc>
                          <a:spcPct val="107000"/>
                        </a:lnSpc>
                        <a:spcAft>
                          <a:spcPts val="0"/>
                        </a:spcAft>
                      </a:pPr>
                      <a:r>
                        <a:rPr lang="pl-PL" sz="1800" dirty="0" err="1">
                          <a:effectLst/>
                        </a:rPr>
                        <a:t>Axis</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effectLst/>
                        </a:rPr>
                        <a:t>Dodaje oś do wykresu (np. dodatkową oś z prawej strony).</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652580"/>
                  </a:ext>
                </a:extLst>
              </a:tr>
              <a:tr h="399393">
                <a:tc>
                  <a:txBody>
                    <a:bodyPr/>
                    <a:lstStyle/>
                    <a:p>
                      <a:pPr>
                        <a:lnSpc>
                          <a:spcPct val="107000"/>
                        </a:lnSpc>
                        <a:spcAft>
                          <a:spcPts val="0"/>
                        </a:spcAft>
                      </a:pPr>
                      <a:r>
                        <a:rPr lang="pl-PL" sz="1800">
                          <a:effectLst/>
                        </a:rPr>
                        <a:t>text/mtext</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effectLst/>
                        </a:rPr>
                        <a:t>Dodaje tekst w rejonie kreślenia/na marginesie wykresu.</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3388495"/>
                  </a:ext>
                </a:extLst>
              </a:tr>
              <a:tr h="393683">
                <a:tc>
                  <a:txBody>
                    <a:bodyPr/>
                    <a:lstStyle/>
                    <a:p>
                      <a:pPr>
                        <a:lnSpc>
                          <a:spcPct val="107000"/>
                        </a:lnSpc>
                        <a:spcAft>
                          <a:spcPts val="0"/>
                        </a:spcAft>
                      </a:pPr>
                      <a:r>
                        <a:rPr lang="pl-PL" sz="1800">
                          <a:effectLst/>
                        </a:rPr>
                        <a:t>Points</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effectLst/>
                        </a:rPr>
                        <a:t>Dodaje dodatkowe punkty do wykresu.</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3069556"/>
                  </a:ext>
                </a:extLst>
              </a:tr>
              <a:tr h="393683">
                <a:tc>
                  <a:txBody>
                    <a:bodyPr/>
                    <a:lstStyle/>
                    <a:p>
                      <a:pPr>
                        <a:lnSpc>
                          <a:spcPct val="107000"/>
                        </a:lnSpc>
                        <a:spcAft>
                          <a:spcPts val="0"/>
                        </a:spcAft>
                      </a:pPr>
                      <a:r>
                        <a:rPr lang="pl-PL" sz="1800">
                          <a:effectLst/>
                        </a:rPr>
                        <a:t>lines/abline</a:t>
                      </a:r>
                      <a:endParaRPr lang="pl-PL"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effectLst/>
                        </a:rPr>
                        <a:t>Dodaje do wykresu linie łamane/proste.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840943"/>
                  </a:ext>
                </a:extLst>
              </a:tr>
            </a:tbl>
          </a:graphicData>
        </a:graphic>
      </p:graphicFrame>
      <p:sp>
        <p:nvSpPr>
          <p:cNvPr id="5" name="pole tekstowe 4"/>
          <p:cNvSpPr txBox="1"/>
          <p:nvPr/>
        </p:nvSpPr>
        <p:spPr>
          <a:xfrm>
            <a:off x="10047890" y="6085490"/>
            <a:ext cx="1319592" cy="369332"/>
          </a:xfrm>
          <a:prstGeom prst="rect">
            <a:avLst/>
          </a:prstGeom>
          <a:noFill/>
        </p:spPr>
        <p:txBody>
          <a:bodyPr wrap="none" rtlCol="0">
            <a:spAutoFit/>
          </a:bodyPr>
          <a:lstStyle/>
          <a:p>
            <a:r>
              <a:rPr lang="pl-PL" dirty="0" smtClean="0"/>
              <a:t>5-rysunek.R</a:t>
            </a:r>
            <a:endParaRPr lang="pl-PL" dirty="0"/>
          </a:p>
        </p:txBody>
      </p:sp>
    </p:spTree>
    <p:extLst>
      <p:ext uri="{BB962C8B-B14F-4D97-AF65-F5344CB8AC3E}">
        <p14:creationId xmlns:p14="http://schemas.microsoft.com/office/powerpoint/2010/main" val="26699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Kreślenie krzywych i </a:t>
            </a:r>
            <a:r>
              <a:rPr lang="pl-PL" b="1" dirty="0" smtClean="0"/>
              <a:t>wielokątów</a:t>
            </a:r>
            <a:endParaRPr lang="pl-PL" dirty="0"/>
          </a:p>
        </p:txBody>
      </p:sp>
      <p:sp>
        <p:nvSpPr>
          <p:cNvPr id="3" name="Symbol zastępczy zawartości 2"/>
          <p:cNvSpPr>
            <a:spLocks noGrp="1"/>
          </p:cNvSpPr>
          <p:nvPr>
            <p:ph idx="1"/>
          </p:nvPr>
        </p:nvSpPr>
        <p:spPr/>
        <p:txBody>
          <a:bodyPr/>
          <a:lstStyle/>
          <a:p>
            <a:pPr marL="0" indent="0">
              <a:buNone/>
            </a:pPr>
            <a:r>
              <a:rPr lang="pl-PL" dirty="0"/>
              <a:t>W przypadku kreślenia funkcji lub wyrażeń jednej zmiennej wygodną nakładką na funkcję </a:t>
            </a:r>
            <a:r>
              <a:rPr lang="pl-PL" b="1" dirty="0"/>
              <a:t>plot</a:t>
            </a:r>
            <a:r>
              <a:rPr lang="pl-PL" dirty="0"/>
              <a:t> jest funkcja </a:t>
            </a:r>
            <a:r>
              <a:rPr lang="pl-PL" b="1" dirty="0" err="1"/>
              <a:t>curve</a:t>
            </a:r>
            <a:r>
              <a:rPr lang="pl-PL" dirty="0"/>
              <a:t>, wykonująca za nas część pracy. W przypadku wyrażeń muszą one być wyrażeniami zmiennej x.</a:t>
            </a:r>
            <a:endParaRPr lang="pl-PL" dirty="0"/>
          </a:p>
        </p:txBody>
      </p:sp>
      <p:sp>
        <p:nvSpPr>
          <p:cNvPr id="4" name="pole tekstowe 3"/>
          <p:cNvSpPr txBox="1"/>
          <p:nvPr/>
        </p:nvSpPr>
        <p:spPr>
          <a:xfrm>
            <a:off x="9051711" y="6201104"/>
            <a:ext cx="2451312" cy="369332"/>
          </a:xfrm>
          <a:prstGeom prst="rect">
            <a:avLst/>
          </a:prstGeom>
          <a:noFill/>
        </p:spPr>
        <p:txBody>
          <a:bodyPr wrap="none" rtlCol="0">
            <a:spAutoFit/>
          </a:bodyPr>
          <a:lstStyle/>
          <a:p>
            <a:r>
              <a:rPr lang="pl-PL" dirty="0" smtClean="0"/>
              <a:t>6-kreślenie_krzywych.R</a:t>
            </a:r>
          </a:p>
        </p:txBody>
      </p:sp>
    </p:spTree>
    <p:extLst>
      <p:ext uri="{BB962C8B-B14F-4D97-AF65-F5344CB8AC3E}">
        <p14:creationId xmlns:p14="http://schemas.microsoft.com/office/powerpoint/2010/main" val="4282634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Kreślenie wielu zestawów współrzędnych </a:t>
            </a:r>
            <a:endParaRPr lang="pl-PL" dirty="0"/>
          </a:p>
        </p:txBody>
      </p:sp>
      <p:sp>
        <p:nvSpPr>
          <p:cNvPr id="3" name="Symbol zastępczy zawartości 2"/>
          <p:cNvSpPr>
            <a:spLocks noGrp="1"/>
          </p:cNvSpPr>
          <p:nvPr>
            <p:ph idx="1"/>
          </p:nvPr>
        </p:nvSpPr>
        <p:spPr/>
        <p:txBody>
          <a:bodyPr/>
          <a:lstStyle/>
          <a:p>
            <a:pPr marL="0" indent="0">
              <a:buNone/>
            </a:pPr>
            <a:r>
              <a:rPr lang="pl-PL" dirty="0"/>
              <a:t>Do kreślenia wielu zestawów punktów na jednym wykresie służy funkcja </a:t>
            </a:r>
            <a:r>
              <a:rPr lang="pl-PL" b="1" dirty="0" err="1"/>
              <a:t>matplot</a:t>
            </a:r>
            <a:r>
              <a:rPr lang="pl-PL" dirty="0"/>
              <a:t> (kolejna nakładka na funkcje plot). Zamiast wektorów współrzędnych przyjmuje jako parametry macierze i kreśli punkty kolumnami. W przypadku nierównej liczby kolumn pierwszych i drugich współrzędnych, są one brane cyklicznie. </a:t>
            </a:r>
          </a:p>
        </p:txBody>
      </p:sp>
      <p:sp>
        <p:nvSpPr>
          <p:cNvPr id="4" name="pole tekstowe 3"/>
          <p:cNvSpPr txBox="1"/>
          <p:nvPr/>
        </p:nvSpPr>
        <p:spPr>
          <a:xfrm>
            <a:off x="9051711" y="6201104"/>
            <a:ext cx="2565126" cy="369332"/>
          </a:xfrm>
          <a:prstGeom prst="rect">
            <a:avLst/>
          </a:prstGeom>
          <a:noFill/>
        </p:spPr>
        <p:txBody>
          <a:bodyPr wrap="none" rtlCol="0">
            <a:spAutoFit/>
          </a:bodyPr>
          <a:lstStyle/>
          <a:p>
            <a:r>
              <a:rPr lang="pl-PL" dirty="0" smtClean="0"/>
              <a:t>6a-kreślenie_krzywych.R</a:t>
            </a:r>
          </a:p>
        </p:txBody>
      </p:sp>
    </p:spTree>
    <p:extLst>
      <p:ext uri="{BB962C8B-B14F-4D97-AF65-F5344CB8AC3E}">
        <p14:creationId xmlns:p14="http://schemas.microsoft.com/office/powerpoint/2010/main" val="2082877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Dane </a:t>
            </a:r>
            <a:r>
              <a:rPr lang="pl-PL" b="1" dirty="0" smtClean="0"/>
              <a:t>etykietowane</a:t>
            </a:r>
            <a:endParaRPr lang="pl-PL" dirty="0"/>
          </a:p>
        </p:txBody>
      </p:sp>
      <p:sp>
        <p:nvSpPr>
          <p:cNvPr id="3" name="Symbol zastępczy zawartości 2"/>
          <p:cNvSpPr>
            <a:spLocks noGrp="1"/>
          </p:cNvSpPr>
          <p:nvPr>
            <p:ph idx="1"/>
          </p:nvPr>
        </p:nvSpPr>
        <p:spPr/>
        <p:txBody>
          <a:bodyPr/>
          <a:lstStyle/>
          <a:p>
            <a:pPr marL="0" indent="0">
              <a:buNone/>
            </a:pPr>
            <a:r>
              <a:rPr lang="pl-PL" dirty="0"/>
              <a:t>Standardowymi wykresami do reprezentacji proporcji danych kategorycznych są wykresy słupkowe (</a:t>
            </a:r>
            <a:r>
              <a:rPr lang="pl-PL" b="1" dirty="0" err="1"/>
              <a:t>barplot</a:t>
            </a:r>
            <a:r>
              <a:rPr lang="pl-PL" dirty="0"/>
              <a:t>) i kołowe (</a:t>
            </a:r>
            <a:r>
              <a:rPr lang="pl-PL" b="1" dirty="0" err="1"/>
              <a:t>pie</a:t>
            </a:r>
            <a:r>
              <a:rPr lang="pl-PL" dirty="0"/>
              <a:t>). Przyjmują one jako parametr wektory liczbowe, reprezentujące ilości elementów w poszczególnych kategoriach</a:t>
            </a:r>
            <a:r>
              <a:rPr lang="pl-PL" dirty="0" smtClean="0"/>
              <a:t>.</a:t>
            </a:r>
            <a:endParaRPr lang="pl-PL" dirty="0"/>
          </a:p>
        </p:txBody>
      </p:sp>
      <p:sp>
        <p:nvSpPr>
          <p:cNvPr id="4" name="pole tekstowe 3"/>
          <p:cNvSpPr txBox="1"/>
          <p:nvPr/>
        </p:nvSpPr>
        <p:spPr>
          <a:xfrm>
            <a:off x="9051711" y="6190593"/>
            <a:ext cx="2451312" cy="369332"/>
          </a:xfrm>
          <a:prstGeom prst="rect">
            <a:avLst/>
          </a:prstGeom>
          <a:noFill/>
        </p:spPr>
        <p:txBody>
          <a:bodyPr wrap="none" rtlCol="0">
            <a:spAutoFit/>
          </a:bodyPr>
          <a:lstStyle/>
          <a:p>
            <a:r>
              <a:rPr lang="pl-PL" dirty="0" smtClean="0"/>
              <a:t>7-dane_etykietowane.R</a:t>
            </a:r>
          </a:p>
        </p:txBody>
      </p:sp>
    </p:spTree>
    <p:extLst>
      <p:ext uri="{BB962C8B-B14F-4D97-AF65-F5344CB8AC3E}">
        <p14:creationId xmlns:p14="http://schemas.microsoft.com/office/powerpoint/2010/main" val="2796663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Rozkład danych numerycznych </a:t>
            </a:r>
            <a:endParaRPr lang="pl-PL" dirty="0"/>
          </a:p>
        </p:txBody>
      </p:sp>
      <p:sp>
        <p:nvSpPr>
          <p:cNvPr id="3" name="Symbol zastępczy zawartości 2"/>
          <p:cNvSpPr>
            <a:spLocks noGrp="1"/>
          </p:cNvSpPr>
          <p:nvPr>
            <p:ph idx="1"/>
          </p:nvPr>
        </p:nvSpPr>
        <p:spPr>
          <a:xfrm>
            <a:off x="1484310" y="1502979"/>
            <a:ext cx="10266256" cy="4918842"/>
          </a:xfrm>
        </p:spPr>
        <p:txBody>
          <a:bodyPr>
            <a:normAutofit lnSpcReduction="10000"/>
          </a:bodyPr>
          <a:lstStyle/>
          <a:p>
            <a:pPr marL="0" indent="0">
              <a:buNone/>
            </a:pPr>
            <a:r>
              <a:rPr lang="pl-PL" dirty="0"/>
              <a:t>Rozkład danych numerycznych możemy kreślić przy pomocy wykresów dla danych kategorycznych, dzieląc je wcześniej na przedziały (</a:t>
            </a:r>
            <a:r>
              <a:rPr lang="pl-PL" b="1" dirty="0" err="1"/>
              <a:t>cut</a:t>
            </a:r>
            <a:r>
              <a:rPr lang="pl-PL" dirty="0"/>
              <a:t>). Środowisko R posiada funkcje ułatwiające nam ten proces, które tworzą bezpośrednio wykresy rozkładu danych (z pominięciem kroku ich ręcznego dzielenia). Najprostszy, tekstowy wykres to tzw. wykres “ łodygowo–liściowy” (</a:t>
            </a:r>
            <a:r>
              <a:rPr lang="pl-PL" b="1" dirty="0" err="1"/>
              <a:t>stem</a:t>
            </a:r>
            <a:r>
              <a:rPr lang="pl-PL" dirty="0"/>
              <a:t>). Odpowiednikiem wykresu słupkowego jest tzw. histogram (</a:t>
            </a:r>
            <a:r>
              <a:rPr lang="pl-PL" b="1" dirty="0" err="1"/>
              <a:t>hist</a:t>
            </a:r>
            <a:r>
              <a:rPr lang="pl-PL" dirty="0"/>
              <a:t>). </a:t>
            </a:r>
          </a:p>
          <a:p>
            <a:pPr marL="0" indent="0">
              <a:buNone/>
            </a:pPr>
            <a:r>
              <a:rPr lang="pl-PL" dirty="0"/>
              <a:t>Parametr </a:t>
            </a:r>
            <a:r>
              <a:rPr lang="pl-PL" b="1" dirty="0" err="1"/>
              <a:t>scale</a:t>
            </a:r>
            <a:r>
              <a:rPr lang="pl-PL" dirty="0"/>
              <a:t> funkcji </a:t>
            </a:r>
            <a:r>
              <a:rPr lang="pl-PL" b="1" dirty="0" err="1"/>
              <a:t>stem</a:t>
            </a:r>
            <a:r>
              <a:rPr lang="pl-PL" dirty="0"/>
              <a:t> pozwala nam kontrolować szerokość kubełków.</a:t>
            </a:r>
          </a:p>
          <a:p>
            <a:pPr marL="0" indent="0">
              <a:buNone/>
            </a:pPr>
            <a:r>
              <a:rPr lang="pl-PL" dirty="0"/>
              <a:t>Kilka ważniejszych parametrów funkcji </a:t>
            </a:r>
            <a:r>
              <a:rPr lang="pl-PL" dirty="0" err="1"/>
              <a:t>hist</a:t>
            </a:r>
            <a:r>
              <a:rPr lang="pl-PL" dirty="0"/>
              <a:t>: </a:t>
            </a:r>
          </a:p>
          <a:p>
            <a:pPr lvl="0"/>
            <a:r>
              <a:rPr lang="pl-PL" sz="1900" dirty="0" err="1"/>
              <a:t>breaks</a:t>
            </a:r>
            <a:r>
              <a:rPr lang="pl-PL" sz="1900" dirty="0"/>
              <a:t> — parametr kontrolujący sposób </a:t>
            </a:r>
            <a:r>
              <a:rPr lang="pl-PL" sz="1900" dirty="0" err="1"/>
              <a:t>kubełkowania</a:t>
            </a:r>
            <a:r>
              <a:rPr lang="pl-PL" sz="1900" dirty="0"/>
              <a:t> przez: liczbę kubełków (pojedyncza wartość) lub dokładne wartości cięć (wektor) lub gotowy algorytm wyliczający liczbę </a:t>
            </a:r>
            <a:r>
              <a:rPr lang="pl-PL" sz="1900" dirty="0" smtClean="0"/>
              <a:t>cięć, </a:t>
            </a:r>
            <a:r>
              <a:rPr lang="pl-PL" sz="1900" dirty="0"/>
              <a:t>czy też własną funkcją wyliczającą cięcia; </a:t>
            </a:r>
          </a:p>
          <a:p>
            <a:pPr lvl="0"/>
            <a:r>
              <a:rPr lang="pl-PL" sz="1900" dirty="0" err="1"/>
              <a:t>freq</a:t>
            </a:r>
            <a:r>
              <a:rPr lang="pl-PL" sz="1900" dirty="0"/>
              <a:t> — flaga określająca czy ma być kreślona częstość (ilość elementów w kubełkach) czy proporcja (w sensie gęstości, tzn. pole pod histogramem wynosi 1); </a:t>
            </a:r>
          </a:p>
          <a:p>
            <a:pPr lvl="0"/>
            <a:r>
              <a:rPr lang="pl-PL" sz="1900" dirty="0"/>
              <a:t>plot — flaga pozwalająca nie kreślić histogramu i skorzystać z wyliczonych własności obiektu klasy "histogram</a:t>
            </a:r>
            <a:r>
              <a:rPr lang="pl-PL" sz="1900" dirty="0" smtClean="0"/>
              <a:t>";</a:t>
            </a:r>
            <a:endParaRPr lang="pl-PL" sz="1900" dirty="0"/>
          </a:p>
        </p:txBody>
      </p:sp>
      <p:sp>
        <p:nvSpPr>
          <p:cNvPr id="4" name="pole tekstowe 3"/>
          <p:cNvSpPr txBox="1"/>
          <p:nvPr/>
        </p:nvSpPr>
        <p:spPr>
          <a:xfrm>
            <a:off x="9333186" y="6421821"/>
            <a:ext cx="2340705" cy="369332"/>
          </a:xfrm>
          <a:prstGeom prst="rect">
            <a:avLst/>
          </a:prstGeom>
          <a:noFill/>
        </p:spPr>
        <p:txBody>
          <a:bodyPr wrap="none" rtlCol="0">
            <a:spAutoFit/>
          </a:bodyPr>
          <a:lstStyle/>
          <a:p>
            <a:r>
              <a:rPr lang="pl-PL" dirty="0" smtClean="0"/>
              <a:t>8-dane_numeryczne.R</a:t>
            </a:r>
            <a:endParaRPr lang="pl-PL" dirty="0"/>
          </a:p>
        </p:txBody>
      </p:sp>
    </p:spTree>
    <p:extLst>
      <p:ext uri="{BB962C8B-B14F-4D97-AF65-F5344CB8AC3E}">
        <p14:creationId xmlns:p14="http://schemas.microsoft.com/office/powerpoint/2010/main" val="1657844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r"/>
            <a:r>
              <a:rPr lang="pl-PL" dirty="0" smtClean="0"/>
              <a:t>Dziękuję </a:t>
            </a:r>
            <a:r>
              <a:rPr lang="pl-PL" smtClean="0"/>
              <a:t>za uwagę</a:t>
            </a:r>
            <a:endParaRPr lang="pl-PL" dirty="0"/>
          </a:p>
        </p:txBody>
      </p:sp>
      <p:sp>
        <p:nvSpPr>
          <p:cNvPr id="3" name="Symbol zastępczy tekstu 2"/>
          <p:cNvSpPr>
            <a:spLocks noGrp="1"/>
          </p:cNvSpPr>
          <p:nvPr>
            <p:ph type="body" sz="half" idx="2"/>
          </p:nvPr>
        </p:nvSpPr>
        <p:spPr/>
        <p:txBody>
          <a:bodyPr/>
          <a:lstStyle/>
          <a:p>
            <a:endParaRPr lang="pl-PL" dirty="0"/>
          </a:p>
        </p:txBody>
      </p:sp>
    </p:spTree>
    <p:extLst>
      <p:ext uri="{BB962C8B-B14F-4D97-AF65-F5344CB8AC3E}">
        <p14:creationId xmlns:p14="http://schemas.microsoft.com/office/powerpoint/2010/main" val="74190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610435" y="2420007"/>
            <a:ext cx="10018713" cy="3570890"/>
          </a:xfrm>
        </p:spPr>
        <p:txBody>
          <a:bodyPr>
            <a:normAutofit fontScale="90000"/>
          </a:bodyPr>
          <a:lstStyle/>
          <a:p>
            <a:pPr marL="0" indent="0"/>
            <a:r>
              <a:rPr lang="pl-PL" dirty="0"/>
              <a:t>R jest językiem programowania, a przede wszystkim środowiskiem do obliczeń statystycznych oraz wizualizacji wyników. W tym zakresie posiada liczne gotowe implementacje procedur statystycznych oraz dostosowane do nich, bardzo duże możliwości graficzne</a:t>
            </a:r>
            <a:r>
              <a:rPr lang="pl-PL" dirty="0" smtClean="0"/>
              <a:t>.</a:t>
            </a:r>
            <a:r>
              <a:rPr lang="pl-PL" dirty="0"/>
              <a:t/>
            </a:r>
            <a:br>
              <a:rPr lang="pl-PL" dirty="0"/>
            </a:br>
            <a:endParaRPr lang="pl-PL" dirty="0"/>
          </a:p>
        </p:txBody>
      </p:sp>
    </p:spTree>
    <p:extLst>
      <p:ext uri="{BB962C8B-B14F-4D97-AF65-F5344CB8AC3E}">
        <p14:creationId xmlns:p14="http://schemas.microsoft.com/office/powerpoint/2010/main" val="2326155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R jako </a:t>
            </a:r>
            <a:r>
              <a:rPr lang="pl-PL" b="1" dirty="0" smtClean="0"/>
              <a:t>kalkulator</a:t>
            </a:r>
            <a:endParaRPr lang="pl-PL" dirty="0"/>
          </a:p>
        </p:txBody>
      </p:sp>
      <p:sp>
        <p:nvSpPr>
          <p:cNvPr id="3" name="Symbol zastępczy zawartości 2"/>
          <p:cNvSpPr>
            <a:spLocks noGrp="1"/>
          </p:cNvSpPr>
          <p:nvPr>
            <p:ph idx="1"/>
          </p:nvPr>
        </p:nvSpPr>
        <p:spPr>
          <a:xfrm>
            <a:off x="1484310" y="1954925"/>
            <a:ext cx="10018713" cy="3836276"/>
          </a:xfrm>
        </p:spPr>
        <p:txBody>
          <a:bodyPr>
            <a:normAutofit/>
          </a:bodyPr>
          <a:lstStyle/>
          <a:p>
            <a:pPr marL="0" indent="0">
              <a:buNone/>
            </a:pPr>
            <a:r>
              <a:rPr lang="pl-PL" b="1" dirty="0"/>
              <a:t>Operacje arytmetyczne</a:t>
            </a:r>
          </a:p>
          <a:p>
            <a:pPr marL="0" indent="0">
              <a:buNone/>
            </a:pPr>
            <a:r>
              <a:rPr lang="pl-PL" dirty="0"/>
              <a:t>środowiska R możemy używać jak zwykłego kalkulatora wpisując wyrażenie do obliczenia i potwierdzając komendę klawiszem </a:t>
            </a:r>
            <a:r>
              <a:rPr lang="pl-PL" dirty="0" err="1"/>
              <a:t>Enter</a:t>
            </a:r>
            <a:r>
              <a:rPr lang="pl-PL" dirty="0"/>
              <a:t>.</a:t>
            </a:r>
          </a:p>
          <a:p>
            <a:pPr marL="0" indent="0">
              <a:buNone/>
            </a:pPr>
            <a:r>
              <a:rPr lang="pl-PL" b="1" dirty="0" smtClean="0"/>
              <a:t>Przypisanie</a:t>
            </a:r>
            <a:endParaRPr lang="pl-PL" b="1" dirty="0"/>
          </a:p>
          <a:p>
            <a:pPr marL="0" indent="0">
              <a:buNone/>
            </a:pPr>
            <a:r>
              <a:rPr lang="pl-PL" dirty="0"/>
              <a:t>Wyniki obliczeń możemy przypisywać na zmienne przy pomocy operatora </a:t>
            </a:r>
            <a:r>
              <a:rPr lang="pl-PL" dirty="0" smtClean="0"/>
              <a:t>=, &lt;-, &lt;&lt;-, -&gt;, -&gt;&gt;. </a:t>
            </a:r>
            <a:endParaRPr lang="pl-PL" dirty="0"/>
          </a:p>
          <a:p>
            <a:pPr marL="0" indent="0">
              <a:buNone/>
            </a:pPr>
            <a:r>
              <a:rPr lang="pl-PL" dirty="0"/>
              <a:t>Porównanie wykonujemy przy pomocy operatora </a:t>
            </a:r>
            <a:r>
              <a:rPr lang="pl-PL" dirty="0" smtClean="0"/>
              <a:t>==.</a:t>
            </a:r>
            <a:endParaRPr lang="pl-PL" dirty="0"/>
          </a:p>
        </p:txBody>
      </p:sp>
      <p:sp>
        <p:nvSpPr>
          <p:cNvPr id="5" name="pole tekstowe 4"/>
          <p:cNvSpPr txBox="1"/>
          <p:nvPr/>
        </p:nvSpPr>
        <p:spPr>
          <a:xfrm>
            <a:off x="9993827" y="5906813"/>
            <a:ext cx="1509196" cy="369332"/>
          </a:xfrm>
          <a:prstGeom prst="rect">
            <a:avLst/>
          </a:prstGeom>
          <a:noFill/>
        </p:spPr>
        <p:txBody>
          <a:bodyPr wrap="none" rtlCol="0">
            <a:spAutoFit/>
          </a:bodyPr>
          <a:lstStyle/>
          <a:p>
            <a:r>
              <a:rPr lang="pl-PL" dirty="0" smtClean="0"/>
              <a:t>1-kalkulator.R</a:t>
            </a:r>
            <a:endParaRPr lang="pl-PL" dirty="0"/>
          </a:p>
        </p:txBody>
      </p:sp>
    </p:spTree>
    <p:extLst>
      <p:ext uri="{BB962C8B-B14F-4D97-AF65-F5344CB8AC3E}">
        <p14:creationId xmlns:p14="http://schemas.microsoft.com/office/powerpoint/2010/main" val="3351246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Wektory</a:t>
            </a:r>
            <a:endParaRPr lang="pl-PL" b="1" dirty="0"/>
          </a:p>
        </p:txBody>
      </p:sp>
      <p:sp>
        <p:nvSpPr>
          <p:cNvPr id="3" name="Symbol zastępczy zawartości 2"/>
          <p:cNvSpPr>
            <a:spLocks noGrp="1"/>
          </p:cNvSpPr>
          <p:nvPr>
            <p:ph idx="1"/>
          </p:nvPr>
        </p:nvSpPr>
        <p:spPr/>
        <p:txBody>
          <a:bodyPr>
            <a:normAutofit/>
          </a:bodyPr>
          <a:lstStyle/>
          <a:p>
            <a:pPr marL="0" indent="0">
              <a:buNone/>
            </a:pPr>
            <a:r>
              <a:rPr lang="pl-PL" dirty="0"/>
              <a:t>R jest językiem wektorowym; wszystkie możliwe operacje odbywają się wektorowo po elementach. Wszystkie elementy wektora muszą być tego samego typu (liczbowe, znakowe, logiczne). Strukturą danych reprezentującą niejednorodne ze względu na typ elementów wektory są listy.</a:t>
            </a:r>
          </a:p>
          <a:p>
            <a:pPr marL="0" indent="0">
              <a:buNone/>
            </a:pPr>
            <a:r>
              <a:rPr lang="pl-PL" dirty="0"/>
              <a:t>Standardowymi funkcjami do tworzenia własnych wektorów jest konkatenacja </a:t>
            </a:r>
            <a:r>
              <a:rPr lang="pl-PL" b="1" dirty="0"/>
              <a:t>c</a:t>
            </a:r>
            <a:r>
              <a:rPr lang="pl-PL" dirty="0"/>
              <a:t> oraz sekwencja </a:t>
            </a:r>
            <a:r>
              <a:rPr lang="pl-PL" b="1" dirty="0" err="1" smtClean="0"/>
              <a:t>seq</a:t>
            </a:r>
            <a:r>
              <a:rPr lang="pl-PL" b="1" dirty="0" smtClean="0"/>
              <a:t>.</a:t>
            </a:r>
            <a:endParaRPr lang="pl-PL" b="1" dirty="0"/>
          </a:p>
          <a:p>
            <a:pPr marL="0" indent="0">
              <a:buNone/>
            </a:pPr>
            <a:r>
              <a:rPr lang="pl-PL" dirty="0" smtClean="0"/>
              <a:t>R </a:t>
            </a:r>
            <a:r>
              <a:rPr lang="pl-PL" dirty="0"/>
              <a:t>jest językiem wektorowym i operacje arytmetyczne oraz większość funkcji operuje na wektorach po kolejnych </a:t>
            </a:r>
            <a:r>
              <a:rPr lang="pl-PL" dirty="0" smtClean="0"/>
              <a:t>elementach.</a:t>
            </a:r>
            <a:endParaRPr lang="pl-PL" dirty="0"/>
          </a:p>
          <a:p>
            <a:endParaRPr lang="pl-PL" dirty="0"/>
          </a:p>
        </p:txBody>
      </p:sp>
    </p:spTree>
    <p:extLst>
      <p:ext uri="{BB962C8B-B14F-4D97-AF65-F5344CB8AC3E}">
        <p14:creationId xmlns:p14="http://schemas.microsoft.com/office/powerpoint/2010/main" val="4022545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2081700030"/>
              </p:ext>
            </p:extLst>
          </p:nvPr>
        </p:nvGraphicFramePr>
        <p:xfrm>
          <a:off x="1557885" y="197069"/>
          <a:ext cx="10018712" cy="6408103"/>
        </p:xfrm>
        <a:graphic>
          <a:graphicData uri="http://schemas.openxmlformats.org/drawingml/2006/table">
            <a:tbl>
              <a:tblPr firstRow="1" bandRow="1">
                <a:tableStyleId>{5C22544A-7EE6-4342-B048-85BDC9FD1C3A}</a:tableStyleId>
              </a:tblPr>
              <a:tblGrid>
                <a:gridCol w="1921039">
                  <a:extLst>
                    <a:ext uri="{9D8B030D-6E8A-4147-A177-3AD203B41FA5}">
                      <a16:colId xmlns:a16="http://schemas.microsoft.com/office/drawing/2014/main" val="4089035932"/>
                    </a:ext>
                  </a:extLst>
                </a:gridCol>
                <a:gridCol w="8097673">
                  <a:extLst>
                    <a:ext uri="{9D8B030D-6E8A-4147-A177-3AD203B41FA5}">
                      <a16:colId xmlns:a16="http://schemas.microsoft.com/office/drawing/2014/main" val="3208320575"/>
                    </a:ext>
                  </a:extLst>
                </a:gridCol>
              </a:tblGrid>
              <a:tr h="370840">
                <a:tc>
                  <a:txBody>
                    <a:bodyPr/>
                    <a:lstStyle/>
                    <a:p>
                      <a:r>
                        <a:rPr lang="pl-PL" dirty="0" smtClean="0"/>
                        <a:t>Funkcja</a:t>
                      </a:r>
                      <a:endParaRPr lang="pl-PL" dirty="0"/>
                    </a:p>
                  </a:txBody>
                  <a:tcPr/>
                </a:tc>
                <a:tc>
                  <a:txBody>
                    <a:bodyPr/>
                    <a:lstStyle/>
                    <a:p>
                      <a:r>
                        <a:rPr lang="pl-PL" dirty="0" smtClean="0"/>
                        <a:t>Opis</a:t>
                      </a:r>
                      <a:endParaRPr lang="pl-PL" dirty="0"/>
                    </a:p>
                  </a:txBody>
                  <a:tcPr/>
                </a:tc>
                <a:extLst>
                  <a:ext uri="{0D108BD9-81ED-4DB2-BD59-A6C34878D82A}">
                    <a16:rowId xmlns:a16="http://schemas.microsoft.com/office/drawing/2014/main" val="3325690111"/>
                  </a:ext>
                </a:extLst>
              </a:tr>
              <a:tr h="370840">
                <a:tc>
                  <a:txBody>
                    <a:bodyPr/>
                    <a:lstStyle/>
                    <a:p>
                      <a:pPr>
                        <a:lnSpc>
                          <a:spcPct val="107000"/>
                        </a:lnSpc>
                        <a:spcAft>
                          <a:spcPts val="0"/>
                        </a:spcAft>
                      </a:pPr>
                      <a:r>
                        <a:rPr lang="pl-PL" sz="1600" dirty="0">
                          <a:effectLst/>
                          <a:latin typeface="Calibri" panose="020F0502020204030204" pitchFamily="34" charset="0"/>
                          <a:ea typeface="Calibri" panose="020F0502020204030204" pitchFamily="34" charset="0"/>
                          <a:cs typeface="Times New Roman" panose="02020603050405020304" pitchFamily="18" charset="0"/>
                        </a:rPr>
                        <a:t>C</a:t>
                      </a:r>
                    </a:p>
                  </a:txBody>
                  <a:tcPr marL="68580" marR="68580" marT="0" marB="0"/>
                </a:tc>
                <a:tc>
                  <a:txBody>
                    <a:bodyPr/>
                    <a:lstStyle/>
                    <a:p>
                      <a:pPr>
                        <a:lnSpc>
                          <a:spcPct val="107000"/>
                        </a:lnSpc>
                        <a:spcAft>
                          <a:spcPts val="0"/>
                        </a:spcAft>
                      </a:pPr>
                      <a:r>
                        <a:rPr lang="pl-PL" sz="1600" dirty="0">
                          <a:effectLst/>
                          <a:latin typeface="Calibri" panose="020F0502020204030204" pitchFamily="34" charset="0"/>
                          <a:ea typeface="Calibri" panose="020F0502020204030204" pitchFamily="34" charset="0"/>
                          <a:cs typeface="Times New Roman" panose="02020603050405020304" pitchFamily="18" charset="0"/>
                        </a:rPr>
                        <a:t>Konkatenacja </a:t>
                      </a:r>
                      <a:r>
                        <a:rPr lang="pl-PL" sz="1600" dirty="0" smtClean="0">
                          <a:effectLst/>
                          <a:latin typeface="Calibri" panose="020F0502020204030204" pitchFamily="34" charset="0"/>
                          <a:ea typeface="Calibri" panose="020F0502020204030204" pitchFamily="34" charset="0"/>
                          <a:cs typeface="Times New Roman" panose="02020603050405020304" pitchFamily="18" charset="0"/>
                        </a:rPr>
                        <a:t>wektorów</a:t>
                      </a:r>
                      <a:endParaRPr lang="pl-P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4445550"/>
                  </a:ext>
                </a:extLst>
              </a:tr>
              <a:tr h="370840">
                <a:tc>
                  <a:txBody>
                    <a:bodyPr/>
                    <a:lstStyle/>
                    <a:p>
                      <a:pPr>
                        <a:lnSpc>
                          <a:spcPct val="107000"/>
                        </a:lnSpc>
                        <a:spcAft>
                          <a:spcPts val="0"/>
                        </a:spcAft>
                      </a:pPr>
                      <a:r>
                        <a:rPr lang="pl-PL" sz="1600" dirty="0" err="1">
                          <a:effectLst/>
                          <a:latin typeface="Calibri" panose="020F0502020204030204" pitchFamily="34" charset="0"/>
                          <a:ea typeface="Calibri" panose="020F0502020204030204" pitchFamily="34" charset="0"/>
                          <a:cs typeface="Times New Roman" panose="02020603050405020304" pitchFamily="18" charset="0"/>
                        </a:rPr>
                        <a:t>Seq</a:t>
                      </a:r>
                      <a:endParaRPr lang="pl-PL"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600" dirty="0">
                          <a:effectLst/>
                          <a:latin typeface="Calibri" panose="020F0502020204030204" pitchFamily="34" charset="0"/>
                          <a:ea typeface="Calibri" panose="020F0502020204030204" pitchFamily="34" charset="0"/>
                          <a:cs typeface="Times New Roman" panose="02020603050405020304" pitchFamily="18" charset="0"/>
                        </a:rPr>
                        <a:t>Generowanie sekwencji liczb</a:t>
                      </a:r>
                    </a:p>
                  </a:txBody>
                  <a:tcPr marL="68580" marR="68580" marT="0" marB="0"/>
                </a:tc>
                <a:extLst>
                  <a:ext uri="{0D108BD9-81ED-4DB2-BD59-A6C34878D82A}">
                    <a16:rowId xmlns:a16="http://schemas.microsoft.com/office/drawing/2014/main" val="3148143567"/>
                  </a:ext>
                </a:extLst>
              </a:tr>
              <a:tr h="168165">
                <a:tc>
                  <a:txBody>
                    <a:bodyPr/>
                    <a:lstStyle/>
                    <a:p>
                      <a:r>
                        <a:rPr lang="pl-PL" sz="1600" dirty="0" err="1" smtClean="0">
                          <a:effectLst/>
                          <a:latin typeface="Calibri" panose="020F0502020204030204" pitchFamily="34" charset="0"/>
                          <a:ea typeface="Calibri" panose="020F0502020204030204" pitchFamily="34" charset="0"/>
                          <a:cs typeface="Times New Roman" panose="02020603050405020304" pitchFamily="18" charset="0"/>
                        </a:rPr>
                        <a:t>paste</a:t>
                      </a:r>
                      <a:endParaRPr lang="pl-PL" sz="1600" dirty="0"/>
                    </a:p>
                  </a:txBody>
                  <a:tcPr/>
                </a:tc>
                <a:tc>
                  <a:txBody>
                    <a:bodyPr/>
                    <a:lstStyle/>
                    <a:p>
                      <a:r>
                        <a:rPr lang="pl-PL" sz="1600" dirty="0" smtClean="0">
                          <a:effectLst/>
                          <a:latin typeface="Calibri" panose="020F0502020204030204" pitchFamily="34" charset="0"/>
                          <a:ea typeface="Calibri" panose="020F0502020204030204" pitchFamily="34" charset="0"/>
                          <a:cs typeface="Times New Roman" panose="02020603050405020304" pitchFamily="18" charset="0"/>
                        </a:rPr>
                        <a:t>Sklejanie napisów</a:t>
                      </a:r>
                      <a:endParaRPr lang="pl-PL" sz="1600" dirty="0"/>
                    </a:p>
                  </a:txBody>
                  <a:tcPr/>
                </a:tc>
                <a:extLst>
                  <a:ext uri="{0D108BD9-81ED-4DB2-BD59-A6C34878D82A}">
                    <a16:rowId xmlns:a16="http://schemas.microsoft.com/office/drawing/2014/main" val="183771659"/>
                  </a:ext>
                </a:extLst>
              </a:tr>
              <a:tr h="370840">
                <a:tc>
                  <a:txBody>
                    <a:bodyPr/>
                    <a:lstStyle/>
                    <a:p>
                      <a:pPr>
                        <a:lnSpc>
                          <a:spcPct val="107000"/>
                        </a:lnSpc>
                        <a:spcAft>
                          <a:spcPts val="0"/>
                        </a:spcAft>
                      </a:pPr>
                      <a:r>
                        <a:rPr lang="pl-PL" sz="1600" dirty="0">
                          <a:effectLst/>
                          <a:latin typeface="Calibri" panose="020F0502020204030204" pitchFamily="34" charset="0"/>
                          <a:ea typeface="Calibri" panose="020F0502020204030204" pitchFamily="34" charset="0"/>
                          <a:cs typeface="Times New Roman" panose="02020603050405020304" pitchFamily="18" charset="0"/>
                        </a:rPr>
                        <a:t>rep/rep.int</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Generowanie sekwencji powtarzającego się wektora</a:t>
                      </a:r>
                    </a:p>
                  </a:txBody>
                  <a:tcPr marL="68580" marR="68580" marT="0" marB="0"/>
                </a:tc>
                <a:extLst>
                  <a:ext uri="{0D108BD9-81ED-4DB2-BD59-A6C34878D82A}">
                    <a16:rowId xmlns:a16="http://schemas.microsoft.com/office/drawing/2014/main" val="1873718695"/>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Rev</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Odwrócenie wektora</a:t>
                      </a:r>
                    </a:p>
                  </a:txBody>
                  <a:tcPr marL="68580" marR="68580" marT="0" marB="0"/>
                </a:tc>
                <a:extLst>
                  <a:ext uri="{0D108BD9-81ED-4DB2-BD59-A6C34878D82A}">
                    <a16:rowId xmlns:a16="http://schemas.microsoft.com/office/drawing/2014/main" val="2484863704"/>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Length</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Długość wektora</a:t>
                      </a:r>
                    </a:p>
                  </a:txBody>
                  <a:tcPr marL="68580" marR="68580" marT="0" marB="0"/>
                </a:tc>
                <a:extLst>
                  <a:ext uri="{0D108BD9-81ED-4DB2-BD59-A6C34878D82A}">
                    <a16:rowId xmlns:a16="http://schemas.microsoft.com/office/drawing/2014/main" val="2862250337"/>
                  </a:ext>
                </a:extLst>
              </a:tr>
              <a:tr h="370840">
                <a:tc>
                  <a:txBody>
                    <a:bodyPr/>
                    <a:lstStyle/>
                    <a:p>
                      <a:pPr>
                        <a:lnSpc>
                          <a:spcPct val="107000"/>
                        </a:lnSpc>
                        <a:spcAft>
                          <a:spcPts val="0"/>
                        </a:spcAft>
                      </a:pPr>
                      <a:r>
                        <a:rPr lang="pl-PL" sz="1600" dirty="0">
                          <a:effectLst/>
                          <a:latin typeface="Calibri" panose="020F0502020204030204" pitchFamily="34" charset="0"/>
                          <a:ea typeface="Calibri" panose="020F0502020204030204" pitchFamily="34" charset="0"/>
                          <a:cs typeface="Times New Roman" panose="02020603050405020304" pitchFamily="18" charset="0"/>
                        </a:rPr>
                        <a:t>Sort</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Zwraca wektor posortowany (rosnąco lub malejąco)</a:t>
                      </a:r>
                    </a:p>
                  </a:txBody>
                  <a:tcPr marL="68580" marR="68580" marT="0" marB="0"/>
                </a:tc>
                <a:extLst>
                  <a:ext uri="{0D108BD9-81ED-4DB2-BD59-A6C34878D82A}">
                    <a16:rowId xmlns:a16="http://schemas.microsoft.com/office/drawing/2014/main" val="1279296441"/>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Rank</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Zwraca wektor rang elementów wektora (rosnąco; remisy rozstrzygane wg wybranej strategii)</a:t>
                      </a:r>
                    </a:p>
                  </a:txBody>
                  <a:tcPr marL="68580" marR="68580" marT="0" marB="0"/>
                </a:tc>
                <a:extLst>
                  <a:ext uri="{0D108BD9-81ED-4DB2-BD59-A6C34878D82A}">
                    <a16:rowId xmlns:a16="http://schemas.microsoft.com/office/drawing/2014/main" val="3584061935"/>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Order</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Zwraca wektor pozycji elementów wektora uporządkowany rosnąco lub malejąco według rangi elementów (remisy rozstrzygane wg kolejnych parametrów–wektorów);</a:t>
                      </a:r>
                    </a:p>
                  </a:txBody>
                  <a:tcPr marL="68580" marR="68580" marT="0" marB="0"/>
                </a:tc>
                <a:extLst>
                  <a:ext uri="{0D108BD9-81ED-4DB2-BD59-A6C34878D82A}">
                    <a16:rowId xmlns:a16="http://schemas.microsoft.com/office/drawing/2014/main" val="3558938297"/>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max/min</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Wartość maksymalna/minimalna w wektorze</a:t>
                      </a:r>
                    </a:p>
                  </a:txBody>
                  <a:tcPr marL="68580" marR="68580" marT="0" marB="0"/>
                </a:tc>
                <a:extLst>
                  <a:ext uri="{0D108BD9-81ED-4DB2-BD59-A6C34878D82A}">
                    <a16:rowId xmlns:a16="http://schemas.microsoft.com/office/drawing/2014/main" val="98566757"/>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Range</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Zakres wartości: min i max.</a:t>
                      </a:r>
                    </a:p>
                  </a:txBody>
                  <a:tcPr marL="68580" marR="68580" marT="0" marB="0"/>
                </a:tc>
                <a:extLst>
                  <a:ext uri="{0D108BD9-81ED-4DB2-BD59-A6C34878D82A}">
                    <a16:rowId xmlns:a16="http://schemas.microsoft.com/office/drawing/2014/main" val="1085149077"/>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pmax/pmin</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Maksimum/minimum po pozycjach (wektorowe)</a:t>
                      </a:r>
                    </a:p>
                  </a:txBody>
                  <a:tcPr marL="68580" marR="68580" marT="0" marB="0"/>
                </a:tc>
                <a:extLst>
                  <a:ext uri="{0D108BD9-81ED-4DB2-BD59-A6C34878D82A}">
                    <a16:rowId xmlns:a16="http://schemas.microsoft.com/office/drawing/2014/main" val="4278670214"/>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sum/prod</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Suma/iloczyn elementów wektora</a:t>
                      </a:r>
                    </a:p>
                  </a:txBody>
                  <a:tcPr marL="68580" marR="68580" marT="0" marB="0"/>
                </a:tc>
                <a:extLst>
                  <a:ext uri="{0D108BD9-81ED-4DB2-BD59-A6C34878D82A}">
                    <a16:rowId xmlns:a16="http://schemas.microsoft.com/office/drawing/2014/main" val="2197518022"/>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Diff</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Różnica sąsiednich elementów wektora</a:t>
                      </a:r>
                    </a:p>
                  </a:txBody>
                  <a:tcPr marL="68580" marR="68580" marT="0" marB="0"/>
                </a:tc>
                <a:extLst>
                  <a:ext uri="{0D108BD9-81ED-4DB2-BD59-A6C34878D82A}">
                    <a16:rowId xmlns:a16="http://schemas.microsoft.com/office/drawing/2014/main" val="1390940411"/>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cummax/cummin</a:t>
                      </a:r>
                    </a:p>
                  </a:txBody>
                  <a:tcPr marL="68580" marR="68580" marT="0" marB="0"/>
                </a:tc>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Maximum/minimum do dotychczasowej pozycji (kumulacyjne)</a:t>
                      </a:r>
                    </a:p>
                  </a:txBody>
                  <a:tcPr marL="68580" marR="68580" marT="0" marB="0"/>
                </a:tc>
                <a:extLst>
                  <a:ext uri="{0D108BD9-81ED-4DB2-BD59-A6C34878D82A}">
                    <a16:rowId xmlns:a16="http://schemas.microsoft.com/office/drawing/2014/main" val="3481508936"/>
                  </a:ext>
                </a:extLst>
              </a:tr>
              <a:tr h="370840">
                <a:tc>
                  <a:txBody>
                    <a:bodyPr/>
                    <a:lstStyle/>
                    <a:p>
                      <a:pPr>
                        <a:lnSpc>
                          <a:spcPct val="107000"/>
                        </a:lnSpc>
                        <a:spcAft>
                          <a:spcPts val="0"/>
                        </a:spcAft>
                      </a:pPr>
                      <a:r>
                        <a:rPr lang="pl-PL" sz="1600">
                          <a:effectLst/>
                          <a:latin typeface="Calibri" panose="020F0502020204030204" pitchFamily="34" charset="0"/>
                          <a:ea typeface="Calibri" panose="020F0502020204030204" pitchFamily="34" charset="0"/>
                          <a:cs typeface="Times New Roman" panose="02020603050405020304" pitchFamily="18" charset="0"/>
                        </a:rPr>
                        <a:t>cumsum/cumprod</a:t>
                      </a:r>
                    </a:p>
                  </a:txBody>
                  <a:tcPr marL="68580" marR="68580" marT="0" marB="0"/>
                </a:tc>
                <a:tc>
                  <a:txBody>
                    <a:bodyPr/>
                    <a:lstStyle/>
                    <a:p>
                      <a:pPr>
                        <a:lnSpc>
                          <a:spcPct val="107000"/>
                        </a:lnSpc>
                        <a:spcAft>
                          <a:spcPts val="0"/>
                        </a:spcAft>
                      </a:pPr>
                      <a:r>
                        <a:rPr lang="pl-PL" sz="1600" dirty="0">
                          <a:effectLst/>
                          <a:latin typeface="Calibri" panose="020F0502020204030204" pitchFamily="34" charset="0"/>
                          <a:ea typeface="Calibri" panose="020F0502020204030204" pitchFamily="34" charset="0"/>
                          <a:cs typeface="Times New Roman" panose="02020603050405020304" pitchFamily="18" charset="0"/>
                        </a:rPr>
                        <a:t>Sumy/iloczyny częściowe (kumulacyjne)</a:t>
                      </a:r>
                    </a:p>
                  </a:txBody>
                  <a:tcPr marL="68580" marR="68580" marT="0" marB="0"/>
                </a:tc>
                <a:extLst>
                  <a:ext uri="{0D108BD9-81ED-4DB2-BD59-A6C34878D82A}">
                    <a16:rowId xmlns:a16="http://schemas.microsoft.com/office/drawing/2014/main" val="2561421898"/>
                  </a:ext>
                </a:extLst>
              </a:tr>
            </a:tbl>
          </a:graphicData>
        </a:graphic>
      </p:graphicFrame>
    </p:spTree>
    <p:extLst>
      <p:ext uri="{BB962C8B-B14F-4D97-AF65-F5344CB8AC3E}">
        <p14:creationId xmlns:p14="http://schemas.microsoft.com/office/powerpoint/2010/main" val="3212427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sz="2800" dirty="0"/>
              <a:t>Podstawowe miary i funkcje statystyczne</a:t>
            </a:r>
            <a:endParaRPr lang="pl-PL" sz="2800" dirty="0"/>
          </a:p>
        </p:txBody>
      </p:sp>
      <p:graphicFrame>
        <p:nvGraphicFramePr>
          <p:cNvPr id="4" name="Symbol zastępczy zawartości 3"/>
          <p:cNvGraphicFramePr>
            <a:graphicFrameLocks noGrp="1"/>
          </p:cNvGraphicFramePr>
          <p:nvPr>
            <p:ph idx="1"/>
            <p:extLst>
              <p:ext uri="{D42A27DB-BD31-4B8C-83A1-F6EECF244321}">
                <p14:modId xmlns:p14="http://schemas.microsoft.com/office/powerpoint/2010/main" val="2130811539"/>
              </p:ext>
            </p:extLst>
          </p:nvPr>
        </p:nvGraphicFramePr>
        <p:xfrm>
          <a:off x="1484311" y="1952297"/>
          <a:ext cx="10018712" cy="3337560"/>
        </p:xfrm>
        <a:graphic>
          <a:graphicData uri="http://schemas.openxmlformats.org/drawingml/2006/table">
            <a:tbl>
              <a:tblPr firstRow="1" bandRow="1">
                <a:tableStyleId>{5C22544A-7EE6-4342-B048-85BDC9FD1C3A}</a:tableStyleId>
              </a:tblPr>
              <a:tblGrid>
                <a:gridCol w="1185315">
                  <a:extLst>
                    <a:ext uri="{9D8B030D-6E8A-4147-A177-3AD203B41FA5}">
                      <a16:colId xmlns:a16="http://schemas.microsoft.com/office/drawing/2014/main" val="3676464196"/>
                    </a:ext>
                  </a:extLst>
                </a:gridCol>
                <a:gridCol w="8833397">
                  <a:extLst>
                    <a:ext uri="{9D8B030D-6E8A-4147-A177-3AD203B41FA5}">
                      <a16:colId xmlns:a16="http://schemas.microsoft.com/office/drawing/2014/main" val="3652277423"/>
                    </a:ext>
                  </a:extLst>
                </a:gridCol>
              </a:tblGrid>
              <a:tr h="370840">
                <a:tc>
                  <a:txBody>
                    <a:bodyPr/>
                    <a:lstStyle/>
                    <a:p>
                      <a:r>
                        <a:rPr lang="pl-PL" dirty="0" smtClean="0"/>
                        <a:t>Funkcja</a:t>
                      </a:r>
                      <a:endParaRPr lang="pl-PL" dirty="0"/>
                    </a:p>
                  </a:txBody>
                  <a:tcPr/>
                </a:tc>
                <a:tc>
                  <a:txBody>
                    <a:bodyPr/>
                    <a:lstStyle/>
                    <a:p>
                      <a:r>
                        <a:rPr lang="pl-PL" dirty="0" smtClean="0"/>
                        <a:t>Opis</a:t>
                      </a:r>
                      <a:endParaRPr lang="pl-PL" dirty="0"/>
                    </a:p>
                  </a:txBody>
                  <a:tcPr/>
                </a:tc>
                <a:extLst>
                  <a:ext uri="{0D108BD9-81ED-4DB2-BD59-A6C34878D82A}">
                    <a16:rowId xmlns:a16="http://schemas.microsoft.com/office/drawing/2014/main" val="1717975674"/>
                  </a:ext>
                </a:extLst>
              </a:tr>
              <a:tr h="370840">
                <a:tc>
                  <a:txBody>
                    <a:bodyPr/>
                    <a:lstStyle/>
                    <a:p>
                      <a:pPr>
                        <a:lnSpc>
                          <a:spcPct val="107000"/>
                        </a:lnSpc>
                        <a:spcAft>
                          <a:spcPts val="0"/>
                        </a:spcAft>
                      </a:pPr>
                      <a:r>
                        <a:rPr lang="pl-PL" sz="1800" dirty="0" err="1">
                          <a:effectLst/>
                          <a:latin typeface="Calibri" panose="020F0502020204030204" pitchFamily="34" charset="0"/>
                          <a:ea typeface="Calibri" panose="020F0502020204030204" pitchFamily="34" charset="0"/>
                          <a:cs typeface="Times New Roman" panose="02020603050405020304" pitchFamily="18" charset="0"/>
                        </a:rPr>
                        <a:t>Mean</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średnia arytmetyczna</a:t>
                      </a:r>
                    </a:p>
                  </a:txBody>
                  <a:tcPr marL="68580" marR="68580" marT="0" marB="0"/>
                </a:tc>
                <a:extLst>
                  <a:ext uri="{0D108BD9-81ED-4DB2-BD59-A6C34878D82A}">
                    <a16:rowId xmlns:a16="http://schemas.microsoft.com/office/drawing/2014/main" val="3829826410"/>
                  </a:ext>
                </a:extLst>
              </a:tr>
              <a:tr h="370840">
                <a:tc>
                  <a:txBody>
                    <a:bodyPr/>
                    <a:lstStyle/>
                    <a:p>
                      <a:pPr>
                        <a:lnSpc>
                          <a:spcPct val="107000"/>
                        </a:lnSpc>
                        <a:spcAft>
                          <a:spcPts val="0"/>
                        </a:spcAft>
                      </a:pPr>
                      <a:r>
                        <a:rPr lang="pl-PL" sz="1800" dirty="0" err="1">
                          <a:effectLst/>
                          <a:latin typeface="Calibri" panose="020F0502020204030204" pitchFamily="34" charset="0"/>
                          <a:ea typeface="Calibri" panose="020F0502020204030204" pitchFamily="34" charset="0"/>
                          <a:cs typeface="Times New Roman" panose="02020603050405020304" pitchFamily="18" charset="0"/>
                        </a:rPr>
                        <a:t>var</a:t>
                      </a:r>
                      <a:r>
                        <a:rPr lang="pl-PL" sz="1800" dirty="0">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sd</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Wariancja i odchylenie standardowe</a:t>
                      </a:r>
                    </a:p>
                  </a:txBody>
                  <a:tcPr marL="68580" marR="68580" marT="0" marB="0"/>
                </a:tc>
                <a:extLst>
                  <a:ext uri="{0D108BD9-81ED-4DB2-BD59-A6C34878D82A}">
                    <a16:rowId xmlns:a16="http://schemas.microsoft.com/office/drawing/2014/main" val="3437141672"/>
                  </a:ext>
                </a:extLst>
              </a:tr>
              <a:tr h="370840">
                <a:tc>
                  <a:txBody>
                    <a:bodyPr/>
                    <a:lstStyle/>
                    <a:p>
                      <a:pPr>
                        <a:lnSpc>
                          <a:spcPct val="107000"/>
                        </a:lnSpc>
                        <a:spcAft>
                          <a:spcPts val="0"/>
                        </a:spcAft>
                      </a:pPr>
                      <a:r>
                        <a:rPr lang="pl-PL" sz="1800" dirty="0" err="1">
                          <a:effectLst/>
                          <a:latin typeface="Calibri" panose="020F0502020204030204" pitchFamily="34" charset="0"/>
                          <a:ea typeface="Calibri" panose="020F0502020204030204" pitchFamily="34" charset="0"/>
                          <a:cs typeface="Times New Roman" panose="02020603050405020304" pitchFamily="18" charset="0"/>
                        </a:rPr>
                        <a:t>cov</a:t>
                      </a:r>
                      <a:r>
                        <a:rPr lang="pl-PL" sz="1800" dirty="0">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cor</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Kowariancja i korelacja</a:t>
                      </a:r>
                    </a:p>
                  </a:txBody>
                  <a:tcPr marL="68580" marR="68580" marT="0" marB="0"/>
                </a:tc>
                <a:extLst>
                  <a:ext uri="{0D108BD9-81ED-4DB2-BD59-A6C34878D82A}">
                    <a16:rowId xmlns:a16="http://schemas.microsoft.com/office/drawing/2014/main" val="2560572576"/>
                  </a:ext>
                </a:extLst>
              </a:tr>
              <a:tr h="370840">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Median</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Mediana</a:t>
                      </a:r>
                    </a:p>
                  </a:txBody>
                  <a:tcPr marL="68580" marR="68580" marT="0" marB="0"/>
                </a:tc>
                <a:extLst>
                  <a:ext uri="{0D108BD9-81ED-4DB2-BD59-A6C34878D82A}">
                    <a16:rowId xmlns:a16="http://schemas.microsoft.com/office/drawing/2014/main" val="3615520602"/>
                  </a:ext>
                </a:extLst>
              </a:tr>
              <a:tr h="370840">
                <a:tc>
                  <a:txBody>
                    <a:bodyPr/>
                    <a:lstStyle/>
                    <a:p>
                      <a:pPr>
                        <a:lnSpc>
                          <a:spcPct val="107000"/>
                        </a:lnSpc>
                        <a:spcAft>
                          <a:spcPts val="0"/>
                        </a:spcAft>
                      </a:pPr>
                      <a:r>
                        <a:rPr lang="pl-PL" sz="1800" dirty="0" err="1">
                          <a:effectLst/>
                          <a:latin typeface="Calibri" panose="020F0502020204030204" pitchFamily="34" charset="0"/>
                          <a:ea typeface="Calibri" panose="020F0502020204030204" pitchFamily="34" charset="0"/>
                          <a:cs typeface="Times New Roman" panose="02020603050405020304" pitchFamily="18" charset="0"/>
                        </a:rPr>
                        <a:t>Quantile</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l-PL" sz="1800" dirty="0" err="1">
                          <a:effectLst/>
                          <a:latin typeface="Calibri" panose="020F0502020204030204" pitchFamily="34" charset="0"/>
                          <a:ea typeface="Calibri" panose="020F0502020204030204" pitchFamily="34" charset="0"/>
                          <a:cs typeface="Times New Roman" panose="02020603050405020304" pitchFamily="18" charset="0"/>
                        </a:rPr>
                        <a:t>Kwantyl</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0291562"/>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Summary</a:t>
                      </a:r>
                    </a:p>
                  </a:txBody>
                  <a:tcPr marL="68580" marR="68580" marT="0" marB="0"/>
                </a:tc>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Podsumowanie: min, max, średnia,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kwantyle</a:t>
                      </a:r>
                      <a:r>
                        <a:rPr lang="pl-PL" sz="1800" dirty="0">
                          <a:effectLst/>
                          <a:latin typeface="Calibri" panose="020F0502020204030204" pitchFamily="34" charset="0"/>
                          <a:ea typeface="Calibri" panose="020F0502020204030204" pitchFamily="34" charset="0"/>
                          <a:cs typeface="Times New Roman" panose="02020603050405020304" pitchFamily="18" charset="0"/>
                        </a:rPr>
                        <a:t> .25, .5, .75.</a:t>
                      </a:r>
                    </a:p>
                  </a:txBody>
                  <a:tcPr marL="68580" marR="68580" marT="0" marB="0"/>
                </a:tc>
                <a:extLst>
                  <a:ext uri="{0D108BD9-81ED-4DB2-BD59-A6C34878D82A}">
                    <a16:rowId xmlns:a16="http://schemas.microsoft.com/office/drawing/2014/main" val="2290040701"/>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Ecdf</a:t>
                      </a:r>
                    </a:p>
                  </a:txBody>
                  <a:tcPr marL="68580" marR="68580" marT="0" marB="0"/>
                </a:tc>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Funkcja dystrybuanty empirycznej</a:t>
                      </a:r>
                    </a:p>
                  </a:txBody>
                  <a:tcPr marL="68580" marR="68580" marT="0" marB="0"/>
                </a:tc>
                <a:extLst>
                  <a:ext uri="{0D108BD9-81ED-4DB2-BD59-A6C34878D82A}">
                    <a16:rowId xmlns:a16="http://schemas.microsoft.com/office/drawing/2014/main" val="3376445591"/>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Sample</a:t>
                      </a:r>
                    </a:p>
                  </a:txBody>
                  <a:tcPr marL="68580" marR="68580" marT="0" marB="0"/>
                </a:tc>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Próbkowanie z wartości wektora</a:t>
                      </a:r>
                    </a:p>
                  </a:txBody>
                  <a:tcPr marL="68580" marR="68580" marT="0" marB="0"/>
                </a:tc>
                <a:extLst>
                  <a:ext uri="{0D108BD9-81ED-4DB2-BD59-A6C34878D82A}">
                    <a16:rowId xmlns:a16="http://schemas.microsoft.com/office/drawing/2014/main" val="3071481757"/>
                  </a:ext>
                </a:extLst>
              </a:tr>
            </a:tbl>
          </a:graphicData>
        </a:graphic>
      </p:graphicFrame>
      <p:sp>
        <p:nvSpPr>
          <p:cNvPr id="5" name="pole tekstowe 4"/>
          <p:cNvSpPr txBox="1"/>
          <p:nvPr/>
        </p:nvSpPr>
        <p:spPr>
          <a:xfrm>
            <a:off x="10153038" y="6187022"/>
            <a:ext cx="1349985" cy="369332"/>
          </a:xfrm>
          <a:prstGeom prst="rect">
            <a:avLst/>
          </a:prstGeom>
          <a:noFill/>
        </p:spPr>
        <p:txBody>
          <a:bodyPr wrap="none" rtlCol="0">
            <a:spAutoFit/>
          </a:bodyPr>
          <a:lstStyle/>
          <a:p>
            <a:r>
              <a:rPr lang="pl-PL" dirty="0" smtClean="0"/>
              <a:t>2-wektory.R</a:t>
            </a:r>
            <a:endParaRPr lang="pl-PL" dirty="0"/>
          </a:p>
        </p:txBody>
      </p:sp>
    </p:spTree>
    <p:extLst>
      <p:ext uri="{BB962C8B-B14F-4D97-AF65-F5344CB8AC3E}">
        <p14:creationId xmlns:p14="http://schemas.microsoft.com/office/powerpoint/2010/main" val="3783857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Tablice</a:t>
            </a:r>
            <a:endParaRPr lang="pl-PL" dirty="0"/>
          </a:p>
        </p:txBody>
      </p:sp>
      <p:sp>
        <p:nvSpPr>
          <p:cNvPr id="3" name="Symbol zastępczy zawartości 2"/>
          <p:cNvSpPr>
            <a:spLocks noGrp="1"/>
          </p:cNvSpPr>
          <p:nvPr>
            <p:ph idx="1"/>
          </p:nvPr>
        </p:nvSpPr>
        <p:spPr/>
        <p:txBody>
          <a:bodyPr>
            <a:normAutofit/>
          </a:bodyPr>
          <a:lstStyle/>
          <a:p>
            <a:pPr marL="0" indent="0">
              <a:buNone/>
            </a:pPr>
            <a:r>
              <a:rPr lang="pl-PL" dirty="0"/>
              <a:t>Tablice to wektory z dodatkową informacją o wymiarach (funkcja </a:t>
            </a:r>
            <a:r>
              <a:rPr lang="pl-PL" b="1" dirty="0" err="1"/>
              <a:t>dim</a:t>
            </a:r>
            <a:r>
              <a:rPr lang="pl-PL" dirty="0"/>
              <a:t>) i ewentualnie o ich nazwach (ogólna funkcja </a:t>
            </a:r>
            <a:r>
              <a:rPr lang="pl-PL" b="1" dirty="0" err="1"/>
              <a:t>dimnames</a:t>
            </a:r>
            <a:r>
              <a:rPr lang="pl-PL" dirty="0"/>
              <a:t> lub dla macierzy funkcje </a:t>
            </a:r>
            <a:r>
              <a:rPr lang="pl-PL" b="1" dirty="0" err="1"/>
              <a:t>rownames</a:t>
            </a:r>
            <a:r>
              <a:rPr lang="pl-PL" dirty="0"/>
              <a:t> i </a:t>
            </a:r>
            <a:r>
              <a:rPr lang="pl-PL" b="1" dirty="0" err="1"/>
              <a:t>colnames</a:t>
            </a:r>
            <a:r>
              <a:rPr lang="pl-PL" dirty="0"/>
              <a:t>). Obie wymienione informacje to dodatkowe atrybuty wektora, które możemy nadać przy pomocy funkcji typu </a:t>
            </a:r>
            <a:r>
              <a:rPr lang="pl-PL" dirty="0" err="1"/>
              <a:t>nazwa.atrybutu</a:t>
            </a:r>
            <a:r>
              <a:rPr lang="pl-PL" dirty="0"/>
              <a:t>(...)=.</a:t>
            </a:r>
          </a:p>
          <a:p>
            <a:pPr marL="0" indent="0">
              <a:buNone/>
            </a:pPr>
            <a:r>
              <a:rPr lang="pl-PL" dirty="0" smtClean="0"/>
              <a:t>Innym </a:t>
            </a:r>
            <a:r>
              <a:rPr lang="pl-PL" dirty="0"/>
              <a:t>sposobem tworzenia tablic jest użycie </a:t>
            </a:r>
            <a:r>
              <a:rPr lang="pl-PL" dirty="0" smtClean="0"/>
              <a:t>funkcji - konstruktora </a:t>
            </a:r>
            <a:r>
              <a:rPr lang="pl-PL" b="1" dirty="0"/>
              <a:t>matrix</a:t>
            </a:r>
            <a:r>
              <a:rPr lang="pl-PL" dirty="0"/>
              <a:t> (dla dwuwymiarowych tablic zwanych macierzami) lub </a:t>
            </a:r>
            <a:r>
              <a:rPr lang="pl-PL" b="1" dirty="0" err="1"/>
              <a:t>array</a:t>
            </a:r>
            <a:r>
              <a:rPr lang="pl-PL" dirty="0"/>
              <a:t> (ogólny). </a:t>
            </a:r>
          </a:p>
          <a:p>
            <a:pPr marL="0" indent="0">
              <a:buNone/>
            </a:pPr>
            <a:r>
              <a:rPr lang="pl-PL" dirty="0"/>
              <a:t>Macierze możemy również tworzyć poprzez kolumnowe lub wierszowe łączenie wektorów lub macierzy, odpowiednio przy pomocy funkcji </a:t>
            </a:r>
            <a:r>
              <a:rPr lang="pl-PL" b="1" dirty="0" err="1"/>
              <a:t>cbind</a:t>
            </a:r>
            <a:r>
              <a:rPr lang="pl-PL" dirty="0"/>
              <a:t> i </a:t>
            </a:r>
            <a:r>
              <a:rPr lang="pl-PL" b="1" dirty="0" err="1"/>
              <a:t>rbind</a:t>
            </a:r>
            <a:r>
              <a:rPr lang="pl-PL" dirty="0"/>
              <a:t>. </a:t>
            </a:r>
          </a:p>
          <a:p>
            <a:pPr marL="0" indent="0">
              <a:buNone/>
            </a:pPr>
            <a:endParaRPr lang="pl-PL" dirty="0"/>
          </a:p>
        </p:txBody>
      </p:sp>
    </p:spTree>
    <p:extLst>
      <p:ext uri="{BB962C8B-B14F-4D97-AF65-F5344CB8AC3E}">
        <p14:creationId xmlns:p14="http://schemas.microsoft.com/office/powerpoint/2010/main" val="2391108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p:cNvGraphicFramePr>
            <a:graphicFrameLocks noGrp="1"/>
          </p:cNvGraphicFramePr>
          <p:nvPr>
            <p:ph idx="1"/>
            <p:extLst>
              <p:ext uri="{D42A27DB-BD31-4B8C-83A1-F6EECF244321}">
                <p14:modId xmlns:p14="http://schemas.microsoft.com/office/powerpoint/2010/main" val="3257639916"/>
              </p:ext>
            </p:extLst>
          </p:nvPr>
        </p:nvGraphicFramePr>
        <p:xfrm>
          <a:off x="1557886" y="1836682"/>
          <a:ext cx="10018712" cy="2966720"/>
        </p:xfrm>
        <a:graphic>
          <a:graphicData uri="http://schemas.openxmlformats.org/drawingml/2006/table">
            <a:tbl>
              <a:tblPr firstRow="1" bandRow="1">
                <a:tableStyleId>{5C22544A-7EE6-4342-B048-85BDC9FD1C3A}</a:tableStyleId>
              </a:tblPr>
              <a:tblGrid>
                <a:gridCol w="1395521">
                  <a:extLst>
                    <a:ext uri="{9D8B030D-6E8A-4147-A177-3AD203B41FA5}">
                      <a16:colId xmlns:a16="http://schemas.microsoft.com/office/drawing/2014/main" val="1261122310"/>
                    </a:ext>
                  </a:extLst>
                </a:gridCol>
                <a:gridCol w="8623191">
                  <a:extLst>
                    <a:ext uri="{9D8B030D-6E8A-4147-A177-3AD203B41FA5}">
                      <a16:colId xmlns:a16="http://schemas.microsoft.com/office/drawing/2014/main" val="3979321115"/>
                    </a:ext>
                  </a:extLst>
                </a:gridCol>
              </a:tblGrid>
              <a:tr h="370840">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Funkcja  </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Opis</a:t>
                      </a:r>
                    </a:p>
                  </a:txBody>
                  <a:tcPr marL="68580" marR="68580" marT="0" marB="0"/>
                </a:tc>
                <a:extLst>
                  <a:ext uri="{0D108BD9-81ED-4DB2-BD59-A6C34878D82A}">
                    <a16:rowId xmlns:a16="http://schemas.microsoft.com/office/drawing/2014/main" val="3748089592"/>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Standardowy operator mnożenia tablic (zgodnych wymiarów)</a:t>
                      </a:r>
                    </a:p>
                  </a:txBody>
                  <a:tcPr marL="68580" marR="68580" marT="0" marB="0"/>
                </a:tc>
                <a:extLst>
                  <a:ext uri="{0D108BD9-81ED-4DB2-BD59-A6C34878D82A}">
                    <a16:rowId xmlns:a16="http://schemas.microsoft.com/office/drawing/2014/main" val="182827393"/>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Outer</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Produkt zewnętrzny tablic (“każdy z każdym”)</a:t>
                      </a:r>
                    </a:p>
                  </a:txBody>
                  <a:tcPr marL="68580" marR="68580" marT="0" marB="0"/>
                </a:tc>
                <a:extLst>
                  <a:ext uri="{0D108BD9-81ED-4DB2-BD59-A6C34878D82A}">
                    <a16:rowId xmlns:a16="http://schemas.microsoft.com/office/drawing/2014/main" val="1814737013"/>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T</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Transpozycja macierzy</a:t>
                      </a:r>
                    </a:p>
                  </a:txBody>
                  <a:tcPr marL="68580" marR="68580" marT="0" marB="0"/>
                </a:tc>
                <a:extLst>
                  <a:ext uri="{0D108BD9-81ED-4DB2-BD59-A6C34878D82A}">
                    <a16:rowId xmlns:a16="http://schemas.microsoft.com/office/drawing/2014/main" val="1945604989"/>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Aperm</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Dowolna permutacja wymiarów tablicy</a:t>
                      </a:r>
                    </a:p>
                  </a:txBody>
                  <a:tcPr marL="68580" marR="68580" marT="0" marB="0"/>
                </a:tc>
                <a:extLst>
                  <a:ext uri="{0D108BD9-81ED-4DB2-BD59-A6C34878D82A}">
                    <a16:rowId xmlns:a16="http://schemas.microsoft.com/office/drawing/2014/main" val="1345690973"/>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Diag</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Diagonala (przekątna) macierzy</a:t>
                      </a:r>
                    </a:p>
                  </a:txBody>
                  <a:tcPr marL="68580" marR="68580" marT="0" marB="0"/>
                </a:tc>
                <a:extLst>
                  <a:ext uri="{0D108BD9-81ED-4DB2-BD59-A6C34878D82A}">
                    <a16:rowId xmlns:a16="http://schemas.microsoft.com/office/drawing/2014/main" val="637272465"/>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Solve</a:t>
                      </a:r>
                    </a:p>
                  </a:txBody>
                  <a:tcPr marL="68580" marR="68580" marT="0" marB="0"/>
                </a:tc>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Rozwiązanie układu równań liniowych</a:t>
                      </a:r>
                    </a:p>
                  </a:txBody>
                  <a:tcPr marL="68580" marR="68580" marT="0" marB="0"/>
                </a:tc>
                <a:extLst>
                  <a:ext uri="{0D108BD9-81ED-4DB2-BD59-A6C34878D82A}">
                    <a16:rowId xmlns:a16="http://schemas.microsoft.com/office/drawing/2014/main" val="3669008150"/>
                  </a:ext>
                </a:extLst>
              </a:tr>
              <a:tr h="370840">
                <a:tc>
                  <a:txBody>
                    <a:bodyPr/>
                    <a:lstStyle/>
                    <a:p>
                      <a:pPr>
                        <a:lnSpc>
                          <a:spcPct val="107000"/>
                        </a:lnSpc>
                        <a:spcAft>
                          <a:spcPts val="0"/>
                        </a:spcAft>
                      </a:pPr>
                      <a:r>
                        <a:rPr lang="pl-PL" sz="1800">
                          <a:effectLst/>
                          <a:latin typeface="Calibri" panose="020F0502020204030204" pitchFamily="34" charset="0"/>
                          <a:ea typeface="Calibri" panose="020F0502020204030204" pitchFamily="34" charset="0"/>
                          <a:cs typeface="Times New Roman" panose="02020603050405020304" pitchFamily="18" charset="0"/>
                        </a:rPr>
                        <a:t>qr/svd/chol</a:t>
                      </a:r>
                    </a:p>
                  </a:txBody>
                  <a:tcPr marL="68580" marR="68580" marT="0" marB="0"/>
                </a:tc>
                <a:tc>
                  <a:txBody>
                    <a:bodyPr/>
                    <a:lstStyle/>
                    <a:p>
                      <a:pPr>
                        <a:lnSpc>
                          <a:spcPct val="107000"/>
                        </a:lnSpc>
                        <a:spcAft>
                          <a:spcPts val="0"/>
                        </a:spcAft>
                      </a:pPr>
                      <a:r>
                        <a:rPr lang="pl-PL" sz="1800" dirty="0">
                          <a:effectLst/>
                          <a:latin typeface="Calibri" panose="020F0502020204030204" pitchFamily="34" charset="0"/>
                          <a:ea typeface="Calibri" panose="020F0502020204030204" pitchFamily="34" charset="0"/>
                          <a:cs typeface="Times New Roman" panose="02020603050405020304" pitchFamily="18" charset="0"/>
                        </a:rPr>
                        <a:t>Rozkłady macierzy (QR, wartości osobliwych, </a:t>
                      </a:r>
                      <a:r>
                        <a:rPr lang="pl-PL" sz="1800" dirty="0" err="1">
                          <a:effectLst/>
                          <a:latin typeface="Calibri" panose="020F0502020204030204" pitchFamily="34" charset="0"/>
                          <a:ea typeface="Calibri" panose="020F0502020204030204" pitchFamily="34" charset="0"/>
                          <a:cs typeface="Times New Roman" panose="02020603050405020304" pitchFamily="18" charset="0"/>
                        </a:rPr>
                        <a:t>Choleskiego</a:t>
                      </a:r>
                      <a:r>
                        <a:rPr lang="pl-PL"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811854153"/>
                  </a:ext>
                </a:extLst>
              </a:tr>
            </a:tbl>
          </a:graphicData>
        </a:graphic>
      </p:graphicFrame>
      <p:sp>
        <p:nvSpPr>
          <p:cNvPr id="5" name="pole tekstowe 4"/>
          <p:cNvSpPr txBox="1"/>
          <p:nvPr/>
        </p:nvSpPr>
        <p:spPr>
          <a:xfrm>
            <a:off x="10594428" y="6222124"/>
            <a:ext cx="1202573" cy="369332"/>
          </a:xfrm>
          <a:prstGeom prst="rect">
            <a:avLst/>
          </a:prstGeom>
          <a:noFill/>
        </p:spPr>
        <p:txBody>
          <a:bodyPr wrap="none" rtlCol="0">
            <a:spAutoFit/>
          </a:bodyPr>
          <a:lstStyle/>
          <a:p>
            <a:r>
              <a:rPr lang="pl-PL" dirty="0" smtClean="0"/>
              <a:t>3-tablice.R</a:t>
            </a:r>
            <a:endParaRPr lang="pl-PL" dirty="0"/>
          </a:p>
        </p:txBody>
      </p:sp>
    </p:spTree>
    <p:extLst>
      <p:ext uri="{BB962C8B-B14F-4D97-AF65-F5344CB8AC3E}">
        <p14:creationId xmlns:p14="http://schemas.microsoft.com/office/powerpoint/2010/main" val="2223189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10738" y="254877"/>
            <a:ext cx="10018713" cy="1752599"/>
          </a:xfrm>
        </p:spPr>
        <p:txBody>
          <a:bodyPr/>
          <a:lstStyle/>
          <a:p>
            <a:r>
              <a:rPr lang="pl-PL" b="1" dirty="0"/>
              <a:t>Tablice rozkładów prawdopodobieństwa </a:t>
            </a:r>
            <a:endParaRPr lang="pl-PL" dirty="0"/>
          </a:p>
        </p:txBody>
      </p:sp>
      <p:sp>
        <p:nvSpPr>
          <p:cNvPr id="3" name="Symbol zastępczy zawartości 2"/>
          <p:cNvSpPr>
            <a:spLocks noGrp="1"/>
          </p:cNvSpPr>
          <p:nvPr>
            <p:ph idx="1"/>
          </p:nvPr>
        </p:nvSpPr>
        <p:spPr>
          <a:xfrm>
            <a:off x="1484310" y="2007476"/>
            <a:ext cx="10266256" cy="4435365"/>
          </a:xfrm>
        </p:spPr>
        <p:txBody>
          <a:bodyPr>
            <a:normAutofit fontScale="85000" lnSpcReduction="20000"/>
          </a:bodyPr>
          <a:lstStyle/>
          <a:p>
            <a:pPr marL="0" indent="0">
              <a:buNone/>
            </a:pPr>
            <a:r>
              <a:rPr lang="pl-PL" dirty="0"/>
              <a:t>Ś</a:t>
            </a:r>
            <a:r>
              <a:rPr lang="pl-PL" dirty="0" smtClean="0"/>
              <a:t>rodowisko </a:t>
            </a:r>
            <a:r>
              <a:rPr lang="pl-PL" dirty="0"/>
              <a:t>R zawiera zestaw dokładnych tablic statystycznych najczęściej stosowanych rozkładów prawdopodobieństwa oraz algorytmy losowania z nich. Są to zestawy czterech funkcji typu </a:t>
            </a:r>
            <a:r>
              <a:rPr lang="pl-PL" b="1" dirty="0"/>
              <a:t>{</a:t>
            </a:r>
            <a:r>
              <a:rPr lang="pl-PL" b="1" dirty="0" err="1"/>
              <a:t>d|p|q|r</a:t>
            </a:r>
            <a:r>
              <a:rPr lang="pl-PL" b="1" dirty="0"/>
              <a:t>}</a:t>
            </a:r>
            <a:r>
              <a:rPr lang="pl-PL" b="1" dirty="0" err="1"/>
              <a:t>nazwa.rozkladu</a:t>
            </a:r>
            <a:r>
              <a:rPr lang="pl-PL" dirty="0"/>
              <a:t>, gdzie prefiksy oznaczają odpowiednio: </a:t>
            </a:r>
          </a:p>
          <a:p>
            <a:pPr lvl="0"/>
            <a:r>
              <a:rPr lang="pl-PL" sz="2300" dirty="0"/>
              <a:t>d - gęstość/f-</a:t>
            </a:r>
            <a:r>
              <a:rPr lang="pl-PL" sz="2300" dirty="0" err="1"/>
              <a:t>cja</a:t>
            </a:r>
            <a:r>
              <a:rPr lang="pl-PL" sz="2300" dirty="0"/>
              <a:t> prawdopodobieństwa, </a:t>
            </a:r>
          </a:p>
          <a:p>
            <a:pPr lvl="0"/>
            <a:r>
              <a:rPr lang="pl-PL" sz="2300" dirty="0"/>
              <a:t>p - dystrybuanta,</a:t>
            </a:r>
          </a:p>
          <a:p>
            <a:pPr lvl="0"/>
            <a:r>
              <a:rPr lang="pl-PL" sz="2300" dirty="0"/>
              <a:t>q - </a:t>
            </a:r>
            <a:r>
              <a:rPr lang="pl-PL" sz="2300" dirty="0" err="1"/>
              <a:t>kwantyle</a:t>
            </a:r>
            <a:r>
              <a:rPr lang="pl-PL" sz="2300" dirty="0"/>
              <a:t>, </a:t>
            </a:r>
          </a:p>
          <a:p>
            <a:pPr lvl="0"/>
            <a:r>
              <a:rPr lang="pl-PL" sz="2300" dirty="0"/>
              <a:t>r - próbka z rozkładu. </a:t>
            </a:r>
          </a:p>
          <a:p>
            <a:pPr marL="0" indent="0">
              <a:buNone/>
            </a:pPr>
            <a:r>
              <a:rPr lang="pl-PL" dirty="0"/>
              <a:t>Dostępne rozkłady prawdopodobieństwa to: beta, </a:t>
            </a:r>
            <a:r>
              <a:rPr lang="pl-PL" dirty="0" err="1"/>
              <a:t>binom</a:t>
            </a:r>
            <a:r>
              <a:rPr lang="pl-PL" dirty="0"/>
              <a:t>, </a:t>
            </a:r>
            <a:r>
              <a:rPr lang="pl-PL" dirty="0" err="1"/>
              <a:t>cauchy</a:t>
            </a:r>
            <a:r>
              <a:rPr lang="pl-PL" dirty="0"/>
              <a:t>, </a:t>
            </a:r>
            <a:r>
              <a:rPr lang="pl-PL" dirty="0" err="1"/>
              <a:t>chisq</a:t>
            </a:r>
            <a:r>
              <a:rPr lang="pl-PL" dirty="0"/>
              <a:t>, </a:t>
            </a:r>
            <a:r>
              <a:rPr lang="pl-PL" dirty="0" err="1"/>
              <a:t>exp</a:t>
            </a:r>
            <a:r>
              <a:rPr lang="pl-PL" dirty="0"/>
              <a:t>, f, gamma, </a:t>
            </a:r>
            <a:r>
              <a:rPr lang="pl-PL" dirty="0" err="1"/>
              <a:t>geom</a:t>
            </a:r>
            <a:r>
              <a:rPr lang="pl-PL" dirty="0"/>
              <a:t>, </a:t>
            </a:r>
            <a:r>
              <a:rPr lang="pl-PL" dirty="0" err="1"/>
              <a:t>hyper</a:t>
            </a:r>
            <a:r>
              <a:rPr lang="pl-PL" dirty="0"/>
              <a:t>, </a:t>
            </a:r>
            <a:r>
              <a:rPr lang="pl-PL" dirty="0" err="1"/>
              <a:t>lnorm</a:t>
            </a:r>
            <a:r>
              <a:rPr lang="pl-PL" dirty="0"/>
              <a:t>, </a:t>
            </a:r>
            <a:r>
              <a:rPr lang="pl-PL" dirty="0" err="1"/>
              <a:t>logis</a:t>
            </a:r>
            <a:r>
              <a:rPr lang="pl-PL" dirty="0"/>
              <a:t>, </a:t>
            </a:r>
            <a:r>
              <a:rPr lang="pl-PL" dirty="0" err="1"/>
              <a:t>nbinom</a:t>
            </a:r>
            <a:r>
              <a:rPr lang="pl-PL" dirty="0"/>
              <a:t>, norm, </a:t>
            </a:r>
            <a:r>
              <a:rPr lang="pl-PL" dirty="0" err="1"/>
              <a:t>pois</a:t>
            </a:r>
            <a:r>
              <a:rPr lang="pl-PL" dirty="0"/>
              <a:t>, t, </a:t>
            </a:r>
            <a:r>
              <a:rPr lang="pl-PL" dirty="0" err="1"/>
              <a:t>unif</a:t>
            </a:r>
            <a:r>
              <a:rPr lang="pl-PL" dirty="0"/>
              <a:t>, </a:t>
            </a:r>
            <a:r>
              <a:rPr lang="pl-PL" dirty="0" err="1"/>
              <a:t>weibull</a:t>
            </a:r>
            <a:r>
              <a:rPr lang="pl-PL" dirty="0"/>
              <a:t>, </a:t>
            </a:r>
            <a:r>
              <a:rPr lang="pl-PL" dirty="0" err="1"/>
              <a:t>wilcox</a:t>
            </a:r>
            <a:r>
              <a:rPr lang="pl-PL" dirty="0"/>
              <a:t>. Każda z w/w funkcji przyjmuje jako parametry </a:t>
            </a:r>
            <a:r>
              <a:rPr lang="pl-PL" dirty="0" err="1"/>
              <a:t>parametry</a:t>
            </a:r>
            <a:r>
              <a:rPr lang="pl-PL" dirty="0"/>
              <a:t> rozkładu, przy czym mają one zawsze swoje wartości domyślne. Dodatkowo jako pierwszy parametr: </a:t>
            </a:r>
          </a:p>
          <a:p>
            <a:pPr lvl="0"/>
            <a:r>
              <a:rPr lang="pl-PL" sz="2300" dirty="0" smtClean="0"/>
              <a:t>gęstość </a:t>
            </a:r>
            <a:r>
              <a:rPr lang="pl-PL" sz="2300" dirty="0"/>
              <a:t>oraz dystrybuanta przyjmują wartość z nośnika rozkładu, </a:t>
            </a:r>
          </a:p>
          <a:p>
            <a:pPr lvl="0"/>
            <a:r>
              <a:rPr lang="pl-PL" sz="2300" dirty="0"/>
              <a:t>funkcja zwracająca </a:t>
            </a:r>
            <a:r>
              <a:rPr lang="pl-PL" sz="2300" dirty="0" err="1"/>
              <a:t>kwantyle</a:t>
            </a:r>
            <a:r>
              <a:rPr lang="pl-PL" sz="2300" dirty="0"/>
              <a:t> przyjmuje wartość prawdopodobieństwa, </a:t>
            </a:r>
          </a:p>
          <a:p>
            <a:pPr lvl="0"/>
            <a:r>
              <a:rPr lang="pl-PL" sz="2300" dirty="0"/>
              <a:t>funkcja próbkująca przyjmuje </a:t>
            </a:r>
            <a:r>
              <a:rPr lang="pl-PL" sz="2300" dirty="0" smtClean="0"/>
              <a:t>liczbę </a:t>
            </a:r>
            <a:r>
              <a:rPr lang="pl-PL" sz="2300" dirty="0"/>
              <a:t>próbkowanych wartości</a:t>
            </a:r>
            <a:r>
              <a:rPr lang="pl-PL" sz="2300" dirty="0" smtClean="0"/>
              <a:t>.</a:t>
            </a:r>
            <a:endParaRPr lang="pl-PL" sz="2300" dirty="0"/>
          </a:p>
        </p:txBody>
      </p:sp>
      <p:sp>
        <p:nvSpPr>
          <p:cNvPr id="4" name="pole tekstowe 3"/>
          <p:cNvSpPr txBox="1"/>
          <p:nvPr/>
        </p:nvSpPr>
        <p:spPr>
          <a:xfrm>
            <a:off x="8286156" y="6442841"/>
            <a:ext cx="3464410" cy="369332"/>
          </a:xfrm>
          <a:prstGeom prst="rect">
            <a:avLst/>
          </a:prstGeom>
          <a:noFill/>
        </p:spPr>
        <p:txBody>
          <a:bodyPr wrap="none" rtlCol="0">
            <a:spAutoFit/>
          </a:bodyPr>
          <a:lstStyle/>
          <a:p>
            <a:r>
              <a:rPr lang="pl-PL" dirty="0" smtClean="0"/>
              <a:t>4-rozkłady_prawdopodoieństwa.R</a:t>
            </a:r>
            <a:endParaRPr lang="pl-PL" dirty="0"/>
          </a:p>
        </p:txBody>
      </p:sp>
    </p:spTree>
    <p:extLst>
      <p:ext uri="{BB962C8B-B14F-4D97-AF65-F5344CB8AC3E}">
        <p14:creationId xmlns:p14="http://schemas.microsoft.com/office/powerpoint/2010/main" val="205446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Smuga">
  <a:themeElements>
    <a:clrScheme name="Smuga">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Smug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muga">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124</TotalTime>
  <Words>1331</Words>
  <Application>Microsoft Office PowerPoint</Application>
  <PresentationFormat>Panoramiczny</PresentationFormat>
  <Paragraphs>175</Paragraphs>
  <Slides>19</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19</vt:i4>
      </vt:variant>
    </vt:vector>
  </HeadingPairs>
  <TitlesOfParts>
    <vt:vector size="25" baseType="lpstr">
      <vt:lpstr>Arial</vt:lpstr>
      <vt:lpstr>Calibri</vt:lpstr>
      <vt:lpstr>Century Gothic</vt:lpstr>
      <vt:lpstr>Times New Roman</vt:lpstr>
      <vt:lpstr>Wingdings 3</vt:lpstr>
      <vt:lpstr>Smuga</vt:lpstr>
      <vt:lpstr>Wprowadzenie do języka R</vt:lpstr>
      <vt:lpstr>R jest językiem programowania, a przede wszystkim środowiskiem do obliczeń statystycznych oraz wizualizacji wyników. W tym zakresie posiada liczne gotowe implementacje procedur statystycznych oraz dostosowane do nich, bardzo duże możliwości graficzne. </vt:lpstr>
      <vt:lpstr>R jako kalkulator</vt:lpstr>
      <vt:lpstr>Wektory</vt:lpstr>
      <vt:lpstr>Prezentacja programu PowerPoint</vt:lpstr>
      <vt:lpstr>Podstawowe miary i funkcje statystyczne</vt:lpstr>
      <vt:lpstr>Tablice</vt:lpstr>
      <vt:lpstr>Prezentacja programu PowerPoint</vt:lpstr>
      <vt:lpstr>Tablice rozkładów prawdopodobieństwa </vt:lpstr>
      <vt:lpstr>Wizualizacja danych</vt:lpstr>
      <vt:lpstr>Rysowanie</vt:lpstr>
      <vt:lpstr>Prezentacja programu PowerPoint</vt:lpstr>
      <vt:lpstr>Ustawiane tylko przez wywołanie funkcji par</vt:lpstr>
      <vt:lpstr>Prezentacja programu PowerPoint</vt:lpstr>
      <vt:lpstr>Kreślenie krzywych i wielokątów</vt:lpstr>
      <vt:lpstr>Kreślenie wielu zestawów współrzędnych </vt:lpstr>
      <vt:lpstr>Dane etykietowane</vt:lpstr>
      <vt:lpstr>Rozkład danych numerycznych </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języka R</dc:title>
  <dc:creator>Agata</dc:creator>
  <cp:lastModifiedBy>Agata</cp:lastModifiedBy>
  <cp:revision>17</cp:revision>
  <dcterms:created xsi:type="dcterms:W3CDTF">2016-11-28T19:53:23Z</dcterms:created>
  <dcterms:modified xsi:type="dcterms:W3CDTF">2016-11-28T21:57:43Z</dcterms:modified>
</cp:coreProperties>
</file>