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62" r:id="rId6"/>
    <p:sldId id="261" r:id="rId7"/>
    <p:sldId id="29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  <p:sldId id="300" r:id="rId22"/>
    <p:sldId id="275" r:id="rId23"/>
    <p:sldId id="277" r:id="rId24"/>
    <p:sldId id="278" r:id="rId25"/>
    <p:sldId id="279" r:id="rId26"/>
    <p:sldId id="290" r:id="rId27"/>
    <p:sldId id="280" r:id="rId28"/>
    <p:sldId id="281" r:id="rId29"/>
    <p:sldId id="282" r:id="rId30"/>
    <p:sldId id="284" r:id="rId31"/>
    <p:sldId id="283" r:id="rId32"/>
    <p:sldId id="294" r:id="rId33"/>
    <p:sldId id="286" r:id="rId34"/>
    <p:sldId id="285" r:id="rId35"/>
    <p:sldId id="295" r:id="rId36"/>
    <p:sldId id="287" r:id="rId37"/>
    <p:sldId id="288" r:id="rId38"/>
    <p:sldId id="289" r:id="rId39"/>
    <p:sldId id="297" r:id="rId40"/>
    <p:sldId id="292" r:id="rId41"/>
    <p:sldId id="296" r:id="rId42"/>
    <p:sldId id="298" r:id="rId4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3" autoAdjust="0"/>
    <p:restoredTop sz="68876" autoAdjust="0"/>
  </p:normalViewPr>
  <p:slideViewPr>
    <p:cSldViewPr>
      <p:cViewPr varScale="1">
        <p:scale>
          <a:sx n="76" d="100"/>
          <a:sy n="76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5D0C387-9DA7-468D-B3C2-EFE0BC038589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D81DBE-94E5-487D-AE75-252AF672E129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להריץ הדוגמא ולהסביר כי התוצאה היא מיון.</a:t>
            </a:r>
          </a:p>
          <a:p>
            <a:r>
              <a:rPr lang="he-IL" baseline="0" dirty="0" smtClean="0"/>
              <a:t>מדוע </a:t>
            </a:r>
            <a:r>
              <a:rPr lang="en-US" baseline="0" dirty="0" smtClean="0"/>
              <a:t>T</a:t>
            </a:r>
            <a:r>
              <a:rPr lang="he-IL" baseline="0" dirty="0" smtClean="0"/>
              <a:t> נקרא עץ חיפוש רנדומי?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13</a:t>
            </a:fld>
            <a:endParaRPr lang="he-I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מהו </a:t>
            </a:r>
            <a:r>
              <a:rPr lang="en-US" baseline="0" dirty="0" smtClean="0"/>
              <a:t>pij</a:t>
            </a:r>
            <a:r>
              <a:rPr lang="he-IL" baseline="0" dirty="0" smtClean="0"/>
              <a:t>?</a:t>
            </a:r>
          </a:p>
          <a:p>
            <a:r>
              <a:rPr lang="he-IL" baseline="0" dirty="0" smtClean="0"/>
              <a:t>כדי לחשבו, אנו מעוניינים בפרמוטציה של מעבר על העץ לפי רמות, בסדר עולה, ומשמאל לימין.</a:t>
            </a:r>
          </a:p>
          <a:p>
            <a:r>
              <a:rPr lang="he-IL" baseline="0" dirty="0" smtClean="0"/>
              <a:t>כמו בדוגמא.</a:t>
            </a:r>
          </a:p>
          <a:p>
            <a:r>
              <a:rPr lang="he-IL" baseline="0" dirty="0" smtClean="0"/>
              <a:t>אבחנה ראשונה: כדי להשתכנע, נניח כי </a:t>
            </a:r>
            <a:r>
              <a:rPr lang="en-US" baseline="0" dirty="0" smtClean="0"/>
              <a:t>Sk</a:t>
            </a:r>
            <a:r>
              <a:rPr lang="he-IL" baseline="0" dirty="0" smtClean="0"/>
              <a:t> הוא הראשון בפרמוטציה פאי מבין כל האיברים מדרגה שבין </a:t>
            </a:r>
            <a:r>
              <a:rPr lang="en-US" baseline="0" dirty="0" smtClean="0"/>
              <a:t>i</a:t>
            </a:r>
            <a:r>
              <a:rPr lang="he-IL" baseline="0" dirty="0" smtClean="0"/>
              <a:t> ל- </a:t>
            </a:r>
            <a:r>
              <a:rPr lang="en-US" baseline="0" dirty="0" smtClean="0"/>
              <a:t>j</a:t>
            </a:r>
            <a:r>
              <a:rPr lang="he-IL" baseline="0" dirty="0" smtClean="0"/>
              <a:t> כולל.</a:t>
            </a:r>
          </a:p>
          <a:p>
            <a:r>
              <a:rPr lang="he-IL" baseline="0" dirty="0" smtClean="0"/>
              <a:t>אם </a:t>
            </a:r>
            <a:r>
              <a:rPr lang="en-US" baseline="0" dirty="0" smtClean="0"/>
              <a:t>k</a:t>
            </a:r>
            <a:r>
              <a:rPr lang="he-IL" baseline="0" dirty="0" smtClean="0"/>
              <a:t> אינו אחד מבין </a:t>
            </a:r>
            <a:r>
              <a:rPr lang="en-US" baseline="0" dirty="0" smtClean="0"/>
              <a:t>i</a:t>
            </a:r>
            <a:r>
              <a:rPr lang="he-IL" baseline="0" dirty="0" smtClean="0"/>
              <a:t> או </a:t>
            </a:r>
            <a:r>
              <a:rPr lang="en-US" baseline="0" dirty="0" smtClean="0"/>
              <a:t>j</a:t>
            </a:r>
            <a:r>
              <a:rPr lang="he-IL" baseline="0" dirty="0" smtClean="0"/>
              <a:t>, אז הוא בניהם בסדר, ו-</a:t>
            </a:r>
            <a:r>
              <a:rPr lang="en-US" baseline="0" dirty="0" smtClean="0"/>
              <a:t>Si</a:t>
            </a:r>
            <a:r>
              <a:rPr lang="he-IL" baseline="0" dirty="0" smtClean="0"/>
              <a:t> יהיה בתת העץ השמאלי של </a:t>
            </a:r>
            <a:r>
              <a:rPr lang="en-US" baseline="0" dirty="0" smtClean="0"/>
              <a:t>Sk</a:t>
            </a:r>
            <a:r>
              <a:rPr lang="he-IL" baseline="0" dirty="0" smtClean="0"/>
              <a:t> ו-</a:t>
            </a:r>
            <a:r>
              <a:rPr lang="en-US" baseline="0" dirty="0" smtClean="0"/>
              <a:t>Sj</a:t>
            </a:r>
            <a:r>
              <a:rPr lang="he-IL" baseline="0" dirty="0" smtClean="0"/>
              <a:t> יהיה בתת העף הימני של </a:t>
            </a:r>
            <a:r>
              <a:rPr lang="en-US" baseline="0" dirty="0" smtClean="0"/>
              <a:t>Sk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כמו שראינו כבר – לא תהיה בניהם השוואה במקרה זה.</a:t>
            </a:r>
          </a:p>
          <a:p>
            <a:r>
              <a:rPr lang="he-IL" baseline="0" dirty="0" smtClean="0"/>
              <a:t>אם </a:t>
            </a:r>
            <a:r>
              <a:rPr lang="en-US" baseline="0" dirty="0" smtClean="0"/>
              <a:t>k</a:t>
            </a:r>
            <a:r>
              <a:rPr lang="he-IL" baseline="0" dirty="0" smtClean="0"/>
              <a:t> הינו </a:t>
            </a:r>
            <a:r>
              <a:rPr lang="en-US" baseline="0" dirty="0" smtClean="0"/>
              <a:t>i</a:t>
            </a:r>
            <a:r>
              <a:rPr lang="he-IL" baseline="0" dirty="0" smtClean="0"/>
              <a:t> או </a:t>
            </a:r>
            <a:r>
              <a:rPr lang="en-US" baseline="0" dirty="0" smtClean="0"/>
              <a:t>j</a:t>
            </a:r>
            <a:r>
              <a:rPr lang="he-IL" baseline="0" dirty="0" smtClean="0"/>
              <a:t> ישנם יחסי הורה-צאצא בין </a:t>
            </a:r>
            <a:r>
              <a:rPr lang="en-US" baseline="0" dirty="0" smtClean="0"/>
              <a:t>Si</a:t>
            </a:r>
            <a:r>
              <a:rPr lang="he-IL" baseline="0" dirty="0" smtClean="0"/>
              <a:t> לבין </a:t>
            </a:r>
            <a:r>
              <a:rPr lang="en-US" baseline="0" dirty="0" smtClean="0"/>
              <a:t>Sj</a:t>
            </a:r>
            <a:r>
              <a:rPr lang="he-IL" baseline="0" dirty="0" smtClean="0"/>
              <a:t> - ואז תהיה השוואה בניהם בזמן הריצה.</a:t>
            </a:r>
          </a:p>
          <a:p>
            <a:r>
              <a:rPr lang="he-IL" baseline="0" dirty="0" smtClean="0"/>
              <a:t>אבחנה שנייה: ממנה נובע כי אם </a:t>
            </a:r>
            <a:r>
              <a:rPr lang="en-US" baseline="0" dirty="0" smtClean="0"/>
              <a:t>Si</a:t>
            </a:r>
            <a:r>
              <a:rPr lang="he-IL" baseline="0" dirty="0" smtClean="0"/>
              <a:t> ראשון או </a:t>
            </a:r>
            <a:r>
              <a:rPr lang="en-US" baseline="0" dirty="0" smtClean="0"/>
              <a:t>Sj</a:t>
            </a:r>
            <a:r>
              <a:rPr lang="he-IL" baseline="0" dirty="0" smtClean="0"/>
              <a:t> ראשון תהיה השוואה. לכל איבר הסתברות שווה להיות ראשון, ולכן בסך הכול ההסתברות שאחד מהם יהיה ראשון, ולכן תהיה השוואה בניהם, היא כנ"ל.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14</a:t>
            </a:fld>
            <a:endParaRPr lang="he-I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שאלה: (לוודא הבנת הפרמוטציה המיוחדת פאי)</a:t>
            </a:r>
          </a:p>
          <a:p>
            <a:endParaRPr lang="he-IL" baseline="0" dirty="0" smtClean="0"/>
          </a:p>
          <a:p>
            <a:r>
              <a:rPr lang="he-IL" baseline="0" dirty="0" smtClean="0"/>
              <a:t>האם הפרמוטציה פאי כפי שתוארה ומתאימה לריצת האלגוריתם, האם היא מתפלגת באופן אחיד מעל מרחב כל הפרמוטציות האפשריות של אברי </a:t>
            </a:r>
            <a:r>
              <a:rPr lang="en-US" baseline="0" dirty="0" smtClean="0"/>
              <a:t>S</a:t>
            </a:r>
            <a:r>
              <a:rPr lang="he-IL" baseline="0" dirty="0" smtClean="0"/>
              <a:t> ?</a:t>
            </a:r>
          </a:p>
          <a:p>
            <a:r>
              <a:rPr lang="he-IL" baseline="0" dirty="0" smtClean="0"/>
              <a:t>לא. נראה כי ישנה פרמוטציה שלא יכולה להתקבל כפרמוטציה המתקבלת מריצת האלגוריתם:</a:t>
            </a:r>
          </a:p>
          <a:p>
            <a:r>
              <a:rPr lang="en-US" baseline="0" dirty="0" smtClean="0"/>
              <a:t>15, 40, 3, …</a:t>
            </a:r>
            <a:endParaRPr lang="he-IL" baseline="0" dirty="0" smtClean="0"/>
          </a:p>
          <a:p>
            <a:r>
              <a:rPr lang="he-IL" baseline="0" dirty="0" smtClean="0"/>
              <a:t>שכן הסדר לא הגיוני: 3 קטן מ-40 ומ-15.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15</a:t>
            </a:fld>
            <a:endParaRPr lang="he-I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להסביר מעברים.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16</a:t>
            </a:fld>
            <a:endParaRPr lang="he-I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ראינו כי עבור אלגוריתמים דטרמיניסטיים, ישנם קלטים עבורם האלגוריתם ירוץ בסדר</a:t>
            </a:r>
            <a:r>
              <a:rPr lang="he-IL" baseline="0" dirty="0" smtClean="0"/>
              <a:t> גודל גבוה יותר.</a:t>
            </a:r>
          </a:p>
          <a:p>
            <a:r>
              <a:rPr lang="he-IL" baseline="0" dirty="0" smtClean="0"/>
              <a:t>לא כך קורה עם אלגוריתמים אקראיים.</a:t>
            </a:r>
            <a:endParaRPr lang="he-IL" dirty="0" smtClean="0"/>
          </a:p>
          <a:p>
            <a:r>
              <a:rPr lang="he-IL" dirty="0" smtClean="0"/>
              <a:t>הנחה</a:t>
            </a:r>
            <a:r>
              <a:rPr lang="he-IL" baseline="0" dirty="0" smtClean="0"/>
              <a:t> זו מתבססת על הבחירות האקראיות של האלגוריתם במהלך ריצתו, ולא על הנחות כלשהן לגבי התפלגות הקלט.</a:t>
            </a:r>
          </a:p>
          <a:p>
            <a:r>
              <a:rPr lang="he-IL" baseline="0" dirty="0" smtClean="0"/>
              <a:t>התנהגות אלגוריתם אקראי על קלט מסוים יכולה להשתנות בין ריצה לריצה.</a:t>
            </a:r>
          </a:p>
          <a:p>
            <a:r>
              <a:rPr lang="he-IL" baseline="0" dirty="0" smtClean="0"/>
              <a:t>זמן הריצה אם כך הופך להיות משתנה אקראי, וניתוח זמן הריצה דורש הבנה של התפלגות משתנה אקראי זה.</a:t>
            </a:r>
          </a:p>
          <a:p>
            <a:r>
              <a:rPr lang="he-IL" baseline="0" dirty="0" smtClean="0"/>
              <a:t>בניגוד לאלגוריתם דטרמיניסטי, בו מניחים הנחות על התפלגות הקלט, ואז מנתחים זמן ריצה.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אנו נוכיח בהמשך הסמינר חסמים אל זמני ריצה של אלגוריתמים אקראיים:</a:t>
            </a:r>
          </a:p>
          <a:p>
            <a:r>
              <a:rPr lang="he-IL" baseline="0" dirty="0" smtClean="0"/>
              <a:t>בהסתברות גבוהה מאוד, זמן הריצה של האלגוריתם האקראי אינו גבוה בהרבה מזמן הריצה הצפוי שלו.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להזכיר את העקרונות – הם באים לידיי ביטוי ב- </a:t>
            </a:r>
            <a:r>
              <a:rPr lang="en-US" baseline="0" dirty="0" smtClean="0"/>
              <a:t>RandQS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17</a:t>
            </a:fld>
            <a:endParaRPr lang="he-I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he-IL" dirty="0" smtClean="0"/>
              <a:t> הוא מולטי גרף קשיר ולא מכוון.</a:t>
            </a:r>
          </a:p>
          <a:p>
            <a:r>
              <a:rPr lang="he-IL" dirty="0" smtClean="0"/>
              <a:t>חתך ב-</a:t>
            </a:r>
            <a:r>
              <a:rPr lang="en-US" dirty="0" smtClean="0"/>
              <a:t>G </a:t>
            </a:r>
            <a:r>
              <a:rPr lang="he-IL" dirty="0" smtClean="0"/>
              <a:t> הוא קבוצת צלעות אשר הסרתן תחלק את </a:t>
            </a:r>
            <a:r>
              <a:rPr lang="en-US" dirty="0" smtClean="0"/>
              <a:t>G</a:t>
            </a:r>
            <a:r>
              <a:rPr lang="he-IL" dirty="0" smtClean="0"/>
              <a:t> ללא קשיר: בעל שני רכיבי קשירות לפחות.</a:t>
            </a:r>
          </a:p>
          <a:p>
            <a:r>
              <a:rPr lang="he-IL" dirty="0" smtClean="0"/>
              <a:t>לדוגמא החתך הירוק.</a:t>
            </a:r>
          </a:p>
          <a:p>
            <a:r>
              <a:rPr lang="he-IL" dirty="0" smtClean="0"/>
              <a:t>חתך מינימאלי הוא חתך</a:t>
            </a:r>
            <a:r>
              <a:rPr lang="he-IL" baseline="0" dirty="0" smtClean="0"/>
              <a:t> בעל מספר צלעות מינימאלי. לדוגמא: החתך הכתום.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אנחנו נראה אלגוריתם למציאת חתך מינימאלי בגרף.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18</a:t>
            </a:fld>
            <a:endParaRPr lang="he-IL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תיאור האלגוריתם.</a:t>
            </a:r>
          </a:p>
          <a:p>
            <a:endParaRPr lang="en-US" dirty="0" smtClean="0"/>
          </a:p>
          <a:p>
            <a:r>
              <a:rPr lang="he-IL" dirty="0" smtClean="0"/>
              <a:t>חזור</a:t>
            </a:r>
            <a:r>
              <a:rPr lang="he-IL" baseline="0" dirty="0" smtClean="0"/>
              <a:t> על הצעד הבא עד אשר נותרים שני קודקודים:</a:t>
            </a:r>
          </a:p>
          <a:p>
            <a:r>
              <a:rPr lang="he-IL" baseline="0" dirty="0" smtClean="0"/>
              <a:t>בחר צלע אקראית וכווץ אותה. טפל בצלעות כנדרש.</a:t>
            </a:r>
          </a:p>
          <a:p>
            <a:r>
              <a:rPr lang="he-IL" baseline="0" dirty="0" smtClean="0"/>
              <a:t>קבוצת הצלעות הנותרת בסיום הריצה היא מועמדת להיות חתך מינימאלי.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אבחנות:</a:t>
            </a:r>
          </a:p>
          <a:p>
            <a:r>
              <a:rPr lang="he-IL" baseline="0" dirty="0" smtClean="0"/>
              <a:t>בכל צעד מספר הקודקודים קטן באחד.</a:t>
            </a:r>
          </a:p>
          <a:p>
            <a:r>
              <a:rPr lang="he-IL" baseline="0" dirty="0" smtClean="0"/>
              <a:t>כיווץ צלע לא מקטין את גודל החתך המינימאלי ב- </a:t>
            </a:r>
            <a:r>
              <a:rPr lang="en-US" baseline="0" dirty="0" smtClean="0"/>
              <a:t>G</a:t>
            </a:r>
            <a:r>
              <a:rPr lang="he-IL" baseline="0" dirty="0" smtClean="0"/>
              <a:t>. זאת כיוון שכל חתך בגרף בשלב ביניים של האלגוריתם קיים גם בגרף המקורי.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19</a:t>
            </a:fld>
            <a:endParaRPr lang="he-I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דוגמת</a:t>
            </a:r>
            <a:r>
              <a:rPr lang="he-IL" baseline="0" dirty="0" smtClean="0"/>
              <a:t> ריצה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20</a:t>
            </a:fld>
            <a:endParaRPr lang="he-I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דוגמת</a:t>
            </a:r>
            <a:r>
              <a:rPr lang="he-IL" baseline="0" dirty="0" smtClean="0"/>
              <a:t> ריצה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21</a:t>
            </a:fld>
            <a:endParaRPr lang="he-I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האם</a:t>
            </a:r>
            <a:r>
              <a:rPr lang="he-IL" baseline="0" dirty="0" smtClean="0"/>
              <a:t> האלגוריתם תמיד מוצא חתך מינימאלי?</a:t>
            </a:r>
          </a:p>
          <a:p>
            <a:r>
              <a:rPr lang="he-IL" baseline="0" dirty="0" smtClean="0"/>
              <a:t>לפני שננתח את התנהגות האלגוריתמים, נזכר במושגים מתורת הגרפים. להסביר.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נשים לך שדרגת </a:t>
            </a:r>
            <a:r>
              <a:rPr lang="en-US" baseline="0" dirty="0" smtClean="0"/>
              <a:t>V</a:t>
            </a:r>
            <a:r>
              <a:rPr lang="he-IL" baseline="0" dirty="0" smtClean="0"/>
              <a:t> שווה לסביבה של </a:t>
            </a:r>
            <a:r>
              <a:rPr lang="en-US" baseline="0" dirty="0" smtClean="0"/>
              <a:t>V</a:t>
            </a:r>
            <a:r>
              <a:rPr lang="he-IL" baseline="0" dirty="0" smtClean="0"/>
              <a:t> כאשר אין לולאות עצמיות וצלעות מרובות בין </a:t>
            </a:r>
            <a:r>
              <a:rPr lang="en-US" baseline="0" dirty="0" smtClean="0"/>
              <a:t>V</a:t>
            </a:r>
            <a:r>
              <a:rPr lang="he-IL" baseline="0" dirty="0" smtClean="0"/>
              <a:t> לשכניו.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22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להכליל את הנוסחא ליותר משני אירועים באופן דומה.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5</a:t>
            </a:fld>
            <a:endParaRPr lang="he-I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בהינתן חתך מינימאלי </a:t>
            </a:r>
            <a:r>
              <a:rPr lang="en-US" baseline="0" dirty="0" smtClean="0"/>
              <a:t>C</a:t>
            </a:r>
            <a:r>
              <a:rPr lang="he-IL" baseline="0" dirty="0" smtClean="0"/>
              <a:t> בגודל </a:t>
            </a:r>
            <a:r>
              <a:rPr lang="en-US" baseline="0" dirty="0" smtClean="0"/>
              <a:t>K</a:t>
            </a:r>
            <a:r>
              <a:rPr lang="he-IL" baseline="0" dirty="0" smtClean="0"/>
              <a:t>, נשים לב כי ל-</a:t>
            </a:r>
            <a:r>
              <a:rPr lang="en-US" baseline="0" dirty="0" smtClean="0"/>
              <a:t>G</a:t>
            </a:r>
            <a:r>
              <a:rPr lang="he-IL" baseline="0" dirty="0" smtClean="0"/>
              <a:t> יש לכל הפחות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/2</a:t>
            </a:r>
            <a:r>
              <a:rPr lang="he-IL" baseline="0" dirty="0" smtClean="0"/>
              <a:t> צלעות.</a:t>
            </a:r>
          </a:p>
          <a:p>
            <a:r>
              <a:rPr lang="he-IL" baseline="0" dirty="0" smtClean="0"/>
              <a:t>מדוע? ברור כי דרגת כל קודקוד היא לפחות </a:t>
            </a:r>
            <a:r>
              <a:rPr lang="en-US" baseline="0" dirty="0" smtClean="0"/>
              <a:t>K</a:t>
            </a:r>
            <a:r>
              <a:rPr lang="he-IL" baseline="0" dirty="0" smtClean="0"/>
              <a:t> (אחרת הצלעות היוצאות ממנו מהוות חתך הקטן מ-</a:t>
            </a:r>
            <a:r>
              <a:rPr lang="en-US" baseline="0" dirty="0" smtClean="0"/>
              <a:t>K</a:t>
            </a:r>
            <a:r>
              <a:rPr lang="he-IL" baseline="0" dirty="0" smtClean="0"/>
              <a:t>).</a:t>
            </a:r>
          </a:p>
          <a:p>
            <a:r>
              <a:rPr lang="he-IL" baseline="0" dirty="0" smtClean="0"/>
              <a:t>לכן מכל קודקוד יוצאות </a:t>
            </a:r>
            <a:r>
              <a:rPr lang="en-US" baseline="0" dirty="0" smtClean="0"/>
              <a:t>K</a:t>
            </a:r>
            <a:r>
              <a:rPr lang="he-IL" baseline="0" dirty="0" smtClean="0"/>
              <a:t> צלעות לפחות. מכיוון שספרנו כל צלע פעמיים נחלק ב-2.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מתי האלגוריתם מוצא חתך מינימאלי במקרה זה? כאשר אף צלע של </a:t>
            </a:r>
            <a:r>
              <a:rPr lang="en-US" baseline="0" dirty="0" smtClean="0"/>
              <a:t>C</a:t>
            </a:r>
            <a:r>
              <a:rPr lang="he-IL" baseline="0" dirty="0" smtClean="0"/>
              <a:t> נבחרת ו"מכווצת" במהלך ריצת האלגוריתם, וכך כל הצלעות שורדות עד לשלב האחרון.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נגדיר את אפסילון </a:t>
            </a:r>
            <a:r>
              <a:rPr lang="en-US" baseline="0" dirty="0" smtClean="0"/>
              <a:t>i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ההסתברות לבחור צלע מ-</a:t>
            </a:r>
            <a:r>
              <a:rPr lang="en-US" baseline="0" dirty="0" smtClean="0"/>
              <a:t>C</a:t>
            </a:r>
            <a:r>
              <a:rPr lang="he-IL" baseline="0" dirty="0" smtClean="0"/>
              <a:t> בצעד הראשון היא לכל היותר </a:t>
            </a:r>
            <a:r>
              <a:rPr lang="en-US" baseline="0" dirty="0" smtClean="0"/>
              <a:t>2/n</a:t>
            </a:r>
            <a:r>
              <a:rPr lang="he-IL" baseline="0" dirty="0" smtClean="0"/>
              <a:t>, שכן בהתחלה יש לכל הפחות </a:t>
            </a:r>
            <a:r>
              <a:rPr lang="en-US" baseline="0" dirty="0" smtClean="0"/>
              <a:t>kn/2</a:t>
            </a:r>
            <a:r>
              <a:rPr lang="he-IL" baseline="0" dirty="0" smtClean="0"/>
              <a:t> צלעות, מתוכן </a:t>
            </a:r>
            <a:r>
              <a:rPr lang="en-US" baseline="0" dirty="0" smtClean="0"/>
              <a:t>K</a:t>
            </a:r>
            <a:r>
              <a:rPr lang="he-IL" baseline="0" dirty="0" smtClean="0"/>
              <a:t> בחתך, ולכן </a:t>
            </a:r>
            <a:r>
              <a:rPr lang="en-US" baseline="0" dirty="0" smtClean="0"/>
              <a:t>k/(kn/2)=n/2</a:t>
            </a:r>
            <a:r>
              <a:rPr lang="he-IL" baseline="0" dirty="0" smtClean="0"/>
              <a:t> היא ההסתברות לכך. לכן ההסתברות לאפסילון </a:t>
            </a:r>
            <a:r>
              <a:rPr lang="en-US" baseline="0" dirty="0" smtClean="0"/>
              <a:t>i</a:t>
            </a:r>
            <a:r>
              <a:rPr lang="he-IL" baseline="0" dirty="0" smtClean="0"/>
              <a:t> היא לכל הפחות 1 מינוס.</a:t>
            </a:r>
          </a:p>
          <a:p>
            <a:r>
              <a:rPr lang="he-IL" baseline="0" dirty="0" smtClean="0"/>
              <a:t>בצעד השני יש לכל היותר </a:t>
            </a:r>
            <a:r>
              <a:rPr lang="en-US" baseline="0" dirty="0" smtClean="0"/>
              <a:t>k(n-1)/2</a:t>
            </a:r>
            <a:r>
              <a:rPr lang="he-IL" baseline="0" dirty="0" smtClean="0"/>
              <a:t> צלעות. וכך הלאה עבור </a:t>
            </a:r>
            <a:r>
              <a:rPr lang="en-US" baseline="0" dirty="0" smtClean="0"/>
              <a:t>i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לכן בסך הכול מתקבלת הסתברות </a:t>
            </a:r>
            <a:r>
              <a:rPr lang="en-US" baseline="0" dirty="0" smtClean="0"/>
              <a:t>2/n(n-1)</a:t>
            </a:r>
            <a:r>
              <a:rPr lang="he-IL" baseline="0" dirty="0" smtClean="0"/>
              <a:t> למצוא חתך מינימאלי.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23</a:t>
            </a:fld>
            <a:endParaRPr lang="he-I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אם כך, ההסתברות למציאת חתך מינימאלי גדולה מ- </a:t>
            </a:r>
            <a:r>
              <a:rPr lang="en-US" baseline="0" dirty="0" smtClean="0"/>
              <a:t>2/n^2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לכן האלגוריתם יכול לטעות. החסם שקיבלנו אינו טוב מספיק. מה ניתן לעשות?</a:t>
            </a:r>
          </a:p>
          <a:p>
            <a:r>
              <a:rPr lang="he-IL" dirty="0" smtClean="0"/>
              <a:t>אם</a:t>
            </a:r>
            <a:r>
              <a:rPr lang="he-IL" baseline="0" dirty="0" smtClean="0"/>
              <a:t> נחזור עליו </a:t>
            </a:r>
            <a:r>
              <a:rPr lang="en-US" baseline="0" dirty="0" smtClean="0"/>
              <a:t>n^2/2</a:t>
            </a:r>
            <a:r>
              <a:rPr lang="he-IL" baseline="0" dirty="0" smtClean="0"/>
              <a:t> פעמים, נוריד את הסיכוי לטעות ל- </a:t>
            </a:r>
            <a:r>
              <a:rPr lang="en-US" baseline="0" dirty="0" smtClean="0"/>
              <a:t>1/e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האם ניתן להקטין את ההסתברות לטעות עוד יותר?</a:t>
            </a:r>
          </a:p>
          <a:p>
            <a:r>
              <a:rPr lang="he-IL" baseline="0" dirty="0" smtClean="0"/>
              <a:t>כן, על חשבון זמן ריצה כמובן.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נשים לב לפשטות האלגוריתם.</a:t>
            </a:r>
          </a:p>
          <a:p>
            <a:r>
              <a:rPr lang="he-IL" baseline="0" dirty="0" smtClean="0"/>
              <a:t>היום האלגוריתמים הדטרמיניסטיים מבוססים על זרימה ברשתות ונחשבים למסובכים יותר.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24</a:t>
            </a:fld>
            <a:endParaRPr lang="he-I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מה ההבדל המהותי בין שני האלגוריתמים שראינו?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לאס וגאס  – דוגמה -  המיון, תמיד נקבל תוצאה נכונה. מה שמשתנה זה זמן הריצה. שהראנו שבממוצע הוא </a:t>
            </a:r>
            <a:r>
              <a:rPr lang="en-US" baseline="0" dirty="0" smtClean="0"/>
              <a:t>O(nlogn)</a:t>
            </a:r>
            <a:endParaRPr lang="he-IL" baseline="0" dirty="0" smtClean="0"/>
          </a:p>
          <a:p>
            <a:r>
              <a:rPr lang="he-IL" baseline="0" dirty="0" smtClean="0"/>
              <a:t>מונטה קרלו – דוגמה – </a:t>
            </a:r>
            <a:r>
              <a:rPr lang="en-US" baseline="0" dirty="0" smtClean="0"/>
              <a:t>mincut</a:t>
            </a:r>
            <a:r>
              <a:rPr lang="he-IL" baseline="0" dirty="0" smtClean="0"/>
              <a:t>, לעתים אנחנו מקבלים תוצאה שגויה. אך אם חוזרים על האלגו מספיק פעמים נקבל תוצאה נכונה בהסתברות גבוהה.</a:t>
            </a:r>
          </a:p>
          <a:p>
            <a:endParaRPr lang="he-IL" baseline="0" dirty="0" smtClean="0"/>
          </a:p>
          <a:p>
            <a:r>
              <a:rPr lang="he-IL" baseline="0" dirty="0" smtClean="0"/>
              <a:t> 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25</a:t>
            </a:fld>
            <a:endParaRPr lang="he-I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26</a:t>
            </a:fld>
            <a:endParaRPr lang="he-I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הצגת הבעיה בגרפיקה של הצגת סצנות מורכבות </a:t>
            </a:r>
          </a:p>
          <a:p>
            <a:r>
              <a:rPr lang="en-US" dirty="0" smtClean="0"/>
              <a:t>Render</a:t>
            </a:r>
            <a:r>
              <a:rPr lang="he-IL" baseline="0" dirty="0" smtClean="0"/>
              <a:t> בזמן אמת – רוצים אלגוריתם יעיל.</a:t>
            </a:r>
          </a:p>
          <a:p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בהינתן נקודת</a:t>
            </a:r>
            <a:r>
              <a:rPr lang="he-IL" baseline="0" dirty="0" smtClean="0"/>
              <a:t> מבט וכיוון , נרצה לצייר את החלק הנראה מנקודת המבט של הסצנה.</a:t>
            </a:r>
            <a:endParaRPr lang="he-IL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איך ניתן לעשות זאת ? אלגוריתם נאיבי הוא אלגוריתם </a:t>
            </a:r>
            <a:r>
              <a:rPr lang="en-US" baseline="0" dirty="0" smtClean="0"/>
              <a:t>z-buffer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שאחד החסרונות שלו הוא הכמות הגדולה של זיכרון שאנחנו צריכים. וחישוב כל פיקסל ופיקסל בתמונה.</a:t>
            </a:r>
          </a:p>
          <a:p>
            <a:endParaRPr lang="he-IL" baseline="0" dirty="0" smtClean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27</a:t>
            </a:fld>
            <a:endParaRPr lang="he-I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אלגורית הצבע</a:t>
            </a:r>
            <a:r>
              <a:rPr lang="he-IL" baseline="0" dirty="0" smtClean="0"/>
              <a:t> מתמודד עם החסרונות של אלגוריתם </a:t>
            </a:r>
            <a:r>
              <a:rPr lang="en-US" baseline="0" dirty="0" smtClean="0"/>
              <a:t>z-buffer</a:t>
            </a:r>
            <a:r>
              <a:rPr lang="he-IL" baseline="0" dirty="0" smtClean="0"/>
              <a:t>. ע"י כך שהוא קודם כל ממיין את האובייקטים יחסית לנקודת המבט. (</a:t>
            </a:r>
            <a:r>
              <a:rPr lang="en-US" baseline="0" dirty="0" smtClean="0"/>
              <a:t>depth order</a:t>
            </a:r>
            <a:r>
              <a:rPr lang="he-IL" baseline="0" dirty="0" smtClean="0"/>
              <a:t>)</a:t>
            </a:r>
          </a:p>
          <a:p>
            <a:r>
              <a:rPr lang="he-IL" baseline="0" dirty="0" smtClean="0"/>
              <a:t>מציירים את האובייקטים לפי הסדר ואין צורך לבדוק את קואורדינאטת ה</a:t>
            </a:r>
            <a:r>
              <a:rPr lang="en-US" baseline="0" dirty="0" smtClean="0"/>
              <a:t>Z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בפרק 9 יש הכללה של הבעיה לתלת מימד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28</a:t>
            </a:fld>
            <a:endParaRPr lang="he-I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baseline="0" dirty="0" smtClean="0"/>
          </a:p>
          <a:p>
            <a:r>
              <a:rPr lang="he-IL" baseline="0" dirty="0" smtClean="0"/>
              <a:t>הישרים יכולים לחתוך אובייקט לחלקים.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29</a:t>
            </a:fld>
            <a:endParaRPr lang="he-I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הדגמה.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להראות איך בהינתן </a:t>
            </a:r>
            <a:r>
              <a:rPr lang="en-US" baseline="0" dirty="0" smtClean="0"/>
              <a:t>viewpoint</a:t>
            </a:r>
            <a:r>
              <a:rPr lang="he-IL" baseline="0" dirty="0" smtClean="0"/>
              <a:t> ניתן לחשב איזה אובייקט נמצא מאחורי איזה אובייקט.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צריך רק לעבור על העץ...</a:t>
            </a:r>
          </a:p>
          <a:p>
            <a:endParaRPr lang="he-IL" baseline="0" dirty="0" smtClean="0"/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30</a:t>
            </a:fld>
            <a:endParaRPr lang="he-IL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he-IL" baseline="0" dirty="0" smtClean="0"/>
              <a:t>ב</a:t>
            </a:r>
            <a:r>
              <a:rPr lang="en-US" baseline="0" dirty="0" smtClean="0"/>
              <a:t>R^3</a:t>
            </a:r>
            <a:r>
              <a:rPr lang="he-IL" baseline="0" dirty="0" smtClean="0"/>
              <a:t> החלוקה תתבצע ע"י מישורים. </a:t>
            </a:r>
          </a:p>
          <a:p>
            <a:endParaRPr lang="he-IL" baseline="0" dirty="0" smtClean="0"/>
          </a:p>
          <a:p>
            <a:endParaRPr lang="he-IL" baseline="0" dirty="0" smtClean="0"/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31</a:t>
            </a:fld>
            <a:endParaRPr lang="he-IL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בדוגמה זו היה</a:t>
            </a:r>
            <a:r>
              <a:rPr lang="he-IL" baseline="0" dirty="0" smtClean="0"/>
              <a:t> הכי טוב לבחור את </a:t>
            </a:r>
            <a:r>
              <a:rPr lang="en-US" baseline="0" dirty="0" smtClean="0"/>
              <a:t>s_{n/2+1}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32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האלגוריתמים הבאים הם אלגוריתמיים רנדומיים, אך</a:t>
            </a:r>
            <a:r>
              <a:rPr lang="he-IL" baseline="0" dirty="0" smtClean="0"/>
              <a:t> בעלי אופי שונה זה מזה. נסו להבין מהו.</a:t>
            </a:r>
            <a:endParaRPr lang="he-IL" dirty="0" smtClean="0"/>
          </a:p>
          <a:p>
            <a:endParaRPr lang="he-IL" dirty="0" smtClean="0"/>
          </a:p>
          <a:p>
            <a:r>
              <a:rPr lang="en-US" dirty="0" smtClean="0"/>
              <a:t>QS</a:t>
            </a:r>
            <a:r>
              <a:rPr lang="he-IL" baseline="0" dirty="0" smtClean="0"/>
              <a:t> הוא מיון המתבצע באופן רקורסיבי:</a:t>
            </a:r>
          </a:p>
          <a:p>
            <a:r>
              <a:rPr lang="he-IL" baseline="0" dirty="0" smtClean="0"/>
              <a:t>נניח כי אנו רוצים לסדר איברים בקבוצה בסדר עולה משמאל לימין.</a:t>
            </a:r>
          </a:p>
          <a:p>
            <a:r>
              <a:rPr lang="he-IL" baseline="0" dirty="0" smtClean="0"/>
              <a:t>בכל שלב נבחר איבר </a:t>
            </a:r>
            <a:r>
              <a:rPr lang="en-US" baseline="0" dirty="0" smtClean="0"/>
              <a:t>pivot</a:t>
            </a:r>
            <a:r>
              <a:rPr lang="he-IL" baseline="0" dirty="0" smtClean="0"/>
              <a:t> בקבוצה (האיבר הימני ביותר).</a:t>
            </a:r>
          </a:p>
          <a:p>
            <a:r>
              <a:rPr lang="he-IL" baseline="0" dirty="0" smtClean="0"/>
              <a:t>נשווה אליו את כל שאר האיברים בקבוצה. אלו הגדולים ממנו, עוברים לימינו.</a:t>
            </a:r>
          </a:p>
          <a:p>
            <a:r>
              <a:rPr lang="he-IL" baseline="0" dirty="0" smtClean="0"/>
              <a:t>לאחר צעד זה, ממשיכים באופן רקורסיבי עבור שתי הקבוצות שנוצרו מימין ומשמאל ל-</a:t>
            </a:r>
            <a:r>
              <a:rPr lang="en-US" baseline="0" dirty="0" smtClean="0"/>
              <a:t>pivot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לדבר על זמני ריצה:</a:t>
            </a:r>
          </a:p>
          <a:p>
            <a:r>
              <a:rPr lang="he-IL" baseline="0" dirty="0" smtClean="0"/>
              <a:t>מהו הזמן הגרוע ביותר ? </a:t>
            </a:r>
            <a:r>
              <a:rPr lang="en-US" baseline="0" dirty="0" smtClean="0"/>
              <a:t>O(n^2)</a:t>
            </a:r>
            <a:r>
              <a:rPr lang="he-IL" baseline="0" dirty="0" smtClean="0"/>
              <a:t> כאשר ממוינים בסדר הפוך</a:t>
            </a:r>
          </a:p>
          <a:p>
            <a:r>
              <a:rPr lang="he-IL" baseline="0" dirty="0" smtClean="0"/>
              <a:t>מהו הזמן הממוצע ? </a:t>
            </a:r>
            <a:r>
              <a:rPr lang="en-US" baseline="0" dirty="0" smtClean="0"/>
              <a:t>O(nlogn)</a:t>
            </a:r>
            <a:endParaRPr lang="he-IL" baseline="0" dirty="0" smtClean="0"/>
          </a:p>
          <a:p>
            <a:endParaRPr lang="he-IL" baseline="0" dirty="0"/>
          </a:p>
          <a:p>
            <a:r>
              <a:rPr lang="he-IL" baseline="0" dirty="0" smtClean="0"/>
              <a:t>ניתוח זמן הריצה מתבסס על כך שהנחנו הנחות מסוימות על הקלט. (למשל, שהוא מסודר אקראית..)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6</a:t>
            </a:fld>
            <a:endParaRPr lang="he-IL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33</a:t>
            </a:fld>
            <a:endParaRPr lang="he-IL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הישרים יכולים לחתוך אובייקט לחלקים.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34</a:t>
            </a:fld>
            <a:endParaRPr lang="he-IL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לשים לב שב</a:t>
            </a:r>
            <a:r>
              <a:rPr lang="en-US" baseline="0" dirty="0" smtClean="0"/>
              <a:t>worst case</a:t>
            </a:r>
            <a:r>
              <a:rPr lang="he-IL" baseline="0" dirty="0" smtClean="0"/>
              <a:t> עדין נקבל </a:t>
            </a:r>
            <a:r>
              <a:rPr lang="en-US" baseline="0" dirty="0" smtClean="0"/>
              <a:t>O(n^2)</a:t>
            </a:r>
            <a:r>
              <a:rPr lang="he-IL" baseline="0" dirty="0" smtClean="0"/>
              <a:t>, אך צפוי </a:t>
            </a:r>
            <a:r>
              <a:rPr lang="en-US" baseline="0" dirty="0" smtClean="0"/>
              <a:t>O(nlogn)</a:t>
            </a:r>
            <a:r>
              <a:rPr lang="he-IL" baseline="0" dirty="0" smtClean="0"/>
              <a:t> כפי שנראה בהמשך.</a:t>
            </a:r>
            <a:endParaRPr lang="en-US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35</a:t>
            </a:fld>
            <a:endParaRPr lang="he-IL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הישרים יכולים לחתוך אובייקט לחלקים.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36</a:t>
            </a:fld>
            <a:endParaRPr lang="he-IL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הגודל של </a:t>
            </a:r>
            <a:r>
              <a:rPr lang="en-US" baseline="0" dirty="0" smtClean="0"/>
              <a:t>P_\pi</a:t>
            </a:r>
            <a:r>
              <a:rPr lang="he-IL" baseline="0" dirty="0" smtClean="0"/>
              <a:t> הוא </a:t>
            </a:r>
            <a:r>
              <a:rPr lang="en-US" baseline="0" dirty="0" smtClean="0"/>
              <a:t>n</a:t>
            </a:r>
            <a:r>
              <a:rPr lang="he-IL" baseline="0" dirty="0" smtClean="0"/>
              <a:t> ועוד מספר החיתוכים. 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37</a:t>
            </a:fld>
            <a:endParaRPr lang="he-IL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הגודל של </a:t>
            </a:r>
            <a:r>
              <a:rPr lang="en-US" baseline="0" dirty="0" smtClean="0"/>
              <a:t>P_\pi</a:t>
            </a:r>
            <a:r>
              <a:rPr lang="he-IL" baseline="0" dirty="0" smtClean="0"/>
              <a:t> הוא </a:t>
            </a:r>
            <a:r>
              <a:rPr lang="en-US" baseline="0" dirty="0" smtClean="0"/>
              <a:t>n</a:t>
            </a:r>
            <a:r>
              <a:rPr lang="he-IL" baseline="0" dirty="0" smtClean="0"/>
              <a:t> ועוד מספר החיתוכים. 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38</a:t>
            </a:fld>
            <a:endParaRPr lang="he-IL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הגודל של </a:t>
            </a:r>
            <a:r>
              <a:rPr lang="en-US" baseline="0" dirty="0" smtClean="0"/>
              <a:t>P_\pi</a:t>
            </a:r>
            <a:r>
              <a:rPr lang="he-IL" baseline="0" dirty="0" smtClean="0"/>
              <a:t> הוא </a:t>
            </a:r>
            <a:r>
              <a:rPr lang="en-US" baseline="0" dirty="0" smtClean="0"/>
              <a:t>n</a:t>
            </a:r>
            <a:r>
              <a:rPr lang="he-IL" baseline="0" dirty="0" smtClean="0"/>
              <a:t> ועוד מספר החיתוכים. 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39</a:t>
            </a:fld>
            <a:endParaRPr lang="he-IL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he-IL" baseline="0" dirty="0" smtClean="0"/>
              <a:t>כיוון שקיבלנו גודל ממוצע, ז"א שיש עץ בגודל לכל היותר </a:t>
            </a:r>
            <a:r>
              <a:rPr lang="en-US" baseline="0" dirty="0" smtClean="0"/>
              <a:t>O(nlogn)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נריץ שוב עד לקבלת עץ בגודל סביר.  חצי מהעצים בגודל לכל היותר </a:t>
            </a:r>
            <a:r>
              <a:rPr lang="en-US" baseline="0" dirty="0" smtClean="0"/>
              <a:t>n+4nln(n)</a:t>
            </a:r>
            <a:r>
              <a:rPr lang="he-IL" baseline="0" dirty="0" smtClean="0"/>
              <a:t>. לכן, בממוצע נצטרך 2 ניסיונות.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תוצאה יפה שמראה שקיבלנו עץ שהוא לא כל כך רחוק מהטוב ביותר שיכולנו לקבל.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40</a:t>
            </a:fld>
            <a:endParaRPr lang="he-IL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41</a:t>
            </a:fld>
            <a:endParaRPr lang="he-I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האלגוריתמים הבאים הם אלגוריתמיים רנדומיים, אך</a:t>
            </a:r>
            <a:r>
              <a:rPr lang="he-IL" baseline="0" dirty="0" smtClean="0"/>
              <a:t> בעלי אופי שונה זה מזה. נסו להבין מהו.</a:t>
            </a:r>
            <a:endParaRPr lang="he-IL" dirty="0" smtClean="0"/>
          </a:p>
          <a:p>
            <a:endParaRPr lang="he-IL" dirty="0" smtClean="0"/>
          </a:p>
          <a:p>
            <a:r>
              <a:rPr lang="en-US" dirty="0" smtClean="0"/>
              <a:t>QS</a:t>
            </a:r>
            <a:r>
              <a:rPr lang="he-IL" baseline="0" dirty="0" smtClean="0"/>
              <a:t> הוא מיון המתבצע באופן רקורסיבי:</a:t>
            </a:r>
          </a:p>
          <a:p>
            <a:r>
              <a:rPr lang="he-IL" baseline="0" dirty="0" smtClean="0"/>
              <a:t>נניח כי אנו רוצים לסדר איברים בקבוצה בסדר עולה משמאל לימין.</a:t>
            </a:r>
          </a:p>
          <a:p>
            <a:r>
              <a:rPr lang="he-IL" baseline="0" dirty="0" smtClean="0"/>
              <a:t>בכל שלב נבחר איבר </a:t>
            </a:r>
            <a:r>
              <a:rPr lang="en-US" baseline="0" dirty="0" smtClean="0"/>
              <a:t>pivot</a:t>
            </a:r>
            <a:r>
              <a:rPr lang="he-IL" baseline="0" dirty="0" smtClean="0"/>
              <a:t> בקבוצה (האיבר הימני ביותר).</a:t>
            </a:r>
          </a:p>
          <a:p>
            <a:r>
              <a:rPr lang="he-IL" baseline="0" dirty="0" smtClean="0"/>
              <a:t>נשווה אליו את כל שאר האיברים בקבוצה. אלו הגדולים ממנו, עוברים לימינו.</a:t>
            </a:r>
          </a:p>
          <a:p>
            <a:r>
              <a:rPr lang="he-IL" baseline="0" dirty="0" smtClean="0"/>
              <a:t>לאחר צעד זה, ממשיכים באופן רקורסיבי עבור שתי הקבוצות שנוצרו מימין ומשמאל ל-</a:t>
            </a:r>
            <a:r>
              <a:rPr lang="en-US" baseline="0" dirty="0" smtClean="0"/>
              <a:t>pivot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להראות דוגמא בווידיאו, אם ירצו דוגמא קטנה על הלוח.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לדבר על זמני ריצה:</a:t>
            </a:r>
          </a:p>
          <a:p>
            <a:r>
              <a:rPr lang="he-IL" baseline="0" dirty="0" smtClean="0"/>
              <a:t>מהו הזמן הגרוע ביותר ? </a:t>
            </a:r>
            <a:r>
              <a:rPr lang="en-US" baseline="0" dirty="0" smtClean="0"/>
              <a:t>O(n^2)</a:t>
            </a:r>
            <a:r>
              <a:rPr lang="he-IL" baseline="0" dirty="0" smtClean="0"/>
              <a:t> כאשר ממוינים בסדר הפוך</a:t>
            </a:r>
          </a:p>
          <a:p>
            <a:r>
              <a:rPr lang="he-IL" baseline="0" dirty="0" smtClean="0"/>
              <a:t>מהו הזמן הממוצע ? </a:t>
            </a:r>
            <a:r>
              <a:rPr lang="en-US" baseline="0" dirty="0" smtClean="0"/>
              <a:t>O(nlogn)</a:t>
            </a:r>
            <a:endParaRPr lang="he-IL" baseline="0" dirty="0" smtClean="0"/>
          </a:p>
          <a:p>
            <a:endParaRPr lang="he-IL" baseline="0" dirty="0"/>
          </a:p>
          <a:p>
            <a:r>
              <a:rPr lang="he-IL" baseline="0" dirty="0" smtClean="0"/>
              <a:t>ניתוח זמן הריצה מתבסס על כך שהנחנו הנחות מסוימות על הקלט. (למשל, שהוא מסודר אקראית..)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7</a:t>
            </a:fld>
            <a:endParaRPr lang="he-I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נניח כי אנו רוצים למיין את הקבוצה </a:t>
            </a:r>
            <a:r>
              <a:rPr lang="en-US" dirty="0" smtClean="0"/>
              <a:t>S</a:t>
            </a:r>
            <a:r>
              <a:rPr lang="he-IL" dirty="0" smtClean="0"/>
              <a:t> בסדר עולה.</a:t>
            </a:r>
          </a:p>
          <a:p>
            <a:r>
              <a:rPr lang="he-IL" dirty="0" smtClean="0"/>
              <a:t>אם יכולנו לבחור איבר </a:t>
            </a:r>
            <a:r>
              <a:rPr lang="en-US" dirty="0" smtClean="0"/>
              <a:t>y</a:t>
            </a:r>
            <a:r>
              <a:rPr lang="he-IL" dirty="0" smtClean="0"/>
              <a:t> בקבוצה </a:t>
            </a:r>
            <a:r>
              <a:rPr lang="he-IL" b="1" dirty="0" smtClean="0"/>
              <a:t>כך שחצי מהאיברים קטנים ממנו וחצי מהם גדולים ממנו</a:t>
            </a:r>
            <a:r>
              <a:rPr lang="he-IL" dirty="0" smtClean="0"/>
              <a:t>, היינו יכולים למיין את </a:t>
            </a:r>
            <a:r>
              <a:rPr lang="en-US" dirty="0" smtClean="0"/>
              <a:t>S</a:t>
            </a:r>
            <a:r>
              <a:rPr lang="he-IL" baseline="0" dirty="0" smtClean="0"/>
              <a:t> באופן רקורסיבי כפי שראינו.</a:t>
            </a:r>
          </a:p>
          <a:p>
            <a:r>
              <a:rPr lang="he-IL" baseline="0" dirty="0" smtClean="0"/>
              <a:t>אם יכולנו למצוא את </a:t>
            </a:r>
            <a:r>
              <a:rPr lang="en-US" baseline="0" dirty="0" smtClean="0"/>
              <a:t>y</a:t>
            </a:r>
            <a:r>
              <a:rPr lang="he-IL" baseline="0" dirty="0" smtClean="0"/>
              <a:t> ב- </a:t>
            </a:r>
            <a:r>
              <a:rPr lang="en-US" baseline="0" dirty="0" smtClean="0"/>
              <a:t>cn</a:t>
            </a:r>
            <a:r>
              <a:rPr lang="he-IL" baseline="0" dirty="0" smtClean="0"/>
              <a:t> צעדים יכולנו לחלק את </a:t>
            </a:r>
            <a:r>
              <a:rPr lang="en-US" baseline="0" dirty="0" smtClean="0"/>
              <a:t>S</a:t>
            </a:r>
            <a:r>
              <a:rPr lang="he-IL" baseline="0" dirty="0" smtClean="0"/>
              <a:t> לשתי הקבוצות ב </a:t>
            </a:r>
            <a:r>
              <a:rPr lang="en-US" baseline="0" dirty="0" smtClean="0"/>
              <a:t>n-1</a:t>
            </a:r>
            <a:r>
              <a:rPr lang="he-IL" baseline="0" dirty="0" smtClean="0"/>
              <a:t> צעדים נוספים, וכך באופן רקורסיבי לתתי הקבוצות.</a:t>
            </a:r>
          </a:p>
          <a:p>
            <a:r>
              <a:rPr lang="he-IL" baseline="0" dirty="0" smtClean="0"/>
              <a:t>לכן מספר הצעדים הכולל הוא כנ"ל.</a:t>
            </a:r>
          </a:p>
          <a:p>
            <a:r>
              <a:rPr lang="en-US" baseline="0" dirty="0" smtClean="0"/>
              <a:t>T(n)</a:t>
            </a:r>
            <a:r>
              <a:rPr lang="he-IL" baseline="0" dirty="0" smtClean="0"/>
              <a:t> הוא הזמן הגרוע ביותר שלוקח למיין </a:t>
            </a:r>
            <a:r>
              <a:rPr lang="en-US" baseline="0" dirty="0" smtClean="0"/>
              <a:t>n</a:t>
            </a:r>
            <a:r>
              <a:rPr lang="he-IL" baseline="0" dirty="0" smtClean="0"/>
              <a:t> איברים.</a:t>
            </a:r>
          </a:p>
          <a:p>
            <a:r>
              <a:rPr lang="he-IL" baseline="0" dirty="0" smtClean="0"/>
              <a:t>לרקורסיה זו התכונה הנ"ל.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8</a:t>
            </a:fld>
            <a:endParaRPr lang="he-I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הבעיה היא למצוא </a:t>
            </a:r>
            <a:r>
              <a:rPr lang="en-US" dirty="0" smtClean="0"/>
              <a:t>y</a:t>
            </a:r>
            <a:r>
              <a:rPr lang="he-IL" dirty="0" smtClean="0"/>
              <a:t> כזה.</a:t>
            </a:r>
          </a:p>
          <a:p>
            <a:r>
              <a:rPr lang="he-IL" dirty="0" smtClean="0"/>
              <a:t>ניתן לשמור על אותו זמן ריצה גם אם הקבוצות בערך באותו הגודל, כלומר אף אחת משתי הקבוצות לא גדולה יותר משלושת רבעי </a:t>
            </a:r>
            <a:r>
              <a:rPr lang="en-US" dirty="0" smtClean="0"/>
              <a:t>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כיצד נמצא מועמד מתאים?</a:t>
            </a:r>
          </a:p>
          <a:p>
            <a:r>
              <a:rPr lang="he-IL" dirty="0" smtClean="0"/>
              <a:t>אחת האופציות, כפי שניתן לתאר, היא לבחור מועמד באקראי.</a:t>
            </a:r>
          </a:p>
          <a:p>
            <a:r>
              <a:rPr lang="he-IL" dirty="0" smtClean="0"/>
              <a:t>להזכיר</a:t>
            </a:r>
            <a:r>
              <a:rPr lang="he-IL" baseline="0" dirty="0" smtClean="0"/>
              <a:t> הפרדיגמה.</a:t>
            </a:r>
            <a:endParaRPr lang="he-IL" dirty="0" smtClean="0"/>
          </a:p>
          <a:p>
            <a:r>
              <a:rPr lang="he-IL" dirty="0" smtClean="0"/>
              <a:t>הדבר לא יבטיח לנו חלוקה ביחס המתאים, אך סביר</a:t>
            </a:r>
            <a:r>
              <a:rPr lang="he-IL" baseline="0" dirty="0" smtClean="0"/>
              <a:t> להניח כי בתהליך הרקורסיבי יתמזל מזלנו מספיק פעמים.</a:t>
            </a:r>
          </a:p>
          <a:p>
            <a:r>
              <a:rPr lang="he-IL" baseline="0" dirty="0" smtClean="0"/>
              <a:t>נניח גם כי ניתן לבחור מועמד בזמן קבוע.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9</a:t>
            </a:fld>
            <a:endParaRPr lang="he-I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בזריזות לסכם האלגוריתם. כיצד נמדוד את זמן הריצה?</a:t>
            </a:r>
          </a:p>
          <a:p>
            <a:r>
              <a:rPr lang="he-IL" dirty="0" smtClean="0"/>
              <a:t>נמדוד את זמן הריצה על ידי ספירת מספר ההשוואות,</a:t>
            </a:r>
            <a:r>
              <a:rPr lang="he-IL" baseline="0" dirty="0" smtClean="0"/>
              <a:t> שכן זו העלות המשמעותית בכל מימוש סביר.</a:t>
            </a:r>
          </a:p>
          <a:p>
            <a:r>
              <a:rPr lang="he-IL" baseline="0" dirty="0" smtClean="0"/>
              <a:t>נרצה למדוד את מספר ההשוואות </a:t>
            </a:r>
            <a:r>
              <a:rPr lang="he-IL" b="1" baseline="0" dirty="0" smtClean="0"/>
              <a:t>הצפוי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ההשוואות מתבצעות בשלב 2, בין איבר הפרטישן לבין שאר האיברים בקבוצה שלו.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10</a:t>
            </a:fld>
            <a:endParaRPr lang="he-I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להגדיר את </a:t>
            </a:r>
            <a:r>
              <a:rPr lang="en-US" baseline="0" dirty="0" smtClean="0"/>
              <a:t>Si</a:t>
            </a:r>
            <a:r>
              <a:rPr lang="he-IL" baseline="0" dirty="0" smtClean="0"/>
              <a:t> עבור </a:t>
            </a:r>
            <a:r>
              <a:rPr lang="en-US" baseline="0" dirty="0" smtClean="0"/>
              <a:t>i</a:t>
            </a:r>
            <a:r>
              <a:rPr lang="he-IL" baseline="0" dirty="0" smtClean="0"/>
              <a:t> בין 1 ל-</a:t>
            </a:r>
            <a:r>
              <a:rPr lang="en-US" baseline="0" dirty="0" smtClean="0"/>
              <a:t>n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נגדיר את </a:t>
            </a:r>
            <a:r>
              <a:rPr lang="en-US" baseline="0" dirty="0" smtClean="0"/>
              <a:t>Xij</a:t>
            </a:r>
            <a:r>
              <a:rPr lang="he-IL" baseline="0" dirty="0" smtClean="0"/>
              <a:t>. כמה פעמים לכל היותר יושוו </a:t>
            </a:r>
            <a:r>
              <a:rPr lang="en-US" baseline="0" dirty="0" smtClean="0"/>
              <a:t>Si</a:t>
            </a:r>
            <a:r>
              <a:rPr lang="he-IL" baseline="0" dirty="0" smtClean="0"/>
              <a:t> ו- </a:t>
            </a:r>
            <a:r>
              <a:rPr lang="en-US" baseline="0" dirty="0" smtClean="0"/>
              <a:t>Sj</a:t>
            </a:r>
            <a:r>
              <a:rPr lang="he-IL" baseline="0" dirty="0" smtClean="0"/>
              <a:t>? רק פעם אחת. מדוע?</a:t>
            </a:r>
          </a:p>
          <a:p>
            <a:r>
              <a:rPr lang="he-IL" baseline="0" dirty="0" smtClean="0"/>
              <a:t>לכן </a:t>
            </a:r>
            <a:r>
              <a:rPr lang="en-US" baseline="0" dirty="0" smtClean="0"/>
              <a:t>Xij</a:t>
            </a:r>
            <a:r>
              <a:rPr lang="he-IL" baseline="0" dirty="0" smtClean="0"/>
              <a:t> מכיל את מספר ההשוואות בניהם.</a:t>
            </a:r>
          </a:p>
          <a:p>
            <a:r>
              <a:rPr lang="he-IL" baseline="0" dirty="0" smtClean="0"/>
              <a:t>לכן מספר ההשוואות הכולל הוא כנ"ל.</a:t>
            </a:r>
          </a:p>
          <a:p>
            <a:r>
              <a:rPr lang="he-IL" baseline="0" dirty="0" smtClean="0"/>
              <a:t>אנו מעוניינים בתוחלת מספר ההשוואות. להזכיר את תכונת הליניאריות של התוחלת.</a:t>
            </a:r>
          </a:p>
          <a:p>
            <a:r>
              <a:rPr lang="he-IL" dirty="0" smtClean="0"/>
              <a:t>להזכיר</a:t>
            </a:r>
            <a:r>
              <a:rPr lang="he-IL" baseline="0" dirty="0" smtClean="0"/>
              <a:t> את חישוב התוחלת של המשתנה </a:t>
            </a:r>
            <a:r>
              <a:rPr lang="en-US" baseline="0" dirty="0" smtClean="0"/>
              <a:t>Xij</a:t>
            </a:r>
            <a:endParaRPr lang="he-IL" baseline="0" dirty="0" smtClean="0"/>
          </a:p>
          <a:p>
            <a:r>
              <a:rPr lang="he-IL" baseline="0" dirty="0" smtClean="0"/>
              <a:t>אך מהו </a:t>
            </a:r>
            <a:r>
              <a:rPr lang="en-US" baseline="0" dirty="0" smtClean="0"/>
              <a:t>pij</a:t>
            </a:r>
            <a:r>
              <a:rPr lang="he-IL" baseline="0" dirty="0" smtClean="0"/>
              <a:t>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11</a:t>
            </a:fld>
            <a:endParaRPr lang="he-I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מהו </a:t>
            </a:r>
            <a:r>
              <a:rPr lang="en-US" baseline="0" dirty="0" smtClean="0"/>
              <a:t>pij</a:t>
            </a:r>
            <a:r>
              <a:rPr lang="he-IL" baseline="0" dirty="0" smtClean="0"/>
              <a:t>? כדי להבין מהו נעזר בעץ הבינארי הבא.</a:t>
            </a:r>
          </a:p>
          <a:p>
            <a:r>
              <a:rPr lang="he-IL" baseline="0" dirty="0" smtClean="0"/>
              <a:t>בשורש העץ נמצא </a:t>
            </a:r>
            <a:r>
              <a:rPr lang="en-US" baseline="0" dirty="0" smtClean="0"/>
              <a:t>y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r>
              <a:rPr lang="he-IL" dirty="0" smtClean="0"/>
              <a:t>כל קודקוד</a:t>
            </a:r>
            <a:r>
              <a:rPr lang="he-IL" baseline="0" dirty="0" smtClean="0"/>
              <a:t> </a:t>
            </a:r>
            <a:r>
              <a:rPr lang="he-IL" dirty="0" smtClean="0"/>
              <a:t>בעץ מייצג איבר ייחודי בקבוצה </a:t>
            </a:r>
            <a:r>
              <a:rPr lang="en-US" dirty="0" smtClean="0"/>
              <a:t>S</a:t>
            </a:r>
            <a:r>
              <a:rPr lang="he-IL" dirty="0" smtClean="0"/>
              <a:t>.</a:t>
            </a:r>
          </a:p>
          <a:p>
            <a:r>
              <a:rPr lang="he-IL" dirty="0" smtClean="0"/>
              <a:t>תת העץ השמאלי מכיל את האיברים בקבוצה </a:t>
            </a:r>
            <a:r>
              <a:rPr lang="en-US" dirty="0" smtClean="0"/>
              <a:t>S1</a:t>
            </a:r>
            <a:r>
              <a:rPr lang="he-IL" dirty="0" smtClean="0"/>
              <a:t> – האיברים הקטנים מ-</a:t>
            </a:r>
            <a:r>
              <a:rPr lang="en-US" dirty="0" smtClean="0"/>
              <a:t>y</a:t>
            </a:r>
            <a:endParaRPr lang="he-IL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תת העץ הימני מכיל את האיברים בקבוצה </a:t>
            </a:r>
            <a:r>
              <a:rPr lang="en-US" dirty="0" smtClean="0"/>
              <a:t>S2</a:t>
            </a:r>
            <a:r>
              <a:rPr lang="he-IL" dirty="0" smtClean="0"/>
              <a:t> – האיברים הגדולים מ-</a:t>
            </a:r>
            <a:r>
              <a:rPr lang="en-US" dirty="0" smtClean="0"/>
              <a:t>y</a:t>
            </a:r>
            <a:endParaRPr lang="he-IL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מבנה</a:t>
            </a:r>
            <a:r>
              <a:rPr lang="he-IL" baseline="0" dirty="0" smtClean="0"/>
              <a:t> תתי העצים נקבע באופן רקורסיבי ע"י הריצה של </a:t>
            </a:r>
            <a:r>
              <a:rPr lang="en-US" baseline="0" dirty="0" smtClean="0"/>
              <a:t>RandQS</a:t>
            </a:r>
            <a:r>
              <a:rPr lang="he-IL" baseline="0" dirty="0" smtClean="0"/>
              <a:t> על </a:t>
            </a:r>
            <a:r>
              <a:rPr lang="en-US" baseline="0" dirty="0" smtClean="0"/>
              <a:t>S1</a:t>
            </a:r>
            <a:r>
              <a:rPr lang="he-IL" baseline="0" dirty="0" smtClean="0"/>
              <a:t> ועל </a:t>
            </a:r>
            <a:r>
              <a:rPr lang="en-US" baseline="0" dirty="0" smtClean="0"/>
              <a:t>S2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כמו שראינו, שורש העץ מושווה עם האיברים בשני תתי העצים, אך לא נעשית השוואה בין איברים בתת עץ אחד לבין אברים בתת עץ שני.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לכן יש השוואה בין </a:t>
            </a:r>
            <a:r>
              <a:rPr lang="en-US" baseline="0" dirty="0" smtClean="0"/>
              <a:t>Si</a:t>
            </a:r>
            <a:r>
              <a:rPr lang="he-IL" baseline="0" dirty="0" smtClean="0"/>
              <a:t> לבין </a:t>
            </a:r>
            <a:r>
              <a:rPr lang="en-US" baseline="0" dirty="0" smtClean="0"/>
              <a:t>Sj</a:t>
            </a:r>
            <a:r>
              <a:rPr lang="he-IL" baseline="0" dirty="0" smtClean="0"/>
              <a:t> אם"ם אחד מהם הוא צאצא של השני.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81DBE-94E5-487D-AE75-252AF672E129}" type="slidenum">
              <a:rPr lang="he-IL" smtClean="0"/>
              <a:pPr/>
              <a:t>12</a:t>
            </a:fld>
            <a:endParaRPr lang="he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B3BB-DFA5-43CB-8139-839EEA328AEC}" type="datetimeFigureOut">
              <a:rPr lang="he-IL" smtClean="0"/>
              <a:pPr/>
              <a:t>חשון/ט'/תש"ע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D305-60C4-408E-B191-3BD6C77D12E6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Randomized Algorithms</a:t>
            </a:r>
            <a:endParaRPr lang="he-IL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Introduction</a:t>
            </a:r>
            <a:endParaRPr lang="he-IL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7290" y="5743588"/>
            <a:ext cx="6400800" cy="40005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 Aschner &amp;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Michal Shemesh</a:t>
            </a: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running time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7572428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b="1" dirty="0" smtClean="0"/>
              <a:t>Algorithm RandQS: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Input: A set of numbers </a:t>
            </a:r>
            <a:r>
              <a:rPr lang="en-US" sz="2000" i="1" dirty="0" smtClean="0"/>
              <a:t>S</a:t>
            </a:r>
            <a:r>
              <a:rPr lang="en-US" altLang="zh-TW" sz="2000" dirty="0" smtClean="0"/>
              <a:t> = {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,n</a:t>
            </a:r>
            <a:r>
              <a:rPr lang="en-US" altLang="zh-TW" sz="2000" i="1" baseline="-25000" dirty="0" smtClean="0"/>
              <a:t>2</a:t>
            </a:r>
            <a:r>
              <a:rPr lang="en-US" altLang="zh-TW" sz="2000" i="1" dirty="0" smtClean="0"/>
              <a:t>,…,n</a:t>
            </a:r>
            <a:r>
              <a:rPr lang="en-US" altLang="zh-TW" sz="2000" i="1" baseline="-25000" dirty="0" smtClean="0"/>
              <a:t>n</a:t>
            </a:r>
            <a:r>
              <a:rPr lang="en-US" altLang="zh-TW" sz="2000" dirty="0" smtClean="0"/>
              <a:t>}.</a:t>
            </a:r>
            <a:endParaRPr lang="en-US" sz="2000" dirty="0" smtClean="0"/>
          </a:p>
          <a:p>
            <a:pPr algn="l" rtl="0"/>
            <a:r>
              <a:rPr lang="en-US" sz="2000" dirty="0" smtClean="0"/>
              <a:t>Output: The elements of </a:t>
            </a:r>
            <a:r>
              <a:rPr lang="en-US" sz="2000" i="1" dirty="0" smtClean="0"/>
              <a:t>S</a:t>
            </a:r>
            <a:r>
              <a:rPr lang="en-US" sz="2000" dirty="0" smtClean="0"/>
              <a:t> sorted in increasing order.</a:t>
            </a:r>
          </a:p>
          <a:p>
            <a:pPr algn="l" rtl="0"/>
            <a:endParaRPr lang="en-US" sz="2000" dirty="0" smtClean="0"/>
          </a:p>
          <a:p>
            <a:pPr marL="457200" indent="-457200" algn="l" rtl="0">
              <a:buAutoNum type="arabicPeriod"/>
            </a:pPr>
            <a:r>
              <a:rPr lang="en-US" sz="2000" dirty="0" smtClean="0"/>
              <a:t>Choose an element </a:t>
            </a:r>
            <a:r>
              <a:rPr lang="en-US" sz="2000" i="1" dirty="0" smtClean="0"/>
              <a:t>y</a:t>
            </a:r>
            <a:r>
              <a:rPr lang="en-US" sz="2000" dirty="0" smtClean="0"/>
              <a:t> uniformly at random from </a:t>
            </a:r>
            <a:r>
              <a:rPr lang="en-US" sz="2000" i="1" dirty="0" smtClean="0"/>
              <a:t>S</a:t>
            </a:r>
            <a:r>
              <a:rPr lang="en-US" sz="2000" dirty="0" smtClean="0"/>
              <a:t>.</a:t>
            </a:r>
          </a:p>
          <a:p>
            <a:pPr marL="457200" indent="-457200" algn="l" rtl="0">
              <a:buAutoNum type="arabicPeriod"/>
            </a:pPr>
            <a:r>
              <a:rPr lang="en-US" sz="2000" dirty="0" smtClean="0"/>
              <a:t>By comparing each element of </a:t>
            </a:r>
            <a:r>
              <a:rPr lang="en-US" sz="2000" i="1" dirty="0" smtClean="0"/>
              <a:t>S</a:t>
            </a:r>
            <a:r>
              <a:rPr lang="en-US" sz="2000" dirty="0" smtClean="0"/>
              <a:t> with </a:t>
            </a:r>
            <a:r>
              <a:rPr lang="en-US" sz="2000" i="1" dirty="0" smtClean="0"/>
              <a:t>y</a:t>
            </a:r>
            <a:r>
              <a:rPr lang="en-US" sz="2000" dirty="0" smtClean="0"/>
              <a:t>, determine the set </a:t>
            </a:r>
            <a:r>
              <a:rPr lang="en-US" sz="2000" i="1" dirty="0" smtClean="0"/>
              <a:t>S1</a:t>
            </a:r>
            <a:r>
              <a:rPr lang="en-US" sz="2000" dirty="0" smtClean="0"/>
              <a:t> of elements smaller than </a:t>
            </a:r>
            <a:r>
              <a:rPr lang="en-US" sz="2000" i="1" dirty="0" smtClean="0"/>
              <a:t>y</a:t>
            </a:r>
            <a:r>
              <a:rPr lang="en-US" sz="2000" dirty="0" smtClean="0"/>
              <a:t> and the set </a:t>
            </a:r>
            <a:r>
              <a:rPr lang="en-US" sz="2000" i="1" dirty="0" smtClean="0"/>
              <a:t>S2</a:t>
            </a:r>
            <a:r>
              <a:rPr lang="en-US" sz="2000" dirty="0" smtClean="0"/>
              <a:t> of elements larger than </a:t>
            </a:r>
            <a:r>
              <a:rPr lang="en-US" sz="2000" i="1" dirty="0" smtClean="0"/>
              <a:t>y</a:t>
            </a:r>
            <a:r>
              <a:rPr lang="en-US" sz="2000" dirty="0" smtClean="0"/>
              <a:t>.</a:t>
            </a:r>
          </a:p>
          <a:p>
            <a:pPr marL="457200" indent="-457200" algn="l" rtl="0">
              <a:buAutoNum type="arabicPeriod"/>
            </a:pPr>
            <a:r>
              <a:rPr lang="en-US" altLang="zh-TW" sz="2000" dirty="0" smtClean="0"/>
              <a:t>Recursively sort </a:t>
            </a:r>
            <a:r>
              <a:rPr lang="en-US" altLang="zh-TW" sz="2000" i="1" dirty="0" smtClean="0"/>
              <a:t>S1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S2</a:t>
            </a:r>
            <a:r>
              <a:rPr lang="en-US" altLang="zh-TW" sz="2000" dirty="0" smtClean="0"/>
              <a:t>. Output the sorted version of </a:t>
            </a:r>
            <a:r>
              <a:rPr lang="en-US" altLang="zh-TW" sz="2000" i="1" dirty="0" smtClean="0"/>
              <a:t>S1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y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S2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491163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What is the total number of comparisons</a:t>
            </a:r>
            <a:r>
              <a:rPr lang="en-US" altLang="zh-TW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running time</a:t>
            </a:r>
            <a:endParaRPr lang="he-IL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2087455"/>
            <a:ext cx="757242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Define a random variable:</a:t>
            </a:r>
          </a:p>
          <a:p>
            <a:pPr algn="l" rtl="0"/>
            <a:r>
              <a:rPr lang="en-US" altLang="zh-TW" sz="2000" dirty="0" smtClean="0"/>
              <a:t>(</a:t>
            </a:r>
            <a:r>
              <a:rPr lang="en-US" altLang="zh-TW" sz="2000" b="1" i="1" dirty="0" smtClean="0"/>
              <a:t>n</a:t>
            </a:r>
            <a:r>
              <a:rPr lang="en-US" altLang="zh-TW" sz="2000" b="1" i="1" baseline="-25000" dirty="0" smtClean="0"/>
              <a:t>i</a:t>
            </a:r>
            <a:r>
              <a:rPr lang="en-US" altLang="zh-TW" sz="2000" baseline="-25000" dirty="0" smtClean="0"/>
              <a:t>  </a:t>
            </a:r>
            <a:r>
              <a:rPr lang="en-US" sz="2000" dirty="0" smtClean="0"/>
              <a:t>- is the </a:t>
            </a:r>
            <a:r>
              <a:rPr lang="en-US" sz="2000" i="1" dirty="0" smtClean="0"/>
              <a:t>i-</a:t>
            </a:r>
            <a:r>
              <a:rPr lang="en-US" sz="2000" dirty="0" smtClean="0"/>
              <a:t>th smallest number)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75" y="3071810"/>
            <a:ext cx="12096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4923" y="4248163"/>
            <a:ext cx="337185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92867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What is the expected number of comparisons</a:t>
            </a:r>
            <a:r>
              <a:rPr lang="en-US" altLang="zh-TW" sz="2400" dirty="0" smtClean="0"/>
              <a:t>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3151256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Total number of comparisons: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4362428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Expected</a:t>
            </a:r>
            <a:r>
              <a:rPr lang="en-US" sz="2400" dirty="0" smtClean="0"/>
              <a:t> number of comparisons: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5483134"/>
            <a:ext cx="75724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ij</a:t>
            </a:r>
            <a:r>
              <a:rPr lang="en-US" sz="2400" dirty="0" smtClean="0"/>
              <a:t> - probability that </a:t>
            </a:r>
            <a:r>
              <a:rPr lang="en-US" altLang="zh-TW" sz="2400" i="1" dirty="0" smtClean="0"/>
              <a:t>n</a:t>
            </a:r>
            <a:r>
              <a:rPr lang="en-US" altLang="zh-TW" sz="2400" i="1" baseline="-25000" dirty="0" smtClean="0"/>
              <a:t>i</a:t>
            </a:r>
            <a:r>
              <a:rPr lang="en-US" altLang="zh-TW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en-US" altLang="zh-TW" sz="2400" i="1" dirty="0" smtClean="0"/>
              <a:t>n</a:t>
            </a:r>
            <a:r>
              <a:rPr lang="en-US" altLang="zh-TW" sz="2400" i="1" baseline="-25000" dirty="0" smtClean="0"/>
              <a:t>j</a:t>
            </a:r>
            <a:r>
              <a:rPr lang="en-US" sz="2400" dirty="0" smtClean="0"/>
              <a:t> are compared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25" y="6191272"/>
            <a:ext cx="40290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6" y="2109256"/>
            <a:ext cx="426720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4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running time</a:t>
            </a:r>
            <a:endParaRPr lang="he-IL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92867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We view an execution of RandQS as a binary tree: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4143372" y="214311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4275097" y="2192252"/>
            <a:ext cx="2143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18" name="Oval 17"/>
          <p:cNvSpPr/>
          <p:nvPr/>
        </p:nvSpPr>
        <p:spPr>
          <a:xfrm>
            <a:off x="3571868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4714876" y="314324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5" name="Straight Connector 24"/>
          <p:cNvCxnSpPr>
            <a:stCxn id="16" idx="3"/>
            <a:endCxn id="18" idx="0"/>
          </p:cNvCxnSpPr>
          <p:nvPr/>
        </p:nvCxnSpPr>
        <p:spPr>
          <a:xfrm rot="5400000">
            <a:off x="3732604" y="2659246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  <a:endCxn id="19" idx="0"/>
          </p:cNvCxnSpPr>
          <p:nvPr/>
        </p:nvCxnSpPr>
        <p:spPr>
          <a:xfrm rot="16200000" flipH="1">
            <a:off x="4480908" y="2659246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00562" y="2928934"/>
            <a:ext cx="1071570" cy="128588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0" name="Oval 29"/>
          <p:cNvSpPr/>
          <p:nvPr/>
        </p:nvSpPr>
        <p:spPr>
          <a:xfrm>
            <a:off x="3214678" y="2928934"/>
            <a:ext cx="1071570" cy="1285884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5572132" y="3118964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altLang="zh-TW" baseline="-25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he-I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6050" y="3131106"/>
            <a:ext cx="42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altLang="zh-TW" baseline="-25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he-IL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Example</a:t>
            </a:r>
            <a:endParaRPr lang="he-IL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2910" y="1000108"/>
            <a:ext cx="75724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Example:  </a:t>
            </a:r>
            <a:r>
              <a:rPr lang="en-US" sz="2400" i="1" dirty="0" smtClean="0"/>
              <a:t>S</a:t>
            </a:r>
            <a:r>
              <a:rPr lang="en-US" sz="2400" dirty="0" smtClean="0"/>
              <a:t> = {1, 3, 5, 8, 10, 15, 23, 40, 41}</a:t>
            </a:r>
            <a:endParaRPr lang="en-US" sz="2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1406" y="1714488"/>
            <a:ext cx="2214579" cy="2071702"/>
            <a:chOff x="71406" y="1714488"/>
            <a:chExt cx="2214579" cy="2071702"/>
          </a:xfrm>
        </p:grpSpPr>
        <p:sp>
          <p:nvSpPr>
            <p:cNvPr id="20" name="Oval 19"/>
            <p:cNvSpPr/>
            <p:nvPr/>
          </p:nvSpPr>
          <p:spPr>
            <a:xfrm>
              <a:off x="892943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1791" y="178592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15</a:t>
              </a:r>
              <a:endParaRPr lang="he-IL" dirty="0"/>
            </a:p>
          </p:txBody>
        </p:sp>
        <p:cxnSp>
          <p:nvCxnSpPr>
            <p:cNvPr id="24" name="Straight Connector 23"/>
            <p:cNvCxnSpPr>
              <a:stCxn id="20" idx="3"/>
            </p:cNvCxnSpPr>
            <p:nvPr/>
          </p:nvCxnSpPr>
          <p:spPr>
            <a:xfrm rot="5400000">
              <a:off x="482175" y="2230618"/>
              <a:ext cx="573299" cy="3947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5"/>
            </p:cNvCxnSpPr>
            <p:nvPr/>
          </p:nvCxnSpPr>
          <p:spPr>
            <a:xfrm rot="16200000" flipH="1">
              <a:off x="1230479" y="2230618"/>
              <a:ext cx="573299" cy="3947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214415" y="2500306"/>
              <a:ext cx="1071570" cy="1285884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1406" y="2500306"/>
              <a:ext cx="1071570" cy="1285884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0166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2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7158" y="3345420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1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844" y="2782669"/>
              <a:ext cx="92869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1, 3, 5, 8, 10</a:t>
              </a:r>
              <a:endParaRPr lang="he-IL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85853" y="2786058"/>
              <a:ext cx="92869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23, 40, 41</a:t>
              </a:r>
              <a:endParaRPr lang="he-IL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43108" y="1714488"/>
            <a:ext cx="2357454" cy="2857520"/>
            <a:chOff x="2143108" y="1714488"/>
            <a:chExt cx="2357454" cy="2857520"/>
          </a:xfrm>
        </p:grpSpPr>
        <p:sp>
          <p:nvSpPr>
            <p:cNvPr id="39" name="Oval 38"/>
            <p:cNvSpPr/>
            <p:nvPr/>
          </p:nvSpPr>
          <p:spPr>
            <a:xfrm>
              <a:off x="3250396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39244" y="178592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15</a:t>
              </a:r>
              <a:endParaRPr lang="he-IL" dirty="0"/>
            </a:p>
          </p:txBody>
        </p:sp>
        <p:cxnSp>
          <p:nvCxnSpPr>
            <p:cNvPr id="41" name="Straight Connector 40"/>
            <p:cNvCxnSpPr>
              <a:stCxn id="39" idx="3"/>
              <a:endCxn id="49" idx="0"/>
            </p:cNvCxnSpPr>
            <p:nvPr/>
          </p:nvCxnSpPr>
          <p:spPr>
            <a:xfrm rot="5400000">
              <a:off x="2827345" y="2218335"/>
              <a:ext cx="573299" cy="4192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</p:cNvCxnSpPr>
            <p:nvPr/>
          </p:nvCxnSpPr>
          <p:spPr>
            <a:xfrm rot="16200000" flipH="1">
              <a:off x="3587932" y="2230618"/>
              <a:ext cx="573299" cy="3947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428992" y="2500306"/>
              <a:ext cx="1071570" cy="1285884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143108" y="3500438"/>
              <a:ext cx="714380" cy="1071570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14743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2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5984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1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14546" y="3782801"/>
              <a:ext cx="50006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00430" y="2786058"/>
              <a:ext cx="92869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23, 40, 41</a:t>
              </a:r>
              <a:endParaRPr lang="he-IL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54326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58856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928926" y="3500438"/>
              <a:ext cx="714380" cy="1071570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11515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2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3639925"/>
              <a:ext cx="6429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5, 8, 10</a:t>
              </a:r>
              <a:endParaRPr lang="he-IL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2375282" y="3268264"/>
              <a:ext cx="500064" cy="250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H="1">
              <a:off x="2893207" y="3321843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429124" y="1714488"/>
            <a:ext cx="2357454" cy="3643338"/>
            <a:chOff x="4429124" y="1714488"/>
            <a:chExt cx="2357454" cy="3643338"/>
          </a:xfrm>
        </p:grpSpPr>
        <p:sp>
          <p:nvSpPr>
            <p:cNvPr id="63" name="Oval 62"/>
            <p:cNvSpPr/>
            <p:nvPr/>
          </p:nvSpPr>
          <p:spPr>
            <a:xfrm>
              <a:off x="5536412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25260" y="178592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15</a:t>
              </a:r>
              <a:endParaRPr lang="he-IL" dirty="0"/>
            </a:p>
          </p:txBody>
        </p:sp>
        <p:cxnSp>
          <p:nvCxnSpPr>
            <p:cNvPr id="65" name="Straight Connector 64"/>
            <p:cNvCxnSpPr>
              <a:stCxn id="63" idx="3"/>
              <a:endCxn id="73" idx="0"/>
            </p:cNvCxnSpPr>
            <p:nvPr/>
          </p:nvCxnSpPr>
          <p:spPr>
            <a:xfrm rot="5400000">
              <a:off x="5113361" y="2218335"/>
              <a:ext cx="573299" cy="4192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3" idx="5"/>
            </p:cNvCxnSpPr>
            <p:nvPr/>
          </p:nvCxnSpPr>
          <p:spPr>
            <a:xfrm rot="16200000" flipH="1">
              <a:off x="5873948" y="2230618"/>
              <a:ext cx="573299" cy="3947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715008" y="2500306"/>
              <a:ext cx="1071570" cy="1285884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4429124" y="3500438"/>
              <a:ext cx="714380" cy="1071570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00759" y="3357562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2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420267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1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00562" y="3782801"/>
              <a:ext cx="50006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86446" y="2786058"/>
              <a:ext cx="92869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23, 40, 41</a:t>
              </a:r>
              <a:endParaRPr lang="he-IL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4940342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44872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500694" y="4500570"/>
              <a:ext cx="714380" cy="857256"/>
            </a:xfrm>
            <a:prstGeom prst="ellipse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43570" y="4929198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rgbClr val="00B050"/>
                  </a:solidFill>
                </a:rPr>
                <a:t>2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72132" y="4640057"/>
              <a:ext cx="6429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8, 10</a:t>
              </a:r>
              <a:endParaRPr lang="he-IL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661298" y="3268264"/>
              <a:ext cx="500064" cy="250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5179223" y="3321843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5286380" y="3643314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290910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5</a:t>
              </a:r>
              <a:endParaRPr lang="he-IL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16200000" flipH="1">
              <a:off x="5464975" y="4321975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6858016" y="1714488"/>
            <a:ext cx="2214578" cy="4429156"/>
            <a:chOff x="6858016" y="1714488"/>
            <a:chExt cx="2214578" cy="4429156"/>
          </a:xfrm>
        </p:grpSpPr>
        <p:sp>
          <p:nvSpPr>
            <p:cNvPr id="86" name="Oval 85"/>
            <p:cNvSpPr/>
            <p:nvPr/>
          </p:nvSpPr>
          <p:spPr>
            <a:xfrm>
              <a:off x="7679552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68400" y="178592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15</a:t>
              </a:r>
              <a:endParaRPr lang="he-IL" dirty="0"/>
            </a:p>
          </p:txBody>
        </p:sp>
        <p:cxnSp>
          <p:nvCxnSpPr>
            <p:cNvPr id="88" name="Straight Connector 87"/>
            <p:cNvCxnSpPr>
              <a:stCxn id="86" idx="3"/>
              <a:endCxn id="96" idx="0"/>
            </p:cNvCxnSpPr>
            <p:nvPr/>
          </p:nvCxnSpPr>
          <p:spPr>
            <a:xfrm rot="5400000">
              <a:off x="7256501" y="2218335"/>
              <a:ext cx="573299" cy="4192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5"/>
            </p:cNvCxnSpPr>
            <p:nvPr/>
          </p:nvCxnSpPr>
          <p:spPr>
            <a:xfrm rot="16200000" flipH="1">
              <a:off x="8017088" y="2230618"/>
              <a:ext cx="573299" cy="3947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7083482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88012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cxnSp>
          <p:nvCxnSpPr>
            <p:cNvPr id="101" name="Straight Connector 100"/>
            <p:cNvCxnSpPr>
              <a:endCxn id="111" idx="0"/>
            </p:cNvCxnSpPr>
            <p:nvPr/>
          </p:nvCxnSpPr>
          <p:spPr>
            <a:xfrm rot="5400000">
              <a:off x="6893736" y="3357562"/>
              <a:ext cx="500065" cy="714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7322363" y="3321843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429520" y="3643314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434050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5</a:t>
              </a:r>
              <a:endParaRPr lang="he-IL" dirty="0"/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 flipH="1">
              <a:off x="7608115" y="4321975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7715272" y="4643446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19802" y="4714884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16200000" flipH="1">
              <a:off x="7893867" y="5322107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8001024" y="564357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05554" y="571501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858016" y="3643314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62546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15338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219868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40</a:t>
              </a:r>
              <a:endParaRPr lang="he-IL" dirty="0"/>
            </a:p>
          </p:txBody>
        </p:sp>
        <p:cxnSp>
          <p:nvCxnSpPr>
            <p:cNvPr id="115" name="Straight Connector 114"/>
            <p:cNvCxnSpPr>
              <a:endCxn id="119" idx="0"/>
            </p:cNvCxnSpPr>
            <p:nvPr/>
          </p:nvCxnSpPr>
          <p:spPr>
            <a:xfrm rot="5400000">
              <a:off x="8018885" y="3375423"/>
              <a:ext cx="500064" cy="357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6200000" flipH="1">
              <a:off x="8465371" y="3321843"/>
              <a:ext cx="500066" cy="1428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8572528" y="3643314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77058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41</a:t>
              </a:r>
              <a:endParaRPr lang="he-IL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8001024" y="3643314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005554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23</a:t>
              </a:r>
              <a:endParaRPr lang="he-IL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42910" y="550070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Algorithm output: in-order traversal of the tree.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42910" y="591176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 is a (random) binary search tree.</a:t>
            </a:r>
            <a:endParaRPr lang="en-US" sz="2400" dirty="0"/>
          </a:p>
        </p:txBody>
      </p:sp>
      <p:sp>
        <p:nvSpPr>
          <p:cNvPr id="125" name="Rectangle 124"/>
          <p:cNvSpPr/>
          <p:nvPr/>
        </p:nvSpPr>
        <p:spPr>
          <a:xfrm>
            <a:off x="7730004" y="114298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</a:t>
            </a:r>
            <a:endParaRPr lang="he-IL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</a:t>
            </a:r>
            <a:r>
              <a:rPr lang="en-US" altLang="zh-TW" sz="3200" dirty="0" smtClean="0"/>
              <a:t>p</a:t>
            </a:r>
            <a:r>
              <a:rPr lang="en-US" altLang="zh-TW" sz="3200" baseline="-25000" dirty="0" smtClean="0"/>
              <a:t>ij</a:t>
            </a:r>
            <a:r>
              <a:rPr lang="en-US" sz="3200" b="1" dirty="0" smtClean="0"/>
              <a:t> = ?</a:t>
            </a:r>
            <a:endParaRPr lang="he-IL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98254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Level order traversal of the nodes: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036610" y="171448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025458" y="1785926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</a:t>
            </a:r>
            <a:endParaRPr lang="he-IL" dirty="0"/>
          </a:p>
        </p:txBody>
      </p:sp>
      <p:cxnSp>
        <p:nvCxnSpPr>
          <p:cNvPr id="19" name="Straight Connector 18"/>
          <p:cNvCxnSpPr>
            <a:stCxn id="17" idx="3"/>
            <a:endCxn id="21" idx="0"/>
          </p:cNvCxnSpPr>
          <p:nvPr/>
        </p:nvCxnSpPr>
        <p:spPr>
          <a:xfrm rot="5400000">
            <a:off x="6613559" y="2218335"/>
            <a:ext cx="573299" cy="419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5"/>
          </p:cNvCxnSpPr>
          <p:nvPr/>
        </p:nvCxnSpPr>
        <p:spPr>
          <a:xfrm rot="16200000" flipH="1">
            <a:off x="7374146" y="2230618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40540" y="271462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445070" y="2786058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3</a:t>
            </a:r>
            <a:endParaRPr lang="he-IL" dirty="0"/>
          </a:p>
        </p:txBody>
      </p:sp>
      <p:cxnSp>
        <p:nvCxnSpPr>
          <p:cNvPr id="23" name="Straight Connector 22"/>
          <p:cNvCxnSpPr>
            <a:endCxn id="33" idx="0"/>
          </p:cNvCxnSpPr>
          <p:nvPr/>
        </p:nvCxnSpPr>
        <p:spPr>
          <a:xfrm rot="5400000">
            <a:off x="6250794" y="3357562"/>
            <a:ext cx="500065" cy="7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6679421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86578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791108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5</a:t>
            </a:r>
            <a:endParaRPr lang="he-IL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6965173" y="4321975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72330" y="464344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076860" y="4714884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8</a:t>
            </a:r>
            <a:endParaRPr lang="he-IL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7250925" y="532210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58082" y="564357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362612" y="5715016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10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6215074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6219604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</a:t>
            </a: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7572396" y="271462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7576926" y="2786058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40</a:t>
            </a:r>
            <a:endParaRPr lang="he-IL" dirty="0"/>
          </a:p>
        </p:txBody>
      </p:sp>
      <p:cxnSp>
        <p:nvCxnSpPr>
          <p:cNvPr id="37" name="Straight Connector 36"/>
          <p:cNvCxnSpPr>
            <a:stCxn id="35" idx="3"/>
            <a:endCxn id="41" idx="0"/>
          </p:cNvCxnSpPr>
          <p:nvPr/>
        </p:nvCxnSpPr>
        <p:spPr>
          <a:xfrm rot="5400000">
            <a:off x="7375942" y="3373626"/>
            <a:ext cx="501861" cy="37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7822429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29586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934116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41</a:t>
            </a:r>
            <a:endParaRPr lang="he-IL" dirty="0"/>
          </a:p>
        </p:txBody>
      </p:sp>
      <p:sp>
        <p:nvSpPr>
          <p:cNvPr id="41" name="Oval 40"/>
          <p:cNvSpPr/>
          <p:nvPr/>
        </p:nvSpPr>
        <p:spPr>
          <a:xfrm>
            <a:off x="7358082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7362612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23</a:t>
            </a:r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7087062" y="114298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</a:t>
            </a:r>
            <a:endParaRPr lang="he-IL" sz="36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910" y="1785926"/>
            <a:ext cx="75724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i="1" dirty="0" smtClean="0"/>
              <a:t>∏</a:t>
            </a:r>
            <a:r>
              <a:rPr lang="en-US" sz="2400" dirty="0" smtClean="0"/>
              <a:t>: 15, 3, 40, 1, 5, 23, 41, 8, 10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910" y="2911366"/>
            <a:ext cx="53578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1.</a:t>
            </a:r>
            <a:r>
              <a:rPr lang="en-US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i</a:t>
            </a:r>
            <a:r>
              <a:rPr lang="en-US" sz="2000" dirty="0" smtClean="0"/>
              <a:t> and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j</a:t>
            </a:r>
            <a:r>
              <a:rPr lang="en-US" sz="2000" dirty="0" smtClean="0"/>
              <a:t> are compared iff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i</a:t>
            </a:r>
            <a:r>
              <a:rPr lang="en-US" sz="2000" dirty="0" smtClean="0"/>
              <a:t> or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j</a:t>
            </a:r>
            <a:r>
              <a:rPr lang="en-US" sz="2000" dirty="0" smtClean="0"/>
              <a:t> occurs earlier in the permutation </a:t>
            </a:r>
            <a:r>
              <a:rPr lang="en-US" sz="2000" i="1" dirty="0" smtClean="0"/>
              <a:t>∏</a:t>
            </a:r>
            <a:r>
              <a:rPr lang="en-US" sz="2000" dirty="0" smtClean="0"/>
              <a:t> than any element </a:t>
            </a:r>
            <a:r>
              <a:rPr lang="en-US" altLang="zh-TW" sz="2000" i="1" dirty="0" err="1" smtClean="0"/>
              <a:t>n</a:t>
            </a:r>
            <a:r>
              <a:rPr lang="en-US" altLang="zh-TW" sz="2000" i="1" baseline="-25000" dirty="0" err="1" smtClean="0"/>
              <a:t>l</a:t>
            </a:r>
            <a:r>
              <a:rPr lang="en-US" sz="2000" dirty="0" smtClean="0"/>
              <a:t> such that  </a:t>
            </a:r>
            <a:r>
              <a:rPr lang="en-US" sz="2000" i="1" dirty="0" smtClean="0"/>
              <a:t>i&lt;l&lt;j</a:t>
            </a:r>
            <a:r>
              <a:rPr lang="en-US" sz="2000" dirty="0" smtClean="0"/>
              <a:t>.   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2910" y="3929066"/>
            <a:ext cx="535785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2.</a:t>
            </a:r>
            <a:r>
              <a:rPr lang="en-US" sz="2000" dirty="0" smtClean="0"/>
              <a:t> Any of the elements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i</a:t>
            </a:r>
            <a:r>
              <a:rPr lang="en-US" altLang="zh-TW" sz="2000" dirty="0" smtClean="0"/>
              <a:t> </a:t>
            </a:r>
            <a:r>
              <a:rPr lang="en-US" sz="2000" dirty="0" smtClean="0"/>
              <a:t>,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i +1 </a:t>
            </a:r>
            <a:r>
              <a:rPr lang="en-US" sz="2000" dirty="0" smtClean="0"/>
              <a:t>… , </a:t>
            </a:r>
            <a:r>
              <a:rPr lang="en-US" altLang="zh-TW" sz="2000" i="1" dirty="0" smtClean="0"/>
              <a:t>n</a:t>
            </a:r>
            <a:r>
              <a:rPr lang="en-US" altLang="zh-TW" sz="2000" i="1" baseline="-25000" dirty="0" smtClean="0"/>
              <a:t>j</a:t>
            </a:r>
            <a:r>
              <a:rPr lang="en-US" sz="2000" dirty="0" smtClean="0"/>
              <a:t> is equally likely to be the first of these elements to be chosen as a partitioning element, and hence to appear first in </a:t>
            </a:r>
            <a:r>
              <a:rPr lang="en-US" sz="2000" i="1" dirty="0" smtClean="0"/>
              <a:t>∏</a:t>
            </a:r>
            <a:r>
              <a:rPr lang="en-US" sz="2000" dirty="0" smtClean="0"/>
              <a:t>.   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7092" y="5553095"/>
            <a:ext cx="184785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?</a:t>
            </a:r>
            <a:endParaRPr lang="he-IL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98254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Level order traversal of the nodes: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7036610" y="171448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025458" y="1785926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15</a:t>
            </a:r>
            <a:endParaRPr lang="he-IL" dirty="0"/>
          </a:p>
        </p:txBody>
      </p:sp>
      <p:cxnSp>
        <p:nvCxnSpPr>
          <p:cNvPr id="19" name="Straight Connector 18"/>
          <p:cNvCxnSpPr>
            <a:stCxn id="17" idx="3"/>
            <a:endCxn id="21" idx="0"/>
          </p:cNvCxnSpPr>
          <p:nvPr/>
        </p:nvCxnSpPr>
        <p:spPr>
          <a:xfrm rot="5400000">
            <a:off x="6613559" y="2218335"/>
            <a:ext cx="573299" cy="419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5"/>
          </p:cNvCxnSpPr>
          <p:nvPr/>
        </p:nvCxnSpPr>
        <p:spPr>
          <a:xfrm rot="16200000" flipH="1">
            <a:off x="7374146" y="2230618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40540" y="271462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445070" y="2786058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3</a:t>
            </a:r>
            <a:endParaRPr lang="he-IL" dirty="0"/>
          </a:p>
        </p:txBody>
      </p:sp>
      <p:cxnSp>
        <p:nvCxnSpPr>
          <p:cNvPr id="23" name="Straight Connector 22"/>
          <p:cNvCxnSpPr>
            <a:endCxn id="33" idx="0"/>
          </p:cNvCxnSpPr>
          <p:nvPr/>
        </p:nvCxnSpPr>
        <p:spPr>
          <a:xfrm rot="5400000">
            <a:off x="6250794" y="3357562"/>
            <a:ext cx="500065" cy="7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6679421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86578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791108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5</a:t>
            </a:r>
            <a:endParaRPr lang="he-IL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6965173" y="4321975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72330" y="464344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076860" y="4714884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8</a:t>
            </a:r>
            <a:endParaRPr lang="he-IL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7250925" y="532210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358082" y="5643578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362612" y="5715016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10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6215074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6219604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</a:t>
            </a: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7572396" y="2714620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7576926" y="2786058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40</a:t>
            </a:r>
            <a:endParaRPr lang="he-IL" dirty="0"/>
          </a:p>
        </p:txBody>
      </p:sp>
      <p:cxnSp>
        <p:nvCxnSpPr>
          <p:cNvPr id="37" name="Straight Connector 36"/>
          <p:cNvCxnSpPr>
            <a:stCxn id="35" idx="3"/>
            <a:endCxn id="41" idx="0"/>
          </p:cNvCxnSpPr>
          <p:nvPr/>
        </p:nvCxnSpPr>
        <p:spPr>
          <a:xfrm rot="5400000">
            <a:off x="7375942" y="3373626"/>
            <a:ext cx="501861" cy="37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7822429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29586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7934116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41</a:t>
            </a:r>
            <a:endParaRPr lang="he-IL" dirty="0"/>
          </a:p>
        </p:txBody>
      </p:sp>
      <p:sp>
        <p:nvSpPr>
          <p:cNvPr id="41" name="Oval 40"/>
          <p:cNvSpPr/>
          <p:nvPr/>
        </p:nvSpPr>
        <p:spPr>
          <a:xfrm>
            <a:off x="7358082" y="3643314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7362612" y="3714752"/>
            <a:ext cx="43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23</a:t>
            </a:r>
            <a:endParaRPr lang="he-IL" dirty="0"/>
          </a:p>
        </p:txBody>
      </p:sp>
      <p:sp>
        <p:nvSpPr>
          <p:cNvPr id="43" name="Rectangle 42"/>
          <p:cNvSpPr/>
          <p:nvPr/>
        </p:nvSpPr>
        <p:spPr>
          <a:xfrm>
            <a:off x="7087062" y="114298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</a:t>
            </a:r>
            <a:endParaRPr lang="he-IL" sz="36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910" y="1785926"/>
            <a:ext cx="75724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i="1" dirty="0" smtClean="0"/>
              <a:t>∏</a:t>
            </a:r>
            <a:r>
              <a:rPr lang="en-US" sz="2400" dirty="0" smtClean="0"/>
              <a:t>: 15, 3, 40, 1, 5, 23, 41, 8, 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– expected running time</a:t>
            </a:r>
            <a:endParaRPr lang="he-IL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004842"/>
            <a:ext cx="7572428" cy="5062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C00000"/>
                </a:solidFill>
              </a:rPr>
              <a:t>Expected</a:t>
            </a:r>
            <a:r>
              <a:rPr lang="en-US" sz="2000" dirty="0" smtClean="0"/>
              <a:t> number of comparisons in an execution of RandQS …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700208"/>
            <a:ext cx="681990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7413" y="2971800"/>
            <a:ext cx="48291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9538" y="4219587"/>
            <a:ext cx="13049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2910" y="5626010"/>
            <a:ext cx="3214710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sz="2400" dirty="0" smtClean="0"/>
              <a:t>is at most</a:t>
            </a:r>
            <a:endParaRPr lang="en-US" sz="2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789594"/>
            <a:ext cx="218122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Randomized Quick Sort</a:t>
            </a:r>
            <a:endParaRPr lang="he-IL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1071546"/>
            <a:ext cx="7286676" cy="267765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0070C0"/>
                </a:solidFill>
              </a:rPr>
              <a:t> 	Paradigm: Foiling an adversary</a:t>
            </a:r>
          </a:p>
          <a:p>
            <a:pPr algn="l" rtl="0"/>
            <a:r>
              <a:rPr lang="en-US" sz="2400" dirty="0" smtClean="0"/>
              <a:t>While the adversary may be able to construct an input that foils a deterministic algorithm , it is difficult to devise a single input that is likely to defeat a randomized algorithm.</a:t>
            </a:r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The expected running time holds for every input.</a:t>
            </a:r>
            <a:endParaRPr lang="en-US" sz="2400" dirty="0"/>
          </a:p>
        </p:txBody>
      </p:sp>
      <p:sp>
        <p:nvSpPr>
          <p:cNvPr id="21" name="Right Arrow 20"/>
          <p:cNvSpPr/>
          <p:nvPr/>
        </p:nvSpPr>
        <p:spPr>
          <a:xfrm>
            <a:off x="928662" y="1142984"/>
            <a:ext cx="500066" cy="357190"/>
          </a:xfrm>
          <a:prstGeom prst="right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871745"/>
            <a:ext cx="757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We will see that </a:t>
            </a:r>
            <a:r>
              <a:rPr lang="en-US" sz="2400" dirty="0" smtClean="0">
                <a:solidFill>
                  <a:srgbClr val="C00000"/>
                </a:solidFill>
              </a:rPr>
              <a:t>with very high probability </a:t>
            </a:r>
            <a:r>
              <a:rPr lang="en-US" sz="2400" dirty="0" smtClean="0"/>
              <a:t>the running time of the algorithm is not much more than its expectation.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5300505"/>
            <a:ext cx="7286676" cy="120032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0070C0"/>
                </a:solidFill>
              </a:rPr>
              <a:t> 	Main principles:</a:t>
            </a:r>
          </a:p>
          <a:p>
            <a:pPr lvl="3" algn="l" rtl="0">
              <a:buFont typeface="Arial" pitchFamily="34" charset="0"/>
              <a:buChar char="•"/>
            </a:pPr>
            <a:r>
              <a:rPr lang="en-US" sz="2400" dirty="0" smtClean="0"/>
              <a:t> Performance</a:t>
            </a:r>
          </a:p>
          <a:p>
            <a:pPr lvl="3" algn="l" rtl="0">
              <a:buFont typeface="Arial" pitchFamily="34" charset="0"/>
              <a:buChar char="•"/>
            </a:pPr>
            <a:r>
              <a:rPr lang="en-US" sz="2400" dirty="0" smtClean="0"/>
              <a:t> Simplicity of description and implementation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928662" y="5357826"/>
            <a:ext cx="500066" cy="357190"/>
          </a:xfrm>
          <a:prstGeom prst="right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 Min-Cut Algorithm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Input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 A connected, undirected multi-graph (multiple edges, no loops) </a:t>
            </a:r>
            <a:r>
              <a:rPr lang="en-US" sz="2400" i="1" dirty="0" smtClean="0"/>
              <a:t>G</a:t>
            </a:r>
            <a:r>
              <a:rPr lang="en-US" sz="2400" dirty="0" smtClean="0"/>
              <a:t> with </a:t>
            </a:r>
            <a:r>
              <a:rPr lang="en-US" sz="2400" i="1" dirty="0" smtClean="0"/>
              <a:t>n</a:t>
            </a:r>
            <a:r>
              <a:rPr lang="en-US" sz="2400" dirty="0" smtClean="0"/>
              <a:t> vertices.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286644" y="3178967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5286380" y="3178967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4286248" y="4857760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Oval 10"/>
          <p:cNvSpPr/>
          <p:nvPr/>
        </p:nvSpPr>
        <p:spPr>
          <a:xfrm>
            <a:off x="4214810" y="1714488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Oval 11"/>
          <p:cNvSpPr/>
          <p:nvPr/>
        </p:nvSpPr>
        <p:spPr>
          <a:xfrm>
            <a:off x="3286116" y="3178967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Oval 12"/>
          <p:cNvSpPr/>
          <p:nvPr/>
        </p:nvSpPr>
        <p:spPr>
          <a:xfrm>
            <a:off x="1285852" y="3178967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4" name="Straight Connector 13"/>
          <p:cNvCxnSpPr>
            <a:stCxn id="13" idx="7"/>
            <a:endCxn id="11" idx="2"/>
          </p:cNvCxnSpPr>
          <p:nvPr/>
        </p:nvCxnSpPr>
        <p:spPr>
          <a:xfrm rot="5400000" flipH="1" flipV="1">
            <a:off x="2276791" y="1303720"/>
            <a:ext cx="1312936" cy="2563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6"/>
            <a:endCxn id="12" idx="2"/>
          </p:cNvCxnSpPr>
          <p:nvPr/>
        </p:nvCxnSpPr>
        <p:spPr>
          <a:xfrm>
            <a:off x="1714480" y="3393281"/>
            <a:ext cx="15716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1" idx="3"/>
          </p:cNvCxnSpPr>
          <p:nvPr/>
        </p:nvCxnSpPr>
        <p:spPr>
          <a:xfrm rot="5400000" flipH="1" flipV="1">
            <a:off x="3339694" y="2241081"/>
            <a:ext cx="1098622" cy="777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6"/>
            <a:endCxn id="9" idx="2"/>
          </p:cNvCxnSpPr>
          <p:nvPr/>
        </p:nvCxnSpPr>
        <p:spPr>
          <a:xfrm>
            <a:off x="3714744" y="3393281"/>
            <a:ext cx="15716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9" idx="1"/>
          </p:cNvCxnSpPr>
          <p:nvPr/>
        </p:nvCxnSpPr>
        <p:spPr>
          <a:xfrm rot="16200000" flipH="1">
            <a:off x="4384213" y="2276799"/>
            <a:ext cx="1161393" cy="768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8" idx="1"/>
          </p:cNvCxnSpPr>
          <p:nvPr/>
        </p:nvCxnSpPr>
        <p:spPr>
          <a:xfrm>
            <a:off x="4643438" y="1928802"/>
            <a:ext cx="2705977" cy="1312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6"/>
          </p:cNvCxnSpPr>
          <p:nvPr/>
        </p:nvCxnSpPr>
        <p:spPr>
          <a:xfrm rot="10800000">
            <a:off x="5715008" y="3393281"/>
            <a:ext cx="15716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0" idx="7"/>
          </p:cNvCxnSpPr>
          <p:nvPr/>
        </p:nvCxnSpPr>
        <p:spPr>
          <a:xfrm rot="5400000">
            <a:off x="5312907" y="2884022"/>
            <a:ext cx="1375707" cy="2697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0" idx="0"/>
          </p:cNvCxnSpPr>
          <p:nvPr/>
        </p:nvCxnSpPr>
        <p:spPr>
          <a:xfrm rot="5400000">
            <a:off x="4268389" y="3776998"/>
            <a:ext cx="1312936" cy="848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13" idx="5"/>
          </p:cNvCxnSpPr>
          <p:nvPr/>
        </p:nvCxnSpPr>
        <p:spPr>
          <a:xfrm rot="16200000" flipV="1">
            <a:off x="2312511" y="2884023"/>
            <a:ext cx="1375707" cy="2697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5715008" y="3393281"/>
            <a:ext cx="15716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7"/>
            <a:endCxn id="11" idx="4"/>
          </p:cNvCxnSpPr>
          <p:nvPr/>
        </p:nvCxnSpPr>
        <p:spPr>
          <a:xfrm rot="5400000" flipH="1" flipV="1">
            <a:off x="3491237" y="2303852"/>
            <a:ext cx="1098622" cy="777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5"/>
            <a:endCxn id="9" idx="3"/>
          </p:cNvCxnSpPr>
          <p:nvPr/>
        </p:nvCxnSpPr>
        <p:spPr>
          <a:xfrm rot="16200000" flipH="1">
            <a:off x="4500562" y="2696235"/>
            <a:ext cx="0" cy="1697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1" idx="3"/>
          </p:cNvCxnSpPr>
          <p:nvPr/>
        </p:nvCxnSpPr>
        <p:spPr>
          <a:xfrm flipV="1">
            <a:off x="1714480" y="2080345"/>
            <a:ext cx="2563101" cy="1312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7"/>
            <a:endCxn id="9" idx="1"/>
          </p:cNvCxnSpPr>
          <p:nvPr/>
        </p:nvCxnSpPr>
        <p:spPr>
          <a:xfrm rot="5400000" flipH="1" flipV="1">
            <a:off x="4500562" y="2393149"/>
            <a:ext cx="0" cy="1697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143768" y="2071678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G</a:t>
            </a:r>
            <a:endParaRPr lang="he-IL" sz="3200" b="1" dirty="0">
              <a:solidFill>
                <a:srgbClr val="0070C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706077" y="3393281"/>
            <a:ext cx="1571636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4375546" y="2276799"/>
            <a:ext cx="1161393" cy="768484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34771" y="1928802"/>
            <a:ext cx="2705977" cy="1312936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2303844" y="2911075"/>
            <a:ext cx="1375707" cy="269731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491895" y="2696235"/>
            <a:ext cx="0" cy="169717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4491895" y="2393149"/>
            <a:ext cx="0" cy="169717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5304240" y="2892688"/>
            <a:ext cx="1375707" cy="26973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4259722" y="3785664"/>
            <a:ext cx="1312936" cy="84858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303844" y="2892689"/>
            <a:ext cx="1375707" cy="26973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910" y="5572140"/>
            <a:ext cx="757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i="1" dirty="0" smtClean="0">
                <a:solidFill>
                  <a:srgbClr val="C00000"/>
                </a:solidFill>
              </a:rPr>
              <a:t>Min-Cut:</a:t>
            </a:r>
            <a:r>
              <a:rPr lang="en-US" sz="2400" i="1" dirty="0" smtClean="0"/>
              <a:t> </a:t>
            </a:r>
            <a:r>
              <a:rPr lang="en-US" sz="2400" dirty="0" smtClean="0"/>
              <a:t>A set of edges in </a:t>
            </a:r>
            <a:r>
              <a:rPr lang="en-US" sz="2400" i="1" dirty="0" smtClean="0"/>
              <a:t>G</a:t>
            </a:r>
            <a:r>
              <a:rPr lang="en-US" sz="2400" dirty="0" smtClean="0"/>
              <a:t> whose removal results in </a:t>
            </a:r>
            <a:r>
              <a:rPr lang="en-US" sz="2400" i="1" dirty="0" smtClean="0"/>
              <a:t>G</a:t>
            </a:r>
            <a:r>
              <a:rPr lang="en-US" sz="2400" dirty="0" smtClean="0"/>
              <a:t> being broken into two or more components with minimum cardinality.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 Min-Cut Algorithm</a:t>
            </a:r>
            <a:endParaRPr lang="he-IL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2910" y="1071546"/>
            <a:ext cx="7572428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b="1" dirty="0" smtClean="0"/>
              <a:t>Min-Cut Algorithm: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Input: A connected, undirected multi-graph </a:t>
            </a:r>
            <a:r>
              <a:rPr lang="en-US" sz="2000" i="1" dirty="0" smtClean="0"/>
              <a:t>G</a:t>
            </a:r>
            <a:r>
              <a:rPr lang="en-US" sz="2000" dirty="0" smtClean="0"/>
              <a:t> with </a:t>
            </a:r>
            <a:r>
              <a:rPr lang="en-US" sz="2000" i="1" dirty="0" smtClean="0"/>
              <a:t>n</a:t>
            </a:r>
            <a:r>
              <a:rPr lang="en-US" sz="2000" dirty="0" smtClean="0"/>
              <a:t> vertices.</a:t>
            </a:r>
          </a:p>
          <a:p>
            <a:pPr algn="l" rtl="0"/>
            <a:r>
              <a:rPr lang="en-US" sz="2000" dirty="0" smtClean="0"/>
              <a:t>Output: A min-cut.</a:t>
            </a:r>
          </a:p>
          <a:p>
            <a:pPr algn="l" rtl="0"/>
            <a:endParaRPr lang="en-US" sz="2000" dirty="0" smtClean="0"/>
          </a:p>
          <a:p>
            <a:pPr marL="457200" indent="-457200" algn="l" rtl="0">
              <a:buAutoNum type="arabicPeriod"/>
            </a:pPr>
            <a:r>
              <a:rPr lang="en-US" sz="2000" dirty="0" smtClean="0"/>
              <a:t>Repeat the following step until only vertices remain: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smtClean="0"/>
              <a:t>Pick an edge uniformly at random and </a:t>
            </a:r>
            <a:r>
              <a:rPr lang="en-US" sz="2000" i="1" dirty="0" smtClean="0"/>
              <a:t>‘contract’ </a:t>
            </a:r>
            <a:r>
              <a:rPr lang="en-US" sz="2000" dirty="0" smtClean="0"/>
              <a:t>it: merge the two vertices at its end points.</a:t>
            </a:r>
          </a:p>
          <a:p>
            <a:pPr marL="914400" lvl="1" indent="-457200" algn="l" rtl="0"/>
            <a:r>
              <a:rPr lang="en-US" sz="2000" dirty="0" smtClean="0"/>
              <a:t>	Remove self loops, retain new multi-edges.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000" dirty="0" smtClean="0"/>
              <a:t>Return the remaining set of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Today</a:t>
            </a:r>
            <a:endParaRPr lang="he-IL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142984"/>
            <a:ext cx="585791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Probability theory</a:t>
            </a:r>
          </a:p>
          <a:p>
            <a:pPr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Randomized Algorithms:</a:t>
            </a:r>
          </a:p>
          <a:p>
            <a:pPr lvl="1" algn="l" rt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Quick Sort</a:t>
            </a:r>
          </a:p>
          <a:p>
            <a:pPr lvl="1" algn="l" rt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Min Cut</a:t>
            </a:r>
          </a:p>
          <a:p>
            <a:pPr lvl="1" algn="l" rtl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Las Vegas and Monte Carlo</a:t>
            </a:r>
          </a:p>
          <a:p>
            <a:pPr lvl="1" algn="l" rtl="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/>
              <a:t> Binary Planar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42910" y="4071942"/>
            <a:ext cx="1643074" cy="2643206"/>
            <a:chOff x="642910" y="4071942"/>
            <a:chExt cx="1643074" cy="2643206"/>
          </a:xfrm>
        </p:grpSpPr>
        <p:sp>
          <p:nvSpPr>
            <p:cNvPr id="144" name="Oval 143"/>
            <p:cNvSpPr/>
            <p:nvPr/>
          </p:nvSpPr>
          <p:spPr>
            <a:xfrm>
              <a:off x="1857356" y="6286520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1857356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42910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48" name="Straight Connector 147"/>
            <p:cNvCxnSpPr>
              <a:stCxn id="147" idx="6"/>
              <a:endCxn id="146" idx="2"/>
            </p:cNvCxnSpPr>
            <p:nvPr/>
          </p:nvCxnSpPr>
          <p:spPr>
            <a:xfrm>
              <a:off x="1071538" y="5357826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6" idx="4"/>
              <a:endCxn id="144" idx="0"/>
            </p:cNvCxnSpPr>
            <p:nvPr/>
          </p:nvCxnSpPr>
          <p:spPr>
            <a:xfrm rot="5400000">
              <a:off x="1714480" y="5929330"/>
              <a:ext cx="7143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4" idx="1"/>
              <a:endCxn id="147" idx="5"/>
            </p:cNvCxnSpPr>
            <p:nvPr/>
          </p:nvCxnSpPr>
          <p:spPr>
            <a:xfrm rot="16200000" flipV="1">
              <a:off x="1044486" y="5473650"/>
              <a:ext cx="839922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47" idx="7"/>
              <a:endCxn id="146" idx="1"/>
            </p:cNvCxnSpPr>
            <p:nvPr/>
          </p:nvCxnSpPr>
          <p:spPr>
            <a:xfrm rot="5400000" flipH="1" flipV="1">
              <a:off x="1464447" y="4750603"/>
              <a:ext cx="0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658243" y="4071942"/>
              <a:ext cx="502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solidFill>
                    <a:srgbClr val="0070C0"/>
                  </a:solidFill>
                </a:rPr>
                <a:t>3.</a:t>
              </a:r>
              <a:endParaRPr lang="he-IL" sz="3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1" name="Straight Connector 60"/>
            <p:cNvCxnSpPr>
              <a:stCxn id="144" idx="1"/>
              <a:endCxn id="146" idx="3"/>
            </p:cNvCxnSpPr>
            <p:nvPr/>
          </p:nvCxnSpPr>
          <p:spPr>
            <a:xfrm rot="5400000" flipH="1" flipV="1">
              <a:off x="1500166" y="5929330"/>
              <a:ext cx="83992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929190" y="1000108"/>
            <a:ext cx="3214710" cy="2643206"/>
            <a:chOff x="4929190" y="1000108"/>
            <a:chExt cx="3214710" cy="2643206"/>
          </a:xfrm>
        </p:grpSpPr>
        <p:sp>
          <p:nvSpPr>
            <p:cNvPr id="85" name="Oval 84"/>
            <p:cNvSpPr/>
            <p:nvPr/>
          </p:nvSpPr>
          <p:spPr>
            <a:xfrm>
              <a:off x="6143636" y="3214686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71527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6143636" y="242886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4929190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9" name="Straight Connector 88"/>
            <p:cNvCxnSpPr>
              <a:stCxn id="88" idx="6"/>
              <a:endCxn id="87" idx="2"/>
            </p:cNvCxnSpPr>
            <p:nvPr/>
          </p:nvCxnSpPr>
          <p:spPr>
            <a:xfrm>
              <a:off x="5357818" y="2285992"/>
              <a:ext cx="785818" cy="357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6858016" y="1508841"/>
              <a:ext cx="419961" cy="142009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7" idx="5"/>
              <a:endCxn id="86" idx="3"/>
            </p:cNvCxnSpPr>
            <p:nvPr/>
          </p:nvCxnSpPr>
          <p:spPr>
            <a:xfrm rot="5400000" flipH="1" flipV="1">
              <a:off x="6750859" y="1767541"/>
              <a:ext cx="785818" cy="1268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5" idx="7"/>
            </p:cNvCxnSpPr>
            <p:nvPr/>
          </p:nvCxnSpPr>
          <p:spPr>
            <a:xfrm rot="5400000">
              <a:off x="6509493" y="2008907"/>
              <a:ext cx="1268550" cy="1268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5" idx="1"/>
              <a:endCxn id="88" idx="5"/>
            </p:cNvCxnSpPr>
            <p:nvPr/>
          </p:nvCxnSpPr>
          <p:spPr>
            <a:xfrm rot="16200000" flipV="1">
              <a:off x="5330766" y="2401816"/>
              <a:ext cx="839922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7" idx="7"/>
              <a:endCxn id="86" idx="3"/>
            </p:cNvCxnSpPr>
            <p:nvPr/>
          </p:nvCxnSpPr>
          <p:spPr>
            <a:xfrm rot="5400000" flipH="1" flipV="1">
              <a:off x="6902402" y="1615998"/>
              <a:ext cx="482732" cy="1268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8" idx="7"/>
              <a:endCxn id="86" idx="3"/>
            </p:cNvCxnSpPr>
            <p:nvPr/>
          </p:nvCxnSpPr>
          <p:spPr>
            <a:xfrm rot="5400000" flipH="1" flipV="1">
              <a:off x="6473774" y="830180"/>
              <a:ext cx="125542" cy="2482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7" idx="6"/>
              <a:endCxn id="86" idx="3"/>
            </p:cNvCxnSpPr>
            <p:nvPr/>
          </p:nvCxnSpPr>
          <p:spPr>
            <a:xfrm flipV="1">
              <a:off x="6572264" y="2008907"/>
              <a:ext cx="1205779" cy="6342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5141509" y="1000108"/>
              <a:ext cx="502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solidFill>
                    <a:srgbClr val="0070C0"/>
                  </a:solidFill>
                </a:rPr>
                <a:t>2.</a:t>
              </a:r>
              <a:endParaRPr lang="he-IL" sz="3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8" name="Straight Connector 57"/>
            <p:cNvCxnSpPr>
              <a:stCxn id="85" idx="0"/>
              <a:endCxn id="87" idx="4"/>
            </p:cNvCxnSpPr>
            <p:nvPr/>
          </p:nvCxnSpPr>
          <p:spPr>
            <a:xfrm rot="5400000" flipH="1" flipV="1">
              <a:off x="6179355" y="3036091"/>
              <a:ext cx="3571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2910" y="857232"/>
            <a:ext cx="3000396" cy="2786082"/>
            <a:chOff x="642910" y="857232"/>
            <a:chExt cx="3000396" cy="2786082"/>
          </a:xfrm>
        </p:grpSpPr>
        <p:sp>
          <p:nvSpPr>
            <p:cNvPr id="9" name="Oval 8"/>
            <p:cNvSpPr/>
            <p:nvPr/>
          </p:nvSpPr>
          <p:spPr>
            <a:xfrm>
              <a:off x="3214678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57356" y="3214686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57356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857356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42910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" name="Straight Connector 14"/>
            <p:cNvCxnSpPr>
              <a:stCxn id="13" idx="6"/>
              <a:endCxn id="12" idx="2"/>
            </p:cNvCxnSpPr>
            <p:nvPr/>
          </p:nvCxnSpPr>
          <p:spPr>
            <a:xfrm>
              <a:off x="1071538" y="2285992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0"/>
              <a:endCxn id="11" idx="4"/>
            </p:cNvCxnSpPr>
            <p:nvPr/>
          </p:nvCxnSpPr>
          <p:spPr>
            <a:xfrm rot="5400000" flipH="1" flipV="1">
              <a:off x="1678761" y="1678769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9" idx="2"/>
            </p:cNvCxnSpPr>
            <p:nvPr/>
          </p:nvCxnSpPr>
          <p:spPr>
            <a:xfrm>
              <a:off x="2285984" y="2285992"/>
              <a:ext cx="9286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2294651" y="1151651"/>
              <a:ext cx="911360" cy="105423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0" idx="7"/>
            </p:cNvCxnSpPr>
            <p:nvPr/>
          </p:nvCxnSpPr>
          <p:spPr>
            <a:xfrm rot="5400000">
              <a:off x="2330370" y="2330378"/>
              <a:ext cx="839922" cy="1054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1"/>
              <a:endCxn id="13" idx="5"/>
            </p:cNvCxnSpPr>
            <p:nvPr/>
          </p:nvCxnSpPr>
          <p:spPr>
            <a:xfrm rot="16200000" flipV="1">
              <a:off x="1044486" y="2401816"/>
              <a:ext cx="839922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7"/>
              <a:endCxn id="11" idx="5"/>
            </p:cNvCxnSpPr>
            <p:nvPr/>
          </p:nvCxnSpPr>
          <p:spPr>
            <a:xfrm rot="5400000" flipH="1" flipV="1">
              <a:off x="1767533" y="1678769"/>
              <a:ext cx="9113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7"/>
              <a:endCxn id="11" idx="3"/>
            </p:cNvCxnSpPr>
            <p:nvPr/>
          </p:nvCxnSpPr>
          <p:spPr>
            <a:xfrm rot="5400000" flipH="1" flipV="1">
              <a:off x="1008767" y="1223089"/>
              <a:ext cx="911360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7"/>
              <a:endCxn id="9" idx="1"/>
            </p:cNvCxnSpPr>
            <p:nvPr/>
          </p:nvCxnSpPr>
          <p:spPr>
            <a:xfrm rot="5400000" flipH="1" flipV="1">
              <a:off x="2750331" y="1607331"/>
              <a:ext cx="0" cy="1054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58243" y="1000108"/>
              <a:ext cx="502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solidFill>
                    <a:srgbClr val="0070C0"/>
                  </a:solidFill>
                </a:rPr>
                <a:t>1.</a:t>
              </a:r>
              <a:endParaRPr lang="he-IL" sz="3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/>
            <p:cNvCxnSpPr>
              <a:stCxn id="10" idx="0"/>
              <a:endCxn id="12" idx="4"/>
            </p:cNvCxnSpPr>
            <p:nvPr/>
          </p:nvCxnSpPr>
          <p:spPr>
            <a:xfrm rot="5400000" flipH="1" flipV="1">
              <a:off x="1714480" y="2857496"/>
              <a:ext cx="7143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3200" b="1" dirty="0" smtClean="0"/>
              <a:t>A Min-Cut Algorithm - </a:t>
            </a:r>
            <a:r>
              <a:rPr lang="en-US" sz="2700" dirty="0" smtClean="0"/>
              <a:t>Does it always find a min-cut?</a:t>
            </a:r>
            <a:endParaRPr lang="he-IL" sz="27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4929190" y="4071942"/>
            <a:ext cx="1643074" cy="1500198"/>
            <a:chOff x="4929190" y="4071942"/>
            <a:chExt cx="1643074" cy="1500198"/>
          </a:xfrm>
        </p:grpSpPr>
        <p:sp>
          <p:nvSpPr>
            <p:cNvPr id="160" name="Oval 159"/>
            <p:cNvSpPr/>
            <p:nvPr/>
          </p:nvSpPr>
          <p:spPr>
            <a:xfrm>
              <a:off x="6143636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4929190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2" name="Straight Connector 161"/>
            <p:cNvCxnSpPr>
              <a:stCxn id="161" idx="6"/>
              <a:endCxn id="160" idx="2"/>
            </p:cNvCxnSpPr>
            <p:nvPr/>
          </p:nvCxnSpPr>
          <p:spPr>
            <a:xfrm>
              <a:off x="5357818" y="5357826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0" idx="3"/>
              <a:endCxn id="161" idx="5"/>
            </p:cNvCxnSpPr>
            <p:nvPr/>
          </p:nvCxnSpPr>
          <p:spPr>
            <a:xfrm rot="5400000">
              <a:off x="5750727" y="5053689"/>
              <a:ext cx="0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1" idx="7"/>
              <a:endCxn id="160" idx="1"/>
            </p:cNvCxnSpPr>
            <p:nvPr/>
          </p:nvCxnSpPr>
          <p:spPr>
            <a:xfrm rot="5400000" flipH="1" flipV="1">
              <a:off x="5750727" y="4750603"/>
              <a:ext cx="0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5141509" y="4071942"/>
              <a:ext cx="502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solidFill>
                    <a:srgbClr val="0070C0"/>
                  </a:solidFill>
                </a:rPr>
                <a:t>4.</a:t>
              </a:r>
              <a:endParaRPr lang="he-IL" sz="3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57752" y="5214950"/>
            <a:ext cx="1785950" cy="1227137"/>
            <a:chOff x="4857752" y="5214950"/>
            <a:chExt cx="1785950" cy="1227137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5349151" y="5366493"/>
              <a:ext cx="785818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5742060" y="5062356"/>
              <a:ext cx="0" cy="91136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5742060" y="4759270"/>
              <a:ext cx="0" cy="91136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itle 1"/>
            <p:cNvSpPr txBox="1">
              <a:spLocks/>
            </p:cNvSpPr>
            <p:nvPr/>
          </p:nvSpPr>
          <p:spPr>
            <a:xfrm>
              <a:off x="4857752" y="5786454"/>
              <a:ext cx="1785950" cy="655633"/>
            </a:xfrm>
            <a:prstGeom prst="rect">
              <a:avLst/>
            </a:prstGeom>
          </p:spPr>
          <p:txBody>
            <a:bodyPr vert="horz" lIns="91440" tIns="45720" rIns="91440" bIns="45720" rtlCol="1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Min-Cut</a:t>
              </a:r>
              <a:endParaRPr kumimoji="0" lang="he-I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rot="16200000" flipH="1">
            <a:off x="2303318" y="1160318"/>
            <a:ext cx="911360" cy="10542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858016" y="1508841"/>
            <a:ext cx="419961" cy="14200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714480" y="5929330"/>
            <a:ext cx="7143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3"/>
          <p:cNvGrpSpPr/>
          <p:nvPr/>
        </p:nvGrpSpPr>
        <p:grpSpPr>
          <a:xfrm>
            <a:off x="642910" y="857232"/>
            <a:ext cx="3000396" cy="2786082"/>
            <a:chOff x="642910" y="857232"/>
            <a:chExt cx="3000396" cy="2786082"/>
          </a:xfrm>
        </p:grpSpPr>
        <p:sp>
          <p:nvSpPr>
            <p:cNvPr id="9" name="Oval 8"/>
            <p:cNvSpPr/>
            <p:nvPr/>
          </p:nvSpPr>
          <p:spPr>
            <a:xfrm>
              <a:off x="3214678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57356" y="3214686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57356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857356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42910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" name="Straight Connector 14"/>
            <p:cNvCxnSpPr>
              <a:stCxn id="13" idx="6"/>
              <a:endCxn id="12" idx="2"/>
            </p:cNvCxnSpPr>
            <p:nvPr/>
          </p:nvCxnSpPr>
          <p:spPr>
            <a:xfrm>
              <a:off x="1071538" y="2285992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0"/>
              <a:endCxn id="11" idx="4"/>
            </p:cNvCxnSpPr>
            <p:nvPr/>
          </p:nvCxnSpPr>
          <p:spPr>
            <a:xfrm rot="5400000" flipH="1" flipV="1">
              <a:off x="1678761" y="1678769"/>
              <a:ext cx="7858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9" idx="2"/>
            </p:cNvCxnSpPr>
            <p:nvPr/>
          </p:nvCxnSpPr>
          <p:spPr>
            <a:xfrm>
              <a:off x="2285984" y="2285992"/>
              <a:ext cx="9286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2294651" y="1151651"/>
              <a:ext cx="911360" cy="105423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0" idx="7"/>
            </p:cNvCxnSpPr>
            <p:nvPr/>
          </p:nvCxnSpPr>
          <p:spPr>
            <a:xfrm rot="5400000">
              <a:off x="2330370" y="2330378"/>
              <a:ext cx="839922" cy="1054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1"/>
              <a:endCxn id="13" idx="5"/>
            </p:cNvCxnSpPr>
            <p:nvPr/>
          </p:nvCxnSpPr>
          <p:spPr>
            <a:xfrm rot="16200000" flipV="1">
              <a:off x="1044486" y="2401816"/>
              <a:ext cx="839922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2" idx="7"/>
              <a:endCxn id="11" idx="5"/>
            </p:cNvCxnSpPr>
            <p:nvPr/>
          </p:nvCxnSpPr>
          <p:spPr>
            <a:xfrm rot="5400000" flipH="1" flipV="1">
              <a:off x="1767533" y="1678769"/>
              <a:ext cx="9113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7"/>
              <a:endCxn id="11" idx="3"/>
            </p:cNvCxnSpPr>
            <p:nvPr/>
          </p:nvCxnSpPr>
          <p:spPr>
            <a:xfrm rot="5400000" flipH="1" flipV="1">
              <a:off x="1008767" y="1223089"/>
              <a:ext cx="911360" cy="91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7"/>
              <a:endCxn id="9" idx="1"/>
            </p:cNvCxnSpPr>
            <p:nvPr/>
          </p:nvCxnSpPr>
          <p:spPr>
            <a:xfrm rot="5400000" flipH="1" flipV="1">
              <a:off x="2750331" y="1607331"/>
              <a:ext cx="0" cy="1054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58243" y="1000108"/>
              <a:ext cx="502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solidFill>
                    <a:srgbClr val="0070C0"/>
                  </a:solidFill>
                </a:rPr>
                <a:t>1.</a:t>
              </a:r>
              <a:endParaRPr lang="he-IL" sz="3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143636" y="3214686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Oval 85"/>
          <p:cNvSpPr/>
          <p:nvPr/>
        </p:nvSpPr>
        <p:spPr>
          <a:xfrm>
            <a:off x="7715272" y="1643050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Oval 86"/>
          <p:cNvSpPr/>
          <p:nvPr/>
        </p:nvSpPr>
        <p:spPr>
          <a:xfrm>
            <a:off x="6143636" y="2428868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Oval 87"/>
          <p:cNvSpPr/>
          <p:nvPr/>
        </p:nvSpPr>
        <p:spPr>
          <a:xfrm>
            <a:off x="4929190" y="2071678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9" name="Straight Connector 88"/>
          <p:cNvCxnSpPr>
            <a:stCxn id="88" idx="6"/>
            <a:endCxn id="87" idx="2"/>
          </p:cNvCxnSpPr>
          <p:nvPr/>
        </p:nvCxnSpPr>
        <p:spPr>
          <a:xfrm>
            <a:off x="5357818" y="2285992"/>
            <a:ext cx="785818" cy="35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6858016" y="1508841"/>
            <a:ext cx="419961" cy="14200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5"/>
            <a:endCxn id="86" idx="3"/>
          </p:cNvCxnSpPr>
          <p:nvPr/>
        </p:nvCxnSpPr>
        <p:spPr>
          <a:xfrm rot="5400000" flipH="1" flipV="1">
            <a:off x="6750859" y="1767541"/>
            <a:ext cx="785818" cy="1268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6" idx="3"/>
            <a:endCxn id="85" idx="7"/>
          </p:cNvCxnSpPr>
          <p:nvPr/>
        </p:nvCxnSpPr>
        <p:spPr>
          <a:xfrm rot="5400000">
            <a:off x="6509493" y="2008907"/>
            <a:ext cx="1268550" cy="1268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5" idx="1"/>
            <a:endCxn id="88" idx="5"/>
          </p:cNvCxnSpPr>
          <p:nvPr/>
        </p:nvCxnSpPr>
        <p:spPr>
          <a:xfrm rot="16200000" flipV="1">
            <a:off x="5330766" y="2401816"/>
            <a:ext cx="839922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7"/>
            <a:endCxn id="86" idx="3"/>
          </p:cNvCxnSpPr>
          <p:nvPr/>
        </p:nvCxnSpPr>
        <p:spPr>
          <a:xfrm rot="5400000" flipH="1" flipV="1">
            <a:off x="6902402" y="1615998"/>
            <a:ext cx="482732" cy="1268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8" idx="7"/>
            <a:endCxn id="86" idx="3"/>
          </p:cNvCxnSpPr>
          <p:nvPr/>
        </p:nvCxnSpPr>
        <p:spPr>
          <a:xfrm rot="5400000" flipH="1" flipV="1">
            <a:off x="6473774" y="830180"/>
            <a:ext cx="125542" cy="2482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6"/>
            <a:endCxn id="86" idx="3"/>
          </p:cNvCxnSpPr>
          <p:nvPr/>
        </p:nvCxnSpPr>
        <p:spPr>
          <a:xfrm flipV="1">
            <a:off x="6572264" y="2008907"/>
            <a:ext cx="1205779" cy="634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41509" y="1000108"/>
            <a:ext cx="502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2.</a:t>
            </a:r>
            <a:endParaRPr lang="he-IL" sz="3200" b="1" dirty="0">
              <a:solidFill>
                <a:srgbClr val="0070C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857356" y="6286520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6" name="Oval 145"/>
          <p:cNvSpPr/>
          <p:nvPr/>
        </p:nvSpPr>
        <p:spPr>
          <a:xfrm>
            <a:off x="1857356" y="5143512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7" name="Oval 146"/>
          <p:cNvSpPr/>
          <p:nvPr/>
        </p:nvSpPr>
        <p:spPr>
          <a:xfrm>
            <a:off x="642910" y="5143512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48" name="Straight Connector 147"/>
          <p:cNvCxnSpPr>
            <a:stCxn id="147" idx="6"/>
            <a:endCxn id="146" idx="2"/>
          </p:cNvCxnSpPr>
          <p:nvPr/>
        </p:nvCxnSpPr>
        <p:spPr>
          <a:xfrm>
            <a:off x="1071538" y="5357826"/>
            <a:ext cx="785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6" idx="4"/>
            <a:endCxn id="144" idx="0"/>
          </p:cNvCxnSpPr>
          <p:nvPr/>
        </p:nvCxnSpPr>
        <p:spPr>
          <a:xfrm rot="5400000">
            <a:off x="1714480" y="5929330"/>
            <a:ext cx="7143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4" idx="1"/>
            <a:endCxn id="147" idx="5"/>
          </p:cNvCxnSpPr>
          <p:nvPr/>
        </p:nvCxnSpPr>
        <p:spPr>
          <a:xfrm rot="16200000" flipV="1">
            <a:off x="1044486" y="5473650"/>
            <a:ext cx="839922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7" idx="7"/>
            <a:endCxn id="146" idx="1"/>
          </p:cNvCxnSpPr>
          <p:nvPr/>
        </p:nvCxnSpPr>
        <p:spPr>
          <a:xfrm rot="5400000" flipH="1" flipV="1">
            <a:off x="1464447" y="4750603"/>
            <a:ext cx="0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143636" y="5143512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1" name="Oval 160"/>
          <p:cNvSpPr/>
          <p:nvPr/>
        </p:nvSpPr>
        <p:spPr>
          <a:xfrm>
            <a:off x="4929190" y="5143512"/>
            <a:ext cx="428628" cy="42862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62" name="Straight Connector 161"/>
          <p:cNvCxnSpPr>
            <a:stCxn id="161" idx="6"/>
            <a:endCxn id="160" idx="2"/>
          </p:cNvCxnSpPr>
          <p:nvPr/>
        </p:nvCxnSpPr>
        <p:spPr>
          <a:xfrm>
            <a:off x="5357818" y="5357826"/>
            <a:ext cx="785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0" idx="3"/>
            <a:endCxn id="161" idx="5"/>
          </p:cNvCxnSpPr>
          <p:nvPr/>
        </p:nvCxnSpPr>
        <p:spPr>
          <a:xfrm rot="5400000">
            <a:off x="5750727" y="5053689"/>
            <a:ext cx="0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1" idx="7"/>
            <a:endCxn id="160" idx="1"/>
          </p:cNvCxnSpPr>
          <p:nvPr/>
        </p:nvCxnSpPr>
        <p:spPr>
          <a:xfrm rot="5400000" flipH="1" flipV="1">
            <a:off x="5750727" y="4750603"/>
            <a:ext cx="0" cy="91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58243" y="4071942"/>
            <a:ext cx="502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3.</a:t>
            </a:r>
            <a:endParaRPr lang="he-IL" sz="3200" b="1" dirty="0">
              <a:solidFill>
                <a:srgbClr val="0070C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141509" y="4071942"/>
            <a:ext cx="502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4.</a:t>
            </a:r>
            <a:endParaRPr lang="he-IL" sz="3200" b="1" dirty="0">
              <a:solidFill>
                <a:srgbClr val="0070C0"/>
              </a:solidFill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4857752" y="5214950"/>
            <a:ext cx="1643074" cy="1227137"/>
            <a:chOff x="4857752" y="5214950"/>
            <a:chExt cx="1643074" cy="1227137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5349151" y="5366493"/>
              <a:ext cx="785818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5742060" y="5062356"/>
              <a:ext cx="0" cy="91136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5742060" y="4759270"/>
              <a:ext cx="0" cy="91136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itle 1"/>
            <p:cNvSpPr txBox="1">
              <a:spLocks/>
            </p:cNvSpPr>
            <p:nvPr/>
          </p:nvSpPr>
          <p:spPr>
            <a:xfrm>
              <a:off x="4857752" y="5786454"/>
              <a:ext cx="1643074" cy="655633"/>
            </a:xfrm>
            <a:prstGeom prst="rect">
              <a:avLst/>
            </a:prstGeom>
          </p:spPr>
          <p:txBody>
            <a:bodyPr vert="horz" lIns="91440" tIns="45720" rIns="91440" bIns="45720" rtlCol="1" anchor="ctr">
              <a:normAutofit fontScale="70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Not 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Min-Cut</a:t>
              </a:r>
              <a:endParaRPr kumimoji="0" lang="he-I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rot="16200000" flipH="1">
            <a:off x="2303318" y="1160318"/>
            <a:ext cx="911360" cy="10542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858016" y="1508841"/>
            <a:ext cx="419961" cy="14200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714480" y="5929330"/>
            <a:ext cx="71438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 txBox="1">
            <a:spLocks/>
          </p:cNvSpPr>
          <p:nvPr/>
        </p:nvSpPr>
        <p:spPr>
          <a:xfrm>
            <a:off x="728690" y="142852"/>
            <a:ext cx="7772400" cy="6556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Min-Cut Algorithm - </a:t>
            </a: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Does it always find a min-cut?</a:t>
            </a:r>
            <a:endParaRPr kumimoji="0" lang="he-IL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10" y="2812317"/>
            <a:ext cx="757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 For a set </a:t>
            </a:r>
            <a:r>
              <a:rPr lang="en-US" sz="2400" b="1" i="1" dirty="0" smtClean="0"/>
              <a:t>S</a:t>
            </a:r>
            <a:r>
              <a:rPr lang="en-US" sz="2400" dirty="0" smtClean="0"/>
              <a:t> of vertices of </a:t>
            </a:r>
            <a:r>
              <a:rPr lang="en-US" sz="2400" b="1" i="1" dirty="0" smtClean="0"/>
              <a:t>G</a:t>
            </a:r>
            <a:r>
              <a:rPr lang="en-US" sz="2400" dirty="0" smtClean="0"/>
              <a:t>, the </a:t>
            </a:r>
            <a:r>
              <a:rPr lang="en-US" sz="2400" b="1" i="1" dirty="0" smtClean="0">
                <a:solidFill>
                  <a:srgbClr val="C00000"/>
                </a:solidFill>
              </a:rPr>
              <a:t>neighborhood</a:t>
            </a:r>
            <a:r>
              <a:rPr lang="en-US" sz="2400" dirty="0" smtClean="0">
                <a:solidFill>
                  <a:srgbClr val="C00000"/>
                </a:solidFill>
              </a:rPr>
              <a:t> of </a:t>
            </a:r>
            <a:r>
              <a:rPr lang="en-US" sz="2400" b="1" i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>
                <a:solidFill>
                  <a:srgbClr val="C00000"/>
                </a:solidFill>
              </a:rPr>
              <a:t>            </a:t>
            </a:r>
            <a:r>
              <a:rPr lang="en-US" sz="2400" dirty="0" smtClean="0"/>
              <a:t>is the union of the neighborhoods of the constituent vertices.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2000178"/>
            <a:ext cx="78581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b="1" i="1" dirty="0" smtClean="0">
                <a:solidFill>
                  <a:srgbClr val="C00000"/>
                </a:solidFill>
              </a:rPr>
              <a:t>degree</a:t>
            </a:r>
            <a:r>
              <a:rPr lang="en-US" sz="2400" dirty="0" smtClean="0">
                <a:solidFill>
                  <a:srgbClr val="C00000"/>
                </a:solidFill>
              </a:rPr>
              <a:t> of </a:t>
            </a:r>
            <a:r>
              <a:rPr lang="en-US" sz="2400" b="1" i="1" dirty="0" smtClean="0">
                <a:solidFill>
                  <a:srgbClr val="C00000"/>
                </a:solidFill>
              </a:rPr>
              <a:t>v</a:t>
            </a:r>
            <a:r>
              <a:rPr lang="en-US" sz="2400" dirty="0" smtClean="0">
                <a:solidFill>
                  <a:srgbClr val="C00000"/>
                </a:solidFill>
              </a:rPr>
              <a:t>            </a:t>
            </a:r>
            <a:r>
              <a:rPr lang="en-US" sz="2400" dirty="0" smtClean="0"/>
              <a:t>is the number of edges incident on </a:t>
            </a:r>
            <a:r>
              <a:rPr lang="en-US" sz="2400" b="1" i="1" dirty="0" smtClean="0"/>
              <a:t>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 Min-Cut Algorithm</a:t>
            </a:r>
            <a:endParaRPr lang="he-IL" sz="27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82540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 For any </a:t>
            </a:r>
            <a:r>
              <a:rPr lang="en-US" sz="2400" b="1" i="1" dirty="0" smtClean="0"/>
              <a:t>v</a:t>
            </a:r>
            <a:r>
              <a:rPr lang="en-US" sz="2400" dirty="0" smtClean="0"/>
              <a:t> in </a:t>
            </a:r>
            <a:r>
              <a:rPr lang="en-US" sz="2400" b="1" i="1" dirty="0" smtClean="0"/>
              <a:t>G</a:t>
            </a:r>
            <a:r>
              <a:rPr lang="en-US" sz="2400" dirty="0" smtClean="0"/>
              <a:t>, the </a:t>
            </a:r>
            <a:r>
              <a:rPr lang="en-US" sz="2400" b="1" i="1" dirty="0" smtClean="0">
                <a:solidFill>
                  <a:srgbClr val="C00000"/>
                </a:solidFill>
              </a:rPr>
              <a:t>neighborhood</a:t>
            </a:r>
            <a:r>
              <a:rPr lang="en-US" sz="2400" dirty="0" smtClean="0">
                <a:solidFill>
                  <a:srgbClr val="C00000"/>
                </a:solidFill>
              </a:rPr>
              <a:t> of </a:t>
            </a:r>
            <a:r>
              <a:rPr lang="en-US" sz="2400" b="1" i="1" dirty="0" smtClean="0">
                <a:solidFill>
                  <a:srgbClr val="C00000"/>
                </a:solidFill>
              </a:rPr>
              <a:t>v</a:t>
            </a:r>
            <a:r>
              <a:rPr lang="en-US" sz="2400" dirty="0" smtClean="0">
                <a:solidFill>
                  <a:srgbClr val="C00000"/>
                </a:solidFill>
              </a:rPr>
              <a:t>            </a:t>
            </a:r>
            <a:r>
              <a:rPr lang="en-US" sz="2400" dirty="0" smtClean="0"/>
              <a:t>consist all the vertices that are adjacent to </a:t>
            </a:r>
            <a:r>
              <a:rPr lang="en-US" sz="2400" b="1" i="1" dirty="0" smtClean="0"/>
              <a:t>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487" y="1071546"/>
            <a:ext cx="581025" cy="33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1318" y="2177967"/>
            <a:ext cx="590550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8073" y="2857496"/>
            <a:ext cx="600075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3200" b="1" dirty="0" smtClean="0"/>
              <a:t>A Min-Cut Algorithm - </a:t>
            </a:r>
            <a:r>
              <a:rPr lang="en-US" sz="2700" dirty="0" smtClean="0"/>
              <a:t>Does it always find a min-cut?</a:t>
            </a:r>
            <a:endParaRPr lang="he-IL" sz="27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642910" y="1649544"/>
            <a:ext cx="7858180" cy="707886"/>
            <a:chOff x="642910" y="1649544"/>
            <a:chExt cx="785818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1649544"/>
              <a:ext cx="785818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Font typeface="Arial" pitchFamily="34" charset="0"/>
                <a:buChar char="•"/>
              </a:pPr>
              <a:r>
                <a:rPr lang="en-US" sz="2000" dirty="0" smtClean="0"/>
                <a:t>  Let </a:t>
              </a:r>
              <a:r>
                <a:rPr lang="en-US" sz="2000" b="1" i="1" dirty="0" smtClean="0"/>
                <a:t>   </a:t>
              </a:r>
              <a:r>
                <a:rPr lang="en-US" sz="2000" dirty="0" smtClean="0"/>
                <a:t>      denote the event of </a:t>
              </a:r>
              <a:r>
                <a:rPr lang="en-US" sz="2000" b="1" dirty="0" smtClean="0"/>
                <a:t>not</a:t>
              </a:r>
              <a:r>
                <a:rPr lang="en-US" sz="2000" dirty="0" smtClean="0"/>
                <a:t> picking an edge of </a:t>
              </a:r>
              <a:r>
                <a:rPr lang="en-US" sz="2000" b="1" i="1" dirty="0" smtClean="0"/>
                <a:t>C </a:t>
              </a:r>
              <a:r>
                <a:rPr lang="en-US" sz="2000" dirty="0" smtClean="0"/>
                <a:t>at the i-</a:t>
              </a:r>
              <a:r>
                <a:rPr lang="en-US" sz="2000" i="1" dirty="0" smtClean="0"/>
                <a:t>th</a:t>
              </a:r>
              <a:r>
                <a:rPr lang="en-US" sz="2000" dirty="0" smtClean="0"/>
                <a:t> step for </a:t>
              </a:r>
              <a:r>
                <a:rPr lang="en-US" sz="2000" i="1" dirty="0" smtClean="0"/>
                <a:t>1 ≤ i ≤ n-2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9680" y="1704965"/>
              <a:ext cx="304800" cy="295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71406" y="4248163"/>
            <a:ext cx="7858180" cy="1038225"/>
            <a:chOff x="71406" y="4248163"/>
            <a:chExt cx="7858180" cy="1038225"/>
          </a:xfrm>
        </p:grpSpPr>
        <p:sp>
          <p:nvSpPr>
            <p:cNvPr id="24" name="Right Arrow 23"/>
            <p:cNvSpPr/>
            <p:nvPr/>
          </p:nvSpPr>
          <p:spPr>
            <a:xfrm>
              <a:off x="4143372" y="4629172"/>
              <a:ext cx="428628" cy="28575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06" y="4524697"/>
              <a:ext cx="342902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  At the i’th step:     …</a:t>
              </a:r>
              <a:endParaRPr lang="en-US" sz="2000" dirty="0"/>
            </a:p>
          </p:txBody>
        </p: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24411" y="4248163"/>
              <a:ext cx="3305175" cy="1038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214282" y="5700735"/>
            <a:ext cx="8653488" cy="942975"/>
            <a:chOff x="214282" y="5700735"/>
            <a:chExt cx="8653488" cy="942975"/>
          </a:xfrm>
        </p:grpSpPr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7620" y="5700735"/>
              <a:ext cx="5010150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214282" y="5810573"/>
              <a:ext cx="35719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The probability that no edge of </a:t>
              </a:r>
              <a:r>
                <a:rPr lang="en-US" sz="2000" b="1" i="1" dirty="0" smtClean="0"/>
                <a:t>C </a:t>
              </a:r>
              <a:r>
                <a:rPr lang="en-US" sz="2000" dirty="0" smtClean="0"/>
                <a:t>is ever picked in the process is: 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2910" y="1071546"/>
            <a:ext cx="78581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 Let </a:t>
            </a:r>
            <a:r>
              <a:rPr lang="en-US" sz="2000" b="1" i="1" dirty="0" smtClean="0"/>
              <a:t>C</a:t>
            </a:r>
            <a:r>
              <a:rPr lang="en-US" sz="2000" dirty="0" smtClean="0"/>
              <a:t> be a min-cut of size </a:t>
            </a:r>
            <a:r>
              <a:rPr lang="en-US" sz="2000" b="1" i="1" dirty="0" smtClean="0"/>
              <a:t>k</a:t>
            </a:r>
            <a:r>
              <a:rPr lang="en-US" sz="2000" dirty="0" smtClean="0"/>
              <a:t>. Then G has at least k*n/2 edges.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1406" y="2395008"/>
            <a:ext cx="6899658" cy="647700"/>
            <a:chOff x="71406" y="2395008"/>
            <a:chExt cx="6899658" cy="647700"/>
          </a:xfrm>
        </p:grpSpPr>
        <p:sp>
          <p:nvSpPr>
            <p:cNvPr id="16" name="Right Arrow 15"/>
            <p:cNvSpPr/>
            <p:nvPr/>
          </p:nvSpPr>
          <p:spPr>
            <a:xfrm>
              <a:off x="4559474" y="2605604"/>
              <a:ext cx="428628" cy="28575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406" y="2511873"/>
              <a:ext cx="214314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  At the 1’st step:</a:t>
              </a:r>
              <a:endParaRPr lang="en-US" sz="2000" dirty="0"/>
            </a:p>
          </p:txBody>
        </p:sp>
        <p:pic>
          <p:nvPicPr>
            <p:cNvPr id="54273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71670" y="2395008"/>
              <a:ext cx="2409825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7014" y="2562936"/>
              <a:ext cx="192405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71406" y="3323702"/>
            <a:ext cx="9011932" cy="657225"/>
            <a:chOff x="71406" y="3323702"/>
            <a:chExt cx="9011932" cy="657225"/>
          </a:xfrm>
        </p:grpSpPr>
        <p:grpSp>
          <p:nvGrpSpPr>
            <p:cNvPr id="29" name="Group 28"/>
            <p:cNvGrpSpPr/>
            <p:nvPr/>
          </p:nvGrpSpPr>
          <p:grpSpPr>
            <a:xfrm>
              <a:off x="71406" y="3440567"/>
              <a:ext cx="9011932" cy="412296"/>
              <a:chOff x="71406" y="3440567"/>
              <a:chExt cx="9011932" cy="412296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5689956" y="3545042"/>
                <a:ext cx="428628" cy="285752"/>
              </a:xfrm>
              <a:prstGeom prst="rightArrow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406" y="3440567"/>
                <a:ext cx="2143140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000" dirty="0" smtClean="0"/>
                  <a:t>  At the 2’nd step:</a:t>
                </a:r>
                <a:endParaRPr lang="en-US" sz="2000" dirty="0"/>
              </a:p>
            </p:txBody>
          </p:sp>
          <p:pic>
            <p:nvPicPr>
              <p:cNvPr id="54277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168688" y="3500438"/>
                <a:ext cx="2914650" cy="352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</p:grpSp>
        <p:pic>
          <p:nvPicPr>
            <p:cNvPr id="134145" name="Picture 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12758" y="3323702"/>
              <a:ext cx="3571875" cy="657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 Min-Cut Algorithm</a:t>
            </a:r>
            <a:endParaRPr lang="he-IL" sz="27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2910" y="1000108"/>
            <a:ext cx="7858180" cy="1123953"/>
            <a:chOff x="642910" y="1000108"/>
            <a:chExt cx="7858180" cy="1123953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1000108"/>
              <a:ext cx="785818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The probability of discovering a particular min-cut is larger than          .</a:t>
              </a:r>
              <a:endParaRPr lang="en-US" sz="2400" dirty="0"/>
            </a:p>
          </p:txBody>
        </p: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28" y="1428736"/>
              <a:ext cx="419100" cy="695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642910" y="3615983"/>
            <a:ext cx="7858180" cy="695325"/>
            <a:chOff x="642910" y="3615983"/>
            <a:chExt cx="7858180" cy="695325"/>
          </a:xfrm>
        </p:grpSpPr>
        <p:sp>
          <p:nvSpPr>
            <p:cNvPr id="22" name="TextBox 21"/>
            <p:cNvSpPr txBox="1"/>
            <p:nvPr/>
          </p:nvSpPr>
          <p:spPr>
            <a:xfrm>
              <a:off x="642910" y="3745779"/>
              <a:ext cx="78581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Repeat it           time, making independent choices each time.</a:t>
              </a:r>
              <a:endParaRPr lang="en-US" sz="2400" dirty="0"/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97234" y="3615983"/>
              <a:ext cx="419100" cy="695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642910" y="4817349"/>
            <a:ext cx="7858180" cy="1326295"/>
            <a:chOff x="642910" y="4817349"/>
            <a:chExt cx="7858180" cy="1326295"/>
          </a:xfrm>
        </p:grpSpPr>
        <p:sp>
          <p:nvSpPr>
            <p:cNvPr id="23" name="TextBox 22"/>
            <p:cNvSpPr txBox="1"/>
            <p:nvPr/>
          </p:nvSpPr>
          <p:spPr>
            <a:xfrm>
              <a:off x="642910" y="4817349"/>
              <a:ext cx="785818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The probability that a min-cut is never found in any of the (n^2)/2 times attempts is at most:</a:t>
              </a:r>
              <a:endParaRPr lang="en-US" sz="2400" dirty="0"/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19705" y="5362594"/>
              <a:ext cx="1952625" cy="781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642910" y="2285992"/>
            <a:ext cx="7858180" cy="676275"/>
            <a:chOff x="642910" y="2285992"/>
            <a:chExt cx="7858180" cy="676275"/>
          </a:xfrm>
        </p:grpSpPr>
        <p:pic>
          <p:nvPicPr>
            <p:cNvPr id="52225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15008" y="2285992"/>
              <a:ext cx="790575" cy="67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642910" y="2383689"/>
              <a:ext cx="78581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The probability of error is bounded by: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RandQs </a:t>
            </a:r>
            <a:r>
              <a:rPr lang="en-US" sz="3200" b="1" dirty="0" smtClean="0">
                <a:solidFill>
                  <a:srgbClr val="C00000"/>
                </a:solidFill>
              </a:rPr>
              <a:t>vs.</a:t>
            </a:r>
            <a:r>
              <a:rPr lang="en-US" sz="3200" b="1" dirty="0" smtClean="0"/>
              <a:t> Min-Cut Algorithm</a:t>
            </a:r>
            <a:endParaRPr lang="he-IL" sz="2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071546"/>
            <a:ext cx="78581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So… What is the difference between the two?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00240"/>
            <a:ext cx="78581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We have seen two types of randomized algorithms: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Las Vegas </a:t>
            </a:r>
            <a:r>
              <a:rPr lang="en-US" sz="2400" dirty="0" smtClean="0"/>
              <a:t>-  </a:t>
            </a:r>
            <a:r>
              <a:rPr lang="en-US" sz="2400" b="1" dirty="0" smtClean="0"/>
              <a:t>always</a:t>
            </a:r>
            <a:r>
              <a:rPr lang="en-US" sz="2400" dirty="0" smtClean="0"/>
              <a:t> gives the correct solution.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 Monte Carlo </a:t>
            </a:r>
            <a:r>
              <a:rPr lang="en-US" sz="2400" dirty="0" smtClean="0"/>
              <a:t>-  gives the correct solution with high probability. </a:t>
            </a:r>
          </a:p>
          <a:p>
            <a:pPr algn="l" rtl="0">
              <a:buFont typeface="Arial" pitchFamily="34" charset="0"/>
              <a:buChar char="•"/>
            </a:pPr>
            <a:endParaRPr lang="he-IL" sz="2400" dirty="0" smtClean="0"/>
          </a:p>
          <a:p>
            <a:pPr algn="l" rtl="0"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071942"/>
            <a:ext cx="78581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Las </a:t>
            </a:r>
            <a:r>
              <a:rPr lang="en-US" sz="2400" smtClean="0">
                <a:latin typeface="+mj-lt"/>
                <a:ea typeface="+mj-ea"/>
                <a:cs typeface="+mj-cs"/>
              </a:rPr>
              <a:t>Vegas algorithm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is by definition a Monte Carlo algorithm with error probability of 0.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Monte Carlo Algorithms</a:t>
            </a:r>
            <a:endParaRPr lang="he-IL" sz="2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071546"/>
            <a:ext cx="78581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 decision problems (Yes/No), there are two kinds of Monte Carlo algorithms: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968049"/>
            <a:ext cx="785818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Two sided error </a:t>
            </a:r>
            <a:r>
              <a:rPr lang="en-US" sz="2400" dirty="0" smtClean="0"/>
              <a:t>- there is a non zero probability that it errs when it outputs either Yes or No.</a:t>
            </a:r>
            <a:endParaRPr lang="en-US" sz="28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 One sided error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- the probability that it errs is zero for at least one of the outputs that it produces. </a:t>
            </a:r>
            <a:endParaRPr lang="he-IL" sz="2800" dirty="0" smtClean="0"/>
          </a:p>
          <a:p>
            <a:pPr algn="l" rtl="0">
              <a:buFont typeface="Arial" pitchFamily="34" charset="0"/>
              <a:buChar char="•"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Binary Space Partitions - Motivation</a:t>
            </a:r>
            <a:endParaRPr lang="he-IL" sz="3200" b="1" dirty="0"/>
          </a:p>
        </p:txBody>
      </p:sp>
      <p:pic>
        <p:nvPicPr>
          <p:cNvPr id="1026" name="Picture 2" descr="O:\freespace\studies\seminar\FSAuckland_2DC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643050"/>
            <a:ext cx="5874540" cy="425292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928670"/>
            <a:ext cx="757242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Painter’s Algorithm</a:t>
            </a:r>
            <a:endParaRPr lang="he-IL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571876"/>
            <a:ext cx="5857916" cy="11430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u="sng" dirty="0" smtClean="0"/>
              <a:t>Problem</a:t>
            </a:r>
          </a:p>
          <a:p>
            <a:pPr algn="l" rtl="0">
              <a:lnSpc>
                <a:spcPct val="150000"/>
              </a:lnSpc>
            </a:pPr>
            <a:r>
              <a:rPr lang="en-US" sz="2400" dirty="0" smtClean="0"/>
              <a:t>Overlapping polygons with cycles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7215206" y="1428736"/>
            <a:ext cx="1714512" cy="15001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6072198" y="1857364"/>
            <a:ext cx="1928826" cy="1500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Oval 10"/>
          <p:cNvSpPr/>
          <p:nvPr/>
        </p:nvSpPr>
        <p:spPr>
          <a:xfrm>
            <a:off x="6929454" y="1285860"/>
            <a:ext cx="1714512" cy="10001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Isosceles Triangle 12"/>
          <p:cNvSpPr/>
          <p:nvPr/>
        </p:nvSpPr>
        <p:spPr>
          <a:xfrm>
            <a:off x="6429388" y="3643314"/>
            <a:ext cx="428628" cy="23574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Isosceles Triangle 14"/>
          <p:cNvSpPr/>
          <p:nvPr/>
        </p:nvSpPr>
        <p:spPr>
          <a:xfrm rot="7280483">
            <a:off x="7003234" y="3431499"/>
            <a:ext cx="428628" cy="23574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Isosceles Triangle 13"/>
          <p:cNvSpPr/>
          <p:nvPr/>
        </p:nvSpPr>
        <p:spPr>
          <a:xfrm rot="13804597">
            <a:off x="6683363" y="3989363"/>
            <a:ext cx="565443" cy="26373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Flowchart: Manual Operation 22"/>
          <p:cNvSpPr/>
          <p:nvPr/>
        </p:nvSpPr>
        <p:spPr>
          <a:xfrm rot="10800000">
            <a:off x="6429388" y="5072074"/>
            <a:ext cx="428628" cy="928694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1071546"/>
            <a:ext cx="5357850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u="sng" dirty="0" smtClean="0"/>
              <a:t>The painter’s algorithm</a:t>
            </a:r>
          </a:p>
          <a:p>
            <a:pPr algn="l" rtl="0"/>
            <a:endParaRPr lang="en-US" sz="2400" b="1" u="sng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Sort all the polygons of the scene by their depth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Paint the polygons from furthest to closest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Binary Space Partitions (BSP)</a:t>
            </a:r>
            <a:endParaRPr lang="he-IL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928670"/>
            <a:ext cx="792961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recursively splitting the plane with a line:</a:t>
            </a:r>
          </a:p>
          <a:p>
            <a:pPr algn="l" rtl="0"/>
            <a:endParaRPr lang="en-US" sz="2000" dirty="0" smtClean="0"/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 smtClean="0"/>
              <a:t>Split the entire plane with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 smtClean="0"/>
              <a:t>Split the half-plane above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 with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 and the half-plane below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 with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3</a:t>
            </a:r>
            <a:r>
              <a:rPr lang="en-US" sz="2000" baseline="-25000" dirty="0" smtClean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000" dirty="0" smtClean="0"/>
              <a:t> The splitting continues until there is only one fragment left in the interior of each region.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/>
          </a:p>
        </p:txBody>
      </p:sp>
      <p:pic>
        <p:nvPicPr>
          <p:cNvPr id="23555" name="Picture 3" descr="O:\freespace\documents\seminar\seminar 2009\BSP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64099"/>
            <a:ext cx="7204509" cy="254793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928794" y="5907305"/>
            <a:ext cx="55721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[de Berg, van Kerveld, Overmars, Schwarzkopf – Computational geometry]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Probability theory - Reminder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 A </a:t>
            </a:r>
            <a:r>
              <a:rPr lang="en-US" sz="2400" dirty="0" smtClean="0">
                <a:solidFill>
                  <a:srgbClr val="C00000"/>
                </a:solidFill>
              </a:rPr>
              <a:t>Random variable </a:t>
            </a:r>
            <a:r>
              <a:rPr lang="en-US" sz="2400" dirty="0" smtClean="0"/>
              <a:t>is a variable whose values are random but whose statistical distribution is known.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714752"/>
            <a:ext cx="7572428" cy="2714644"/>
            <a:chOff x="642910" y="3714752"/>
            <a:chExt cx="7572428" cy="2714644"/>
          </a:xfrm>
        </p:grpSpPr>
        <p:sp>
          <p:nvSpPr>
            <p:cNvPr id="9" name="TextBox 8"/>
            <p:cNvSpPr txBox="1"/>
            <p:nvPr/>
          </p:nvSpPr>
          <p:spPr>
            <a:xfrm>
              <a:off x="642910" y="3714752"/>
              <a:ext cx="7572428" cy="5890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lnSpc>
                  <a:spcPct val="150000"/>
                </a:lnSpc>
              </a:pPr>
              <a:r>
                <a:rPr lang="en-US" sz="2400" u="sng" dirty="0" smtClean="0"/>
                <a:t>Example: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6731" y="3871928"/>
              <a:ext cx="3038475" cy="17716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0232" y="5762646"/>
              <a:ext cx="5238750" cy="6667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0715" y="4476762"/>
              <a:ext cx="2143125" cy="6667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714348" y="2000240"/>
            <a:ext cx="7858180" cy="1214446"/>
            <a:chOff x="714348" y="2000240"/>
            <a:chExt cx="7858180" cy="1214446"/>
          </a:xfrm>
        </p:grpSpPr>
        <p:sp>
          <p:nvSpPr>
            <p:cNvPr id="10" name="Rectangle 9"/>
            <p:cNvSpPr/>
            <p:nvPr/>
          </p:nvSpPr>
          <p:spPr>
            <a:xfrm>
              <a:off x="714348" y="2000240"/>
              <a:ext cx="78581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>
                <a:buFont typeface="Arial" pitchFamily="34" charset="0"/>
                <a:buChar char="•"/>
              </a:pPr>
              <a:r>
                <a:rPr lang="en-US" sz="2400" dirty="0" smtClean="0"/>
                <a:t> The </a:t>
              </a:r>
              <a:r>
                <a:rPr lang="en-US" sz="2400" dirty="0" smtClean="0">
                  <a:solidFill>
                    <a:srgbClr val="C00000"/>
                  </a:solidFill>
                </a:rPr>
                <a:t>expectation</a:t>
              </a:r>
              <a:r>
                <a:rPr lang="en-US" sz="2400" dirty="0" smtClean="0"/>
                <a:t> of a random variable X with density function p is defined as:</a:t>
              </a:r>
            </a:p>
          </p:txBody>
        </p: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9058" y="2452686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Example</a:t>
            </a:r>
            <a:endParaRPr lang="he-IL" sz="3200" b="1" dirty="0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1187450" y="2990341"/>
            <a:ext cx="2622550" cy="1581149"/>
            <a:chOff x="748" y="1890"/>
            <a:chExt cx="1652" cy="99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1247" y="2024"/>
              <a:ext cx="454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48" y="2568"/>
              <a:ext cx="454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837" y="2341"/>
              <a:ext cx="408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350" y="1890"/>
              <a:ext cx="22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s</a:t>
              </a:r>
              <a:r>
                <a:rPr lang="en-US" altLang="zh-TW" baseline="-25000" dirty="0"/>
                <a:t>1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772" y="2614"/>
              <a:ext cx="22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s</a:t>
              </a:r>
              <a:r>
                <a:rPr lang="en-US" altLang="zh-TW" baseline="-25000" dirty="0"/>
                <a:t>2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178" y="2387"/>
              <a:ext cx="22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s</a:t>
              </a:r>
              <a:r>
                <a:rPr lang="en-US" altLang="zh-TW" baseline="-25000" dirty="0"/>
                <a:t>3</a:t>
              </a:r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2771776" y="2771266"/>
            <a:ext cx="1046163" cy="1295400"/>
            <a:chOff x="1746" y="1752"/>
            <a:chExt cx="659" cy="816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746" y="1888"/>
              <a:ext cx="45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178" y="1752"/>
              <a:ext cx="22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L</a:t>
              </a:r>
              <a:r>
                <a:rPr lang="en-US" altLang="zh-TW" baseline="-25000" dirty="0"/>
                <a:t>2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719138" y="3152266"/>
            <a:ext cx="3060700" cy="1274763"/>
            <a:chOff x="453" y="1992"/>
            <a:chExt cx="1928" cy="803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21" y="2205"/>
              <a:ext cx="186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53" y="1992"/>
              <a:ext cx="22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L</a:t>
              </a:r>
              <a:r>
                <a:rPr lang="en-US" altLang="zh-TW" baseline="-25000" dirty="0"/>
                <a:t>1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979615" y="3850765"/>
            <a:ext cx="381000" cy="1438275"/>
            <a:chOff x="1247" y="2432"/>
            <a:chExt cx="240" cy="906"/>
          </a:xfrm>
        </p:grpSpPr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247" y="2432"/>
              <a:ext cx="22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260" y="3105"/>
              <a:ext cx="22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0"/>
              <a:r>
                <a:rPr lang="en-US" altLang="zh-TW" dirty="0"/>
                <a:t>L</a:t>
              </a:r>
              <a:r>
                <a:rPr lang="en-US" altLang="zh-TW" baseline="-25000" dirty="0"/>
                <a:t>3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25458" y="2699828"/>
            <a:ext cx="511218" cy="500066"/>
            <a:chOff x="7025458" y="1714488"/>
            <a:chExt cx="511218" cy="500066"/>
          </a:xfrm>
        </p:grpSpPr>
        <p:sp>
          <p:nvSpPr>
            <p:cNvPr id="71" name="Oval 70"/>
            <p:cNvSpPr/>
            <p:nvPr/>
          </p:nvSpPr>
          <p:spPr>
            <a:xfrm>
              <a:off x="7036610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5458" y="1785926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L</a:t>
              </a:r>
              <a:r>
                <a:rPr lang="he-IL" baseline="-25000" dirty="0" smtClean="0"/>
                <a:t>1</a:t>
              </a:r>
              <a:endParaRPr lang="he-IL" baseline="-25000" dirty="0"/>
            </a:p>
          </p:txBody>
        </p:sp>
      </p:grpSp>
      <p:cxnSp>
        <p:nvCxnSpPr>
          <p:cNvPr id="73" name="Straight Connector 72"/>
          <p:cNvCxnSpPr/>
          <p:nvPr/>
        </p:nvCxnSpPr>
        <p:spPr>
          <a:xfrm rot="5400000">
            <a:off x="6613559" y="3203675"/>
            <a:ext cx="573299" cy="419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7374146" y="3215958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6429388" y="3699960"/>
            <a:ext cx="511218" cy="500066"/>
            <a:chOff x="6429388" y="2714620"/>
            <a:chExt cx="511218" cy="500066"/>
          </a:xfrm>
        </p:grpSpPr>
        <p:sp>
          <p:nvSpPr>
            <p:cNvPr id="75" name="Oval 74"/>
            <p:cNvSpPr/>
            <p:nvPr/>
          </p:nvSpPr>
          <p:spPr>
            <a:xfrm>
              <a:off x="6440540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29388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L</a:t>
              </a:r>
              <a:r>
                <a:rPr lang="he-IL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572396" y="3699960"/>
            <a:ext cx="500066" cy="500066"/>
            <a:chOff x="7572396" y="2714620"/>
            <a:chExt cx="500066" cy="500066"/>
          </a:xfrm>
        </p:grpSpPr>
        <p:sp>
          <p:nvSpPr>
            <p:cNvPr id="87" name="Oval 86"/>
            <p:cNvSpPr/>
            <p:nvPr/>
          </p:nvSpPr>
          <p:spPr>
            <a:xfrm>
              <a:off x="7572396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72396" y="2786058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L</a:t>
              </a:r>
              <a:r>
                <a:rPr lang="he-IL" baseline="-25000" dirty="0" smtClean="0"/>
                <a:t>3</a:t>
              </a:r>
              <a:endParaRPr lang="he-IL" baseline="-250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 rot="5400000">
            <a:off x="6202791" y="4317671"/>
            <a:ext cx="501861" cy="120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6679421" y="430718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7375942" y="4358966"/>
            <a:ext cx="501861" cy="37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7822429" y="430718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358082" y="4628654"/>
            <a:ext cx="500066" cy="500066"/>
            <a:chOff x="7358082" y="3643314"/>
            <a:chExt cx="500066" cy="500066"/>
          </a:xfrm>
        </p:grpSpPr>
        <p:sp>
          <p:nvSpPr>
            <p:cNvPr id="99" name="Rectangle 98"/>
            <p:cNvSpPr/>
            <p:nvPr/>
          </p:nvSpPr>
          <p:spPr>
            <a:xfrm>
              <a:off x="7358082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58082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s</a:t>
              </a:r>
              <a:r>
                <a:rPr lang="he-IL" baseline="-25000" dirty="0" smtClean="0"/>
                <a:t>3</a:t>
              </a:r>
              <a:r>
                <a:rPr lang="en-US" baseline="-25000" dirty="0" smtClean="0"/>
                <a:t>b</a:t>
              </a:r>
              <a:endParaRPr lang="he-IL" baseline="-250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929586" y="4628654"/>
            <a:ext cx="500066" cy="500066"/>
            <a:chOff x="7929586" y="3643314"/>
            <a:chExt cx="500066" cy="500066"/>
          </a:xfrm>
        </p:grpSpPr>
        <p:sp>
          <p:nvSpPr>
            <p:cNvPr id="100" name="Rectangle 99"/>
            <p:cNvSpPr/>
            <p:nvPr/>
          </p:nvSpPr>
          <p:spPr>
            <a:xfrm>
              <a:off x="7929586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29586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s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786578" y="4628654"/>
            <a:ext cx="500066" cy="500066"/>
            <a:chOff x="6786578" y="3643314"/>
            <a:chExt cx="500066" cy="500066"/>
          </a:xfrm>
        </p:grpSpPr>
        <p:sp>
          <p:nvSpPr>
            <p:cNvPr id="98" name="Rectangle 97"/>
            <p:cNvSpPr/>
            <p:nvPr/>
          </p:nvSpPr>
          <p:spPr>
            <a:xfrm>
              <a:off x="6786578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86578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s</a:t>
              </a:r>
              <a:r>
                <a:rPr lang="he-IL" baseline="-25000" dirty="0" smtClean="0"/>
                <a:t>3</a:t>
              </a:r>
              <a:r>
                <a:rPr lang="en-US" baseline="-25000" dirty="0" smtClean="0"/>
                <a:t>a</a:t>
              </a:r>
              <a:endParaRPr lang="he-IL" baseline="-250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43636" y="4628654"/>
            <a:ext cx="500066" cy="500066"/>
            <a:chOff x="6143636" y="3643314"/>
            <a:chExt cx="500066" cy="500066"/>
          </a:xfrm>
        </p:grpSpPr>
        <p:sp>
          <p:nvSpPr>
            <p:cNvPr id="97" name="Rectangle 96"/>
            <p:cNvSpPr/>
            <p:nvPr/>
          </p:nvSpPr>
          <p:spPr>
            <a:xfrm>
              <a:off x="6143636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43636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s</a:t>
              </a:r>
              <a:r>
                <a:rPr lang="he-IL" baseline="-25000" dirty="0" smtClean="0"/>
                <a:t>1</a:t>
              </a:r>
              <a:endParaRPr lang="he-IL" baseline="-250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42910" y="928670"/>
            <a:ext cx="77153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Given a set of 3 non intersecting segments in the plane.  We want to build a partition where each part contains at most 1 fragment.</a:t>
            </a:r>
            <a:endParaRPr lang="en-US" sz="2400" b="1" i="1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605398">
            <a:off x="3652831" y="5190633"/>
            <a:ext cx="41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3071802" y="3699960"/>
            <a:ext cx="2952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a</a:t>
            </a:r>
            <a:endParaRPr lang="en-US" altLang="zh-TW" baseline="-25000" dirty="0"/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2643174" y="4200026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b</a:t>
            </a:r>
            <a:endParaRPr lang="en-US" altLang="zh-TW" baseline="-25000" dirty="0"/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729060">
            <a:off x="4236682" y="3639971"/>
            <a:ext cx="41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09066E-6 L 0.06979 -0.2289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Auto Partitions</a:t>
            </a:r>
            <a:endParaRPr lang="he-IL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928670"/>
            <a:ext cx="771530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In the plane, A BSP that uses only extensions of the line segments as splitting lines is called an </a:t>
            </a:r>
            <a:r>
              <a:rPr lang="en-US" sz="2000" b="1" i="1" dirty="0" smtClean="0">
                <a:solidFill>
                  <a:schemeClr val="accent2"/>
                </a:solidFill>
              </a:rPr>
              <a:t>auto-partition.</a:t>
            </a:r>
          </a:p>
        </p:txBody>
      </p:sp>
      <p:pic>
        <p:nvPicPr>
          <p:cNvPr id="24578" name="Picture 2" descr="O:\freespace\documents\seminar\seminar 2009\BSP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571612"/>
            <a:ext cx="3133730" cy="31830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29256" y="4786322"/>
            <a:ext cx="33575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[de Berg et al. – Computational geometry]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1857364"/>
            <a:ext cx="4929222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We will see that auto-partitions can produce reasonably small trees.</a:t>
            </a:r>
          </a:p>
          <a:p>
            <a:pPr algn="l" rtl="0">
              <a:buFont typeface="Arial" pitchFamily="34" charset="0"/>
              <a:buChar char="•"/>
            </a:pPr>
            <a:endParaRPr lang="en-US" sz="2000" i="1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Once we have the tree, for any given view point the painter’s algorithm just needs to run over the tree nodes. 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Therefore the running time of the painter’s algorithm depends on the size of the BSP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67904"/>
            <a:ext cx="77724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 algn="l"/>
            <a:r>
              <a:rPr lang="en-US" sz="3200" b="1" dirty="0" smtClean="0"/>
              <a:t>Arbitrary choice of segment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85800" y="989013"/>
            <a:ext cx="7029472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worst-case BSP size if we choose the splitting lines in this order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,s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s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.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2821004" y="2210248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821004" y="2438848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2821004" y="2667448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821004" y="3353248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143446" y="190544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372046" y="190544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607086" y="1943536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6426214" y="190544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5821400" y="2743648"/>
            <a:ext cx="381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811604" y="2819848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266816" y="2046736"/>
            <a:ext cx="332142" cy="297517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30000" dirty="0"/>
              <a:t>s</a:t>
            </a:r>
            <a:r>
              <a:rPr lang="en-US" sz="1200" b="1" dirty="0"/>
              <a:t>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266816" y="2275336"/>
            <a:ext cx="332142" cy="297517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30000" dirty="0"/>
              <a:t>s</a:t>
            </a:r>
            <a:r>
              <a:rPr lang="en-US" sz="1200" b="1" dirty="0"/>
              <a:t>2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2266816" y="2515048"/>
            <a:ext cx="332142" cy="297517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30000" dirty="0"/>
              <a:t>s</a:t>
            </a:r>
            <a:r>
              <a:rPr lang="en-US" sz="1200" b="1" dirty="0"/>
              <a:t>3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285984" y="3200848"/>
            <a:ext cx="481221" cy="297517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30000" dirty="0"/>
              <a:t>s</a:t>
            </a:r>
            <a:r>
              <a:rPr lang="en-US" sz="1200" b="1" dirty="0"/>
              <a:t>n/2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500694" y="4071942"/>
            <a:ext cx="436338" cy="400110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30000" dirty="0" smtClean="0"/>
              <a:t>n/2</a:t>
            </a:r>
            <a:endParaRPr lang="en-US" sz="12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00232" y="4786322"/>
            <a:ext cx="521497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accent2"/>
                </a:solidFill>
              </a:rPr>
              <a:t>How to construct small auto-partition ?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5534978" y="3034658"/>
            <a:ext cx="428630" cy="1503065"/>
          </a:xfrm>
          <a:prstGeom prst="rightBrace">
            <a:avLst>
              <a:gd name="adj1" fmla="val 40479"/>
              <a:gd name="adj2" fmla="val 5034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Algorithm RandAuto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7572428" cy="29238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b="1" dirty="0" smtClean="0"/>
              <a:t>Algorithm RandAuto :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Input: A set </a:t>
            </a:r>
            <a:r>
              <a:rPr lang="en-US" sz="2000" i="1" dirty="0" smtClean="0"/>
              <a:t>S</a:t>
            </a:r>
            <a:r>
              <a:rPr lang="en-US" altLang="zh-TW" sz="2000" dirty="0" smtClean="0"/>
              <a:t> = {</a:t>
            </a:r>
            <a:r>
              <a:rPr lang="en-US" altLang="zh-TW" sz="2000" i="1" dirty="0" smtClean="0"/>
              <a:t>s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,s</a:t>
            </a:r>
            <a:r>
              <a:rPr lang="en-US" altLang="zh-TW" sz="2000" i="1" baseline="-25000" dirty="0" smtClean="0"/>
              <a:t>2</a:t>
            </a:r>
            <a:r>
              <a:rPr lang="en-US" altLang="zh-TW" sz="2000" i="1" dirty="0" smtClean="0"/>
              <a:t>,…,</a:t>
            </a:r>
            <a:r>
              <a:rPr lang="en-US" altLang="zh-TW" sz="2000" i="1" dirty="0" err="1" smtClean="0"/>
              <a:t>s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} of non-intersecting line segments</a:t>
            </a:r>
            <a:endParaRPr lang="en-US" sz="2000" dirty="0" smtClean="0"/>
          </a:p>
          <a:p>
            <a:pPr algn="l" rtl="0"/>
            <a:r>
              <a:rPr lang="en-US" sz="2000" dirty="0" smtClean="0"/>
              <a:t>Output: A binary auto-partition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∏</a:t>
            </a:r>
            <a:r>
              <a:rPr lang="en-US" sz="2000" i="1" dirty="0" smtClean="0"/>
              <a:t>  </a:t>
            </a:r>
            <a:r>
              <a:rPr lang="en-US" sz="2000" dirty="0" smtClean="0"/>
              <a:t>of </a:t>
            </a:r>
            <a:r>
              <a:rPr lang="en-US" sz="2000" i="1" dirty="0" smtClean="0"/>
              <a:t>S</a:t>
            </a:r>
            <a:r>
              <a:rPr lang="en-US" sz="2000" dirty="0" smtClean="0"/>
              <a:t>.</a:t>
            </a:r>
          </a:p>
          <a:p>
            <a:pPr algn="l" rtl="0"/>
            <a:endParaRPr lang="en-US" sz="2000" dirty="0" smtClean="0"/>
          </a:p>
          <a:p>
            <a:pPr marL="457200" indent="-457200" algn="l" rtl="0">
              <a:buAutoNum type="arabicPeriod"/>
            </a:pPr>
            <a:r>
              <a:rPr lang="en-US" sz="2000" dirty="0" smtClean="0"/>
              <a:t>Pick a permutation </a:t>
            </a:r>
            <a:r>
              <a:rPr lang="en-US" sz="2000" i="1" dirty="0" smtClean="0"/>
              <a:t>∏ </a:t>
            </a:r>
            <a:r>
              <a:rPr lang="en-US" sz="2000" dirty="0" smtClean="0"/>
              <a:t>of {</a:t>
            </a:r>
            <a:r>
              <a:rPr lang="en-US" sz="2000" i="1" dirty="0" smtClean="0"/>
              <a:t>1, 2, …, n</a:t>
            </a:r>
            <a:r>
              <a:rPr lang="en-US" sz="2000" dirty="0" smtClean="0"/>
              <a:t>} uniformly at random from n! possible permutations.</a:t>
            </a:r>
          </a:p>
          <a:p>
            <a:pPr marL="457200" indent="-457200" algn="l" rtl="0">
              <a:buAutoNum type="arabicPeriod"/>
            </a:pPr>
            <a:r>
              <a:rPr lang="en-US" sz="2000" dirty="0" smtClean="0"/>
              <a:t>While a region contains more than one segment, cut it with </a:t>
            </a:r>
            <a:r>
              <a:rPr lang="en-US" sz="2000" i="1" dirty="0" smtClean="0"/>
              <a:t>l(s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) </a:t>
            </a:r>
            <a:r>
              <a:rPr lang="en-US" sz="2000" dirty="0" smtClean="0"/>
              <a:t>where i is the first in the ordering </a:t>
            </a:r>
            <a:r>
              <a:rPr lang="en-US" sz="2000" i="1" dirty="0" smtClean="0"/>
              <a:t>∏ </a:t>
            </a:r>
            <a:r>
              <a:rPr lang="en-US" sz="2000" dirty="0" smtClean="0"/>
              <a:t>such that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cuts that region. 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Algorithm Example</a:t>
            </a:r>
            <a:endParaRPr lang="he-IL" sz="3200" b="1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357422" y="2217726"/>
            <a:ext cx="628668" cy="42545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0"/>
            <a:endParaRPr lang="he-IL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28877" y="2005001"/>
            <a:ext cx="35242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473202" y="3081325"/>
            <a:ext cx="1027096" cy="619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0"/>
            <a:endParaRPr lang="he-IL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85852" y="2714620"/>
            <a:ext cx="35242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2571736" y="2720963"/>
            <a:ext cx="647700" cy="865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r" rtl="0"/>
            <a:endParaRPr lang="he-IL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071802" y="2786058"/>
            <a:ext cx="35242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/>
              <a:t>s</a:t>
            </a:r>
            <a:r>
              <a:rPr lang="en-US" altLang="zh-TW" baseline="-25000" dirty="0"/>
              <a:t>3</a:t>
            </a:r>
          </a:p>
        </p:txBody>
      </p:sp>
      <p:grpSp>
        <p:nvGrpSpPr>
          <p:cNvPr id="15" name="Group 106"/>
          <p:cNvGrpSpPr/>
          <p:nvPr/>
        </p:nvGrpSpPr>
        <p:grpSpPr>
          <a:xfrm>
            <a:off x="7025458" y="1714488"/>
            <a:ext cx="546938" cy="500066"/>
            <a:chOff x="7025458" y="1714488"/>
            <a:chExt cx="546938" cy="500066"/>
          </a:xfrm>
        </p:grpSpPr>
        <p:sp>
          <p:nvSpPr>
            <p:cNvPr id="71" name="Oval 70"/>
            <p:cNvSpPr/>
            <p:nvPr/>
          </p:nvSpPr>
          <p:spPr>
            <a:xfrm>
              <a:off x="7036610" y="1714488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5458" y="1785926"/>
              <a:ext cx="54693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altLang="zh-TW" dirty="0" smtClean="0"/>
                <a:t>s</a:t>
              </a:r>
              <a:r>
                <a:rPr lang="en-US" altLang="zh-TW" baseline="-25000" dirty="0" smtClean="0"/>
                <a:t>2</a:t>
              </a:r>
              <a:endParaRPr lang="he-IL" baseline="-25000" dirty="0"/>
            </a:p>
          </p:txBody>
        </p:sp>
      </p:grpSp>
      <p:cxnSp>
        <p:nvCxnSpPr>
          <p:cNvPr id="73" name="Straight Connector 72"/>
          <p:cNvCxnSpPr>
            <a:stCxn id="71" idx="3"/>
            <a:endCxn id="75" idx="0"/>
          </p:cNvCxnSpPr>
          <p:nvPr/>
        </p:nvCxnSpPr>
        <p:spPr>
          <a:xfrm rot="5400000">
            <a:off x="6613559" y="2218335"/>
            <a:ext cx="573299" cy="419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5"/>
          </p:cNvCxnSpPr>
          <p:nvPr/>
        </p:nvCxnSpPr>
        <p:spPr>
          <a:xfrm rot="16200000" flipH="1">
            <a:off x="7374146" y="2230618"/>
            <a:ext cx="573299" cy="394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</p:cNvCxnSpPr>
          <p:nvPr/>
        </p:nvCxnSpPr>
        <p:spPr>
          <a:xfrm rot="5400000">
            <a:off x="6202791" y="3332331"/>
            <a:ext cx="501861" cy="120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6679421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3"/>
          </p:cNvCxnSpPr>
          <p:nvPr/>
        </p:nvCxnSpPr>
        <p:spPr>
          <a:xfrm rot="5400000">
            <a:off x="7375942" y="3373626"/>
            <a:ext cx="501861" cy="37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7822429" y="3321843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10"/>
          <p:cNvGrpSpPr/>
          <p:nvPr/>
        </p:nvGrpSpPr>
        <p:grpSpPr>
          <a:xfrm>
            <a:off x="7358082" y="3643314"/>
            <a:ext cx="500066" cy="500066"/>
            <a:chOff x="7358082" y="3643314"/>
            <a:chExt cx="500066" cy="500066"/>
          </a:xfrm>
        </p:grpSpPr>
        <p:sp>
          <p:nvSpPr>
            <p:cNvPr id="99" name="Rectangle 98"/>
            <p:cNvSpPr/>
            <p:nvPr/>
          </p:nvSpPr>
          <p:spPr>
            <a:xfrm>
              <a:off x="7358082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58082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s</a:t>
              </a:r>
              <a:r>
                <a:rPr lang="he-IL" baseline="-25000" dirty="0" smtClean="0"/>
                <a:t>4</a:t>
              </a:r>
              <a:r>
                <a:rPr lang="en-US" baseline="-25000" dirty="0" smtClean="0"/>
                <a:t>a</a:t>
              </a:r>
              <a:endParaRPr lang="he-IL" baseline="-25000" dirty="0"/>
            </a:p>
          </p:txBody>
        </p:sp>
      </p:grpSp>
      <p:grpSp>
        <p:nvGrpSpPr>
          <p:cNvPr id="26" name="Group 109"/>
          <p:cNvGrpSpPr/>
          <p:nvPr/>
        </p:nvGrpSpPr>
        <p:grpSpPr>
          <a:xfrm>
            <a:off x="7929586" y="3643314"/>
            <a:ext cx="500066" cy="500066"/>
            <a:chOff x="7929586" y="3643314"/>
            <a:chExt cx="500066" cy="500066"/>
          </a:xfrm>
        </p:grpSpPr>
        <p:sp>
          <p:nvSpPr>
            <p:cNvPr id="100" name="Rectangle 99"/>
            <p:cNvSpPr/>
            <p:nvPr/>
          </p:nvSpPr>
          <p:spPr>
            <a:xfrm>
              <a:off x="7929586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29586" y="3714752"/>
              <a:ext cx="50006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s</a:t>
              </a:r>
              <a:r>
                <a:rPr lang="en-US" baseline="-25000" dirty="0" smtClean="0"/>
                <a:t>4b</a:t>
              </a:r>
              <a:endParaRPr lang="he-IL" baseline="-25000" dirty="0"/>
            </a:p>
          </p:txBody>
        </p:sp>
      </p:grpSp>
      <p:grpSp>
        <p:nvGrpSpPr>
          <p:cNvPr id="27" name="Group 111"/>
          <p:cNvGrpSpPr/>
          <p:nvPr/>
        </p:nvGrpSpPr>
        <p:grpSpPr>
          <a:xfrm>
            <a:off x="6786578" y="3643314"/>
            <a:ext cx="500066" cy="500066"/>
            <a:chOff x="6786578" y="3643314"/>
            <a:chExt cx="500066" cy="500066"/>
          </a:xfrm>
        </p:grpSpPr>
        <p:sp>
          <p:nvSpPr>
            <p:cNvPr id="98" name="Rectangle 97"/>
            <p:cNvSpPr/>
            <p:nvPr/>
          </p:nvSpPr>
          <p:spPr>
            <a:xfrm>
              <a:off x="6786578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86578" y="3714752"/>
              <a:ext cx="50006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 s</a:t>
              </a:r>
              <a:r>
                <a:rPr lang="he-IL" baseline="-25000" dirty="0" smtClean="0"/>
                <a:t>3</a:t>
              </a:r>
              <a:r>
                <a:rPr lang="en-US" baseline="-25000" dirty="0" smtClean="0"/>
                <a:t>a</a:t>
              </a:r>
              <a:endParaRPr lang="he-IL" baseline="-25000" dirty="0"/>
            </a:p>
          </p:txBody>
        </p:sp>
      </p:grpSp>
      <p:grpSp>
        <p:nvGrpSpPr>
          <p:cNvPr id="28" name="Group 112"/>
          <p:cNvGrpSpPr/>
          <p:nvPr/>
        </p:nvGrpSpPr>
        <p:grpSpPr>
          <a:xfrm>
            <a:off x="6143636" y="3643314"/>
            <a:ext cx="500066" cy="500066"/>
            <a:chOff x="6143636" y="3643314"/>
            <a:chExt cx="500066" cy="500066"/>
          </a:xfrm>
        </p:grpSpPr>
        <p:sp>
          <p:nvSpPr>
            <p:cNvPr id="97" name="Rectangle 96"/>
            <p:cNvSpPr/>
            <p:nvPr/>
          </p:nvSpPr>
          <p:spPr>
            <a:xfrm>
              <a:off x="6143636" y="3643314"/>
              <a:ext cx="500066" cy="50006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143636" y="3714752"/>
              <a:ext cx="4397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l-GR" dirty="0" smtClean="0"/>
                <a:t>φ</a:t>
              </a:r>
              <a:endParaRPr lang="he-IL" baseline="-250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42910" y="85723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i="1" dirty="0" smtClean="0"/>
              <a:t>∏</a:t>
            </a:r>
            <a:r>
              <a:rPr lang="en-US" sz="2400" dirty="0" smtClean="0"/>
              <a:t>: 2, 1, 3 ,4 </a:t>
            </a:r>
            <a:endParaRPr lang="en-US" sz="2400" dirty="0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1928794" y="3857628"/>
            <a:ext cx="714380" cy="3571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0"/>
            <a:endParaRPr lang="he-IL" dirty="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28794" y="4071942"/>
            <a:ext cx="352425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s</a:t>
            </a:r>
            <a:r>
              <a:rPr lang="en-US" altLang="zh-TW" baseline="-25000" dirty="0" smtClean="0"/>
              <a:t>4</a:t>
            </a:r>
            <a:endParaRPr lang="en-US" altLang="zh-TW" baseline="-25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714480" y="1142984"/>
            <a:ext cx="2786082" cy="1928826"/>
            <a:chOff x="1714480" y="1142984"/>
            <a:chExt cx="2786082" cy="1928826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071802" y="1428736"/>
              <a:ext cx="58953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/>
              <a:r>
                <a:rPr lang="en-US" altLang="zh-TW" dirty="0" smtClean="0"/>
                <a:t>L(s</a:t>
              </a:r>
              <a:r>
                <a:rPr lang="en-US" altLang="zh-TW" baseline="-25000" dirty="0" smtClean="0"/>
                <a:t>1</a:t>
              </a:r>
              <a:r>
                <a:rPr lang="en-US" altLang="zh-TW" dirty="0" smtClean="0"/>
                <a:t>)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V="1">
              <a:off x="1714480" y="1142984"/>
              <a:ext cx="2786082" cy="1928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 rtl="0"/>
              <a:endParaRPr lang="he-IL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5752" y="2714620"/>
            <a:ext cx="3929058" cy="500066"/>
            <a:chOff x="285752" y="2714620"/>
            <a:chExt cx="3929058" cy="500066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5752" y="3000372"/>
              <a:ext cx="3929058" cy="214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 rtl="0"/>
              <a:endParaRPr lang="he-IL" dirty="0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80996" y="2714620"/>
              <a:ext cx="58953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/>
              <a:r>
                <a:rPr lang="en-US" altLang="zh-TW" dirty="0" smtClean="0"/>
                <a:t>L(s</a:t>
              </a:r>
              <a:r>
                <a:rPr lang="en-US" altLang="zh-TW" baseline="-25000" dirty="0" smtClean="0"/>
                <a:t>2</a:t>
              </a:r>
              <a:r>
                <a:rPr lang="en-US" altLang="zh-TW" dirty="0" smtClean="0"/>
                <a:t>)</a:t>
              </a:r>
            </a:p>
          </p:txBody>
        </p:sp>
      </p:grpSp>
      <p:sp>
        <p:nvSpPr>
          <p:cNvPr id="54" name="Line 13"/>
          <p:cNvSpPr>
            <a:spLocks noChangeShapeType="1"/>
          </p:cNvSpPr>
          <p:nvPr/>
        </p:nvSpPr>
        <p:spPr bwMode="auto">
          <a:xfrm flipV="1">
            <a:off x="1214414" y="3071810"/>
            <a:ext cx="1714512" cy="2286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0"/>
            <a:endParaRPr lang="he-IL" dirty="0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1643042" y="4929198"/>
            <a:ext cx="58953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altLang="zh-TW" dirty="0" smtClean="0"/>
              <a:t>L(s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429388" y="2714620"/>
            <a:ext cx="546938" cy="500066"/>
            <a:chOff x="6429388" y="2714620"/>
            <a:chExt cx="546938" cy="500066"/>
          </a:xfrm>
        </p:grpSpPr>
        <p:sp>
          <p:nvSpPr>
            <p:cNvPr id="75" name="Oval 74"/>
            <p:cNvSpPr/>
            <p:nvPr/>
          </p:nvSpPr>
          <p:spPr>
            <a:xfrm>
              <a:off x="6440540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29388" y="2786058"/>
              <a:ext cx="54693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altLang="zh-TW" dirty="0" smtClean="0"/>
                <a:t>s</a:t>
              </a:r>
              <a:r>
                <a:rPr lang="en-US" altLang="zh-TW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72396" y="2714620"/>
            <a:ext cx="546938" cy="500066"/>
            <a:chOff x="7572396" y="2714620"/>
            <a:chExt cx="546938" cy="500066"/>
          </a:xfrm>
        </p:grpSpPr>
        <p:sp>
          <p:nvSpPr>
            <p:cNvPr id="87" name="Oval 86"/>
            <p:cNvSpPr/>
            <p:nvPr/>
          </p:nvSpPr>
          <p:spPr>
            <a:xfrm>
              <a:off x="7572396" y="2714620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72396" y="2786058"/>
              <a:ext cx="54693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altLang="zh-TW" dirty="0" smtClean="0"/>
                <a:t>s</a:t>
              </a:r>
              <a:r>
                <a:rPr lang="en-US" altLang="zh-TW" baseline="-25000" dirty="0" smtClean="0"/>
                <a:t>3b</a:t>
              </a:r>
              <a:endParaRPr lang="he-IL" baseline="-25000" dirty="0"/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928926" y="3286124"/>
            <a:ext cx="43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s</a:t>
            </a:r>
            <a:r>
              <a:rPr lang="en-US" altLang="zh-TW" baseline="-25000" dirty="0" smtClean="0"/>
              <a:t>3b</a:t>
            </a:r>
            <a:endParaRPr lang="en-US" altLang="zh-TW" baseline="-25000" dirty="0"/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3214678" y="2786058"/>
            <a:ext cx="4427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s</a:t>
            </a:r>
            <a:r>
              <a:rPr lang="en-US" altLang="zh-TW" baseline="-25000" dirty="0" smtClean="0"/>
              <a:t>3a</a:t>
            </a:r>
            <a:endParaRPr lang="en-US" altLang="zh-TW" baseline="-25000" dirty="0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2143108" y="4143380"/>
            <a:ext cx="4427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s</a:t>
            </a:r>
            <a:r>
              <a:rPr lang="en-US" altLang="zh-TW" baseline="-25000" dirty="0" smtClean="0"/>
              <a:t>4b</a:t>
            </a:r>
            <a:endParaRPr lang="en-US" altLang="zh-TW" baseline="-25000" dirty="0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1652660" y="3929066"/>
            <a:ext cx="43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0"/>
            <a:r>
              <a:rPr lang="en-US" altLang="zh-TW" dirty="0" smtClean="0"/>
              <a:t>s</a:t>
            </a:r>
            <a:r>
              <a:rPr lang="en-US" altLang="zh-TW" baseline="-25000" dirty="0" smtClean="0"/>
              <a:t>4a</a:t>
            </a:r>
            <a:endParaRPr lang="en-US" altLang="zh-TW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1" grpId="0"/>
      <p:bldP spid="54" grpId="0" animBg="1"/>
      <p:bldP spid="55" grpId="0"/>
      <p:bldP spid="70" grpId="0"/>
      <p:bldP spid="76" grpId="0"/>
      <p:bldP spid="79" grpId="0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Algorithm RandAuto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7572428" cy="29238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/>
              <a:t> </a:t>
            </a:r>
            <a:r>
              <a:rPr lang="en-US" sz="2000" b="1" dirty="0" smtClean="0"/>
              <a:t>Algorithm RandAuto :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Input: A set S</a:t>
            </a:r>
            <a:r>
              <a:rPr lang="en-US" altLang="zh-TW" sz="2000" dirty="0" smtClean="0"/>
              <a:t> = {</a:t>
            </a:r>
            <a:r>
              <a:rPr lang="en-US" altLang="zh-TW" sz="2000" i="1" dirty="0" smtClean="0"/>
              <a:t>s</a:t>
            </a:r>
            <a:r>
              <a:rPr lang="en-US" altLang="zh-TW" sz="2000" i="1" baseline="-25000" dirty="0" smtClean="0"/>
              <a:t>1</a:t>
            </a:r>
            <a:r>
              <a:rPr lang="en-US" altLang="zh-TW" sz="2000" i="1" dirty="0" smtClean="0"/>
              <a:t>,s</a:t>
            </a:r>
            <a:r>
              <a:rPr lang="en-US" altLang="zh-TW" sz="2000" i="1" baseline="-25000" dirty="0" smtClean="0"/>
              <a:t>2</a:t>
            </a:r>
            <a:r>
              <a:rPr lang="en-US" altLang="zh-TW" sz="2000" i="1" dirty="0" smtClean="0"/>
              <a:t>,…,</a:t>
            </a:r>
            <a:r>
              <a:rPr lang="en-US" altLang="zh-TW" sz="2000" i="1" dirty="0" err="1" smtClean="0"/>
              <a:t>s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} of non-intersecting line segments</a:t>
            </a:r>
            <a:endParaRPr lang="en-US" sz="2000" dirty="0" smtClean="0"/>
          </a:p>
          <a:p>
            <a:pPr algn="l" rtl="0"/>
            <a:r>
              <a:rPr lang="en-US" sz="2000" dirty="0" smtClean="0"/>
              <a:t>Output: A binary auto-partition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∏</a:t>
            </a:r>
            <a:r>
              <a:rPr lang="en-US" sz="2000" i="1" dirty="0" smtClean="0"/>
              <a:t>  </a:t>
            </a:r>
            <a:r>
              <a:rPr lang="en-US" sz="2000" dirty="0" smtClean="0"/>
              <a:t>of </a:t>
            </a:r>
            <a:r>
              <a:rPr lang="en-US" sz="2000" i="1" dirty="0" smtClean="0"/>
              <a:t>S</a:t>
            </a:r>
            <a:r>
              <a:rPr lang="en-US" sz="2000" dirty="0" smtClean="0"/>
              <a:t>.</a:t>
            </a:r>
          </a:p>
          <a:p>
            <a:pPr algn="l" rtl="0"/>
            <a:endParaRPr lang="en-US" sz="2000" dirty="0" smtClean="0"/>
          </a:p>
          <a:p>
            <a:pPr marL="457200" indent="-457200" algn="l" rtl="0">
              <a:buAutoNum type="arabicPeriod"/>
            </a:pPr>
            <a:r>
              <a:rPr lang="en-US" sz="2000" dirty="0" smtClean="0"/>
              <a:t>Pick a permutation </a:t>
            </a:r>
            <a:r>
              <a:rPr lang="en-US" sz="2000" i="1" dirty="0" smtClean="0"/>
              <a:t>∏ </a:t>
            </a:r>
            <a:r>
              <a:rPr lang="en-US" sz="2000" dirty="0" smtClean="0"/>
              <a:t>of {</a:t>
            </a:r>
            <a:r>
              <a:rPr lang="en-US" sz="2000" i="1" dirty="0" smtClean="0"/>
              <a:t>1, 2, …, n</a:t>
            </a:r>
            <a:r>
              <a:rPr lang="en-US" sz="2000" dirty="0" smtClean="0"/>
              <a:t>} uniformly at random from n! possible permutations.</a:t>
            </a:r>
          </a:p>
          <a:p>
            <a:pPr marL="457200" indent="-457200" algn="l" rtl="0">
              <a:buAutoNum type="arabicPeriod"/>
            </a:pPr>
            <a:r>
              <a:rPr lang="en-US" sz="2000" dirty="0" smtClean="0"/>
              <a:t>While a region contains more than one segments, cut it with </a:t>
            </a:r>
            <a:r>
              <a:rPr lang="en-US" sz="2000" i="1" dirty="0" smtClean="0"/>
              <a:t>l(s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) </a:t>
            </a:r>
            <a:r>
              <a:rPr lang="en-US" sz="2000" dirty="0" smtClean="0"/>
              <a:t>where i is the first in the ordering </a:t>
            </a:r>
            <a:r>
              <a:rPr lang="en-US" sz="2000" i="1" dirty="0" smtClean="0"/>
              <a:t>∏ </a:t>
            </a:r>
            <a:r>
              <a:rPr lang="en-US" sz="2000" dirty="0" smtClean="0"/>
              <a:t>such that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cuts that region. </a:t>
            </a:r>
            <a:endParaRPr lang="en-US" altLang="zh-TW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2910" y="491163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What is the size of the auto-partition produced?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42910" y="2571744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             denotes the event that </a:t>
            </a:r>
            <a:r>
              <a:rPr lang="en-US" sz="2400" i="1" dirty="0" smtClean="0"/>
              <a:t>l(u)</a:t>
            </a:r>
            <a:r>
              <a:rPr lang="en-US" sz="2400" dirty="0" smtClean="0"/>
              <a:t> cuts </a:t>
            </a:r>
            <a:r>
              <a:rPr lang="en-US" sz="2400" i="1" dirty="0" smtClean="0"/>
              <a:t>v</a:t>
            </a:r>
            <a:r>
              <a:rPr lang="en-US" sz="2400" dirty="0" smtClean="0"/>
              <a:t> in the constructed partition.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RandAuto Algorithm – Notations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857232"/>
            <a:ext cx="757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For line segments </a:t>
            </a:r>
            <a:r>
              <a:rPr lang="en-US" sz="2400" i="1" dirty="0" smtClean="0"/>
              <a:t>u</a:t>
            </a:r>
            <a:r>
              <a:rPr lang="en-US" sz="2400" dirty="0" smtClean="0"/>
              <a:t> and </a:t>
            </a:r>
            <a:r>
              <a:rPr lang="en-US" sz="2400" i="1" dirty="0" smtClean="0"/>
              <a:t>v</a:t>
            </a:r>
            <a:r>
              <a:rPr lang="en-US" sz="2400" dirty="0" smtClean="0"/>
              <a:t>, define                       to be </a:t>
            </a:r>
            <a:r>
              <a:rPr lang="en-US" sz="2400" i="1" dirty="0" smtClean="0"/>
              <a:t>i </a:t>
            </a:r>
            <a:r>
              <a:rPr lang="en-US" sz="2400" dirty="0" smtClean="0"/>
              <a:t>if </a:t>
            </a:r>
            <a:r>
              <a:rPr lang="en-US" sz="2400" i="1" dirty="0" smtClean="0"/>
              <a:t>l(u) </a:t>
            </a:r>
            <a:r>
              <a:rPr lang="en-US" sz="2400" dirty="0" smtClean="0"/>
              <a:t>intersects </a:t>
            </a:r>
            <a:r>
              <a:rPr lang="en-US" sz="2400" i="1" dirty="0" smtClean="0"/>
              <a:t>i-1</a:t>
            </a:r>
            <a:r>
              <a:rPr lang="en-US" sz="2400" dirty="0" smtClean="0"/>
              <a:t> other segments before hitting </a:t>
            </a:r>
            <a:r>
              <a:rPr lang="en-US" sz="2400" i="1" dirty="0" smtClean="0"/>
              <a:t>v</a:t>
            </a:r>
            <a:r>
              <a:rPr lang="en-US" sz="2400" dirty="0" smtClean="0"/>
              <a:t>.</a:t>
            </a:r>
          </a:p>
          <a:p>
            <a:pPr algn="l" rtl="0"/>
            <a:r>
              <a:rPr lang="en-US" sz="2400" i="1" dirty="0" smtClean="0"/>
              <a:t>index(u,v)=</a:t>
            </a:r>
            <a:r>
              <a:rPr lang="en-US" sz="2400" b="1" i="1" dirty="0" smtClean="0"/>
              <a:t>∞ </a:t>
            </a:r>
            <a:r>
              <a:rPr lang="en-US" sz="2400" dirty="0" smtClean="0"/>
              <a:t>if </a:t>
            </a:r>
            <a:r>
              <a:rPr lang="en-US" sz="2400" i="1" dirty="0" smtClean="0"/>
              <a:t>l(u)</a:t>
            </a:r>
            <a:r>
              <a:rPr lang="en-US" sz="2400" dirty="0" smtClean="0"/>
              <a:t> does not hit </a:t>
            </a:r>
            <a:r>
              <a:rPr lang="en-US" sz="2400" i="1" dirty="0" smtClean="0"/>
              <a:t>v.</a:t>
            </a:r>
          </a:p>
        </p:txBody>
      </p:sp>
      <p:grpSp>
        <p:nvGrpSpPr>
          <p:cNvPr id="56" name="Group 20"/>
          <p:cNvGrpSpPr>
            <a:grpSpLocks/>
          </p:cNvGrpSpPr>
          <p:nvPr/>
        </p:nvGrpSpPr>
        <p:grpSpPr bwMode="auto">
          <a:xfrm>
            <a:off x="1928794" y="4572007"/>
            <a:ext cx="5224460" cy="369888"/>
            <a:chOff x="975" y="2840"/>
            <a:chExt cx="3291" cy="233"/>
          </a:xfrm>
        </p:grpSpPr>
        <p:grpSp>
          <p:nvGrpSpPr>
            <p:cNvPr id="57" name="Group 19"/>
            <p:cNvGrpSpPr>
              <a:grpSpLocks/>
            </p:cNvGrpSpPr>
            <p:nvPr/>
          </p:nvGrpSpPr>
          <p:grpSpPr bwMode="auto">
            <a:xfrm>
              <a:off x="975" y="2976"/>
              <a:ext cx="2948" cy="0"/>
              <a:chOff x="975" y="2976"/>
              <a:chExt cx="2948" cy="0"/>
            </a:xfrm>
          </p:grpSpPr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 flipH="1">
                <a:off x="975" y="2976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653" y="2976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he-IL" dirty="0"/>
              </a:p>
            </p:txBody>
          </p:sp>
        </p:grp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3922" y="2840"/>
              <a:ext cx="34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zh-TW" dirty="0" smtClean="0"/>
                <a:t>L(u)</a:t>
              </a:r>
              <a:endParaRPr lang="en-US" altLang="zh-TW" dirty="0"/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2073256" y="4429132"/>
            <a:ext cx="4392613" cy="647700"/>
            <a:chOff x="1066" y="2750"/>
            <a:chExt cx="2767" cy="408"/>
          </a:xfrm>
        </p:grpSpPr>
        <p:grpSp>
          <p:nvGrpSpPr>
            <p:cNvPr id="65" name="Group 15"/>
            <p:cNvGrpSpPr>
              <a:grpSpLocks/>
            </p:cNvGrpSpPr>
            <p:nvPr/>
          </p:nvGrpSpPr>
          <p:grpSpPr bwMode="auto">
            <a:xfrm>
              <a:off x="1066" y="2795"/>
              <a:ext cx="2767" cy="363"/>
              <a:chOff x="1066" y="2795"/>
              <a:chExt cx="2767" cy="363"/>
            </a:xfrm>
          </p:grpSpPr>
          <p:sp>
            <p:nvSpPr>
              <p:cNvPr id="67" name="Line 8"/>
              <p:cNvSpPr>
                <a:spLocks noChangeShapeType="1"/>
              </p:cNvSpPr>
              <p:nvPr/>
            </p:nvSpPr>
            <p:spPr bwMode="auto">
              <a:xfrm>
                <a:off x="1927" y="2976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1066" y="2840"/>
                <a:ext cx="272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1383" y="2886"/>
                <a:ext cx="454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 flipV="1">
                <a:off x="2653" y="2840"/>
                <a:ext cx="635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40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he-IL" dirty="0"/>
              </a:p>
            </p:txBody>
          </p:sp>
        </p:grp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2154" y="2750"/>
              <a:ext cx="195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zh-TW" dirty="0" smtClean="0"/>
                <a:t>u</a:t>
              </a:r>
              <a:endParaRPr lang="en-US" altLang="zh-TW" baseline="-25000" dirty="0" smtClean="0"/>
            </a:p>
          </p:txBody>
        </p:sp>
      </p:grp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5210144" y="4286256"/>
            <a:ext cx="288861" cy="369332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4138574" y="4786322"/>
            <a:ext cx="9286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24"/>
          <p:cNvSpPr txBox="1">
            <a:spLocks noChangeArrowheads="1"/>
          </p:cNvSpPr>
          <p:nvPr/>
        </p:nvSpPr>
        <p:spPr bwMode="auto">
          <a:xfrm>
            <a:off x="3379230" y="5214950"/>
            <a:ext cx="1256690" cy="369332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index(u,v)=</a:t>
            </a:r>
            <a:endParaRPr lang="en-US" b="1" dirty="0"/>
          </a:p>
        </p:txBody>
      </p:sp>
      <p:sp>
        <p:nvSpPr>
          <p:cNvPr id="115" name="Text Box 24"/>
          <p:cNvSpPr txBox="1">
            <a:spLocks noChangeArrowheads="1"/>
          </p:cNvSpPr>
          <p:nvPr/>
        </p:nvSpPr>
        <p:spPr bwMode="auto">
          <a:xfrm>
            <a:off x="4567202" y="5214950"/>
            <a:ext cx="301685" cy="369332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4567202" y="5214950"/>
            <a:ext cx="301685" cy="369332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6067400" y="4357694"/>
            <a:ext cx="288861" cy="369332"/>
          </a:xfrm>
          <a:prstGeom prst="rect">
            <a:avLst/>
          </a:prstGeom>
          <a:noFill/>
          <a:ln w="57150" cap="rnd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281450" y="4786322"/>
            <a:ext cx="18573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Object 1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7650" name="משוואה" r:id="rId4" imgW="114120" imgH="215640" progId="Equation.3">
              <p:embed/>
            </p:oleObj>
          </a:graphicData>
        </a:graphic>
      </p:graphicFrame>
      <p:pic>
        <p:nvPicPr>
          <p:cNvPr id="27651" name="Picture 3" descr="O:\freespace\documents\seminar\seminar 2009\intersect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643182"/>
            <a:ext cx="685800" cy="37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7652" name="Picture 4" descr="O:\freespace\documents\seminar\seminar 2009\index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7313" y="928670"/>
            <a:ext cx="1362075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4" name="Line 12"/>
          <p:cNvSpPr>
            <a:spLocks noChangeShapeType="1"/>
          </p:cNvSpPr>
          <p:nvPr/>
        </p:nvSpPr>
        <p:spPr bwMode="auto">
          <a:xfrm flipH="1">
            <a:off x="5214942" y="4924439"/>
            <a:ext cx="357190" cy="8620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49" grpId="0"/>
      <p:bldP spid="79" grpId="0"/>
      <p:bldP spid="79" grpId="1"/>
      <p:bldP spid="113" grpId="0"/>
      <p:bldP spid="113" grpId="1"/>
      <p:bldP spid="113" grpId="2"/>
      <p:bldP spid="113" grpId="3"/>
      <p:bldP spid="115" grpId="0"/>
      <p:bldP spid="115" grpId="1"/>
      <p:bldP spid="116" grpId="0"/>
      <p:bldP spid="116" grpId="1"/>
      <p:bldP spid="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1928802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event             happens only if </a:t>
            </a:r>
            <a:r>
              <a:rPr lang="en-US" sz="2400" i="1" dirty="0" smtClean="0"/>
              <a:t>u</a:t>
            </a:r>
            <a:r>
              <a:rPr lang="en-US" sz="2400" dirty="0" smtClean="0"/>
              <a:t> occurs before any of </a:t>
            </a:r>
            <a:r>
              <a:rPr lang="en-US" sz="2400" i="1" dirty="0" smtClean="0"/>
              <a:t>{u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u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u</a:t>
            </a:r>
            <a:r>
              <a:rPr lang="en-US" sz="2400" i="1" baseline="-25000" dirty="0" smtClean="0"/>
              <a:t>i-1</a:t>
            </a:r>
            <a:r>
              <a:rPr lang="en-US" sz="2400" i="1" dirty="0" smtClean="0"/>
              <a:t>, v}</a:t>
            </a:r>
            <a:r>
              <a:rPr lang="en-US" sz="2400" dirty="0" smtClean="0"/>
              <a:t>  in </a:t>
            </a:r>
            <a:r>
              <a:rPr lang="en-US" sz="2400" i="1" dirty="0" smtClean="0"/>
              <a:t>∏.</a:t>
            </a: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RandAuto Algorithm – Expected Size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857232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Let </a:t>
            </a:r>
            <a:r>
              <a:rPr lang="en-US" sz="2400" i="1" dirty="0" smtClean="0"/>
              <a:t>index(u,v)=i</a:t>
            </a:r>
            <a:r>
              <a:rPr lang="en-US" sz="2400" dirty="0" smtClean="0"/>
              <a:t>. We denote</a:t>
            </a:r>
            <a:r>
              <a:rPr lang="en-US" sz="2400" i="1" dirty="0" smtClean="0"/>
              <a:t> {u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u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u</a:t>
            </a:r>
            <a:r>
              <a:rPr lang="en-US" sz="2400" i="1" baseline="-25000" dirty="0" smtClean="0"/>
              <a:t>i-1</a:t>
            </a:r>
            <a:r>
              <a:rPr lang="en-US" sz="2400" i="1" dirty="0" smtClean="0"/>
              <a:t>}</a:t>
            </a:r>
            <a:r>
              <a:rPr lang="en-US" sz="2400" dirty="0" smtClean="0"/>
              <a:t>  to be the segments that </a:t>
            </a:r>
            <a:r>
              <a:rPr lang="en-US" sz="2400" i="1" dirty="0" smtClean="0"/>
              <a:t>l(u)</a:t>
            </a:r>
            <a:r>
              <a:rPr lang="en-US" sz="2400" dirty="0" smtClean="0"/>
              <a:t> intersects before hitting v.</a:t>
            </a:r>
          </a:p>
        </p:txBody>
      </p:sp>
      <p:pic>
        <p:nvPicPr>
          <p:cNvPr id="25602" name="Picture 2" descr="O:\freespace\documents\seminar\seminar 2009\eq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037950"/>
            <a:ext cx="8001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607" name="Picture 7" descr="O:\freespace\documents\seminar\seminar 2009\eq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9129" y="3954118"/>
            <a:ext cx="26003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608" name="Picture 8" descr="O:\freespace\documents\seminar\seminar 2009\eq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124467"/>
            <a:ext cx="45053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609" name="Picture 9" descr="O:\freespace\documents\seminar\seminar 2009\intersect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46" y="1985955"/>
            <a:ext cx="685800" cy="37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42910" y="305424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probability for that is: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3929066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Define a random variable: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5054506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Therefore,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RandAuto Algorithm – Expected Size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91110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expectation of the size of P</a:t>
            </a:r>
            <a:r>
              <a:rPr lang="en-US" sz="2400" i="1" baseline="-25000" dirty="0" smtClean="0"/>
              <a:t>∏</a:t>
            </a:r>
            <a:r>
              <a:rPr lang="en-US" sz="2400" i="1" dirty="0" smtClean="0"/>
              <a:t>: </a:t>
            </a:r>
            <a:endParaRPr lang="en-US" sz="2400" dirty="0" smtClean="0"/>
          </a:p>
        </p:txBody>
      </p:sp>
      <p:pic>
        <p:nvPicPr>
          <p:cNvPr id="26627" name="Picture 3" descr="O:\freespace\documents\seminar\seminar 2009\eq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4314825" cy="1019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424009" y="2709864"/>
            <a:ext cx="6219825" cy="933450"/>
            <a:chOff x="1571604" y="1495418"/>
            <a:chExt cx="6219825" cy="933450"/>
          </a:xfrm>
        </p:grpSpPr>
        <p:pic>
          <p:nvPicPr>
            <p:cNvPr id="26629" name="Picture 5" descr="O:\freespace\documents\seminar\seminar 2009\eq4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1604" y="1495418"/>
              <a:ext cx="6219825" cy="933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929190" y="1500174"/>
              <a:ext cx="357190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15" name="Picture 6" descr="O:\freespace\documents\seminar\seminar 2009\eq3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857232"/>
            <a:ext cx="234315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42910" y="192880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By the linearity of expectations: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3840060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For any line segment </a:t>
            </a:r>
            <a:r>
              <a:rPr lang="en-US" sz="2400" i="1" dirty="0" smtClean="0"/>
              <a:t>u</a:t>
            </a:r>
            <a:r>
              <a:rPr lang="en-US" sz="2400" smtClean="0"/>
              <a:t>, there </a:t>
            </a:r>
            <a:r>
              <a:rPr lang="en-US" sz="2400" dirty="0" smtClean="0"/>
              <a:t>are at most two segments of the same index. i.e. index(</a:t>
            </a:r>
            <a:r>
              <a:rPr lang="en-US" sz="2400" i="1" dirty="0" smtClean="0"/>
              <a:t>u,v</a:t>
            </a:r>
            <a:r>
              <a:rPr lang="en-US" sz="2400" dirty="0" smtClean="0"/>
              <a:t>)=index(</a:t>
            </a:r>
            <a:r>
              <a:rPr lang="en-US" sz="2400" i="1" dirty="0" smtClean="0"/>
              <a:t>u,w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RandAuto Algorithm – Expected Size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857232"/>
            <a:ext cx="757242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Combining both we get:</a:t>
            </a:r>
          </a:p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6628" name="Picture 4" descr="O:\freespace\documents\seminar\seminar 2009\eq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357430"/>
            <a:ext cx="5229225" cy="110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42910" y="3214686"/>
            <a:ext cx="757242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Is this the smallest tree we can get ?</a:t>
            </a:r>
          </a:p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Probability theory - Reminder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Linearity of Expectation</a:t>
            </a:r>
            <a:endParaRPr lang="en-US" sz="2400" dirty="0">
              <a:solidFill>
                <a:srgbClr val="C00000"/>
              </a:solidFill>
            </a:endParaRPr>
          </a:p>
          <a:p>
            <a:pPr algn="l" rtl="0"/>
            <a:r>
              <a:rPr lang="en-US" sz="2400" dirty="0" smtClean="0"/>
              <a:t>Let </a:t>
            </a:r>
            <a:r>
              <a:rPr lang="en-US" sz="2400" b="1" i="1" dirty="0" smtClean="0"/>
              <a:t>X1, … ,Xk</a:t>
            </a:r>
            <a:r>
              <a:rPr lang="en-US" sz="2400" b="1" dirty="0" smtClean="0"/>
              <a:t> </a:t>
            </a:r>
            <a:r>
              <a:rPr lang="en-US" sz="2400" dirty="0" smtClean="0"/>
              <a:t>be arbitrary random variables, and </a:t>
            </a:r>
          </a:p>
          <a:p>
            <a:pPr algn="l" rtl="0"/>
            <a:r>
              <a:rPr lang="en-US" sz="2400" dirty="0" smtClean="0"/>
              <a:t>h(</a:t>
            </a:r>
            <a:r>
              <a:rPr lang="en-US" sz="2400" b="1" i="1" dirty="0" smtClean="0"/>
              <a:t>X1, … ,Xk</a:t>
            </a:r>
            <a:r>
              <a:rPr lang="en-US" sz="2400" dirty="0" smtClean="0"/>
              <a:t>) a linear function. Then: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85992"/>
            <a:ext cx="4191000" cy="457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643" y="3990986"/>
            <a:ext cx="2495550" cy="1009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386299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u="sng" dirty="0" smtClean="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RandAuto Algorithm – Expected Size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857232"/>
            <a:ext cx="7572428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There must exist a binary auto-partition of size O(</a:t>
            </a:r>
            <a:r>
              <a:rPr lang="en-US" sz="2400" i="1" dirty="0" smtClean="0"/>
              <a:t>nlogn</a:t>
            </a:r>
            <a:r>
              <a:rPr lang="en-US" sz="2400" dirty="0" smtClean="0"/>
              <a:t>).      Why ? 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What if the size of the tree is not small enough ?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Every set of </a:t>
            </a:r>
            <a:r>
              <a:rPr lang="en-US" sz="2400" i="1" dirty="0" smtClean="0"/>
              <a:t>n</a:t>
            </a:r>
            <a:r>
              <a:rPr lang="en-US" sz="2400" dirty="0" smtClean="0"/>
              <a:t> disjoint line segments in the plane admits an auto-partition of size </a:t>
            </a:r>
            <a:r>
              <a:rPr lang="el-GR" sz="2400" dirty="0" smtClean="0"/>
              <a:t>θ</a:t>
            </a:r>
            <a:r>
              <a:rPr lang="en-US" sz="2400" dirty="0" smtClean="0"/>
              <a:t>(</a:t>
            </a:r>
            <a:r>
              <a:rPr lang="en-US" sz="2400" i="1" dirty="0" smtClean="0"/>
              <a:t>n log n/ log log n</a:t>
            </a:r>
            <a:r>
              <a:rPr lang="en-US" sz="2400" dirty="0" smtClean="0"/>
              <a:t>)                                   [</a:t>
            </a:r>
            <a:r>
              <a:rPr lang="en-US" sz="2400" dirty="0" smtClean="0">
                <a:solidFill>
                  <a:schemeClr val="accent2"/>
                </a:solidFill>
              </a:rPr>
              <a:t>Csaba D. T</a:t>
            </a:r>
            <a:r>
              <a:rPr lang="en-US" sz="2400" dirty="0" smtClean="0">
                <a:solidFill>
                  <a:schemeClr val="accent2"/>
                </a:solidFill>
                <a:cs typeface="Arial" pitchFamily="34" charset="0"/>
              </a:rPr>
              <a:t>ó</a:t>
            </a:r>
            <a:r>
              <a:rPr lang="en-US" sz="2400" dirty="0" smtClean="0">
                <a:solidFill>
                  <a:schemeClr val="accent2"/>
                </a:solidFill>
              </a:rPr>
              <a:t>th: SoCG 2009</a:t>
            </a:r>
            <a:r>
              <a:rPr lang="en-US" sz="2400" dirty="0" smtClean="0"/>
              <a:t>]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References</a:t>
            </a:r>
            <a:endParaRPr lang="he-IL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2910" y="857232"/>
            <a:ext cx="757242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Motwani R., Raghavan P., </a:t>
            </a:r>
            <a:r>
              <a:rPr lang="en-US" sz="2400" b="1" dirty="0" smtClean="0"/>
              <a:t>Randomized Algorithms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de Berg M., van Kerveld M., Overmars M., Schwarzkopf O., </a:t>
            </a:r>
            <a:r>
              <a:rPr lang="en-US" sz="2400" b="1" dirty="0" smtClean="0"/>
              <a:t>Computational Geometry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Csaba D. T</a:t>
            </a:r>
            <a:r>
              <a:rPr lang="en-US" sz="2400" dirty="0" smtClean="0">
                <a:cs typeface="Arial" pitchFamily="34" charset="0"/>
              </a:rPr>
              <a:t>ó</a:t>
            </a:r>
            <a:r>
              <a:rPr lang="en-US" sz="2400" dirty="0" smtClean="0"/>
              <a:t>th, </a:t>
            </a:r>
            <a:r>
              <a:rPr lang="en-US" sz="2400" b="1" dirty="0" smtClean="0"/>
              <a:t>Binary Plane Partitions for Disjoint Line Segments,</a:t>
            </a:r>
            <a:r>
              <a:rPr lang="en-US" sz="2400" dirty="0" smtClean="0"/>
              <a:t> SoCG, 2009.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Thank you!</a:t>
            </a:r>
            <a:endParaRPr lang="he-I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Probability theory - Reminder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80010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Independent Events</a:t>
            </a:r>
          </a:p>
          <a:p>
            <a:pPr algn="l" rtl="0"/>
            <a:r>
              <a:rPr lang="en-US" sz="2400" dirty="0" smtClean="0"/>
              <a:t>A collection of events</a:t>
            </a:r>
            <a:r>
              <a:rPr lang="en-US" sz="2400" i="1" dirty="0" smtClean="0"/>
              <a:t>                   </a:t>
            </a:r>
            <a:r>
              <a:rPr lang="en-US" sz="2400" dirty="0" smtClean="0"/>
              <a:t>is independent if for all subsets S in I:</a:t>
            </a:r>
            <a:endParaRPr lang="en-US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1769" y="1785926"/>
            <a:ext cx="2828925" cy="657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394161"/>
            <a:ext cx="990600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3000372"/>
            <a:ext cx="80010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Conditional Probability</a:t>
            </a:r>
          </a:p>
          <a:p>
            <a:pPr algn="l" rtl="0"/>
            <a:r>
              <a:rPr lang="en-US" sz="2400" dirty="0" smtClean="0"/>
              <a:t>The conditional probability of        given        is given by:</a:t>
            </a:r>
            <a:endParaRPr lang="en-US" i="1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3500438"/>
            <a:ext cx="276225" cy="266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10" y="3500438"/>
            <a:ext cx="285750" cy="266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219" y="3929066"/>
            <a:ext cx="265747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42910" y="4857760"/>
            <a:ext cx="8001056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Bayes’ Rule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36" y="5143512"/>
            <a:ext cx="3863524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Quick Sort</a:t>
            </a:r>
            <a:endParaRPr lang="he-IL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82522"/>
            <a:ext cx="2276471" cy="173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0859" y="2843185"/>
            <a:ext cx="2286016" cy="172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1189" y="2822160"/>
            <a:ext cx="2286016" cy="17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0860" y="4762034"/>
            <a:ext cx="2286016" cy="173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91189" y="4762034"/>
            <a:ext cx="2295521" cy="17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14414" y="3354173"/>
            <a:ext cx="17145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1’st step: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140123"/>
            <a:ext cx="1714512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2’nd step:</a:t>
            </a:r>
            <a:endParaRPr lang="en-US" sz="2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0694" y="916145"/>
            <a:ext cx="2286016" cy="17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3643306" y="1500174"/>
            <a:ext cx="928694" cy="57150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Randomized Quick Sort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b="1" u="sng" dirty="0" smtClean="0"/>
              <a:t>Quick sort – a reminder</a:t>
            </a:r>
            <a:endParaRPr lang="en-US" sz="2400" b="1" u="sng" dirty="0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11538" y="2994025"/>
          <a:ext cx="1892300" cy="1736725"/>
        </p:xfrm>
        <a:graphic>
          <a:graphicData uri="http://schemas.openxmlformats.org/presentationml/2006/ole">
            <p:oleObj spid="_x0000_s84994" name="Video Clip" r:id="rId4" imgW="2762636" imgH="2390476" progId="AVIFil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Randomized Quick Sort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Consider sorting a set </a:t>
            </a:r>
            <a:r>
              <a:rPr lang="en-US" sz="2400" b="1" i="1" dirty="0" smtClean="0"/>
              <a:t>S</a:t>
            </a:r>
            <a:r>
              <a:rPr lang="en-US" sz="2400" dirty="0" smtClean="0"/>
              <a:t> of </a:t>
            </a:r>
            <a:r>
              <a:rPr lang="en-US" sz="2400" b="1" i="1" dirty="0" smtClean="0"/>
              <a:t>n</a:t>
            </a:r>
            <a:r>
              <a:rPr lang="en-US" sz="2400" dirty="0" smtClean="0"/>
              <a:t> numbers in ascending order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643050"/>
            <a:ext cx="1076325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>
            <a:off x="3893339" y="2250273"/>
            <a:ext cx="571504" cy="2143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179091" y="2250273"/>
            <a:ext cx="571504" cy="2143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786" y="3054242"/>
            <a:ext cx="800105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smtClean="0"/>
              <a:t> (elements of </a:t>
            </a:r>
            <a:r>
              <a:rPr lang="en-US" sz="2000" b="1" dirty="0" smtClean="0"/>
              <a:t>S</a:t>
            </a:r>
            <a:r>
              <a:rPr lang="en-US" sz="1400" b="1" dirty="0" smtClean="0"/>
              <a:t>1</a:t>
            </a:r>
            <a:r>
              <a:rPr lang="en-US" sz="2000" dirty="0" smtClean="0"/>
              <a:t> in ascending order), y, (elements of </a:t>
            </a:r>
            <a:r>
              <a:rPr lang="en-US" sz="2000" b="1" dirty="0" smtClean="0"/>
              <a:t>S</a:t>
            </a:r>
            <a:r>
              <a:rPr lang="en-US" sz="1400" b="1" dirty="0" smtClean="0"/>
              <a:t>2</a:t>
            </a:r>
            <a:r>
              <a:rPr lang="en-US" sz="2000" dirty="0" smtClean="0"/>
              <a:t> in ascending order) </a:t>
            </a:r>
            <a:endParaRPr lang="en-US" sz="2000" dirty="0"/>
          </a:p>
        </p:txBody>
      </p:sp>
      <p:sp>
        <p:nvSpPr>
          <p:cNvPr id="16" name="Right Arrow 15"/>
          <p:cNvSpPr/>
          <p:nvPr/>
        </p:nvSpPr>
        <p:spPr>
          <a:xfrm>
            <a:off x="357158" y="3214686"/>
            <a:ext cx="428628" cy="35719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3714752"/>
            <a:ext cx="75724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</a:t>
            </a:r>
            <a:r>
              <a:rPr lang="en-US" sz="2400" dirty="0" smtClean="0"/>
              <a:t>This way the total number of steps in our sorting would be given by the recurrence: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9913" y="5042021"/>
            <a:ext cx="29241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7100" y="5808787"/>
            <a:ext cx="22098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2684460"/>
            <a:ext cx="120967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85720" y="714356"/>
            <a:ext cx="8501122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90" y="142852"/>
            <a:ext cx="7772400" cy="655633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 smtClean="0"/>
              <a:t>Randomized Quick Sort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28670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So what is the problem?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554044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The running of </a:t>
            </a:r>
            <a:r>
              <a:rPr lang="en-US" sz="2400" i="1" dirty="0" smtClean="0"/>
              <a:t>O(nlogn)</a:t>
            </a:r>
            <a:r>
              <a:rPr lang="en-US" sz="2400" dirty="0" smtClean="0"/>
              <a:t> can be obtained even if                   !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548" y="1428736"/>
            <a:ext cx="9906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2910" y="2125548"/>
            <a:ext cx="7572428" cy="11430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We have n/2 candidate splitters,</a:t>
            </a:r>
          </a:p>
          <a:p>
            <a:pPr algn="l" rtl="0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	but how do we easily find one?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341143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sz="2400" b="1" dirty="0" smtClean="0"/>
              <a:t>Choose an element at random!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4268688"/>
            <a:ext cx="7286676" cy="156966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0070C0"/>
                </a:solidFill>
              </a:rPr>
              <a:t> 	Paradigm: Random sampling </a:t>
            </a:r>
          </a:p>
          <a:p>
            <a:pPr algn="l" rtl="0"/>
            <a:r>
              <a:rPr lang="en-US" sz="2400" dirty="0" smtClean="0"/>
              <a:t>In randomized algorithms we assume we can take a random sample of the population - representing the population!</a:t>
            </a:r>
            <a:endParaRPr lang="en-US" sz="2400" dirty="0"/>
          </a:p>
        </p:txBody>
      </p:sp>
      <p:sp>
        <p:nvSpPr>
          <p:cNvPr id="21" name="Right Arrow 20"/>
          <p:cNvSpPr/>
          <p:nvPr/>
        </p:nvSpPr>
        <p:spPr>
          <a:xfrm>
            <a:off x="928662" y="4357694"/>
            <a:ext cx="500066" cy="357190"/>
          </a:xfrm>
          <a:prstGeom prst="right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42910" y="5911762"/>
            <a:ext cx="7572428" cy="589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The choice is made in O(1).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3777</Words>
  <Application>Microsoft Office PowerPoint</Application>
  <PresentationFormat>On-screen Show (4:3)</PresentationFormat>
  <Paragraphs>522</Paragraphs>
  <Slides>42</Slides>
  <Notes>38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Video Clip</vt:lpstr>
      <vt:lpstr>משוואה</vt:lpstr>
      <vt:lpstr>Randomized Algorithms</vt:lpstr>
      <vt:lpstr>Today</vt:lpstr>
      <vt:lpstr>Probability theory - Reminder</vt:lpstr>
      <vt:lpstr>Probability theory - Reminder</vt:lpstr>
      <vt:lpstr>Probability theory - Reminder</vt:lpstr>
      <vt:lpstr>Quick Sort</vt:lpstr>
      <vt:lpstr>Randomized Quick Sort</vt:lpstr>
      <vt:lpstr>Randomized Quick Sort</vt:lpstr>
      <vt:lpstr>Randomized Quick Sort</vt:lpstr>
      <vt:lpstr>RandQS – running time</vt:lpstr>
      <vt:lpstr>RandQS – running time</vt:lpstr>
      <vt:lpstr>RandQS – running time</vt:lpstr>
      <vt:lpstr>RandQS – Example</vt:lpstr>
      <vt:lpstr>RandQS – pij = ?</vt:lpstr>
      <vt:lpstr>RandQS – ?</vt:lpstr>
      <vt:lpstr>RandQS – expected running time</vt:lpstr>
      <vt:lpstr>Randomized Quick Sort</vt:lpstr>
      <vt:lpstr>A Min-Cut Algorithm</vt:lpstr>
      <vt:lpstr>A Min-Cut Algorithm</vt:lpstr>
      <vt:lpstr>A Min-Cut Algorithm - Does it always find a min-cut?</vt:lpstr>
      <vt:lpstr>Slide 21</vt:lpstr>
      <vt:lpstr>A Min-Cut Algorithm</vt:lpstr>
      <vt:lpstr>A Min-Cut Algorithm - Does it always find a min-cut?</vt:lpstr>
      <vt:lpstr>A Min-Cut Algorithm</vt:lpstr>
      <vt:lpstr>RandQs vs. Min-Cut Algorithm</vt:lpstr>
      <vt:lpstr>Monte Carlo Algorithms</vt:lpstr>
      <vt:lpstr>Binary Space Partitions - Motivation</vt:lpstr>
      <vt:lpstr>Painter’s Algorithm</vt:lpstr>
      <vt:lpstr>Binary Space Partitions (BSP)</vt:lpstr>
      <vt:lpstr>Example</vt:lpstr>
      <vt:lpstr>Auto Partitions</vt:lpstr>
      <vt:lpstr>Arbitrary choice of segment</vt:lpstr>
      <vt:lpstr>Algorithm RandAuto</vt:lpstr>
      <vt:lpstr>Algorithm Example</vt:lpstr>
      <vt:lpstr>Algorithm RandAuto</vt:lpstr>
      <vt:lpstr>RandAuto Algorithm – Notations</vt:lpstr>
      <vt:lpstr>RandAuto Algorithm – Expected Size</vt:lpstr>
      <vt:lpstr>RandAuto Algorithm – Expected Size</vt:lpstr>
      <vt:lpstr>RandAuto Algorithm – Expected Size</vt:lpstr>
      <vt:lpstr>RandAuto Algorithm – Expected Size</vt:lpstr>
      <vt:lpstr>References</vt:lpstr>
      <vt:lpstr>Thank you!</vt:lpstr>
    </vt:vector>
  </TitlesOfParts>
  <Company>Bgu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</dc:title>
  <dc:creator>shemeshm</dc:creator>
  <cp:lastModifiedBy>shemeshm</cp:lastModifiedBy>
  <cp:revision>478</cp:revision>
  <dcterms:created xsi:type="dcterms:W3CDTF">2009-10-22T14:00:43Z</dcterms:created>
  <dcterms:modified xsi:type="dcterms:W3CDTF">2009-10-27T16:37:51Z</dcterms:modified>
</cp:coreProperties>
</file>