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EC"/>
    <a:srgbClr val="DDD69F"/>
    <a:srgbClr val="FF99FF"/>
    <a:srgbClr val="595E12"/>
    <a:srgbClr val="ACA800"/>
    <a:srgbClr val="B1D6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5BDF74A-1A40-4FB6-8652-CE377AFD0DC6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CB9E6B7-5B13-4E61-B2BC-1CBB182AF63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E6B7-5B13-4E61-B2BC-1CBB182AF636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pPr/>
              <a:t>י"ד/חשון/תש"ע</a:t>
            </a:fld>
            <a:endParaRPr lang="he-I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35000"/>
                <a:satMod val="150000"/>
              </a:schemeClr>
            </a:gs>
            <a:gs pos="45000">
              <a:schemeClr val="bg2">
                <a:shade val="68000"/>
                <a:satMod val="155000"/>
              </a:schemeClr>
            </a:gs>
            <a:gs pos="100000">
              <a:schemeClr val="bg2">
                <a:tint val="70000"/>
                <a:satMod val="17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908" y="428604"/>
            <a:ext cx="5414946" cy="1214446"/>
          </a:xfrm>
        </p:spPr>
        <p:txBody>
          <a:bodyPr/>
          <a:lstStyle/>
          <a:p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Lazy Select</a:t>
            </a:r>
            <a:endParaRPr lang="he-IL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786" y="4500570"/>
            <a:ext cx="8001024" cy="914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Selecting the </a:t>
            </a:r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k-</a:t>
            </a:r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smallest element in a set.</a:t>
            </a:r>
            <a:endParaRPr lang="he-IL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laz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2143116"/>
            <a:ext cx="1785950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183880" cy="6072230"/>
          </a:xfrm>
          <a:solidFill>
            <a:srgbClr val="FEF5EC"/>
          </a:solidFill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Unstable marriage: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</a:t>
            </a:r>
            <a:r>
              <a:rPr lang="en-US" sz="1800" dirty="0" smtClean="0">
                <a:solidFill>
                  <a:srgbClr val="FF0000"/>
                </a:solidFill>
                <a:latin typeface="Edwardian Script ITC" pitchFamily="66" charset="0"/>
              </a:rPr>
              <a:t>y                                                                                                    X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                                        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en-US" sz="1800" dirty="0" smtClean="0">
                <a:solidFill>
                  <a:schemeClr val="bg1"/>
                </a:solidFill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</a:rPr>
              <a:t>x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en-US" sz="2400" dirty="0" smtClean="0">
                <a:solidFill>
                  <a:schemeClr val="bg1"/>
                </a:solidFill>
              </a:rPr>
              <a:t>Y</a:t>
            </a:r>
            <a:r>
              <a:rPr lang="en-US" sz="1800" dirty="0" smtClean="0">
                <a:solidFill>
                  <a:schemeClr val="bg1"/>
                </a:solidFill>
              </a:rPr>
              <a:t>         </a:t>
            </a:r>
            <a:r>
              <a:rPr lang="en-US" sz="1800" dirty="0" err="1" smtClean="0">
                <a:solidFill>
                  <a:schemeClr val="bg1"/>
                </a:solidFill>
              </a:rPr>
              <a:t>y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–y  dissatisfied pair.             </a:t>
            </a:r>
            <a:endParaRPr lang="he-IL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en_wom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2786058"/>
            <a:ext cx="1714512" cy="1714512"/>
          </a:xfrm>
          <a:prstGeom prst="rect">
            <a:avLst/>
          </a:prstGeom>
        </p:spPr>
      </p:pic>
      <p:pic>
        <p:nvPicPr>
          <p:cNvPr id="4" name="Picture 3" descr="men_women.jpg"/>
          <p:cNvPicPr>
            <a:picLocks noChangeAspect="1"/>
          </p:cNvPicPr>
          <p:nvPr/>
        </p:nvPicPr>
        <p:blipFill>
          <a:blip r:embed="rId2" cstate="print">
            <a:lum bright="2000" contrast="5000"/>
          </a:blip>
          <a:stretch>
            <a:fillRect/>
          </a:stretch>
        </p:blipFill>
        <p:spPr>
          <a:xfrm>
            <a:off x="1357290" y="2643182"/>
            <a:ext cx="1785950" cy="1857388"/>
          </a:xfrm>
          <a:prstGeom prst="rect">
            <a:avLst/>
          </a:prstGeom>
          <a:solidFill>
            <a:srgbClr val="FEF5EC"/>
          </a:solidFill>
        </p:spPr>
      </p:pic>
      <p:sp>
        <p:nvSpPr>
          <p:cNvPr id="6" name="Cloud Callout 5"/>
          <p:cNvSpPr/>
          <p:nvPr/>
        </p:nvSpPr>
        <p:spPr>
          <a:xfrm>
            <a:off x="1785918" y="1000108"/>
            <a:ext cx="1285884" cy="1143008"/>
          </a:xfrm>
          <a:prstGeom prst="cloudCallout">
            <a:avLst>
              <a:gd name="adj1" fmla="val -34833"/>
              <a:gd name="adj2" fmla="val 100900"/>
            </a:avLst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Heart 6"/>
          <p:cNvSpPr/>
          <p:nvPr/>
        </p:nvSpPr>
        <p:spPr>
          <a:xfrm>
            <a:off x="2000232" y="2428868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Heart 7"/>
          <p:cNvSpPr/>
          <p:nvPr/>
        </p:nvSpPr>
        <p:spPr>
          <a:xfrm>
            <a:off x="2071670" y="2214554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Heart 8"/>
          <p:cNvSpPr/>
          <p:nvPr/>
        </p:nvSpPr>
        <p:spPr>
          <a:xfrm>
            <a:off x="1857356" y="2643182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Cloud Callout 9"/>
          <p:cNvSpPr/>
          <p:nvPr/>
        </p:nvSpPr>
        <p:spPr>
          <a:xfrm>
            <a:off x="5715008" y="928670"/>
            <a:ext cx="1285884" cy="1071570"/>
          </a:xfrm>
          <a:prstGeom prst="cloudCallout">
            <a:avLst>
              <a:gd name="adj1" fmla="val 69699"/>
              <a:gd name="adj2" fmla="val 113699"/>
            </a:avLst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Heart 10"/>
          <p:cNvSpPr/>
          <p:nvPr/>
        </p:nvSpPr>
        <p:spPr>
          <a:xfrm>
            <a:off x="6786578" y="2071678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Heart 11"/>
          <p:cNvSpPr/>
          <p:nvPr/>
        </p:nvSpPr>
        <p:spPr>
          <a:xfrm>
            <a:off x="7286644" y="3357562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Heart 12"/>
          <p:cNvSpPr/>
          <p:nvPr/>
        </p:nvSpPr>
        <p:spPr>
          <a:xfrm>
            <a:off x="7215206" y="2571744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Heart 13"/>
          <p:cNvSpPr/>
          <p:nvPr/>
        </p:nvSpPr>
        <p:spPr>
          <a:xfrm>
            <a:off x="7000892" y="2357430"/>
            <a:ext cx="214314" cy="1428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Heart 14"/>
          <p:cNvSpPr/>
          <p:nvPr/>
        </p:nvSpPr>
        <p:spPr>
          <a:xfrm>
            <a:off x="1857356" y="3286124"/>
            <a:ext cx="204790" cy="1333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183880" cy="6072230"/>
          </a:xfrm>
          <a:solidFill>
            <a:srgbClr val="FEF5EC"/>
          </a:solidFill>
        </p:spPr>
        <p:txBody>
          <a:bodyPr anchor="t" anchorCtr="0">
            <a:normAutofit/>
          </a:bodyPr>
          <a:lstStyle/>
          <a:p>
            <a:pPr algn="l" rtl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The proposal Algorithm:  “man proposes, women disposes”.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 For each currently unattached men X: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X proposes to the most desirable women on his list , who              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has not already rejected him. </a:t>
            </a: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For each women y: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upon receiving a proposal , decide to accept or to reject.</a:t>
            </a: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en-US" sz="1200" b="1" dirty="0" smtClean="0">
                <a:solidFill>
                  <a:schemeClr val="bg1"/>
                </a:solidFill>
              </a:rPr>
              <a:t>* If man  X proposed to women y, she will accept the proposal if she is currently unmarried, or if her current mate Y is less desirable to her than X.(poor Y reverts to the unmarried state).</a:t>
            </a:r>
          </a:p>
          <a:p>
            <a:pPr algn="l" rtl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* The algorithm repeats this process, terminating when every person has been married.</a:t>
            </a:r>
          </a:p>
          <a:p>
            <a:pPr algn="l" rtl="0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                     </a:t>
            </a:r>
            <a:r>
              <a:rPr lang="en-US" sz="1600" i="1" u="sng" dirty="0" smtClean="0">
                <a:solidFill>
                  <a:schemeClr val="accent1">
                    <a:lumMod val="50000"/>
                  </a:schemeClr>
                </a:solidFill>
              </a:rPr>
              <a:t>Algorithm always terminates with a stable marriage.</a:t>
            </a:r>
          </a:p>
          <a:p>
            <a:pPr algn="l" rtl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  <a:r>
              <a:rPr lang="en-US" sz="1400" i="1" u="sng" dirty="0" smtClean="0">
                <a:solidFill>
                  <a:schemeClr val="accent1">
                    <a:lumMod val="75000"/>
                  </a:schemeClr>
                </a:solidFill>
              </a:rPr>
              <a:t>  The </a:t>
            </a:r>
            <a:r>
              <a:rPr lang="en-US" sz="1400" i="1" u="sng" dirty="0" smtClean="0">
                <a:solidFill>
                  <a:schemeClr val="accent1">
                    <a:lumMod val="75000"/>
                  </a:schemeClr>
                </a:solidFill>
              </a:rPr>
              <a:t>algorithm uses    O(n^2)      </a:t>
            </a:r>
            <a:r>
              <a:rPr lang="en-US" sz="1400" i="1" u="sng" dirty="0" smtClean="0">
                <a:solidFill>
                  <a:schemeClr val="accent1">
                    <a:lumMod val="75000"/>
                  </a:schemeClr>
                </a:solidFill>
              </a:rPr>
              <a:t>proposes.</a:t>
            </a: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786" y="1000108"/>
            <a:ext cx="7572428" cy="20717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41854"/>
          </a:xfrm>
          <a:solidFill>
            <a:srgbClr val="FEF5EC"/>
          </a:solidFill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1800" b="1" i="1" u="sng" dirty="0" smtClean="0">
                <a:solidFill>
                  <a:schemeClr val="bg1"/>
                </a:solidFill>
              </a:rPr>
              <a:t>A probabilistic analysis of a deterministic </a:t>
            </a:r>
            <a:r>
              <a:rPr lang="en-US" sz="1800" b="1" i="1" u="sng" dirty="0" smtClean="0">
                <a:solidFill>
                  <a:schemeClr val="bg1"/>
                </a:solidFill>
              </a:rPr>
              <a:t>algorithm.</a:t>
            </a:r>
            <a:endParaRPr lang="en-US" sz="1800" b="1" i="1" u="sng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What is the number of the proposes in average case?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Tp</a:t>
            </a:r>
            <a:r>
              <a:rPr lang="en-US" sz="1600" dirty="0" smtClean="0">
                <a:solidFill>
                  <a:schemeClr val="bg1"/>
                </a:solidFill>
              </a:rPr>
              <a:t> -the number of proposals made during the execution.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600" i="1" dirty="0" smtClean="0">
                <a:solidFill>
                  <a:schemeClr val="bg1"/>
                </a:solidFill>
              </a:rPr>
              <a:t>Assumption</a:t>
            </a:r>
            <a:r>
              <a:rPr lang="en-US" sz="1600" dirty="0" smtClean="0">
                <a:solidFill>
                  <a:schemeClr val="bg1"/>
                </a:solidFill>
              </a:rPr>
              <a:t>: input chosen independently random and uniformly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</a:t>
            </a: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</a:rPr>
              <a:t>The principle of Deferred Decisions</a:t>
            </a: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We do not assume that the men have chosen their random preference list in advance.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Each time a man has to make a proposal , he picks a random woman from the set of women not already propositioned by him.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This is equivalent to choosing the random preference list prior to the execution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!!!**In this approach we remove the dependence on the history of proposal.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4348" y="1857364"/>
            <a:ext cx="7858180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57224" y="3500438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0034" y="571480"/>
            <a:ext cx="8286808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Lazy Select Algorithm.</a:t>
            </a:r>
          </a:p>
          <a:p>
            <a:pPr>
              <a:buNone/>
            </a:pPr>
            <a:endParaRPr lang="en-US" u="sng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Input: </a:t>
            </a:r>
            <a:r>
              <a:rPr lang="en-US" sz="1600" dirty="0" smtClean="0">
                <a:solidFill>
                  <a:schemeClr val="bg1"/>
                </a:solidFill>
              </a:rPr>
              <a:t> A set S of n elements from a totally ordered universe, </a:t>
            </a: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                                  </a:t>
            </a:r>
            <a:r>
              <a:rPr lang="en-US" sz="1600" dirty="0" smtClean="0">
                <a:solidFill>
                  <a:schemeClr val="bg1"/>
                </a:solidFill>
              </a:rPr>
              <a:t>k-integer in [1,n].</a:t>
            </a:r>
            <a:r>
              <a:rPr lang="he-IL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            </a:t>
            </a:r>
            <a:r>
              <a:rPr lang="he-IL" sz="1600" dirty="0" smtClean="0">
                <a:solidFill>
                  <a:schemeClr val="bg1"/>
                </a:solidFill>
              </a:rPr>
              <a:t>                 </a:t>
            </a: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         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he-IL" sz="1600" dirty="0" smtClean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Output: 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  <a:latin typeface="Lucida Handwriting" pitchFamily="66" charset="0"/>
              </a:rPr>
              <a:t>k </a:t>
            </a:r>
            <a:r>
              <a:rPr lang="en-US" sz="1600" dirty="0" err="1" smtClean="0">
                <a:solidFill>
                  <a:schemeClr val="bg1"/>
                </a:solidFill>
              </a:rPr>
              <a:t>th</a:t>
            </a:r>
            <a:r>
              <a:rPr lang="en-US" sz="1600" dirty="0" smtClean="0">
                <a:solidFill>
                  <a:schemeClr val="bg1"/>
                </a:solidFill>
              </a:rPr>
              <a:t> smallest element of S, S</a:t>
            </a:r>
            <a:r>
              <a:rPr lang="en-US" sz="900" dirty="0" smtClean="0">
                <a:solidFill>
                  <a:schemeClr val="bg1"/>
                </a:solidFill>
              </a:rPr>
              <a:t>(k).  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</a:t>
            </a:r>
          </a:p>
          <a:p>
            <a:pPr>
              <a:buNone/>
            </a:pPr>
            <a:r>
              <a:rPr lang="he-IL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he-IL" sz="2000" b="1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at</a:t>
            </a:r>
            <a:r>
              <a:rPr lang="he-IL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 1.</a:t>
            </a:r>
            <a:r>
              <a:rPr lang="en-US" sz="900" b="1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Pick    </a:t>
            </a:r>
            <a:r>
              <a:rPr lang="en-US" sz="900" b="1" dirty="0" smtClean="0">
                <a:solidFill>
                  <a:schemeClr val="bg1"/>
                </a:solidFill>
              </a:rPr>
              <a:t>          </a:t>
            </a:r>
            <a:r>
              <a:rPr lang="en-US" sz="9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elements of S, chosen independently  and uniformly random , with replacement; call this </a:t>
            </a:r>
            <a:r>
              <a:rPr lang="en-US" sz="1600" dirty="0" err="1" smtClean="0">
                <a:solidFill>
                  <a:schemeClr val="bg1"/>
                </a:solidFill>
              </a:rPr>
              <a:t>multiset</a:t>
            </a:r>
            <a:r>
              <a:rPr lang="en-US" sz="1600" dirty="0" smtClean="0">
                <a:solidFill>
                  <a:schemeClr val="bg1"/>
                </a:solidFill>
              </a:rPr>
              <a:t> R.       </a:t>
            </a: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log n )  steps  using any optimal sorting algorithm.</a:t>
            </a:r>
            <a:r>
              <a:rPr lang="he-IL" sz="1600" dirty="0" smtClean="0">
                <a:solidFill>
                  <a:schemeClr val="bg1"/>
                </a:solidFill>
              </a:rPr>
              <a:t> *   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2. </a:t>
            </a:r>
            <a:r>
              <a:rPr lang="en-US" sz="1600" dirty="0" smtClean="0">
                <a:solidFill>
                  <a:schemeClr val="bg1"/>
                </a:solidFill>
              </a:rPr>
              <a:t>Sort R in  O  ( 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and  </a:t>
            </a:r>
            <a:r>
              <a:rPr lang="he-IL" sz="1600" dirty="0" smtClean="0">
                <a:solidFill>
                  <a:schemeClr val="bg1"/>
                </a:solidFill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</a:rPr>
              <a:t>             </a:t>
            </a:r>
            <a:r>
              <a:rPr lang="he-IL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he-IL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3. </a:t>
            </a:r>
            <a:r>
              <a:rPr lang="en-US" sz="1600" dirty="0" smtClean="0">
                <a:solidFill>
                  <a:schemeClr val="bg1"/>
                </a:solidFill>
              </a:rPr>
              <a:t>Let</a:t>
            </a:r>
          </a:p>
          <a:p>
            <a:pPr>
              <a:buNone/>
            </a:pPr>
            <a:endParaRPr lang="he-IL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and  b=R</a:t>
            </a:r>
            <a:r>
              <a:rPr lang="en-US" sz="1100" dirty="0" smtClean="0">
                <a:solidFill>
                  <a:schemeClr val="bg1"/>
                </a:solidFill>
              </a:rPr>
              <a:t>(h)</a:t>
            </a: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Let a=R</a:t>
            </a:r>
            <a:r>
              <a:rPr lang="en-US" sz="1100" dirty="0" smtClean="0">
                <a:solidFill>
                  <a:schemeClr val="bg1"/>
                </a:solidFill>
              </a:rPr>
              <a:t>(</a:t>
            </a:r>
            <a:r>
              <a:rPr lang="en-US" sz="1100" dirty="0" smtClean="0">
                <a:solidFill>
                  <a:schemeClr val="bg1"/>
                </a:solidFill>
                <a:latin typeface="Lucida Handwriting" pitchFamily="66" charset="0"/>
                <a:cs typeface="Arial" pitchFamily="34" charset="0"/>
              </a:rPr>
              <a:t>l</a:t>
            </a:r>
            <a:r>
              <a:rPr lang="en-US" sz="1100" dirty="0" smtClean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he-IL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he-IL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                                                </a:t>
            </a:r>
            <a:r>
              <a:rPr lang="he-IL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      Determine         and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57356" y="3143248"/>
          <a:ext cx="520700" cy="493712"/>
        </p:xfrm>
        <a:graphic>
          <a:graphicData uri="http://schemas.openxmlformats.org/presentationml/2006/ole">
            <p:oleObj spid="_x0000_s1026" name="משוואה" r:id="rId3" imgW="241200" imgH="2286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42844" y="1214422"/>
            <a:ext cx="857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00298" y="4000504"/>
          <a:ext cx="530225" cy="501650"/>
        </p:xfrm>
        <a:graphic>
          <a:graphicData uri="http://schemas.openxmlformats.org/presentationml/2006/ole">
            <p:oleObj spid="_x0000_s1029" name="משוואה" r:id="rId4" imgW="241200" imgH="2286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571604" y="4572008"/>
          <a:ext cx="2120900" cy="447675"/>
        </p:xfrm>
        <a:graphic>
          <a:graphicData uri="http://schemas.openxmlformats.org/presentationml/2006/ole">
            <p:oleObj spid="_x0000_s1031" name="משוואה" r:id="rId5" imgW="1320480" imgH="27936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500562" y="4572008"/>
          <a:ext cx="2614613" cy="474662"/>
        </p:xfrm>
        <a:graphic>
          <a:graphicData uri="http://schemas.openxmlformats.org/presentationml/2006/ole">
            <p:oleObj spid="_x0000_s1032" name="משוואה" r:id="rId6" imgW="1536480" imgH="27936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285984" y="5429264"/>
          <a:ext cx="511175" cy="339725"/>
        </p:xfrm>
        <a:graphic>
          <a:graphicData uri="http://schemas.openxmlformats.org/presentationml/2006/ole">
            <p:oleObj spid="_x0000_s1033" name="משוואה" r:id="rId7" imgW="342720" imgH="2286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500430" y="5429264"/>
          <a:ext cx="484187" cy="334962"/>
        </p:xfrm>
        <a:graphic>
          <a:graphicData uri="http://schemas.openxmlformats.org/presentationml/2006/ole">
            <p:oleObj spid="_x0000_s1034" name="משוואה" r:id="rId8" imgW="330120" imgH="228600" progId="Equation.3">
              <p:embed/>
            </p:oleObj>
          </a:graphicData>
        </a:graphic>
      </p:graphicFrame>
      <p:cxnSp>
        <p:nvCxnSpPr>
          <p:cNvPr id="19" name="Straight Connector 18"/>
          <p:cNvCxnSpPr/>
          <p:nvPr/>
        </p:nvCxnSpPr>
        <p:spPr>
          <a:xfrm rot="5400000">
            <a:off x="-2571800" y="3500438"/>
            <a:ext cx="585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10" y="500042"/>
            <a:ext cx="8218200" cy="6143668"/>
          </a:xfrm>
        </p:spPr>
        <p:txBody>
          <a:bodyPr/>
          <a:lstStyle/>
          <a:p>
            <a:pPr rtl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b="1" dirty="0" smtClean="0">
                <a:solidFill>
                  <a:schemeClr val="bg1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 k&lt;       </a:t>
            </a:r>
            <a:r>
              <a:rPr lang="en-US" sz="1600" b="1" dirty="0" smtClean="0">
                <a:solidFill>
                  <a:schemeClr val="bg1"/>
                </a:solidFill>
              </a:rPr>
              <a:t>then</a:t>
            </a:r>
            <a:r>
              <a:rPr lang="en-US" sz="1600" dirty="0" smtClean="0">
                <a:solidFill>
                  <a:schemeClr val="bg1"/>
                </a:solidFill>
              </a:rPr>
              <a:t> P={y </a:t>
            </a: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 S | y  b};</a:t>
            </a:r>
          </a:p>
          <a:p>
            <a:pPr rtl="0">
              <a:buNone/>
            </a:pPr>
            <a:endParaRPr lang="en-US" sz="1600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sym typeface="Mathematica1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if k &gt;          , let P={y  S | y  a};</a:t>
            </a:r>
          </a:p>
          <a:p>
            <a:pPr rtl="0">
              <a:buNone/>
            </a:pPr>
            <a:endParaRPr lang="en-US" sz="1600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sym typeface="Mathematica1"/>
              </a:rPr>
              <a:t>else</a:t>
            </a: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if k                 , let P={y  S | a  y  b};</a:t>
            </a:r>
          </a:p>
          <a:p>
            <a:pPr rtl="0">
              <a:buNone/>
            </a:pPr>
            <a:endParaRPr lang="en-US" sz="1600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  Check whether S(k)  P and |P|             .</a:t>
            </a:r>
          </a:p>
          <a:p>
            <a:pPr rtl="0">
              <a:buNone/>
            </a:pPr>
            <a:endParaRPr lang="en-US" sz="1600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  If not, repeat Steps 1-3 until such a set P found.</a:t>
            </a:r>
          </a:p>
          <a:p>
            <a:pPr rtl="0">
              <a:buNone/>
            </a:pPr>
            <a:endParaRPr lang="en-US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2000" b="1" dirty="0" smtClean="0">
                <a:solidFill>
                  <a:schemeClr val="bg1"/>
                </a:solidFill>
                <a:sym typeface="Mathematica1"/>
              </a:rPr>
              <a:t>5</a:t>
            </a:r>
            <a:r>
              <a:rPr lang="en-US" dirty="0" smtClean="0">
                <a:solidFill>
                  <a:schemeClr val="bg1"/>
                </a:solidFill>
                <a:sym typeface="Mathematica1"/>
              </a:rPr>
              <a:t>. </a:t>
            </a: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By sorting P in                    steps, identify </a:t>
            </a: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  which is S</a:t>
            </a:r>
            <a:r>
              <a:rPr lang="en-US" sz="1100" dirty="0" smtClean="0">
                <a:solidFill>
                  <a:schemeClr val="bg1"/>
                </a:solidFill>
                <a:sym typeface="Mathematica1"/>
              </a:rPr>
              <a:t>(k).     </a:t>
            </a:r>
          </a:p>
          <a:p>
            <a:pPr rtl="0">
              <a:buNone/>
            </a:pPr>
            <a:endParaRPr lang="en-US" sz="1600" dirty="0" smtClean="0">
              <a:solidFill>
                <a:schemeClr val="bg1"/>
              </a:solidFill>
              <a:sym typeface="Mathematica1"/>
            </a:endParaRPr>
          </a:p>
          <a:p>
            <a:pPr rtl="0">
              <a:buNone/>
            </a:pPr>
            <a:r>
              <a:rPr lang="en-US" sz="1600" dirty="0" smtClean="0">
                <a:solidFill>
                  <a:schemeClr val="bg1"/>
                </a:solidFill>
                <a:sym typeface="Mathematica1"/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he-IL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57356" y="571480"/>
          <a:ext cx="393700" cy="385763"/>
        </p:xfrm>
        <a:graphic>
          <a:graphicData uri="http://schemas.openxmlformats.org/presentationml/2006/ole">
            <p:oleObj spid="_x0000_s2050" name="משוואה" r:id="rId3" imgW="25380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57422" y="1214422"/>
          <a:ext cx="642942" cy="357190"/>
        </p:xfrm>
        <a:graphic>
          <a:graphicData uri="http://schemas.openxmlformats.org/presentationml/2006/ole">
            <p:oleObj spid="_x0000_s2051" name="משוואה" r:id="rId4" imgW="469800" imgH="2030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14546" y="1785926"/>
          <a:ext cx="963613" cy="357188"/>
        </p:xfrm>
        <a:graphic>
          <a:graphicData uri="http://schemas.openxmlformats.org/presentationml/2006/ole">
            <p:oleObj spid="_x0000_s2053" name="משוואה" r:id="rId5" imgW="825480" imgH="2286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643438" y="2357430"/>
          <a:ext cx="714380" cy="357190"/>
        </p:xfrm>
        <a:graphic>
          <a:graphicData uri="http://schemas.openxmlformats.org/presentationml/2006/ole">
            <p:oleObj spid="_x0000_s2054" name="משוואה" r:id="rId6" imgW="571320" imgH="2030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14612" y="3714752"/>
          <a:ext cx="1357322" cy="357190"/>
        </p:xfrm>
        <a:graphic>
          <a:graphicData uri="http://schemas.openxmlformats.org/presentationml/2006/ole">
            <p:oleObj spid="_x0000_s2055" name="משוואה" r:id="rId7" imgW="939600" imgH="20304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786446" y="3571876"/>
          <a:ext cx="1285884" cy="571504"/>
        </p:xfrm>
        <a:graphic>
          <a:graphicData uri="http://schemas.openxmlformats.org/presentationml/2006/ole">
            <p:oleObj spid="_x0000_s2056" name="משוואה" r:id="rId8" imgW="583920" imgH="241200" progId="Equation.3">
              <p:embed/>
            </p:oleObj>
          </a:graphicData>
        </a:graphic>
      </p:graphicFrame>
      <p:cxnSp>
        <p:nvCxnSpPr>
          <p:cNvPr id="15" name="Straight Connector 14"/>
          <p:cNvCxnSpPr/>
          <p:nvPr/>
        </p:nvCxnSpPr>
        <p:spPr>
          <a:xfrm rot="5400000">
            <a:off x="-2428924" y="3071810"/>
            <a:ext cx="585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2844" y="428604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57224" y="285728"/>
            <a:ext cx="8043890" cy="6286544"/>
          </a:xfr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idea  </a:t>
            </a: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to identify </a:t>
            </a:r>
            <a:r>
              <a:rPr lang="en-US" sz="1600" i="1" dirty="0" smtClean="0">
                <a:solidFill>
                  <a:schemeClr val="bg1"/>
                </a:solidFill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</a:rPr>
              <a:t> an </a:t>
            </a:r>
            <a:r>
              <a:rPr lang="en-US" sz="1600" i="1" dirty="0" smtClean="0">
                <a:solidFill>
                  <a:schemeClr val="bg1"/>
                </a:solidFill>
              </a:rPr>
              <a:t>b</a:t>
            </a:r>
            <a:r>
              <a:rPr lang="en-US" sz="1600" b="1" dirty="0" smtClean="0">
                <a:solidFill>
                  <a:schemeClr val="bg1"/>
                </a:solidFill>
              </a:rPr>
              <a:t> in S such that:</a:t>
            </a:r>
          </a:p>
          <a:p>
            <a:pPr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.The element S(k) , that we seek, is in P.</a:t>
            </a:r>
          </a:p>
          <a:p>
            <a:pPr marL="342900" indent="-342900"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.The set P of elements  is not  very large, so that we can sort inexpensively In Step5.</a:t>
            </a:r>
          </a:p>
          <a:p>
            <a:pPr marL="342900" indent="-342900" algn="l" rtl="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Theorem</a:t>
            </a:r>
            <a:r>
              <a:rPr lang="en-US" sz="1600" dirty="0" smtClean="0">
                <a:solidFill>
                  <a:schemeClr val="bg1"/>
                </a:solidFill>
              </a:rPr>
              <a:t> :   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With probability                   ,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LazySelect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finds S(k) on </a:t>
            </a:r>
          </a:p>
          <a:p>
            <a:pPr marL="342900" indent="-342900" algn="l" rtl="0">
              <a:buNone/>
            </a:pPr>
            <a:endParaRPr lang="en-US" sz="1600" dirty="0" smtClean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l" rtl="0">
              <a:buNone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                 the first pass through Steps 1-5 ,  and thus performs only </a:t>
            </a:r>
          </a:p>
          <a:p>
            <a:pPr marL="342900" indent="-342900" algn="l" rtl="0">
              <a:buNone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               </a:t>
            </a:r>
          </a:p>
          <a:p>
            <a:pPr marL="342900" indent="-342900" algn="l" rtl="0">
              <a:buNone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                 2n+o(n) comparisons.</a:t>
            </a:r>
          </a:p>
          <a:p>
            <a:pPr marL="342900" indent="-342900" algn="l" rtl="0"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43372" y="3429000"/>
          <a:ext cx="1143008" cy="428628"/>
        </p:xfrm>
        <a:graphic>
          <a:graphicData uri="http://schemas.openxmlformats.org/presentationml/2006/ole">
            <p:oleObj spid="_x0000_s3074" name="משוואה" r:id="rId3" imgW="723600" imgH="228600" progId="Equation.3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-2357486" y="3071810"/>
            <a:ext cx="5572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2844" y="857232"/>
            <a:ext cx="7429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183880" cy="6500834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The probability to fail: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We fail if </a:t>
            </a:r>
          </a:p>
          <a:p>
            <a:pPr algn="l" rtl="0">
              <a:buNone/>
            </a:pPr>
            <a:endParaRPr lang="en-US" sz="1800" u="sng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1. </a:t>
            </a:r>
            <a:r>
              <a:rPr lang="en-US" sz="1600" dirty="0" smtClean="0">
                <a:solidFill>
                  <a:schemeClr val="bg1"/>
                </a:solidFill>
              </a:rPr>
              <a:t>either element a&gt;S(k) or b&lt;S(k).( In such a situation P  does not contain S(k) ).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342900" indent="-342900"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2.</a:t>
            </a:r>
            <a:r>
              <a:rPr lang="en-US" sz="1600" dirty="0" smtClean="0">
                <a:solidFill>
                  <a:schemeClr val="bg1"/>
                </a:solidFill>
              </a:rPr>
              <a:t>P is too big.</a:t>
            </a:r>
          </a:p>
          <a:p>
            <a:pPr marL="342900" indent="-342900"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u="sng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When a &gt; S(k) ?</a:t>
            </a:r>
          </a:p>
          <a:p>
            <a:pPr algn="l" rtl="0">
              <a:buNone/>
            </a:pPr>
            <a:endParaRPr lang="en-US" sz="1800" u="sng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i="1" dirty="0" smtClean="0">
                <a:gradFill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16200000" scaled="0"/>
                </a:gradFill>
              </a:rPr>
              <a:t>When fewer than l of the samples in R are less than or equal to S(k).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Let                                                                                        1</a:t>
            </a:r>
            <a:r>
              <a:rPr lang="en-US" sz="1800" dirty="0" smtClean="0">
                <a:solidFill>
                  <a:schemeClr val="bg1"/>
                </a:solidFill>
                <a:sym typeface="Mathematica1"/>
              </a:rPr>
              <a:t>i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Thus  Pr[        ]=k/n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Pr[        ]=1-k/n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he-IL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2976" y="3929066"/>
          <a:ext cx="6286544" cy="500065"/>
        </p:xfrm>
        <a:graphic>
          <a:graphicData uri="http://schemas.openxmlformats.org/presentationml/2006/ole">
            <p:oleObj spid="_x0000_s4098" name="משוואה" r:id="rId3" imgW="2082600" imgH="2664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-2643238" y="3286124"/>
            <a:ext cx="6143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282" y="785794"/>
            <a:ext cx="8286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282" y="2500306"/>
            <a:ext cx="785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643042" y="4643446"/>
          <a:ext cx="650896" cy="428625"/>
        </p:xfrm>
        <a:graphic>
          <a:graphicData uri="http://schemas.openxmlformats.org/presentationml/2006/ole">
            <p:oleObj spid="_x0000_s4099" name="משוואה" r:id="rId4" imgW="431640" imgH="22860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714480" y="5429264"/>
          <a:ext cx="571504" cy="428628"/>
        </p:xfrm>
        <a:graphic>
          <a:graphicData uri="http://schemas.openxmlformats.org/presentationml/2006/ole">
            <p:oleObj spid="_x0000_s4100" name="משוואה" r:id="rId5" imgW="444240" imgH="2286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215338" y="4000504"/>
          <a:ext cx="285752" cy="274638"/>
        </p:xfrm>
        <a:graphic>
          <a:graphicData uri="http://schemas.openxmlformats.org/presentationml/2006/ole">
            <p:oleObj spid="_x0000_s4102" name="משוואה" r:id="rId6" imgW="266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290"/>
            <a:ext cx="8183880" cy="5970482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Let             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X indicates the  number of samples in R that are at most S(k).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i="1" u="sng" dirty="0" smtClean="0">
                <a:solidFill>
                  <a:schemeClr val="accent1">
                    <a:lumMod val="75000"/>
                  </a:schemeClr>
                </a:solidFill>
              </a:rPr>
              <a:t>What is the expected number of such a samples in R?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Recall that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X has an expected value then a and b are chosen good!</a:t>
            </a:r>
          </a:p>
          <a:p>
            <a:pPr algn="l" rtl="0">
              <a:buNone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 rtl="0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So what is the probability to fail?</a:t>
            </a:r>
            <a:r>
              <a:rPr lang="en-US" sz="1800" dirty="0" smtClean="0">
                <a:solidFill>
                  <a:schemeClr val="bg1"/>
                </a:solidFill>
              </a:rPr>
              <a:t>             Pr[|X-</a:t>
            </a:r>
            <a:r>
              <a:rPr lang="en-US" sz="1800" dirty="0" smtClean="0">
                <a:solidFill>
                  <a:schemeClr val="bg1"/>
                </a:solidFill>
                <a:sym typeface="Mathematica1"/>
              </a:rPr>
              <a:t> | n ].</a:t>
            </a:r>
            <a:endParaRPr lang="en-US" sz="1800" u="sng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u="sng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       </a:t>
            </a:r>
            <a:endParaRPr lang="en-US" sz="1800" dirty="0" smtClean="0">
              <a:solidFill>
                <a:schemeClr val="bg1"/>
              </a:solidFill>
              <a:sym typeface="Mathematica1"/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  <a:sym typeface="Mathematica1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  <a:sym typeface="Mathematica1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sym typeface="Mathematica1"/>
              </a:rPr>
              <a:t>Chebyshev</a:t>
            </a:r>
            <a:r>
              <a:rPr lang="en-US" sz="1800" dirty="0" smtClean="0">
                <a:solidFill>
                  <a:schemeClr val="bg1"/>
                </a:solidFill>
                <a:sym typeface="Mathematica1"/>
              </a:rPr>
              <a:t>:  Pr[|X-|t*]   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he-IL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57290" y="214290"/>
          <a:ext cx="928694" cy="785818"/>
        </p:xfrm>
        <a:graphic>
          <a:graphicData uri="http://schemas.openxmlformats.org/presentationml/2006/ole">
            <p:oleObj spid="_x0000_s5122" name="משוואה" r:id="rId3" imgW="68580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34" y="1785926"/>
          <a:ext cx="8054975" cy="1000125"/>
        </p:xfrm>
        <a:graphic>
          <a:graphicData uri="http://schemas.openxmlformats.org/presentationml/2006/ole">
            <p:oleObj spid="_x0000_s5124" name="משוואה" r:id="rId4" imgW="4470120" imgH="4950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14612" y="3214686"/>
          <a:ext cx="1928826" cy="571504"/>
        </p:xfrm>
        <a:graphic>
          <a:graphicData uri="http://schemas.openxmlformats.org/presentationml/2006/ole">
            <p:oleObj spid="_x0000_s5125" name="משוואה" r:id="rId5" imgW="825480" imgH="3934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14810" y="5214950"/>
          <a:ext cx="642942" cy="714380"/>
        </p:xfrm>
        <a:graphic>
          <a:graphicData uri="http://schemas.openxmlformats.org/presentationml/2006/ole">
            <p:oleObj spid="_x0000_s5128" name="משוואה" r:id="rId6" imgW="190440" imgH="393480" progId="Equation.3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-2571800" y="3143248"/>
            <a:ext cx="6000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4282" y="214290"/>
            <a:ext cx="850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14942" y="4286256"/>
            <a:ext cx="207170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87476"/>
            <a:ext cx="8183880" cy="6256234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latin typeface="Lucida Handwriting" pitchFamily="66" charset="0"/>
              </a:rPr>
              <a:t>Lemma:</a:t>
            </a:r>
            <a:endParaRPr lang="he-IL" sz="1800" i="1" dirty="0" smtClean="0">
              <a:solidFill>
                <a:schemeClr val="accent1">
                  <a:lumMod val="75000"/>
                </a:schemeClr>
              </a:solidFill>
              <a:latin typeface="Lucida Handwriting" pitchFamily="66" charset="0"/>
            </a:endParaRP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algn="l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        is a Bernoulli variable, with probability k/n for successes 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</a:t>
            </a:r>
            <a:r>
              <a:rPr lang="en-US" sz="1800" u="sng" dirty="0" smtClean="0">
                <a:solidFill>
                  <a:schemeClr val="bg1"/>
                </a:solidFill>
              </a:rPr>
              <a:t> and (1-k/n) for fail.</a:t>
            </a: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 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                                        </a:t>
            </a:r>
            <a:r>
              <a:rPr lang="en-US" sz="1800" dirty="0" smtClean="0">
                <a:solidFill>
                  <a:schemeClr val="bg1"/>
                </a:solidFill>
                <a:sym typeface="Mathematica1"/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</a:t>
            </a: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</a:t>
            </a: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So , the probability that the element S(k) ,that we seek ,is in P is </a:t>
            </a: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Note</a:t>
            </a:r>
            <a:r>
              <a:rPr lang="en-US" sz="1200" dirty="0" smtClean="0">
                <a:solidFill>
                  <a:schemeClr val="bg1"/>
                </a:solidFill>
              </a:rPr>
              <a:t> : </a:t>
            </a:r>
            <a:r>
              <a:rPr lang="en-US" sz="1200" u="sng" dirty="0" smtClean="0">
                <a:solidFill>
                  <a:schemeClr val="bg1"/>
                </a:solidFill>
              </a:rPr>
              <a:t>the analysis of the second mode of failure we leave to diligent student.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43108" y="357166"/>
          <a:ext cx="2786082" cy="571504"/>
        </p:xfrm>
        <a:graphic>
          <a:graphicData uri="http://schemas.openxmlformats.org/presentationml/2006/ole">
            <p:oleObj spid="_x0000_s6146" name="משוואה" r:id="rId3" imgW="124452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8596" y="1142984"/>
          <a:ext cx="500066" cy="571504"/>
        </p:xfrm>
        <a:graphic>
          <a:graphicData uri="http://schemas.openxmlformats.org/presentationml/2006/ole">
            <p:oleObj spid="_x0000_s6147" name="משוואה" r:id="rId4" imgW="20304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8596" y="2500306"/>
          <a:ext cx="2643206" cy="785818"/>
        </p:xfrm>
        <a:graphic>
          <a:graphicData uri="http://schemas.openxmlformats.org/presentationml/2006/ole">
            <p:oleObj spid="_x0000_s6148" name="משוואה" r:id="rId5" imgW="124452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86248" y="2571744"/>
          <a:ext cx="3576637" cy="714375"/>
        </p:xfrm>
        <a:graphic>
          <a:graphicData uri="http://schemas.openxmlformats.org/presentationml/2006/ole">
            <p:oleObj spid="_x0000_s6149" name="משוואה" r:id="rId6" imgW="2031840" imgH="393480" progId="Equation.3">
              <p:embed/>
            </p:oleObj>
          </a:graphicData>
        </a:graphic>
      </p:graphicFrame>
      <p:sp>
        <p:nvSpPr>
          <p:cNvPr id="9" name="Right Arrow 8"/>
          <p:cNvSpPr/>
          <p:nvPr/>
        </p:nvSpPr>
        <p:spPr>
          <a:xfrm>
            <a:off x="3571868" y="2928934"/>
            <a:ext cx="357190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57224" y="3357562"/>
          <a:ext cx="7072362" cy="785818"/>
        </p:xfrm>
        <a:graphic>
          <a:graphicData uri="http://schemas.openxmlformats.org/presentationml/2006/ole">
            <p:oleObj spid="_x0000_s6152" name="משוואה" r:id="rId7" imgW="3670200" imgH="39348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785786" y="3357562"/>
            <a:ext cx="728667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57488" y="5214950"/>
          <a:ext cx="1785950" cy="642942"/>
        </p:xfrm>
        <a:graphic>
          <a:graphicData uri="http://schemas.openxmlformats.org/presentationml/2006/ole">
            <p:oleObj spid="_x0000_s6153" name="משוואה" r:id="rId8" imgW="698400" imgH="393480" progId="Equation.3">
              <p:embed/>
            </p:oleObj>
          </a:graphicData>
        </a:graphic>
      </p:graphicFrame>
      <p:cxnSp>
        <p:nvCxnSpPr>
          <p:cNvPr id="16" name="Straight Connector 15"/>
          <p:cNvCxnSpPr/>
          <p:nvPr/>
        </p:nvCxnSpPr>
        <p:spPr>
          <a:xfrm rot="5400000">
            <a:off x="-2821833" y="3250405"/>
            <a:ext cx="628654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844" y="357166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183880" cy="5684730"/>
          </a:xfr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595E12"/>
                </a:solidFill>
                <a:latin typeface="Castellar" pitchFamily="18" charset="0"/>
              </a:rPr>
              <a:t>                          </a:t>
            </a:r>
            <a:r>
              <a:rPr lang="en-US" sz="2000" i="1" u="sng" dirty="0" smtClean="0">
                <a:solidFill>
                  <a:srgbClr val="595E12"/>
                </a:solidFill>
                <a:latin typeface="Algerian" pitchFamily="82" charset="0"/>
              </a:rPr>
              <a:t>The Stable Marriage Problem.</a:t>
            </a:r>
          </a:p>
          <a:p>
            <a:pPr algn="l" rtl="0">
              <a:buNone/>
            </a:pPr>
            <a:endParaRPr lang="he-IL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family pi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2825" y="1905000"/>
            <a:ext cx="2038350" cy="304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43042" y="1571612"/>
            <a:ext cx="4357718" cy="3929090"/>
          </a:xfrm>
          <a:prstGeom prst="ellipse">
            <a:avLst/>
          </a:prstGeom>
          <a:noFill/>
          <a:ln w="85725" cap="rnd"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43240" y="1571612"/>
            <a:ext cx="4143404" cy="3929090"/>
          </a:xfrm>
          <a:prstGeom prst="ellipse">
            <a:avLst/>
          </a:prstGeom>
          <a:noFill/>
          <a:ln w="85725"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183880" cy="5500726"/>
          </a:xfrm>
          <a:solidFill>
            <a:srgbClr val="FEF5EC"/>
          </a:solidFill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</a:t>
            </a:r>
            <a:r>
              <a:rPr lang="en-US" sz="1800" b="1" i="1" u="sng" dirty="0" smtClean="0">
                <a:solidFill>
                  <a:schemeClr val="bg1"/>
                </a:solidFill>
              </a:rPr>
              <a:t>A monogamous, heterosexual society: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A :    </a:t>
            </a:r>
            <a:r>
              <a:rPr lang="en-US" sz="1800" dirty="0" err="1" smtClean="0">
                <a:solidFill>
                  <a:schemeClr val="bg1"/>
                </a:solidFill>
              </a:rPr>
              <a:t>a,b,c,d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a:  A,B,C,D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B :   </a:t>
            </a:r>
            <a:r>
              <a:rPr lang="en-US" sz="1800" dirty="0" err="1" smtClean="0">
                <a:solidFill>
                  <a:schemeClr val="bg1"/>
                </a:solidFill>
              </a:rPr>
              <a:t>b,a,c,d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b: D,C,B,A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C :   </a:t>
            </a:r>
            <a:r>
              <a:rPr lang="en-US" sz="1800" dirty="0" err="1" smtClean="0">
                <a:solidFill>
                  <a:schemeClr val="bg1"/>
                </a:solidFill>
              </a:rPr>
              <a:t>a,d,c,b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c:   A,B,C,D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D :   </a:t>
            </a:r>
            <a:r>
              <a:rPr lang="en-US" sz="1800" dirty="0" err="1" smtClean="0">
                <a:solidFill>
                  <a:schemeClr val="bg1"/>
                </a:solidFill>
              </a:rPr>
              <a:t>d,c,a,b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d:   C,D,A,B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M: A-a, B-b, C-c, D-d.     C-d dissatisfied couple.                           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</a:t>
            </a: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endParaRPr lang="he-IL" sz="1800" dirty="0"/>
          </a:p>
        </p:txBody>
      </p:sp>
      <p:pic>
        <p:nvPicPr>
          <p:cNvPr id="4" name="Picture 3" descr="me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1357298"/>
            <a:ext cx="928694" cy="857255"/>
          </a:xfrm>
          <a:prstGeom prst="rect">
            <a:avLst/>
          </a:prstGeom>
        </p:spPr>
      </p:pic>
      <p:pic>
        <p:nvPicPr>
          <p:cNvPr id="5" name="Picture 4" descr="wom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1214422"/>
            <a:ext cx="857256" cy="928694"/>
          </a:xfrm>
          <a:prstGeom prst="rect">
            <a:avLst/>
          </a:prstGeom>
        </p:spPr>
      </p:pic>
      <p:sp>
        <p:nvSpPr>
          <p:cNvPr id="6" name="Heart 5"/>
          <p:cNvSpPr/>
          <p:nvPr/>
        </p:nvSpPr>
        <p:spPr>
          <a:xfrm>
            <a:off x="2285984" y="2643182"/>
            <a:ext cx="1285884" cy="571504"/>
          </a:xfrm>
          <a:prstGeom prst="hear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Heart 9"/>
          <p:cNvSpPr/>
          <p:nvPr/>
        </p:nvSpPr>
        <p:spPr>
          <a:xfrm>
            <a:off x="2285984" y="3214686"/>
            <a:ext cx="1285884" cy="571504"/>
          </a:xfrm>
          <a:prstGeom prst="hear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Heart 10"/>
          <p:cNvSpPr/>
          <p:nvPr/>
        </p:nvSpPr>
        <p:spPr>
          <a:xfrm>
            <a:off x="2214546" y="3857628"/>
            <a:ext cx="1285884" cy="571504"/>
          </a:xfrm>
          <a:prstGeom prst="hear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Heart 11"/>
          <p:cNvSpPr/>
          <p:nvPr/>
        </p:nvSpPr>
        <p:spPr>
          <a:xfrm>
            <a:off x="2285984" y="4500570"/>
            <a:ext cx="1285884" cy="642942"/>
          </a:xfrm>
          <a:prstGeom prst="hear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Heart 12"/>
          <p:cNvSpPr/>
          <p:nvPr/>
        </p:nvSpPr>
        <p:spPr>
          <a:xfrm>
            <a:off x="6357950" y="2571744"/>
            <a:ext cx="1357322" cy="642942"/>
          </a:xfrm>
          <a:prstGeom prst="heart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Heart 15"/>
          <p:cNvSpPr/>
          <p:nvPr/>
        </p:nvSpPr>
        <p:spPr>
          <a:xfrm>
            <a:off x="6500826" y="3214686"/>
            <a:ext cx="1357322" cy="642942"/>
          </a:xfrm>
          <a:prstGeom prst="heart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Heart 16"/>
          <p:cNvSpPr/>
          <p:nvPr/>
        </p:nvSpPr>
        <p:spPr>
          <a:xfrm>
            <a:off x="6572264" y="3929066"/>
            <a:ext cx="1276360" cy="571504"/>
          </a:xfrm>
          <a:prstGeom prst="heart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Heart 17"/>
          <p:cNvSpPr/>
          <p:nvPr/>
        </p:nvSpPr>
        <p:spPr>
          <a:xfrm>
            <a:off x="6643702" y="4572008"/>
            <a:ext cx="1285884" cy="571504"/>
          </a:xfrm>
          <a:prstGeom prst="heart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Bent Arrow 20"/>
          <p:cNvSpPr/>
          <p:nvPr/>
        </p:nvSpPr>
        <p:spPr>
          <a:xfrm rot="10800000">
            <a:off x="5000628" y="3786190"/>
            <a:ext cx="813816" cy="868680"/>
          </a:xfrm>
          <a:prstGeom prst="bentArrow">
            <a:avLst>
              <a:gd name="adj1" fmla="val 11781"/>
              <a:gd name="adj2" fmla="val 16187"/>
              <a:gd name="adj3" fmla="val 50000"/>
              <a:gd name="adj4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267316">
            <a:off x="4461635" y="2816354"/>
            <a:ext cx="813816" cy="868680"/>
          </a:xfrm>
          <a:prstGeom prst="bentArrow">
            <a:avLst>
              <a:gd name="adj1" fmla="val 11781"/>
              <a:gd name="adj2" fmla="val 16187"/>
              <a:gd name="adj3" fmla="val 50000"/>
              <a:gd name="adj4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904</TotalTime>
  <Words>833</Words>
  <Application>Microsoft Office PowerPoint</Application>
  <PresentationFormat>On-screen Show (4:3)</PresentationFormat>
  <Paragraphs>204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Aspect</vt:lpstr>
      <vt:lpstr>משוואה</vt:lpstr>
      <vt:lpstr>    Lazy Select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Lazy Select</dc:title>
  <cp:lastModifiedBy>fandina</cp:lastModifiedBy>
  <cp:revision>94</cp:revision>
  <dcterms:modified xsi:type="dcterms:W3CDTF">2009-11-01T21:35:44Z</dcterms:modified>
</cp:coreProperties>
</file>