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annah" charset="1" panose="00000500000000000000"/>
      <p:regular r:id="rId10"/>
    </p:embeddedFont>
    <p:embeddedFont>
      <p:font typeface="Jannah Thin" charset="1" panose="00000200000000000000"/>
      <p:regular r:id="rId11"/>
    </p:embeddedFont>
    <p:embeddedFont>
      <p:font typeface="Jannah Medium" charset="1" panose="00000600000000000000"/>
      <p:regular r:id="rId12"/>
    </p:embeddedFont>
    <p:embeddedFont>
      <p:font typeface="Jannah Heavy" charset="1" panose="00000A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73908" y="-887422"/>
            <a:ext cx="20050300" cy="13834707"/>
            <a:chOff x="0" y="0"/>
            <a:chExt cx="5080000" cy="350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0000" cy="3505200"/>
            </a:xfrm>
            <a:custGeom>
              <a:avLst/>
              <a:gdLst/>
              <a:ahLst/>
              <a:cxnLst/>
              <a:rect r="r" b="b" t="t" l="l"/>
              <a:pathLst>
                <a:path h="3505200" w="5080000">
                  <a:moveTo>
                    <a:pt x="5080000" y="3505200"/>
                  </a:moveTo>
                  <a:lnTo>
                    <a:pt x="0" y="3505200"/>
                  </a:lnTo>
                  <a:lnTo>
                    <a:pt x="0" y="0"/>
                  </a:lnTo>
                  <a:lnTo>
                    <a:pt x="5080000" y="0"/>
                  </a:lnTo>
                  <a:lnTo>
                    <a:pt x="5080000" y="3505200"/>
                  </a:lnTo>
                  <a:close/>
                </a:path>
              </a:pathLst>
            </a:custGeom>
            <a:blipFill>
              <a:blip r:embed="rId2"/>
              <a:stretch>
                <a:fillRect l="0" t="0" r="-546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5900" y="190500"/>
              <a:ext cx="4699000" cy="3098800"/>
            </a:xfrm>
            <a:custGeom>
              <a:avLst/>
              <a:gdLst/>
              <a:ahLst/>
              <a:cxnLst/>
              <a:rect r="r" b="b" t="t" l="l"/>
              <a:pathLst>
                <a:path h="3098800" w="4699000">
                  <a:moveTo>
                    <a:pt x="4699000" y="3098800"/>
                  </a:moveTo>
                  <a:lnTo>
                    <a:pt x="0" y="3098800"/>
                  </a:lnTo>
                  <a:lnTo>
                    <a:pt x="0" y="0"/>
                  </a:lnTo>
                  <a:lnTo>
                    <a:pt x="4699000" y="0"/>
                  </a:lnTo>
                  <a:lnTo>
                    <a:pt x="4699000" y="3098800"/>
                  </a:lnTo>
                  <a:close/>
                </a:path>
              </a:pathLst>
            </a:custGeom>
            <a:blipFill>
              <a:blip r:embed="rId3"/>
              <a:stretch>
                <a:fillRect l="0" t="-514" r="0" b="-51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0010" cy="3062976"/>
            </a:xfrm>
            <a:custGeom>
              <a:avLst/>
              <a:gdLst/>
              <a:ahLst/>
              <a:cxnLst/>
              <a:rect r="r" b="b" t="t" l="l"/>
              <a:pathLst>
                <a:path h="3062976" w="477001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-4083813" y="5839527"/>
            <a:ext cx="1322781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8100000">
            <a:off x="-3475881" y="1121409"/>
            <a:ext cx="9401653" cy="429307"/>
          </a:xfrm>
          <a:custGeom>
            <a:avLst/>
            <a:gdLst/>
            <a:ahLst/>
            <a:cxnLst/>
            <a:rect r="r" b="b" t="t" l="l"/>
            <a:pathLst>
              <a:path h="429307" w="9401653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l="0" t="0" r="0" b="-332517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0603" y="4606098"/>
            <a:ext cx="14282159" cy="1081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24"/>
              </a:lnSpc>
              <a:spcBef>
                <a:spcPct val="0"/>
              </a:spcBef>
            </a:pPr>
            <a:r>
              <a:rPr lang="en-US" sz="6302" spc="-460">
                <a:solidFill>
                  <a:srgbClr val="FFFFFF"/>
                </a:solidFill>
                <a:latin typeface="Jannah Heavy"/>
              </a:rPr>
              <a:t>TRIVIALIDADES MULTIPLAYER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603" y="3809607"/>
            <a:ext cx="9087874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FFFFFF"/>
                </a:solidFill>
                <a:latin typeface="Jannah Medium"/>
              </a:rPr>
              <a:t>Concorrência e Distribuição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6817" y="5982307"/>
            <a:ext cx="4854836" cy="204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ALANY GABRIELY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ARTUR LAPOT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FILIPE PAÇO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RANDERSON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446" y="3781940"/>
            <a:ext cx="5235131" cy="5061083"/>
            <a:chOff x="0" y="0"/>
            <a:chExt cx="1570033" cy="1517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1930" y="3541436"/>
            <a:ext cx="5235131" cy="240504"/>
            <a:chOff x="0" y="0"/>
            <a:chExt cx="1570033" cy="72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7193" y="3541436"/>
            <a:ext cx="5235131" cy="240504"/>
            <a:chOff x="0" y="0"/>
            <a:chExt cx="1570033" cy="7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0939" y="3541436"/>
            <a:ext cx="5235131" cy="240504"/>
            <a:chOff x="0" y="0"/>
            <a:chExt cx="1570033" cy="72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8511" y="3781940"/>
            <a:ext cx="5235131" cy="5061083"/>
            <a:chOff x="0" y="0"/>
            <a:chExt cx="1570033" cy="1517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30939" y="3781940"/>
            <a:ext cx="5235131" cy="5061083"/>
            <a:chOff x="0" y="0"/>
            <a:chExt cx="1570033" cy="15178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30944" y="1323300"/>
            <a:ext cx="15630265" cy="98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1"/>
              </a:lnSpc>
            </a:pPr>
            <a:r>
              <a:rPr lang="en-US" sz="5829">
                <a:solidFill>
                  <a:srgbClr val="023D54"/>
                </a:solidFill>
                <a:latin typeface="Jannah Medium"/>
              </a:rPr>
              <a:t>Escopo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270" y="4143890"/>
            <a:ext cx="5120328" cy="413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O projeto proposto é um jogo de perguntas e respostas projetado para ser jogado por três jogadores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simultaneamente. O jogo é implementado em um ambiente distribuído, onde um servidor central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coordena a interação entre os jogadores e gerência o fluxo do jogo. Este projeto visa explorar</a:t>
            </a:r>
          </a:p>
          <a:p>
            <a:pPr algn="ctr">
              <a:lnSpc>
                <a:spcPts val="2993"/>
              </a:lnSpc>
            </a:pPr>
            <a:r>
              <a:rPr lang="en-US" sz="2302">
                <a:solidFill>
                  <a:srgbClr val="545454"/>
                </a:solidFill>
                <a:latin typeface="Jannah"/>
              </a:rPr>
              <a:t>conceitos de software concorrente e distribuído.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22415" y="3931445"/>
            <a:ext cx="5043170" cy="434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O jogo consiste em várias rodadas onde o servidor seleciona aleatoriamente uma pergunta da lista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e a envia para os jogadores. O primeiro jogador a pressionar um botão especificado tem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a oportunidade de responder à pergunta. Se a resposta estiver correta, o jogador ganha um ponto; se</a:t>
            </a:r>
          </a:p>
          <a:p>
            <a:pPr algn="ctr">
              <a:lnSpc>
                <a:spcPts val="2884"/>
              </a:lnSpc>
            </a:pPr>
            <a:r>
              <a:rPr lang="en-US" sz="2218">
                <a:solidFill>
                  <a:srgbClr val="545454"/>
                </a:solidFill>
                <a:latin typeface="Jannah"/>
              </a:rPr>
              <a:t>estiver incorreta, ele perde um ponto. O jogo continua até que um jogador atinja cinco pontos.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35092" y="3931445"/>
            <a:ext cx="5134893" cy="522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Software Concorrente e Distribuído: </a:t>
            </a:r>
            <a:r>
              <a:rPr lang="en-US" sz="2131">
                <a:solidFill>
                  <a:srgbClr val="545454"/>
                </a:solidFill>
                <a:latin typeface="Jannah"/>
              </a:rPr>
              <a:t>O projeto explora a criação de um sistema distribuído onde múltiplos jogadores interagem simultaneamente.</a:t>
            </a:r>
          </a:p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Middleware e Distribuição: O servidor atua como um middleware que coordena a comunicação entre os jogadores e gerencia o fluxo do jogo.</a:t>
            </a:r>
          </a:p>
          <a:p>
            <a:pPr algn="ctr" marL="460103" indent="-230051" lvl="1">
              <a:lnSpc>
                <a:spcPts val="2770"/>
              </a:lnSpc>
              <a:buFont typeface="Arial"/>
              <a:buChar char="•"/>
            </a:pPr>
            <a:r>
              <a:rPr lang="en-US" sz="2131">
                <a:solidFill>
                  <a:srgbClr val="545454"/>
                </a:solidFill>
                <a:latin typeface="Jannah"/>
              </a:rPr>
              <a:t>Concorrência e Paralelismo: O jogo requer gerenciamento de interações concorrentes, como a resposta dos jogadores e atualização de pontuações.</a:t>
            </a:r>
          </a:p>
          <a:p>
            <a:pPr algn="ctr">
              <a:lnSpc>
                <a:spcPts val="2770"/>
              </a:lnSpc>
            </a:pPr>
          </a:p>
          <a:p>
            <a:pPr algn="ctr">
              <a:lnSpc>
                <a:spcPts val="277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-2700000">
            <a:off x="-4025886" y="-7445998"/>
            <a:ext cx="6664400" cy="8669109"/>
            <a:chOff x="0" y="0"/>
            <a:chExt cx="1755233" cy="22832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700000">
            <a:off x="15651243" y="9728189"/>
            <a:ext cx="6664400" cy="8669109"/>
            <a:chOff x="0" y="0"/>
            <a:chExt cx="1755233" cy="22832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2700000">
            <a:off x="-4025886" y="-7139733"/>
            <a:ext cx="6664400" cy="8669109"/>
            <a:chOff x="0" y="0"/>
            <a:chExt cx="1755233" cy="22832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2700000">
            <a:off x="15651243" y="9312941"/>
            <a:ext cx="6664400" cy="8669109"/>
            <a:chOff x="0" y="0"/>
            <a:chExt cx="1755233" cy="228322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358383" y="2953874"/>
            <a:ext cx="3571234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Funcionamento do Jogo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16583" y="2953874"/>
            <a:ext cx="1648857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Introdução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362987" y="2953874"/>
            <a:ext cx="4598222" cy="4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Open Sans Light"/>
              </a:rPr>
              <a:t>Tópicos da Ementa Abordados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446" y="3781940"/>
            <a:ext cx="5235131" cy="5061083"/>
            <a:chOff x="0" y="0"/>
            <a:chExt cx="1570033" cy="15178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1930" y="3541436"/>
            <a:ext cx="5235131" cy="240504"/>
            <a:chOff x="0" y="0"/>
            <a:chExt cx="1570033" cy="72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7193" y="3541436"/>
            <a:ext cx="5235131" cy="240504"/>
            <a:chOff x="0" y="0"/>
            <a:chExt cx="1570033" cy="7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30939" y="3541436"/>
            <a:ext cx="5235131" cy="240504"/>
            <a:chOff x="0" y="0"/>
            <a:chExt cx="1570033" cy="72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0033" cy="72128"/>
            </a:xfrm>
            <a:custGeom>
              <a:avLst/>
              <a:gdLst/>
              <a:ahLst/>
              <a:cxnLst/>
              <a:rect r="r" b="b" t="t" l="l"/>
              <a:pathLst>
                <a:path h="72128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8511" y="3781940"/>
            <a:ext cx="5235131" cy="5061083"/>
            <a:chOff x="0" y="0"/>
            <a:chExt cx="1570033" cy="1517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30939" y="3781940"/>
            <a:ext cx="5235131" cy="5061083"/>
            <a:chOff x="0" y="0"/>
            <a:chExt cx="1570033" cy="15178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70033" cy="1517835"/>
            </a:xfrm>
            <a:custGeom>
              <a:avLst/>
              <a:gdLst/>
              <a:ahLst/>
              <a:cxnLst/>
              <a:rect r="r" b="b" t="t" l="l"/>
              <a:pathLst>
                <a:path h="1517835" w="1570033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70033" cy="155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757251" y="2796422"/>
            <a:ext cx="1971035" cy="197103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159241" y="2855437"/>
            <a:ext cx="1971035" cy="197103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562987" y="2855437"/>
            <a:ext cx="1971035" cy="197103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236449" y="3170395"/>
            <a:ext cx="1012638" cy="1105062"/>
          </a:xfrm>
          <a:custGeom>
            <a:avLst/>
            <a:gdLst/>
            <a:ahLst/>
            <a:cxnLst/>
            <a:rect r="r" b="b" t="t" l="l"/>
            <a:pathLst>
              <a:path h="1105062" w="1012638">
                <a:moveTo>
                  <a:pt x="0" y="0"/>
                </a:moveTo>
                <a:lnTo>
                  <a:pt x="1012639" y="0"/>
                </a:lnTo>
                <a:lnTo>
                  <a:pt x="1012639" y="1105062"/>
                </a:lnTo>
                <a:lnTo>
                  <a:pt x="0" y="110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546732" y="3196962"/>
            <a:ext cx="1196052" cy="1169956"/>
          </a:xfrm>
          <a:custGeom>
            <a:avLst/>
            <a:gdLst/>
            <a:ahLst/>
            <a:cxnLst/>
            <a:rect r="r" b="b" t="t" l="l"/>
            <a:pathLst>
              <a:path h="1169956" w="1196052">
                <a:moveTo>
                  <a:pt x="0" y="0"/>
                </a:moveTo>
                <a:lnTo>
                  <a:pt x="1196052" y="0"/>
                </a:lnTo>
                <a:lnTo>
                  <a:pt x="1196052" y="1169956"/>
                </a:lnTo>
                <a:lnTo>
                  <a:pt x="0" y="116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900508" y="3209452"/>
            <a:ext cx="1295992" cy="1263003"/>
          </a:xfrm>
          <a:custGeom>
            <a:avLst/>
            <a:gdLst/>
            <a:ahLst/>
            <a:cxnLst/>
            <a:rect r="r" b="b" t="t" l="l"/>
            <a:pathLst>
              <a:path h="1263003" w="1295992">
                <a:moveTo>
                  <a:pt x="0" y="0"/>
                </a:moveTo>
                <a:lnTo>
                  <a:pt x="1295992" y="0"/>
                </a:lnTo>
                <a:lnTo>
                  <a:pt x="1295992" y="1263004"/>
                </a:lnTo>
                <a:lnTo>
                  <a:pt x="0" y="126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330944" y="1323300"/>
            <a:ext cx="15630265" cy="98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1"/>
              </a:lnSpc>
            </a:pPr>
            <a:r>
              <a:rPr lang="en-US" sz="5829">
                <a:solidFill>
                  <a:srgbClr val="023D54"/>
                </a:solidFill>
                <a:latin typeface="Jannah Medium"/>
              </a:rPr>
              <a:t>Situações de Concorrência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2270" y="4807422"/>
            <a:ext cx="5156308" cy="395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1"/>
              </a:lnSpc>
            </a:pPr>
            <a:r>
              <a:rPr lang="en-US" sz="2016">
                <a:solidFill>
                  <a:srgbClr val="545454"/>
                </a:solidFill>
                <a:latin typeface="Jannah"/>
              </a:rPr>
              <a:t>Aperto do Botão</a:t>
            </a:r>
          </a:p>
          <a:p>
            <a:pPr algn="ctr">
              <a:lnSpc>
                <a:spcPts val="2621"/>
              </a:lnSpc>
            </a:pPr>
            <a:r>
              <a:rPr lang="en-US" sz="2016">
                <a:solidFill>
                  <a:srgbClr val="545454"/>
                </a:solidFill>
                <a:latin typeface="Jannah"/>
              </a:rPr>
              <a:t>Quando um jogador pressionao botão e envia uma resposta, o serverside precisa processar essa resposta e atualizar a pontuação do jogador correspondente. Novamente, é fundamental garantir que apenas uma thread do servidor esteja processando as respostas dos jogadores por vez para evitar conflitos e condições de corrida. Algo que pode ser feito através do uso de um mutex para bloquear o recurso quando o jogador pressionar o botão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74751" y="4900003"/>
            <a:ext cx="5068523" cy="37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077">
                <a:solidFill>
                  <a:srgbClr val="545454"/>
                </a:solidFill>
                <a:latin typeface="Jannah"/>
              </a:rPr>
              <a:t>WebSocket para exibição da situação captada no server na interface do client</a:t>
            </a:r>
          </a:p>
          <a:p>
            <a:pPr algn="ctr">
              <a:lnSpc>
                <a:spcPts val="2701"/>
              </a:lnSpc>
            </a:pPr>
          </a:p>
          <a:p>
            <a:pPr algn="ctr">
              <a:lnSpc>
                <a:spcPts val="2701"/>
              </a:lnSpc>
            </a:pPr>
            <a:r>
              <a:rPr lang="en-US" sz="2077">
                <a:solidFill>
                  <a:srgbClr val="545454"/>
                </a:solidFill>
                <a:latin typeface="Jannah"/>
              </a:rPr>
              <a:t>O projeto requer o uso de mecanismos de sincronização adequados para garantir a consistência e a integridade dos dados compartilhados entre o servidor e os clientes. Isso pode incluir o uso de  estruturas de sincronização para garantir  a atualização das informações de maneira simultânea e justa.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06533" y="4816947"/>
            <a:ext cx="4426433" cy="352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1803">
                <a:solidFill>
                  <a:srgbClr val="545454"/>
                </a:solidFill>
                <a:latin typeface="Jannah"/>
              </a:rPr>
              <a:t>Modelos de Concorrência:</a:t>
            </a:r>
          </a:p>
          <a:p>
            <a:pPr algn="ctr" marL="389337" indent="-194669" lvl="1">
              <a:lnSpc>
                <a:spcPts val="2344"/>
              </a:lnSpc>
              <a:buFont typeface="Arial"/>
              <a:buChar char="•"/>
            </a:pPr>
            <a:r>
              <a:rPr lang="en-US" sz="1803">
                <a:solidFill>
                  <a:srgbClr val="545454"/>
                </a:solidFill>
                <a:latin typeface="Jannah"/>
              </a:rPr>
              <a:t>O projeto pode ser implementado usando diferentes modelos de concorrência, como modelos baseados em threads, processos ou até mesmo modelos baseados em eventos. Cada modelo tem suas próprias vantagens e desvantagens em termos de desempenho, escalabilidade e complexidade de implementação.</a:t>
            </a:r>
          </a:p>
          <a:p>
            <a:pPr algn="ctr">
              <a:lnSpc>
                <a:spcPts val="2344"/>
              </a:lnSpc>
            </a:pPr>
          </a:p>
          <a:p>
            <a:pPr algn="ctr">
              <a:lnSpc>
                <a:spcPts val="2344"/>
              </a:lnSpc>
            </a:pPr>
          </a:p>
        </p:txBody>
      </p:sp>
      <p:grpSp>
        <p:nvGrpSpPr>
          <p:cNvPr name="Group 36" id="36"/>
          <p:cNvGrpSpPr/>
          <p:nvPr/>
        </p:nvGrpSpPr>
        <p:grpSpPr>
          <a:xfrm rot="-2700000">
            <a:off x="-4025886" y="-7445998"/>
            <a:ext cx="6664400" cy="8669109"/>
            <a:chOff x="0" y="0"/>
            <a:chExt cx="1755233" cy="228322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2700000">
            <a:off x="15651243" y="9728189"/>
            <a:ext cx="6664400" cy="8669109"/>
            <a:chOff x="0" y="0"/>
            <a:chExt cx="1755233" cy="228322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2700000">
            <a:off x="-4025886" y="-7139733"/>
            <a:ext cx="6664400" cy="8669109"/>
            <a:chOff x="0" y="0"/>
            <a:chExt cx="1755233" cy="228322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-2700000">
            <a:off x="15651243" y="9312941"/>
            <a:ext cx="6664400" cy="8669109"/>
            <a:chOff x="0" y="0"/>
            <a:chExt cx="1755233" cy="228322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4018793" y="-4597290"/>
            <a:ext cx="9393124" cy="21037266"/>
            <a:chOff x="0" y="0"/>
            <a:chExt cx="2473909" cy="55406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73909" cy="5540679"/>
            </a:xfrm>
            <a:custGeom>
              <a:avLst/>
              <a:gdLst/>
              <a:ahLst/>
              <a:cxnLst/>
              <a:rect r="r" b="b" t="t" l="l"/>
              <a:pathLst>
                <a:path h="5540679" w="247390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8100000">
            <a:off x="-2544752" y="7355436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8100000">
            <a:off x="6802116" y="2714655"/>
            <a:ext cx="11929395" cy="514338"/>
          </a:xfrm>
          <a:custGeom>
            <a:avLst/>
            <a:gdLst/>
            <a:ahLst/>
            <a:cxnLst/>
            <a:rect r="r" b="b" t="t" l="l"/>
            <a:pathLst>
              <a:path h="514338" w="11929395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7113" y="1512259"/>
            <a:ext cx="7557058" cy="195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O sistema é distribuído, pois envolve múltiplos dispositivos físicos interconectados através de uma rede de comunicação. O servidor e os três clientes estão operando em diferentes dispositivos e se comunicam através de uma rede.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7113" y="1009339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Mais de Um cliente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24634" y="3939876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Simultânedade de Informações aos Clientes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07277" y="6726891"/>
            <a:ext cx="7557058" cy="3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Medium"/>
              </a:rPr>
              <a:t>Responsabilidade de Cada Cliente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24634" y="4299921"/>
            <a:ext cx="7557058" cy="116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As perguntas são transmitidas para todos os jogadores simultaneamente, indicando uma distribuição de dados entre os dispositivos conectados.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07277" y="7185971"/>
            <a:ext cx="7557058" cy="195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Cada cliente é responsável por receber as perguntas do servidor, enviar suas respostas de volta e manter sua própria pontuação. Essa distribuição de responsabilidades entre os dispositivos constitui um aspecto distribuído do sistema.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DAGCngzUSC0</dc:identifier>
  <dcterms:modified xsi:type="dcterms:W3CDTF">2011-08-01T06:04:30Z</dcterms:modified>
  <cp:revision>1</cp:revision>
  <dc:title>Concorrência e Distribuição</dc:title>
</cp:coreProperties>
</file>