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annah" charset="1" panose="00000500000000000000"/>
      <p:regular r:id="rId10"/>
    </p:embeddedFont>
    <p:embeddedFont>
      <p:font typeface="Jannah Thin" charset="1" panose="00000200000000000000"/>
      <p:regular r:id="rId11"/>
    </p:embeddedFont>
    <p:embeddedFont>
      <p:font typeface="Jannah Medium" charset="1" panose="00000600000000000000"/>
      <p:regular r:id="rId12"/>
    </p:embeddedFont>
    <p:embeddedFont>
      <p:font typeface="Jannah Heavy" charset="1" panose="00000A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Italics" charset="1" panose="020B0306030504020204"/>
      <p:regular r:id="rId19"/>
    </p:embeddedFont>
    <p:embeddedFont>
      <p:font typeface="Open Sans Ultra-Bold" charset="1" panose="00000000000000000000"/>
      <p:regular r:id="rId20"/>
    </p:embeddedFont>
    <p:embeddedFont>
      <p:font typeface="Open Sans Ultra-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173908" y="-887422"/>
            <a:ext cx="20050300" cy="13834707"/>
            <a:chOff x="0" y="0"/>
            <a:chExt cx="5080000" cy="3505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80000" cy="3505200"/>
            </a:xfrm>
            <a:custGeom>
              <a:avLst/>
              <a:gdLst/>
              <a:ahLst/>
              <a:cxnLst/>
              <a:rect r="r" b="b" t="t" l="l"/>
              <a:pathLst>
                <a:path h="3505200" w="5080000">
                  <a:moveTo>
                    <a:pt x="5080000" y="3505200"/>
                  </a:moveTo>
                  <a:lnTo>
                    <a:pt x="0" y="3505200"/>
                  </a:lnTo>
                  <a:lnTo>
                    <a:pt x="0" y="0"/>
                  </a:lnTo>
                  <a:lnTo>
                    <a:pt x="5080000" y="0"/>
                  </a:lnTo>
                  <a:lnTo>
                    <a:pt x="5080000" y="3505200"/>
                  </a:lnTo>
                  <a:close/>
                </a:path>
              </a:pathLst>
            </a:custGeom>
            <a:blipFill>
              <a:blip r:embed="rId2"/>
              <a:stretch>
                <a:fillRect l="0" t="0" r="-546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15900" y="190500"/>
              <a:ext cx="4699000" cy="3098800"/>
            </a:xfrm>
            <a:custGeom>
              <a:avLst/>
              <a:gdLst/>
              <a:ahLst/>
              <a:cxnLst/>
              <a:rect r="r" b="b" t="t" l="l"/>
              <a:pathLst>
                <a:path h="3098800" w="4699000">
                  <a:moveTo>
                    <a:pt x="4699000" y="3098800"/>
                  </a:moveTo>
                  <a:lnTo>
                    <a:pt x="0" y="3098800"/>
                  </a:lnTo>
                  <a:lnTo>
                    <a:pt x="0" y="0"/>
                  </a:lnTo>
                  <a:lnTo>
                    <a:pt x="4699000" y="0"/>
                  </a:lnTo>
                  <a:lnTo>
                    <a:pt x="4699000" y="3098800"/>
                  </a:lnTo>
                  <a:close/>
                </a:path>
              </a:pathLst>
            </a:custGeom>
            <a:blipFill>
              <a:blip r:embed="rId3"/>
              <a:stretch>
                <a:fillRect l="0" t="-514" r="0" b="-514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2700000">
            <a:off x="-4781926" y="951518"/>
            <a:ext cx="18111132" cy="11629737"/>
            <a:chOff x="0" y="0"/>
            <a:chExt cx="4770010" cy="30629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70010" cy="3062976"/>
            </a:xfrm>
            <a:custGeom>
              <a:avLst/>
              <a:gdLst/>
              <a:ahLst/>
              <a:cxnLst/>
              <a:rect r="r" b="b" t="t" l="l"/>
              <a:pathLst>
                <a:path h="3062976" w="4770010">
                  <a:moveTo>
                    <a:pt x="0" y="0"/>
                  </a:moveTo>
                  <a:lnTo>
                    <a:pt x="4770010" y="0"/>
                  </a:lnTo>
                  <a:lnTo>
                    <a:pt x="4770010" y="3062976"/>
                  </a:lnTo>
                  <a:lnTo>
                    <a:pt x="0" y="3062976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770010" cy="3101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0877795" y="-5191057"/>
            <a:ext cx="5852739" cy="8669109"/>
            <a:chOff x="0" y="0"/>
            <a:chExt cx="1541462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700000">
            <a:off x="10877795" y="-5551814"/>
            <a:ext cx="5852739" cy="8669109"/>
            <a:chOff x="0" y="0"/>
            <a:chExt cx="1541462" cy="22832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700000">
            <a:off x="10877795" y="-6010958"/>
            <a:ext cx="5852739" cy="8669109"/>
            <a:chOff x="0" y="0"/>
            <a:chExt cx="1541462" cy="228322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7" id="17"/>
          <p:cNvSpPr/>
          <p:nvPr/>
        </p:nvSpPr>
        <p:spPr>
          <a:xfrm rot="0">
            <a:off x="-4083813" y="5839527"/>
            <a:ext cx="1322781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-1273518" y="8298180"/>
            <a:ext cx="7315200" cy="3977640"/>
          </a:xfrm>
          <a:custGeom>
            <a:avLst/>
            <a:gdLst/>
            <a:ahLst/>
            <a:cxnLst/>
            <a:rect r="r" b="b" t="t" l="l"/>
            <a:pathLst>
              <a:path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8100000">
            <a:off x="-3475881" y="1121409"/>
            <a:ext cx="9401653" cy="429307"/>
          </a:xfrm>
          <a:custGeom>
            <a:avLst/>
            <a:gdLst/>
            <a:ahLst/>
            <a:cxnLst/>
            <a:rect r="r" b="b" t="t" l="l"/>
            <a:pathLst>
              <a:path h="429307" w="9401653">
                <a:moveTo>
                  <a:pt x="0" y="429307"/>
                </a:moveTo>
                <a:lnTo>
                  <a:pt x="9401654" y="429307"/>
                </a:lnTo>
                <a:lnTo>
                  <a:pt x="9401654" y="0"/>
                </a:lnTo>
                <a:lnTo>
                  <a:pt x="0" y="0"/>
                </a:lnTo>
                <a:lnTo>
                  <a:pt x="0" y="429307"/>
                </a:lnTo>
                <a:close/>
              </a:path>
            </a:pathLst>
          </a:custGeom>
          <a:blipFill>
            <a:blip r:embed="rId6">
              <a:alphaModFix amt="50000"/>
            </a:blip>
            <a:stretch>
              <a:fillRect l="0" t="0" r="0" b="-332517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0603" y="4606098"/>
            <a:ext cx="14282159" cy="1081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24"/>
              </a:lnSpc>
              <a:spcBef>
                <a:spcPct val="0"/>
              </a:spcBef>
            </a:pPr>
            <a:r>
              <a:rPr lang="en-US" sz="6302" spc="-460">
                <a:solidFill>
                  <a:srgbClr val="FFFFFF"/>
                </a:solidFill>
                <a:latin typeface="Jannah Heavy"/>
              </a:rPr>
              <a:t>TRIVIALIDADES MULTIPLAYER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0603" y="3809607"/>
            <a:ext cx="9087874" cy="92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FFFFFF"/>
                </a:solidFill>
                <a:latin typeface="Jannah Medium"/>
              </a:rPr>
              <a:t>Concorrência e Distribuição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6817" y="5982307"/>
            <a:ext cx="5944866" cy="2041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</a:rPr>
              <a:t>ALANY GABRIELY - DESIGNE</a:t>
            </a:r>
          </a:p>
          <a:p>
            <a:pPr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</a:rPr>
              <a:t>ARTUR LAPOT - FRONTEND</a:t>
            </a:r>
          </a:p>
          <a:p>
            <a:pPr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</a:rPr>
              <a:t>FILIPE PAÇO (LÍDER) - BACKEND</a:t>
            </a:r>
          </a:p>
          <a:p>
            <a:pPr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</a:rPr>
              <a:t>RANDERSON - DOCUMENTAÇÃO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3446" y="3781940"/>
            <a:ext cx="5235131" cy="5061083"/>
            <a:chOff x="0" y="0"/>
            <a:chExt cx="1570033" cy="15178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0033" cy="1517835"/>
            </a:xfrm>
            <a:custGeom>
              <a:avLst/>
              <a:gdLst/>
              <a:ahLst/>
              <a:cxnLst/>
              <a:rect r="r" b="b" t="t" l="l"/>
              <a:pathLst>
                <a:path h="1517835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1517835"/>
                  </a:lnTo>
                  <a:lnTo>
                    <a:pt x="0" y="15178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70033" cy="155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21930" y="3541436"/>
            <a:ext cx="5235131" cy="240504"/>
            <a:chOff x="0" y="0"/>
            <a:chExt cx="1570033" cy="72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70033" cy="72128"/>
            </a:xfrm>
            <a:custGeom>
              <a:avLst/>
              <a:gdLst/>
              <a:ahLst/>
              <a:cxnLst/>
              <a:rect r="r" b="b" t="t" l="l"/>
              <a:pathLst>
                <a:path h="72128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27193" y="3541436"/>
            <a:ext cx="5235131" cy="240504"/>
            <a:chOff x="0" y="0"/>
            <a:chExt cx="1570033" cy="72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0033" cy="72128"/>
            </a:xfrm>
            <a:custGeom>
              <a:avLst/>
              <a:gdLst/>
              <a:ahLst/>
              <a:cxnLst/>
              <a:rect r="r" b="b" t="t" l="l"/>
              <a:pathLst>
                <a:path h="72128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30939" y="3541436"/>
            <a:ext cx="5235131" cy="240504"/>
            <a:chOff x="0" y="0"/>
            <a:chExt cx="1570033" cy="721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70033" cy="72128"/>
            </a:xfrm>
            <a:custGeom>
              <a:avLst/>
              <a:gdLst/>
              <a:ahLst/>
              <a:cxnLst/>
              <a:rect r="r" b="b" t="t" l="l"/>
              <a:pathLst>
                <a:path h="72128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28511" y="3781940"/>
            <a:ext cx="5235131" cy="5061083"/>
            <a:chOff x="0" y="0"/>
            <a:chExt cx="1570033" cy="15178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70033" cy="1517835"/>
            </a:xfrm>
            <a:custGeom>
              <a:avLst/>
              <a:gdLst/>
              <a:ahLst/>
              <a:cxnLst/>
              <a:rect r="r" b="b" t="t" l="l"/>
              <a:pathLst>
                <a:path h="1517835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1517835"/>
                  </a:lnTo>
                  <a:lnTo>
                    <a:pt x="0" y="15178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70033" cy="155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930939" y="3781940"/>
            <a:ext cx="5235131" cy="5061083"/>
            <a:chOff x="0" y="0"/>
            <a:chExt cx="1570033" cy="15178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70033" cy="1517835"/>
            </a:xfrm>
            <a:custGeom>
              <a:avLst/>
              <a:gdLst/>
              <a:ahLst/>
              <a:cxnLst/>
              <a:rect r="r" b="b" t="t" l="l"/>
              <a:pathLst>
                <a:path h="1517835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1517835"/>
                  </a:lnTo>
                  <a:lnTo>
                    <a:pt x="0" y="15178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570033" cy="155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30944" y="1323300"/>
            <a:ext cx="15630265" cy="98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1"/>
              </a:lnSpc>
            </a:pPr>
            <a:r>
              <a:rPr lang="en-US" sz="5829">
                <a:solidFill>
                  <a:srgbClr val="023D54"/>
                </a:solidFill>
                <a:latin typeface="Jannah Medium"/>
              </a:rPr>
              <a:t>Escopo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2270" y="4143890"/>
            <a:ext cx="5120328" cy="4133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sz="2302">
                <a:solidFill>
                  <a:srgbClr val="545454"/>
                </a:solidFill>
                <a:latin typeface="Jannah"/>
              </a:rPr>
              <a:t>O projeto proposto é um jogo de perguntas e respostas projetado para ser jogado por três jogadores</a:t>
            </a:r>
          </a:p>
          <a:p>
            <a:pPr algn="ctr">
              <a:lnSpc>
                <a:spcPts val="2993"/>
              </a:lnSpc>
            </a:pPr>
            <a:r>
              <a:rPr lang="en-US" sz="2302">
                <a:solidFill>
                  <a:srgbClr val="545454"/>
                </a:solidFill>
                <a:latin typeface="Jannah"/>
              </a:rPr>
              <a:t>simultaneamente. O jogo é implementado em um ambiente distribuído, onde um servidor central</a:t>
            </a:r>
          </a:p>
          <a:p>
            <a:pPr algn="ctr">
              <a:lnSpc>
                <a:spcPts val="2993"/>
              </a:lnSpc>
            </a:pPr>
            <a:r>
              <a:rPr lang="en-US" sz="2302">
                <a:solidFill>
                  <a:srgbClr val="545454"/>
                </a:solidFill>
                <a:latin typeface="Jannah"/>
              </a:rPr>
              <a:t>coordena a interação entre os jogadores e gerência o fluxo do jogo. Este projeto visa explorar</a:t>
            </a:r>
          </a:p>
          <a:p>
            <a:pPr algn="ctr">
              <a:lnSpc>
                <a:spcPts val="2993"/>
              </a:lnSpc>
            </a:pPr>
            <a:r>
              <a:rPr lang="en-US" sz="2302">
                <a:solidFill>
                  <a:srgbClr val="545454"/>
                </a:solidFill>
                <a:latin typeface="Jannah"/>
              </a:rPr>
              <a:t>conceitos de software concorrente e distribuído.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22415" y="3931445"/>
            <a:ext cx="5043170" cy="434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218">
                <a:solidFill>
                  <a:srgbClr val="545454"/>
                </a:solidFill>
                <a:latin typeface="Jannah"/>
              </a:rPr>
              <a:t>O jogo consiste em várias rodadas onde o servidor seleciona aleatoriamente uma pergunta da lista</a:t>
            </a:r>
          </a:p>
          <a:p>
            <a:pPr algn="ctr">
              <a:lnSpc>
                <a:spcPts val="2884"/>
              </a:lnSpc>
            </a:pPr>
            <a:r>
              <a:rPr lang="en-US" sz="2218">
                <a:solidFill>
                  <a:srgbClr val="545454"/>
                </a:solidFill>
                <a:latin typeface="Jannah"/>
              </a:rPr>
              <a:t>e a envia para os jogadores. O primeiro jogador a pressionar um botão especificado tem</a:t>
            </a:r>
          </a:p>
          <a:p>
            <a:pPr algn="ctr">
              <a:lnSpc>
                <a:spcPts val="2884"/>
              </a:lnSpc>
            </a:pPr>
            <a:r>
              <a:rPr lang="en-US" sz="2218">
                <a:solidFill>
                  <a:srgbClr val="545454"/>
                </a:solidFill>
                <a:latin typeface="Jannah"/>
              </a:rPr>
              <a:t>a oportunidade de responder à pergunta. Se a resposta estiver correta, o jogador ganha um ponto; se</a:t>
            </a:r>
          </a:p>
          <a:p>
            <a:pPr algn="ctr">
              <a:lnSpc>
                <a:spcPts val="2884"/>
              </a:lnSpc>
            </a:pPr>
            <a:r>
              <a:rPr lang="en-US" sz="2218">
                <a:solidFill>
                  <a:srgbClr val="545454"/>
                </a:solidFill>
                <a:latin typeface="Jannah"/>
              </a:rPr>
              <a:t>estiver incorreta, ele perde um ponto. O jogo continua até que um jogador atinja cinco pontos.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935092" y="3931445"/>
            <a:ext cx="5134893" cy="522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60103" indent="-230051" lvl="1">
              <a:lnSpc>
                <a:spcPts val="2770"/>
              </a:lnSpc>
              <a:buFont typeface="Arial"/>
              <a:buChar char="•"/>
            </a:pPr>
            <a:r>
              <a:rPr lang="en-US" sz="2131">
                <a:solidFill>
                  <a:srgbClr val="545454"/>
                </a:solidFill>
                <a:latin typeface="Jannah"/>
              </a:rPr>
              <a:t>Software Concorrente e Distribuído: </a:t>
            </a:r>
            <a:r>
              <a:rPr lang="en-US" sz="2131">
                <a:solidFill>
                  <a:srgbClr val="545454"/>
                </a:solidFill>
                <a:latin typeface="Jannah"/>
              </a:rPr>
              <a:t>O projeto explora a criação de um sistema distribuído onde múltiplos jogadores interagem simultaneamente.</a:t>
            </a:r>
          </a:p>
          <a:p>
            <a:pPr algn="ctr" marL="460103" indent="-230051" lvl="1">
              <a:lnSpc>
                <a:spcPts val="2770"/>
              </a:lnSpc>
              <a:buFont typeface="Arial"/>
              <a:buChar char="•"/>
            </a:pPr>
            <a:r>
              <a:rPr lang="en-US" sz="2131">
                <a:solidFill>
                  <a:srgbClr val="545454"/>
                </a:solidFill>
                <a:latin typeface="Jannah"/>
              </a:rPr>
              <a:t>Middleware e Distribuição: O servidor atua como um middleware que coordena a comunicação entre os jogadores e gerencia o fluxo do jogo.</a:t>
            </a:r>
          </a:p>
          <a:p>
            <a:pPr algn="ctr" marL="460103" indent="-230051" lvl="1">
              <a:lnSpc>
                <a:spcPts val="2770"/>
              </a:lnSpc>
              <a:buFont typeface="Arial"/>
              <a:buChar char="•"/>
            </a:pPr>
            <a:r>
              <a:rPr lang="en-US" sz="2131">
                <a:solidFill>
                  <a:srgbClr val="545454"/>
                </a:solidFill>
                <a:latin typeface="Jannah"/>
              </a:rPr>
              <a:t>Concorrência e Paralelismo: O jogo requer gerenciamento de interações concorrentes, como a resposta dos jogadores e atualização de pontuações.</a:t>
            </a:r>
          </a:p>
          <a:p>
            <a:pPr algn="ctr">
              <a:lnSpc>
                <a:spcPts val="2770"/>
              </a:lnSpc>
            </a:pPr>
          </a:p>
          <a:p>
            <a:pPr algn="ctr">
              <a:lnSpc>
                <a:spcPts val="2770"/>
              </a:lnSpc>
            </a:pPr>
          </a:p>
        </p:txBody>
      </p:sp>
      <p:grpSp>
        <p:nvGrpSpPr>
          <p:cNvPr name="Group 24" id="24"/>
          <p:cNvGrpSpPr/>
          <p:nvPr/>
        </p:nvGrpSpPr>
        <p:grpSpPr>
          <a:xfrm rot="-2700000">
            <a:off x="-4025886" y="-7445998"/>
            <a:ext cx="6664400" cy="8669109"/>
            <a:chOff x="0" y="0"/>
            <a:chExt cx="1755233" cy="228322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2700000">
            <a:off x="15651243" y="9728189"/>
            <a:ext cx="6664400" cy="8669109"/>
            <a:chOff x="0" y="0"/>
            <a:chExt cx="1755233" cy="228322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2700000">
            <a:off x="-4025886" y="-7139733"/>
            <a:ext cx="6664400" cy="8669109"/>
            <a:chOff x="0" y="0"/>
            <a:chExt cx="1755233" cy="228322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-2700000">
            <a:off x="15651243" y="9312941"/>
            <a:ext cx="6664400" cy="8669109"/>
            <a:chOff x="0" y="0"/>
            <a:chExt cx="1755233" cy="228322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7358383" y="2953874"/>
            <a:ext cx="3571234" cy="443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000000"/>
                </a:solidFill>
                <a:latin typeface="Open Sans Light"/>
              </a:rPr>
              <a:t>Funcionamento do Jogo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916583" y="2953874"/>
            <a:ext cx="1648857" cy="443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000000"/>
                </a:solidFill>
                <a:latin typeface="Open Sans Light"/>
              </a:rPr>
              <a:t>Introdução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362987" y="2953874"/>
            <a:ext cx="4598222" cy="443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000000"/>
                </a:solidFill>
                <a:latin typeface="Open Sans Light"/>
              </a:rPr>
              <a:t>Tópicos da Ementa Abordados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3446" y="3781940"/>
            <a:ext cx="5235131" cy="5061083"/>
            <a:chOff x="0" y="0"/>
            <a:chExt cx="1570033" cy="15178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0033" cy="1517835"/>
            </a:xfrm>
            <a:custGeom>
              <a:avLst/>
              <a:gdLst/>
              <a:ahLst/>
              <a:cxnLst/>
              <a:rect r="r" b="b" t="t" l="l"/>
              <a:pathLst>
                <a:path h="1517835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1517835"/>
                  </a:lnTo>
                  <a:lnTo>
                    <a:pt x="0" y="15178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70033" cy="155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21930" y="3541436"/>
            <a:ext cx="5235131" cy="240504"/>
            <a:chOff x="0" y="0"/>
            <a:chExt cx="1570033" cy="72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70033" cy="72128"/>
            </a:xfrm>
            <a:custGeom>
              <a:avLst/>
              <a:gdLst/>
              <a:ahLst/>
              <a:cxnLst/>
              <a:rect r="r" b="b" t="t" l="l"/>
              <a:pathLst>
                <a:path h="72128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27193" y="3541436"/>
            <a:ext cx="5235131" cy="240504"/>
            <a:chOff x="0" y="0"/>
            <a:chExt cx="1570033" cy="72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0033" cy="72128"/>
            </a:xfrm>
            <a:custGeom>
              <a:avLst/>
              <a:gdLst/>
              <a:ahLst/>
              <a:cxnLst/>
              <a:rect r="r" b="b" t="t" l="l"/>
              <a:pathLst>
                <a:path h="72128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30939" y="3541436"/>
            <a:ext cx="5235131" cy="240504"/>
            <a:chOff x="0" y="0"/>
            <a:chExt cx="1570033" cy="721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70033" cy="72128"/>
            </a:xfrm>
            <a:custGeom>
              <a:avLst/>
              <a:gdLst/>
              <a:ahLst/>
              <a:cxnLst/>
              <a:rect r="r" b="b" t="t" l="l"/>
              <a:pathLst>
                <a:path h="72128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28511" y="3781940"/>
            <a:ext cx="5235131" cy="5061083"/>
            <a:chOff x="0" y="0"/>
            <a:chExt cx="1570033" cy="15178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70033" cy="1517835"/>
            </a:xfrm>
            <a:custGeom>
              <a:avLst/>
              <a:gdLst/>
              <a:ahLst/>
              <a:cxnLst/>
              <a:rect r="r" b="b" t="t" l="l"/>
              <a:pathLst>
                <a:path h="1517835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1517835"/>
                  </a:lnTo>
                  <a:lnTo>
                    <a:pt x="0" y="15178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70033" cy="155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930939" y="3781940"/>
            <a:ext cx="5235131" cy="5061083"/>
            <a:chOff x="0" y="0"/>
            <a:chExt cx="1570033" cy="15178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70033" cy="1517835"/>
            </a:xfrm>
            <a:custGeom>
              <a:avLst/>
              <a:gdLst/>
              <a:ahLst/>
              <a:cxnLst/>
              <a:rect r="r" b="b" t="t" l="l"/>
              <a:pathLst>
                <a:path h="1517835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1517835"/>
                  </a:lnTo>
                  <a:lnTo>
                    <a:pt x="0" y="15178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570033" cy="155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757251" y="2796422"/>
            <a:ext cx="1971035" cy="197103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159241" y="2855437"/>
            <a:ext cx="1971035" cy="197103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562987" y="2855437"/>
            <a:ext cx="1971035" cy="197103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3236449" y="3170395"/>
            <a:ext cx="1012638" cy="1105062"/>
          </a:xfrm>
          <a:custGeom>
            <a:avLst/>
            <a:gdLst/>
            <a:ahLst/>
            <a:cxnLst/>
            <a:rect r="r" b="b" t="t" l="l"/>
            <a:pathLst>
              <a:path h="1105062" w="1012638">
                <a:moveTo>
                  <a:pt x="0" y="0"/>
                </a:moveTo>
                <a:lnTo>
                  <a:pt x="1012639" y="0"/>
                </a:lnTo>
                <a:lnTo>
                  <a:pt x="1012639" y="1105062"/>
                </a:lnTo>
                <a:lnTo>
                  <a:pt x="0" y="1105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8546732" y="3196962"/>
            <a:ext cx="1196052" cy="1169956"/>
          </a:xfrm>
          <a:custGeom>
            <a:avLst/>
            <a:gdLst/>
            <a:ahLst/>
            <a:cxnLst/>
            <a:rect r="r" b="b" t="t" l="l"/>
            <a:pathLst>
              <a:path h="1169956" w="1196052">
                <a:moveTo>
                  <a:pt x="0" y="0"/>
                </a:moveTo>
                <a:lnTo>
                  <a:pt x="1196052" y="0"/>
                </a:lnTo>
                <a:lnTo>
                  <a:pt x="1196052" y="1169956"/>
                </a:lnTo>
                <a:lnTo>
                  <a:pt x="0" y="116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3900508" y="3209452"/>
            <a:ext cx="1295992" cy="1263003"/>
          </a:xfrm>
          <a:custGeom>
            <a:avLst/>
            <a:gdLst/>
            <a:ahLst/>
            <a:cxnLst/>
            <a:rect r="r" b="b" t="t" l="l"/>
            <a:pathLst>
              <a:path h="1263003" w="1295992">
                <a:moveTo>
                  <a:pt x="0" y="0"/>
                </a:moveTo>
                <a:lnTo>
                  <a:pt x="1295992" y="0"/>
                </a:lnTo>
                <a:lnTo>
                  <a:pt x="1295992" y="1263004"/>
                </a:lnTo>
                <a:lnTo>
                  <a:pt x="0" y="1263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330944" y="1323300"/>
            <a:ext cx="15630265" cy="98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1"/>
              </a:lnSpc>
            </a:pPr>
            <a:r>
              <a:rPr lang="en-US" sz="5829">
                <a:solidFill>
                  <a:srgbClr val="023D54"/>
                </a:solidFill>
                <a:latin typeface="Jannah Medium"/>
              </a:rPr>
              <a:t>Situações de Concorrência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02270" y="4807422"/>
            <a:ext cx="5156308" cy="395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1"/>
              </a:lnSpc>
            </a:pPr>
            <a:r>
              <a:rPr lang="en-US" sz="2016">
                <a:solidFill>
                  <a:srgbClr val="545454"/>
                </a:solidFill>
                <a:latin typeface="Jannah"/>
              </a:rPr>
              <a:t>Aperto do Botão</a:t>
            </a:r>
          </a:p>
          <a:p>
            <a:pPr algn="ctr">
              <a:lnSpc>
                <a:spcPts val="2621"/>
              </a:lnSpc>
            </a:pPr>
            <a:r>
              <a:rPr lang="en-US" sz="2016">
                <a:solidFill>
                  <a:srgbClr val="545454"/>
                </a:solidFill>
                <a:latin typeface="Jannah"/>
              </a:rPr>
              <a:t>Quando um jogador pressionao botão e envia uma resposta, o serverside precisa processar essa resposta e atualizar a pontuação do jogador correspondente. Novamente, é fundamental garantir que apenas uma thread do servidor esteja processando as respostas dos jogadores por vez para evitar conflitos e condições de corrida. Algo que pode ser feito através do uso de um mutex para bloquear o recurso quando o jogador pressionar o botão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674751" y="4900003"/>
            <a:ext cx="5068523" cy="374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1"/>
              </a:lnSpc>
            </a:pPr>
            <a:r>
              <a:rPr lang="en-US" sz="2077">
                <a:solidFill>
                  <a:srgbClr val="545454"/>
                </a:solidFill>
                <a:latin typeface="Jannah"/>
              </a:rPr>
              <a:t>WebSocket para exibição da situação captada no server na interface do client</a:t>
            </a:r>
          </a:p>
          <a:p>
            <a:pPr algn="ctr">
              <a:lnSpc>
                <a:spcPts val="2701"/>
              </a:lnSpc>
            </a:pPr>
          </a:p>
          <a:p>
            <a:pPr algn="ctr">
              <a:lnSpc>
                <a:spcPts val="2701"/>
              </a:lnSpc>
            </a:pPr>
            <a:r>
              <a:rPr lang="en-US" sz="2077">
                <a:solidFill>
                  <a:srgbClr val="545454"/>
                </a:solidFill>
                <a:latin typeface="Jannah"/>
              </a:rPr>
              <a:t>O projeto requer o uso de mecanismos de sincronização adequados para garantir a consistência e a integridade dos dados compartilhados entre o servidor e os clientes. Isso pode incluir o uso de  estruturas de sincronização para garantir  a atualização dos dados de maneira simultânea e justa.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63642" y="4909528"/>
            <a:ext cx="5054854" cy="4035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7"/>
              </a:lnSpc>
            </a:pPr>
            <a:r>
              <a:rPr lang="en-US" sz="2059">
                <a:solidFill>
                  <a:srgbClr val="545454"/>
                </a:solidFill>
                <a:latin typeface="Jannah"/>
              </a:rPr>
              <a:t>Modelos de Concorrência:</a:t>
            </a:r>
          </a:p>
          <a:p>
            <a:pPr algn="ctr" marL="444611" indent="-222306" lvl="1">
              <a:lnSpc>
                <a:spcPts val="2677"/>
              </a:lnSpc>
              <a:buFont typeface="Arial"/>
              <a:buChar char="•"/>
            </a:pPr>
            <a:r>
              <a:rPr lang="en-US" sz="2059">
                <a:solidFill>
                  <a:srgbClr val="545454"/>
                </a:solidFill>
                <a:latin typeface="Jannah"/>
              </a:rPr>
              <a:t>O projeto pode ser implementado usando diferentes modelos de concorrência, como modelos baseados em threads, processos ou até mesmo modelos baseados em eventos. Cada modelo tem suas próprias vantagens e desvantagens em termos de desempenho, escalabilidade e complexidade de implementação.</a:t>
            </a:r>
          </a:p>
          <a:p>
            <a:pPr algn="ctr">
              <a:lnSpc>
                <a:spcPts val="2677"/>
              </a:lnSpc>
            </a:pPr>
          </a:p>
          <a:p>
            <a:pPr algn="ctr">
              <a:lnSpc>
                <a:spcPts val="2677"/>
              </a:lnSpc>
            </a:pPr>
          </a:p>
        </p:txBody>
      </p:sp>
      <p:grpSp>
        <p:nvGrpSpPr>
          <p:cNvPr name="Group 36" id="36"/>
          <p:cNvGrpSpPr/>
          <p:nvPr/>
        </p:nvGrpSpPr>
        <p:grpSpPr>
          <a:xfrm rot="-2700000">
            <a:off x="-4025886" y="-7445998"/>
            <a:ext cx="6664400" cy="8669109"/>
            <a:chOff x="0" y="0"/>
            <a:chExt cx="1755233" cy="228322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-2700000">
            <a:off x="15651243" y="9728189"/>
            <a:ext cx="6664400" cy="8669109"/>
            <a:chOff x="0" y="0"/>
            <a:chExt cx="1755233" cy="228322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-2700000">
            <a:off x="-4025886" y="-7139733"/>
            <a:ext cx="6664400" cy="8669109"/>
            <a:chOff x="0" y="0"/>
            <a:chExt cx="1755233" cy="228322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-2700000">
            <a:off x="15651243" y="9312941"/>
            <a:ext cx="6664400" cy="8669109"/>
            <a:chOff x="0" y="0"/>
            <a:chExt cx="1755233" cy="228322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6474984" y="799694"/>
            <a:ext cx="5852739" cy="8669109"/>
            <a:chOff x="0" y="0"/>
            <a:chExt cx="1541462" cy="22832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6972214" y="759751"/>
            <a:ext cx="5852739" cy="8669109"/>
            <a:chOff x="0" y="0"/>
            <a:chExt cx="1541462" cy="2283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0108517" y="-5762255"/>
            <a:ext cx="6664400" cy="8669109"/>
            <a:chOff x="0" y="0"/>
            <a:chExt cx="1755233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55233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700000">
            <a:off x="4018793" y="-4597290"/>
            <a:ext cx="9393124" cy="21037266"/>
            <a:chOff x="0" y="0"/>
            <a:chExt cx="2473909" cy="55406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73909" cy="5540679"/>
            </a:xfrm>
            <a:custGeom>
              <a:avLst/>
              <a:gdLst/>
              <a:ahLst/>
              <a:cxnLst/>
              <a:rect r="r" b="b" t="t" l="l"/>
              <a:pathLst>
                <a:path h="5540679" w="2473909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473909" cy="5578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8100000">
            <a:off x="-2544752" y="7355436"/>
            <a:ext cx="11929395" cy="514338"/>
          </a:xfrm>
          <a:custGeom>
            <a:avLst/>
            <a:gdLst/>
            <a:ahLst/>
            <a:cxnLst/>
            <a:rect r="r" b="b" t="t" l="l"/>
            <a:pathLst>
              <a:path h="514338" w="11929395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-8100000">
            <a:off x="6802116" y="2714655"/>
            <a:ext cx="11929395" cy="514338"/>
          </a:xfrm>
          <a:custGeom>
            <a:avLst/>
            <a:gdLst/>
            <a:ahLst/>
            <a:cxnLst/>
            <a:rect r="r" b="b" t="t" l="l"/>
            <a:pathLst>
              <a:path h="514338" w="11929395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57113" y="1512259"/>
            <a:ext cx="7557058" cy="1950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</a:rPr>
              <a:t>O sistema é distribuído, pois envolve múltiplos dispositivos físicos interconectados através de uma rede de comunicação. O servidor e os três clientes estão operando em diferentes dispositivos e se comunicam através de uma rede.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57113" y="1009339"/>
            <a:ext cx="7557058" cy="38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23D54"/>
                </a:solidFill>
                <a:latin typeface="Jannah Medium"/>
              </a:rPr>
              <a:t>Mais de Um cliente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24634" y="3939876"/>
            <a:ext cx="7557058" cy="38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23D54"/>
                </a:solidFill>
                <a:latin typeface="Jannah Medium"/>
              </a:rPr>
              <a:t>Simultânedade de Informações aos Clientes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07277" y="6726891"/>
            <a:ext cx="7557058" cy="38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23D54"/>
                </a:solidFill>
                <a:latin typeface="Jannah Medium"/>
              </a:rPr>
              <a:t>Responsabilidade de Cada Cliente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324634" y="4299921"/>
            <a:ext cx="7557058" cy="116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</a:rPr>
              <a:t>As perguntas são transmitidas para todos os jogadores simultaneamente, indicando uma distribuição de dados entre os dispositivos conectados.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07277" y="7185971"/>
            <a:ext cx="7557058" cy="1950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</a:rPr>
              <a:t>Cada cliente é responsável por receber as perguntas do servidor, enviar suas respostas de volta e manter sua própria pontuação. Essa distribuição de responsabilidades entre os dispositivos constitui um aspecto distribuído do sistema.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-190397" y="80270"/>
            <a:ext cx="10029594" cy="63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6"/>
              </a:lnSpc>
            </a:pPr>
            <a:r>
              <a:rPr lang="en-US" sz="3740">
                <a:solidFill>
                  <a:srgbClr val="023D54"/>
                </a:solidFill>
                <a:latin typeface="Jannah Medium"/>
              </a:rPr>
              <a:t>Situações de Distribuição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7971" y="2501273"/>
            <a:ext cx="11132059" cy="6718765"/>
            <a:chOff x="0" y="0"/>
            <a:chExt cx="2931900" cy="17695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900" cy="1769551"/>
            </a:xfrm>
            <a:custGeom>
              <a:avLst/>
              <a:gdLst/>
              <a:ahLst/>
              <a:cxnLst/>
              <a:rect r="r" b="b" t="t" l="l"/>
              <a:pathLst>
                <a:path h="1769551" w="2931900">
                  <a:moveTo>
                    <a:pt x="0" y="0"/>
                  </a:moveTo>
                  <a:lnTo>
                    <a:pt x="2931900" y="0"/>
                  </a:lnTo>
                  <a:lnTo>
                    <a:pt x="2931900" y="1769551"/>
                  </a:lnTo>
                  <a:lnTo>
                    <a:pt x="0" y="1769551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900" cy="1807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48047" y="3169745"/>
            <a:ext cx="10355886" cy="1621211"/>
            <a:chOff x="0" y="0"/>
            <a:chExt cx="2727476" cy="4269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27476" cy="426986"/>
            </a:xfrm>
            <a:custGeom>
              <a:avLst/>
              <a:gdLst/>
              <a:ahLst/>
              <a:cxnLst/>
              <a:rect r="r" b="b" t="t" l="l"/>
              <a:pathLst>
                <a:path h="426986" w="2727476">
                  <a:moveTo>
                    <a:pt x="0" y="0"/>
                  </a:moveTo>
                  <a:lnTo>
                    <a:pt x="2727476" y="0"/>
                  </a:lnTo>
                  <a:lnTo>
                    <a:pt x="2727476" y="426986"/>
                  </a:lnTo>
                  <a:lnTo>
                    <a:pt x="0" y="42698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23D5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27476" cy="465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48047" y="5050050"/>
            <a:ext cx="10355886" cy="1621211"/>
            <a:chOff x="0" y="0"/>
            <a:chExt cx="2727476" cy="4269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27476" cy="426986"/>
            </a:xfrm>
            <a:custGeom>
              <a:avLst/>
              <a:gdLst/>
              <a:ahLst/>
              <a:cxnLst/>
              <a:rect r="r" b="b" t="t" l="l"/>
              <a:pathLst>
                <a:path h="426986" w="2727476">
                  <a:moveTo>
                    <a:pt x="0" y="0"/>
                  </a:moveTo>
                  <a:lnTo>
                    <a:pt x="2727476" y="0"/>
                  </a:lnTo>
                  <a:lnTo>
                    <a:pt x="2727476" y="426986"/>
                  </a:lnTo>
                  <a:lnTo>
                    <a:pt x="0" y="42698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23D5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27476" cy="465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048047" y="7006880"/>
            <a:ext cx="10355886" cy="1621211"/>
            <a:chOff x="0" y="0"/>
            <a:chExt cx="2727476" cy="42698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27476" cy="426986"/>
            </a:xfrm>
            <a:custGeom>
              <a:avLst/>
              <a:gdLst/>
              <a:ahLst/>
              <a:cxnLst/>
              <a:rect r="r" b="b" t="t" l="l"/>
              <a:pathLst>
                <a:path h="426986" w="2727476">
                  <a:moveTo>
                    <a:pt x="0" y="0"/>
                  </a:moveTo>
                  <a:lnTo>
                    <a:pt x="2727476" y="0"/>
                  </a:lnTo>
                  <a:lnTo>
                    <a:pt x="2727476" y="426986"/>
                  </a:lnTo>
                  <a:lnTo>
                    <a:pt x="0" y="42698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23D5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27476" cy="465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48047" y="3169745"/>
            <a:ext cx="3086100" cy="810605"/>
            <a:chOff x="0" y="0"/>
            <a:chExt cx="812800" cy="2134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213493"/>
            </a:xfrm>
            <a:custGeom>
              <a:avLst/>
              <a:gdLst/>
              <a:ahLst/>
              <a:cxnLst/>
              <a:rect r="r" b="b" t="t" l="l"/>
              <a:pathLst>
                <a:path h="2134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13493"/>
                  </a:lnTo>
                  <a:lnTo>
                    <a:pt x="0" y="213493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25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048047" y="5050050"/>
            <a:ext cx="3086100" cy="810605"/>
            <a:chOff x="0" y="0"/>
            <a:chExt cx="812800" cy="21349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213493"/>
            </a:xfrm>
            <a:custGeom>
              <a:avLst/>
              <a:gdLst/>
              <a:ahLst/>
              <a:cxnLst/>
              <a:rect r="r" b="b" t="t" l="l"/>
              <a:pathLst>
                <a:path h="2134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13493"/>
                  </a:lnTo>
                  <a:lnTo>
                    <a:pt x="0" y="213493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25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048047" y="7006880"/>
            <a:ext cx="3086100" cy="810605"/>
            <a:chOff x="0" y="0"/>
            <a:chExt cx="812800" cy="21349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213493"/>
            </a:xfrm>
            <a:custGeom>
              <a:avLst/>
              <a:gdLst/>
              <a:ahLst/>
              <a:cxnLst/>
              <a:rect r="r" b="b" t="t" l="l"/>
              <a:pathLst>
                <a:path h="2134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13493"/>
                  </a:lnTo>
                  <a:lnTo>
                    <a:pt x="0" y="213493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25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512378" y="684198"/>
            <a:ext cx="11197651" cy="482789"/>
          </a:xfrm>
          <a:custGeom>
            <a:avLst/>
            <a:gdLst/>
            <a:ahLst/>
            <a:cxnLst/>
            <a:rect r="r" b="b" t="t" l="l"/>
            <a:pathLst>
              <a:path h="482789" w="11197651">
                <a:moveTo>
                  <a:pt x="0" y="0"/>
                </a:moveTo>
                <a:lnTo>
                  <a:pt x="11197651" y="0"/>
                </a:lnTo>
                <a:lnTo>
                  <a:pt x="11197651" y="482789"/>
                </a:lnTo>
                <a:lnTo>
                  <a:pt x="0" y="48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3577971" y="1160536"/>
            <a:ext cx="11132059" cy="1340737"/>
            <a:chOff x="0" y="0"/>
            <a:chExt cx="2931900" cy="35311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931900" cy="353116"/>
            </a:xfrm>
            <a:custGeom>
              <a:avLst/>
              <a:gdLst/>
              <a:ahLst/>
              <a:cxnLst/>
              <a:rect r="r" b="b" t="t" l="l"/>
              <a:pathLst>
                <a:path h="353116" w="2931900">
                  <a:moveTo>
                    <a:pt x="0" y="0"/>
                  </a:moveTo>
                  <a:lnTo>
                    <a:pt x="2931900" y="0"/>
                  </a:lnTo>
                  <a:lnTo>
                    <a:pt x="293190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931900" cy="391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058190" y="1449909"/>
            <a:ext cx="14171619" cy="723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Jannah Medium"/>
              </a:rPr>
              <a:t>Tecnologias Utilizadas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134147" y="3576381"/>
            <a:ext cx="7269786" cy="74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8"/>
              </a:lnSpc>
            </a:pPr>
            <a:r>
              <a:rPr lang="en-US" sz="2275">
                <a:solidFill>
                  <a:srgbClr val="545454"/>
                </a:solidFill>
                <a:latin typeface="Jannah"/>
              </a:rPr>
              <a:t>Para o frontend moderno e consistente escolhemos o React para confecionar as telas dos usuários.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304385" y="3373471"/>
            <a:ext cx="2573425" cy="383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1"/>
              </a:lnSpc>
            </a:pPr>
            <a:r>
              <a:rPr lang="en-US" sz="2416">
                <a:solidFill>
                  <a:srgbClr val="FFFFFF"/>
                </a:solidFill>
                <a:latin typeface="Jannah Heavy"/>
              </a:rPr>
              <a:t>FRONTEND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304385" y="5253777"/>
            <a:ext cx="2573425" cy="383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1"/>
              </a:lnSpc>
            </a:pPr>
            <a:r>
              <a:rPr lang="en-US" sz="2416">
                <a:solidFill>
                  <a:srgbClr val="FFFFFF"/>
                </a:solidFill>
                <a:latin typeface="Jannah Heavy"/>
              </a:rPr>
              <a:t>SERVERSIDE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304385" y="7185914"/>
            <a:ext cx="2573425" cy="383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1"/>
              </a:lnSpc>
            </a:pPr>
            <a:r>
              <a:rPr lang="en-US" sz="2416">
                <a:solidFill>
                  <a:srgbClr val="FFFFFF"/>
                </a:solidFill>
                <a:latin typeface="Jannah Heavy"/>
              </a:rPr>
              <a:t>DEPLOY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71440" y="5238609"/>
            <a:ext cx="6832493" cy="123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95"/>
              </a:lnSpc>
            </a:pPr>
            <a:r>
              <a:rPr lang="en-US" sz="1919">
                <a:solidFill>
                  <a:srgbClr val="545454"/>
                </a:solidFill>
                <a:latin typeface="Jannah"/>
              </a:rPr>
              <a:t>O backend será desenvolvido em python, utilizando websockets para a ágil interação com o front. Além disso para lidar com a concorrencia sera feito o uso de mutex e e a biblioteca _thread que  facilita para a criação das threads.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71440" y="7541301"/>
            <a:ext cx="6690597" cy="34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2"/>
              </a:lnSpc>
            </a:pPr>
            <a:r>
              <a:rPr lang="en-US" sz="2094">
                <a:solidFill>
                  <a:srgbClr val="545454"/>
                </a:solidFill>
                <a:latin typeface="Jannah"/>
              </a:rPr>
              <a:t>Nosso deploy será feito em servidor próprio </a:t>
            </a:r>
          </a:p>
        </p:txBody>
      </p:sp>
      <p:grpSp>
        <p:nvGrpSpPr>
          <p:cNvPr name="Group 34" id="34"/>
          <p:cNvGrpSpPr/>
          <p:nvPr/>
        </p:nvGrpSpPr>
        <p:grpSpPr>
          <a:xfrm rot="-2700000">
            <a:off x="14933571" y="-4875932"/>
            <a:ext cx="5852739" cy="8669109"/>
            <a:chOff x="0" y="0"/>
            <a:chExt cx="1541462" cy="228322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7755540">
            <a:off x="-2967378" y="6742882"/>
            <a:ext cx="5852739" cy="8669109"/>
            <a:chOff x="0" y="0"/>
            <a:chExt cx="1541462" cy="228322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-2700000">
            <a:off x="14933571" y="-5236688"/>
            <a:ext cx="5852739" cy="8669109"/>
            <a:chOff x="0" y="0"/>
            <a:chExt cx="1541462" cy="228322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7755540">
            <a:off x="-2931291" y="7101829"/>
            <a:ext cx="5852739" cy="8669109"/>
            <a:chOff x="0" y="0"/>
            <a:chExt cx="1541462" cy="2283222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-2700000">
            <a:off x="14933571" y="-5695833"/>
            <a:ext cx="5852739" cy="8669109"/>
            <a:chOff x="0" y="0"/>
            <a:chExt cx="1541462" cy="228322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7755540">
            <a:off x="-2885362" y="7558670"/>
            <a:ext cx="5852739" cy="8669109"/>
            <a:chOff x="0" y="0"/>
            <a:chExt cx="1541462" cy="2283222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2" id="52"/>
          <p:cNvSpPr/>
          <p:nvPr/>
        </p:nvSpPr>
        <p:spPr>
          <a:xfrm flipH="false" flipV="false" rot="-10800000">
            <a:off x="3577971" y="9237227"/>
            <a:ext cx="11132059" cy="479961"/>
          </a:xfrm>
          <a:custGeom>
            <a:avLst/>
            <a:gdLst/>
            <a:ahLst/>
            <a:cxnLst/>
            <a:rect r="r" b="b" t="t" l="l"/>
            <a:pathLst>
              <a:path h="479961" w="11132059">
                <a:moveTo>
                  <a:pt x="0" y="0"/>
                </a:moveTo>
                <a:lnTo>
                  <a:pt x="11132058" y="0"/>
                </a:lnTo>
                <a:lnTo>
                  <a:pt x="11132058" y="479960"/>
                </a:lnTo>
                <a:lnTo>
                  <a:pt x="0" y="47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DAGCngzUSC0</dc:identifier>
  <dcterms:modified xsi:type="dcterms:W3CDTF">2011-08-01T06:04:30Z</dcterms:modified>
  <cp:revision>1</cp:revision>
  <dc:title>Pitch01</dc:title>
</cp:coreProperties>
</file>