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4CF23-A500-44F8-A4B9-FE9ED90DF2D0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E2C22-5C45-4FCB-AC49-9B2581AC7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03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E2C22-5C45-4FCB-AC49-9B2581AC76E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094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F98337A-89C3-FCA9-29DC-A9AEE2617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D8CC690B-B965-07C9-F118-947F33AA9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GB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DFF5E4A7-B707-2811-0B33-7B6B4E9FE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132B-3DB0-4222-ABB9-AEA9845C1BCA}" type="datetime1">
              <a:rPr lang="en-GB" smtClean="0"/>
              <a:t>21/01/2025</a:t>
            </a:fld>
            <a:endParaRPr lang="en-GB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EBA4FD09-97AD-39EC-9860-F9959476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E040C328-EEE7-6F41-474C-A1A9A463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BC6E-01C8-4431-9F01-05E9506E4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51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204BB44-9BB3-5556-344A-7F793A5F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3B45697D-1A7A-1E3C-BC10-ADC237683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8B07262A-BD3C-9494-1A0A-98C6D9A0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7298-4858-48CB-8BDA-A6A99B326327}" type="datetime1">
              <a:rPr lang="en-GB" smtClean="0"/>
              <a:t>21/01/2025</a:t>
            </a:fld>
            <a:endParaRPr lang="en-GB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E3A69B30-8EDB-9754-A748-DCFFC549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D5DB9371-3EE5-5DD3-DD84-704FDADC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BC6E-01C8-4431-9F01-05E9506E4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40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06F840D0-C1D5-6BC6-AD2E-71D8F0983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8CCED5D5-688A-B848-F9E0-94C12D5BC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61C0EFF-7A88-B714-B8FB-96550E07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35F1-03F5-43D6-B13C-DADA12F43A26}" type="datetime1">
              <a:rPr lang="en-GB" smtClean="0"/>
              <a:t>21/01/2025</a:t>
            </a:fld>
            <a:endParaRPr lang="en-GB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C47E36FB-E5A7-4ABC-E004-D32C975B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6C8DFD9D-E92B-0E58-D1E8-013973DC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BC6E-01C8-4431-9F01-05E9506E4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30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E5F7019-2716-E906-E9B0-5DD8DD96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9B33AB6-0CC7-DD58-4943-3410AB386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5D80D8E0-9A5F-038F-BCEE-66F1827C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6CE9-9EA1-4640-AB05-3F6217BF353F}" type="datetime1">
              <a:rPr lang="en-GB" smtClean="0"/>
              <a:t>21/01/2025</a:t>
            </a:fld>
            <a:endParaRPr lang="en-GB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A75B35C0-57F5-C875-75CC-0B0C1C2E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FB72809-C173-2E1E-2787-7A63F3F1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BC6E-01C8-4431-9F01-05E9506E4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22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7D765E1-43D1-E498-5693-620D649C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A6550A8A-97B3-4558-8B6E-23E85D2F5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22D9AA2A-FC22-2205-E862-A0EE7B9D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FC0B-57A6-49CA-A212-764298D16F98}" type="datetime1">
              <a:rPr lang="en-GB" smtClean="0"/>
              <a:t>21/01/2025</a:t>
            </a:fld>
            <a:endParaRPr lang="en-GB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54F44CB-19F4-472A-A491-3CC38C2F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BE153084-6D0E-88BB-30E5-B4AA7152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BC6E-01C8-4431-9F01-05E9506E4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50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5185645-AC3F-A038-8C50-847E5B5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4EE0E75-EA0B-1711-7644-02A57DA33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2865A91B-3DFF-E41E-66F6-B7BB2F279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F161CDBF-8B83-641F-F608-3C6ADE04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5B33-715E-4848-A59C-EBACB0C94688}" type="datetime1">
              <a:rPr lang="en-GB" smtClean="0"/>
              <a:t>21/01/2025</a:t>
            </a:fld>
            <a:endParaRPr lang="en-GB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420B5F9B-FD5D-347F-AAD2-DB0B053B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5F81C679-9600-090F-8907-066468A2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BC6E-01C8-4431-9F01-05E9506E4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64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4B8311E-2DBC-EC90-8640-12ABDDB55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C8C3489D-3D89-C2C1-9EAC-4467BFC10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FD58746B-3E86-3E91-74C6-C88BEA136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4120EEA1-B450-189E-9658-E2727D41B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72903B90-AF45-88A2-1517-58FD043BE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966B880F-0110-8DDB-C10B-6A212BF6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CA71-33C5-4F87-A585-F5F8899A80A6}" type="datetime1">
              <a:rPr lang="en-GB" smtClean="0"/>
              <a:t>21/01/2025</a:t>
            </a:fld>
            <a:endParaRPr lang="en-GB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08E626A4-3141-8BA7-4DF7-A608D341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7CC9C471-7CC5-E9E3-1D87-7CC2DE29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BC6E-01C8-4431-9F01-05E9506E4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8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6B66234-F5B3-2A93-BB99-B9850CEB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46E46BB2-A931-6DD3-1124-2992396F7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EFB6-B175-4DBA-BD65-C2BF06CA09A9}" type="datetime1">
              <a:rPr lang="en-GB" smtClean="0"/>
              <a:t>21/01/2025</a:t>
            </a:fld>
            <a:endParaRPr lang="en-GB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72CFA2E6-CBAA-7E54-1B50-B2F955644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ED7F8EF9-70ED-FE80-9B2C-40765F0B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BC6E-01C8-4431-9F01-05E9506E4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28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5CD0B30C-C125-0D90-737B-6BE78836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36E9-2A43-4661-A8DE-0BDB58DFEA30}" type="datetime1">
              <a:rPr lang="en-GB" smtClean="0"/>
              <a:t>21/01/2025</a:t>
            </a:fld>
            <a:endParaRPr lang="en-GB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D250DCF3-BD27-3DAD-F287-838411D5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5586CAF8-D90D-0174-D052-5FE61A11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BC6E-01C8-4431-9F01-05E9506E4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59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6380587-FDB2-5443-F64A-28724048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1ACFA72-934D-3029-BBE2-5D74F12FB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CB446AB9-ACB2-3591-FFED-D20AD229D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80106E51-4840-CBBF-59A9-077D6FF5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5B74-9489-4667-819A-6B31894ACEF6}" type="datetime1">
              <a:rPr lang="en-GB" smtClean="0"/>
              <a:t>21/01/2025</a:t>
            </a:fld>
            <a:endParaRPr lang="en-GB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02B35FE3-91D3-A06E-F731-9A1B20045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A1C98C3D-3414-616E-A080-C019F34F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BC6E-01C8-4431-9F01-05E9506E4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99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155FE12-993B-19B3-DD2F-E801434B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B21B7F01-A984-2F70-45C9-5798D569B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8CC13F6C-8C38-F6F2-8736-E84BBD51D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38034EFC-48EC-4EA9-309C-730BC63E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338F-FDEB-4E1C-9A04-42DF6685154E}" type="datetime1">
              <a:rPr lang="en-GB" smtClean="0"/>
              <a:t>21/01/2025</a:t>
            </a:fld>
            <a:endParaRPr lang="en-GB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31E81907-B80E-698C-0695-09453D02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5DE2F155-3621-073C-A184-5EFC9E2A3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BC6E-01C8-4431-9F01-05E9506E4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36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4000"/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0CFEC33F-CF35-C1B9-DD0F-2505AB2D6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EFC0A3E0-A41E-10A6-3C1D-E1B0A34B3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AF0BF921-E680-DAEF-AA03-382918A23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ABCF5F-9B66-4DCD-9158-B22B43280CF2}" type="datetime1">
              <a:rPr lang="en-GB" smtClean="0"/>
              <a:t>21/01/2025</a:t>
            </a:fld>
            <a:endParaRPr lang="en-GB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BBA44A78-C80E-04F5-4C62-21DBC7D77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C7EB4E0E-5DD5-E20E-026F-7D9AC45BD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D6BC6E-01C8-4431-9F01-05E9506E4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07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avokutnik 7">
            <a:extLst>
              <a:ext uri="{FF2B5EF4-FFF2-40B4-BE49-F238E27FC236}">
                <a16:creationId xmlns:a16="http://schemas.microsoft.com/office/drawing/2014/main" id="{3890335A-BD44-6B5F-4FD9-7DD19BC28148}"/>
              </a:ext>
            </a:extLst>
          </p:cNvPr>
          <p:cNvSpPr/>
          <p:nvPr/>
        </p:nvSpPr>
        <p:spPr>
          <a:xfrm rot="19255837">
            <a:off x="-2111392" y="866665"/>
            <a:ext cx="14201381" cy="605508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upa 6">
            <a:extLst>
              <a:ext uri="{FF2B5EF4-FFF2-40B4-BE49-F238E27FC236}">
                <a16:creationId xmlns:a16="http://schemas.microsoft.com/office/drawing/2014/main" id="{FEA12162-23CF-46DA-31D3-E81E02748141}"/>
              </a:ext>
            </a:extLst>
          </p:cNvPr>
          <p:cNvGrpSpPr/>
          <p:nvPr/>
        </p:nvGrpSpPr>
        <p:grpSpPr>
          <a:xfrm>
            <a:off x="5310847" y="-640978"/>
            <a:ext cx="10287476" cy="7207288"/>
            <a:chOff x="5472937" y="-825908"/>
            <a:chExt cx="10916508" cy="7974777"/>
          </a:xfrm>
          <a:blipFill dpi="0" rotWithShape="1">
            <a:blip r:embed="rId4"/>
            <a:srcRect/>
            <a:stretch>
              <a:fillRect l="-5000" t="6000" r="-11000"/>
            </a:stretch>
          </a:blipFill>
        </p:grpSpPr>
        <p:sp>
          <p:nvSpPr>
            <p:cNvPr id="4" name="Pravokutnik 3">
              <a:extLst>
                <a:ext uri="{FF2B5EF4-FFF2-40B4-BE49-F238E27FC236}">
                  <a16:creationId xmlns:a16="http://schemas.microsoft.com/office/drawing/2014/main" id="{60B63075-9B58-5908-CF49-667074A4F9B0}"/>
                </a:ext>
              </a:extLst>
            </p:cNvPr>
            <p:cNvSpPr/>
            <p:nvPr/>
          </p:nvSpPr>
          <p:spPr>
            <a:xfrm rot="19206453">
              <a:off x="6217302" y="1032515"/>
              <a:ext cx="8382508" cy="34823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Pravokutnik 4">
              <a:extLst>
                <a:ext uri="{FF2B5EF4-FFF2-40B4-BE49-F238E27FC236}">
                  <a16:creationId xmlns:a16="http://schemas.microsoft.com/office/drawing/2014/main" id="{5F482D75-7EF6-8981-AADB-D8A8EA55AB32}"/>
                </a:ext>
              </a:extLst>
            </p:cNvPr>
            <p:cNvSpPr/>
            <p:nvPr/>
          </p:nvSpPr>
          <p:spPr>
            <a:xfrm rot="19232934">
              <a:off x="5472937" y="-825908"/>
              <a:ext cx="6096000" cy="23100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Pravokutnik 5">
              <a:extLst>
                <a:ext uri="{FF2B5EF4-FFF2-40B4-BE49-F238E27FC236}">
                  <a16:creationId xmlns:a16="http://schemas.microsoft.com/office/drawing/2014/main" id="{D40D2AB8-6780-96C6-C21B-83EDC474ABDC}"/>
                </a:ext>
              </a:extLst>
            </p:cNvPr>
            <p:cNvSpPr/>
            <p:nvPr/>
          </p:nvSpPr>
          <p:spPr>
            <a:xfrm rot="19184230">
              <a:off x="9344037" y="3716249"/>
              <a:ext cx="7045408" cy="34326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TekstniOkvir 8">
            <a:extLst>
              <a:ext uri="{FF2B5EF4-FFF2-40B4-BE49-F238E27FC236}">
                <a16:creationId xmlns:a16="http://schemas.microsoft.com/office/drawing/2014/main" id="{7DADE4C1-AA68-CC94-D570-549A3195E4BE}"/>
              </a:ext>
            </a:extLst>
          </p:cNvPr>
          <p:cNvSpPr txBox="1"/>
          <p:nvPr/>
        </p:nvSpPr>
        <p:spPr>
          <a:xfrm>
            <a:off x="1110527" y="4599678"/>
            <a:ext cx="4501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latin typeface="Arial Nova" panose="020F05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Crisis Guard</a:t>
            </a:r>
          </a:p>
        </p:txBody>
      </p:sp>
      <p:sp>
        <p:nvSpPr>
          <p:cNvPr id="10" name="TekstniOkvir 9">
            <a:extLst>
              <a:ext uri="{FF2B5EF4-FFF2-40B4-BE49-F238E27FC236}">
                <a16:creationId xmlns:a16="http://schemas.microsoft.com/office/drawing/2014/main" id="{3C2A9E20-B514-D749-45F4-530F99AC5556}"/>
              </a:ext>
            </a:extLst>
          </p:cNvPr>
          <p:cNvSpPr txBox="1"/>
          <p:nvPr/>
        </p:nvSpPr>
        <p:spPr>
          <a:xfrm>
            <a:off x="1110527" y="5245240"/>
            <a:ext cx="514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Software Engineering, Acad. Year 2024./25.</a:t>
            </a:r>
          </a:p>
        </p:txBody>
      </p:sp>
      <p:pic>
        <p:nvPicPr>
          <p:cNvPr id="12" name="Grafika 11">
            <a:extLst>
              <a:ext uri="{FF2B5EF4-FFF2-40B4-BE49-F238E27FC236}">
                <a16:creationId xmlns:a16="http://schemas.microsoft.com/office/drawing/2014/main" id="{A9E81D63-951B-3108-704E-B5EF24FC6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042" y="430484"/>
            <a:ext cx="1962186" cy="122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14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4BE7B14-F9EF-6A60-E235-F166A04F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SDLC model 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14F72C9-B55A-6E52-3728-31EE321C0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During the development of our app we used the Waterfall model</a:t>
            </a:r>
          </a:p>
          <a:p>
            <a:r>
              <a:rPr lang="en-GB" dirty="0"/>
              <a:t>The waterfall model is a software development model used in the context of large, complex projects, typically in the field of information technology. It is characterized by a structured, sequential approach to project management and software development</a:t>
            </a:r>
          </a:p>
          <a:p>
            <a:r>
              <a:rPr lang="en-GB" dirty="0"/>
              <a:t>The decision was easy; the requirements were well defined, known and did not change during the development</a:t>
            </a:r>
          </a:p>
          <a:p>
            <a:r>
              <a:rPr lang="en-GB" dirty="0"/>
              <a:t>The process phases were(in order): requirement analysis, system development, implementation, integration and testing</a:t>
            </a:r>
          </a:p>
          <a:p>
            <a:r>
              <a:rPr lang="en-GB" dirty="0"/>
              <a:t>Key advantage of Waterfall model in our case was its compatibility for simpler projects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5311FF24-F25F-4A35-902C-E8067A5E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BC6E-01C8-4431-9F01-05E9506E4D8D}" type="slidenum">
              <a:rPr lang="en-GB" smtClean="0"/>
              <a:t>10</a:t>
            </a:fld>
            <a:endParaRPr lang="en-GB"/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52F42C14-3674-9519-2F8C-EEC217E5111C}"/>
              </a:ext>
            </a:extLst>
          </p:cNvPr>
          <p:cNvGrpSpPr/>
          <p:nvPr/>
        </p:nvGrpSpPr>
        <p:grpSpPr>
          <a:xfrm>
            <a:off x="10461289" y="519075"/>
            <a:ext cx="1061541" cy="1017662"/>
            <a:chOff x="10292259" y="208237"/>
            <a:chExt cx="1764356" cy="1592827"/>
          </a:xfrm>
          <a:solidFill>
            <a:schemeClr val="tx2">
              <a:lumMod val="25000"/>
              <a:lumOff val="75000"/>
            </a:schemeClr>
          </a:solidFill>
        </p:grpSpPr>
        <p:sp>
          <p:nvSpPr>
            <p:cNvPr id="6" name="Pravokutnik 5">
              <a:extLst>
                <a:ext uri="{FF2B5EF4-FFF2-40B4-BE49-F238E27FC236}">
                  <a16:creationId xmlns:a16="http://schemas.microsoft.com/office/drawing/2014/main" id="{8AA522B9-939D-4D4D-A70F-7FC68B76DD0C}"/>
                </a:ext>
              </a:extLst>
            </p:cNvPr>
            <p:cNvSpPr/>
            <p:nvPr/>
          </p:nvSpPr>
          <p:spPr>
            <a:xfrm rot="5437603">
              <a:off x="9753352" y="747145"/>
              <a:ext cx="1592826" cy="515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Pravokutnik 6">
              <a:extLst>
                <a:ext uri="{FF2B5EF4-FFF2-40B4-BE49-F238E27FC236}">
                  <a16:creationId xmlns:a16="http://schemas.microsoft.com/office/drawing/2014/main" id="{6A61F01C-24C7-A61D-C6F4-61B2330DDF79}"/>
                </a:ext>
              </a:extLst>
            </p:cNvPr>
            <p:cNvSpPr/>
            <p:nvPr/>
          </p:nvSpPr>
          <p:spPr>
            <a:xfrm rot="5437603">
              <a:off x="10378025" y="747144"/>
              <a:ext cx="1592826" cy="515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Pravokutnik 7">
              <a:extLst>
                <a:ext uri="{FF2B5EF4-FFF2-40B4-BE49-F238E27FC236}">
                  <a16:creationId xmlns:a16="http://schemas.microsoft.com/office/drawing/2014/main" id="{EE941246-1CCB-588B-2803-DC4281167D4B}"/>
                </a:ext>
              </a:extLst>
            </p:cNvPr>
            <p:cNvSpPr/>
            <p:nvPr/>
          </p:nvSpPr>
          <p:spPr>
            <a:xfrm rot="5437603">
              <a:off x="11002697" y="747144"/>
              <a:ext cx="1592826" cy="515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8928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D3CF1BA-58C8-0860-1930-FED7D791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Organisation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03F6D85-65B7-72DA-4A00-D667FB48D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Table showing the work division by team member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7B308FAF-C8F0-79DD-5C3C-5EA43114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BC6E-01C8-4431-9F01-05E9506E4D8D}" type="slidenum">
              <a:rPr lang="en-GB" smtClean="0"/>
              <a:t>11</a:t>
            </a:fld>
            <a:endParaRPr lang="en-GB"/>
          </a:p>
        </p:txBody>
      </p:sp>
      <p:graphicFrame>
        <p:nvGraphicFramePr>
          <p:cNvPr id="5" name="Tablica 4">
            <a:extLst>
              <a:ext uri="{FF2B5EF4-FFF2-40B4-BE49-F238E27FC236}">
                <a16:creationId xmlns:a16="http://schemas.microsoft.com/office/drawing/2014/main" id="{22AFE522-DEBC-EB1E-60B1-120141725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645773"/>
              </p:ext>
            </p:extLst>
          </p:nvPr>
        </p:nvGraphicFramePr>
        <p:xfrm>
          <a:off x="1854200" y="2532424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5156191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61855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Name/Surname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Work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397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Borna Čović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8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Boris </a:t>
                      </a:r>
                      <a:r>
                        <a:rPr lang="en-GB" dirty="0" err="1"/>
                        <a:t>Miličević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81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Oleg </a:t>
                      </a:r>
                      <a:r>
                        <a:rPr lang="en-GB" dirty="0" err="1"/>
                        <a:t>Sergeiev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925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Niko </a:t>
                      </a:r>
                      <a:r>
                        <a:rPr lang="en-GB" dirty="0" err="1"/>
                        <a:t>Škurla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089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Juraj </a:t>
                      </a:r>
                      <a:r>
                        <a:rPr lang="en-GB" dirty="0" err="1"/>
                        <a:t>Velimirović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827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Pavle </a:t>
                      </a:r>
                      <a:r>
                        <a:rPr lang="en-GB" dirty="0" err="1"/>
                        <a:t>Žuljević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090397"/>
                  </a:ext>
                </a:extLst>
              </a:tr>
            </a:tbl>
          </a:graphicData>
        </a:graphic>
      </p:graphicFrame>
      <p:grpSp>
        <p:nvGrpSpPr>
          <p:cNvPr id="6" name="Grupa 5">
            <a:extLst>
              <a:ext uri="{FF2B5EF4-FFF2-40B4-BE49-F238E27FC236}">
                <a16:creationId xmlns:a16="http://schemas.microsoft.com/office/drawing/2014/main" id="{1881ADB8-402A-AA8D-1AC6-5766FA334D77}"/>
              </a:ext>
            </a:extLst>
          </p:cNvPr>
          <p:cNvGrpSpPr/>
          <p:nvPr/>
        </p:nvGrpSpPr>
        <p:grpSpPr>
          <a:xfrm>
            <a:off x="10461289" y="519075"/>
            <a:ext cx="1061541" cy="1017662"/>
            <a:chOff x="10292259" y="208237"/>
            <a:chExt cx="1764356" cy="1592827"/>
          </a:xfrm>
          <a:solidFill>
            <a:schemeClr val="tx2">
              <a:lumMod val="25000"/>
              <a:lumOff val="75000"/>
            </a:schemeClr>
          </a:solidFill>
        </p:grpSpPr>
        <p:sp>
          <p:nvSpPr>
            <p:cNvPr id="7" name="Pravokutnik 6">
              <a:extLst>
                <a:ext uri="{FF2B5EF4-FFF2-40B4-BE49-F238E27FC236}">
                  <a16:creationId xmlns:a16="http://schemas.microsoft.com/office/drawing/2014/main" id="{F8D0B1A3-3625-B7E6-8D32-846DC0126690}"/>
                </a:ext>
              </a:extLst>
            </p:cNvPr>
            <p:cNvSpPr/>
            <p:nvPr/>
          </p:nvSpPr>
          <p:spPr>
            <a:xfrm rot="5437603">
              <a:off x="9753352" y="747145"/>
              <a:ext cx="1592826" cy="515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Pravokutnik 7">
              <a:extLst>
                <a:ext uri="{FF2B5EF4-FFF2-40B4-BE49-F238E27FC236}">
                  <a16:creationId xmlns:a16="http://schemas.microsoft.com/office/drawing/2014/main" id="{C0FFE1CA-AF02-63D9-23FF-3D24BC3279D8}"/>
                </a:ext>
              </a:extLst>
            </p:cNvPr>
            <p:cNvSpPr/>
            <p:nvPr/>
          </p:nvSpPr>
          <p:spPr>
            <a:xfrm rot="5437603">
              <a:off x="10378025" y="747144"/>
              <a:ext cx="1592826" cy="515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Pravokutnik 8">
              <a:extLst>
                <a:ext uri="{FF2B5EF4-FFF2-40B4-BE49-F238E27FC236}">
                  <a16:creationId xmlns:a16="http://schemas.microsoft.com/office/drawing/2014/main" id="{B7FF2272-E37F-E6F1-4B70-C0741138B856}"/>
                </a:ext>
              </a:extLst>
            </p:cNvPr>
            <p:cNvSpPr/>
            <p:nvPr/>
          </p:nvSpPr>
          <p:spPr>
            <a:xfrm rot="5437603">
              <a:off x="11002697" y="747144"/>
              <a:ext cx="1592826" cy="515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609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1862837-CD5C-F3F5-31C0-366AF70D6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 Organisation</a:t>
            </a:r>
            <a:endParaRPr lang="en-GB" dirty="0"/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88007350-8997-5665-89FC-DE333055C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162" y="2135491"/>
            <a:ext cx="10991676" cy="2587018"/>
          </a:xfrm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B2D4F7E9-E76C-A192-D336-3FF4A57D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BC6E-01C8-4431-9F01-05E9506E4D8D}" type="slidenum">
              <a:rPr lang="en-GB" smtClean="0"/>
              <a:t>12</a:t>
            </a:fld>
            <a:endParaRPr lang="en-GB"/>
          </a:p>
        </p:txBody>
      </p:sp>
      <p:grpSp>
        <p:nvGrpSpPr>
          <p:cNvPr id="7" name="Grupa 6">
            <a:extLst>
              <a:ext uri="{FF2B5EF4-FFF2-40B4-BE49-F238E27FC236}">
                <a16:creationId xmlns:a16="http://schemas.microsoft.com/office/drawing/2014/main" id="{8F9EA29B-3062-85CA-BEA8-FE6AC9A6B019}"/>
              </a:ext>
            </a:extLst>
          </p:cNvPr>
          <p:cNvGrpSpPr/>
          <p:nvPr/>
        </p:nvGrpSpPr>
        <p:grpSpPr>
          <a:xfrm>
            <a:off x="10461289" y="519075"/>
            <a:ext cx="1061541" cy="1017662"/>
            <a:chOff x="10292259" y="208237"/>
            <a:chExt cx="1764356" cy="1592827"/>
          </a:xfrm>
          <a:solidFill>
            <a:schemeClr val="tx2">
              <a:lumMod val="25000"/>
              <a:lumOff val="75000"/>
            </a:schemeClr>
          </a:solidFill>
        </p:grpSpPr>
        <p:sp>
          <p:nvSpPr>
            <p:cNvPr id="8" name="Pravokutnik 7">
              <a:extLst>
                <a:ext uri="{FF2B5EF4-FFF2-40B4-BE49-F238E27FC236}">
                  <a16:creationId xmlns:a16="http://schemas.microsoft.com/office/drawing/2014/main" id="{E1DE9D3A-45FA-C739-C168-9CC20C140329}"/>
                </a:ext>
              </a:extLst>
            </p:cNvPr>
            <p:cNvSpPr/>
            <p:nvPr/>
          </p:nvSpPr>
          <p:spPr>
            <a:xfrm rot="5437603">
              <a:off x="9753352" y="747145"/>
              <a:ext cx="1592826" cy="515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Pravokutnik 8">
              <a:extLst>
                <a:ext uri="{FF2B5EF4-FFF2-40B4-BE49-F238E27FC236}">
                  <a16:creationId xmlns:a16="http://schemas.microsoft.com/office/drawing/2014/main" id="{EDF98CB8-1C25-E26E-52C5-1089E1A31272}"/>
                </a:ext>
              </a:extLst>
            </p:cNvPr>
            <p:cNvSpPr/>
            <p:nvPr/>
          </p:nvSpPr>
          <p:spPr>
            <a:xfrm rot="5437603">
              <a:off x="10378025" y="747144"/>
              <a:ext cx="1592826" cy="515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Pravokutnik 9">
              <a:extLst>
                <a:ext uri="{FF2B5EF4-FFF2-40B4-BE49-F238E27FC236}">
                  <a16:creationId xmlns:a16="http://schemas.microsoft.com/office/drawing/2014/main" id="{AE4049E6-B187-D5C5-DB3B-3873D91A22BF}"/>
                </a:ext>
              </a:extLst>
            </p:cNvPr>
            <p:cNvSpPr/>
            <p:nvPr/>
          </p:nvSpPr>
          <p:spPr>
            <a:xfrm rot="5437603">
              <a:off x="11002697" y="747144"/>
              <a:ext cx="1592826" cy="515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40465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886C9EA-41A2-23A7-31A2-F2E16C807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Experience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BB2C676-0F8F-4D6D-A45A-EC6D477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Good</a:t>
            </a:r>
          </a:p>
          <a:p>
            <a:pPr lvl="1"/>
            <a:r>
              <a:rPr lang="en-GB" dirty="0"/>
              <a:t>Teamwork</a:t>
            </a:r>
          </a:p>
          <a:p>
            <a:pPr lvl="1"/>
            <a:r>
              <a:rPr lang="en-GB" dirty="0"/>
              <a:t>Expanding existing and creating new knowledge</a:t>
            </a:r>
          </a:p>
          <a:p>
            <a:pPr lvl="1"/>
            <a:r>
              <a:rPr lang="en-GB" dirty="0"/>
              <a:t>Grasping Git and team project management</a:t>
            </a:r>
          </a:p>
          <a:p>
            <a:pPr lvl="1"/>
            <a:endParaRPr lang="en-GB" dirty="0"/>
          </a:p>
          <a:p>
            <a:r>
              <a:rPr lang="en-GB" dirty="0"/>
              <a:t>Needs Improvement</a:t>
            </a:r>
          </a:p>
          <a:p>
            <a:pPr lvl="1"/>
            <a:r>
              <a:rPr lang="en-GB" dirty="0"/>
              <a:t>Time management</a:t>
            </a:r>
          </a:p>
          <a:p>
            <a:pPr lvl="1"/>
            <a:r>
              <a:rPr lang="en-GB" dirty="0"/>
              <a:t>Concurrency control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0184F8E9-026A-1133-B2F9-0EDD95381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BC6E-01C8-4431-9F01-05E9506E4D8D}" type="slidenum">
              <a:rPr lang="en-GB" smtClean="0"/>
              <a:t>13</a:t>
            </a:fld>
            <a:endParaRPr lang="en-GB"/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1BCA5020-A17B-D66A-8E66-E64995360A39}"/>
              </a:ext>
            </a:extLst>
          </p:cNvPr>
          <p:cNvGrpSpPr/>
          <p:nvPr/>
        </p:nvGrpSpPr>
        <p:grpSpPr>
          <a:xfrm>
            <a:off x="10461289" y="519075"/>
            <a:ext cx="1061541" cy="1017662"/>
            <a:chOff x="10292259" y="208237"/>
            <a:chExt cx="1764356" cy="1592827"/>
          </a:xfrm>
          <a:solidFill>
            <a:schemeClr val="tx2">
              <a:lumMod val="25000"/>
              <a:lumOff val="75000"/>
            </a:schemeClr>
          </a:solidFill>
        </p:grpSpPr>
        <p:sp>
          <p:nvSpPr>
            <p:cNvPr id="6" name="Pravokutnik 5">
              <a:extLst>
                <a:ext uri="{FF2B5EF4-FFF2-40B4-BE49-F238E27FC236}">
                  <a16:creationId xmlns:a16="http://schemas.microsoft.com/office/drawing/2014/main" id="{E2770D15-2260-7814-4519-BB0B8564C1C2}"/>
                </a:ext>
              </a:extLst>
            </p:cNvPr>
            <p:cNvSpPr/>
            <p:nvPr/>
          </p:nvSpPr>
          <p:spPr>
            <a:xfrm rot="5437603">
              <a:off x="9753352" y="747145"/>
              <a:ext cx="1592826" cy="515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Pravokutnik 6">
              <a:extLst>
                <a:ext uri="{FF2B5EF4-FFF2-40B4-BE49-F238E27FC236}">
                  <a16:creationId xmlns:a16="http://schemas.microsoft.com/office/drawing/2014/main" id="{6544154B-BC7E-785D-65F3-7EAAB151043B}"/>
                </a:ext>
              </a:extLst>
            </p:cNvPr>
            <p:cNvSpPr/>
            <p:nvPr/>
          </p:nvSpPr>
          <p:spPr>
            <a:xfrm rot="5437603">
              <a:off x="10378025" y="747144"/>
              <a:ext cx="1592826" cy="515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Pravokutnik 7">
              <a:extLst>
                <a:ext uri="{FF2B5EF4-FFF2-40B4-BE49-F238E27FC236}">
                  <a16:creationId xmlns:a16="http://schemas.microsoft.com/office/drawing/2014/main" id="{322902E6-861A-F1B3-7FD9-D22FDE73E4F6}"/>
                </a:ext>
              </a:extLst>
            </p:cNvPr>
            <p:cNvSpPr/>
            <p:nvPr/>
          </p:nvSpPr>
          <p:spPr>
            <a:xfrm rot="5437603">
              <a:off x="11002697" y="747144"/>
              <a:ext cx="1592826" cy="515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2673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BA15B0B-7E56-4F66-0072-CEF05991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C975A87-6D54-21A4-FAA1-9DBBAB466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Task Description</a:t>
            </a:r>
          </a:p>
          <a:p>
            <a:r>
              <a:rPr lang="en-GB" dirty="0"/>
              <a:t>Requirements Overview</a:t>
            </a:r>
          </a:p>
          <a:p>
            <a:r>
              <a:rPr lang="en-GB" dirty="0"/>
              <a:t>Applied Tools and Technology</a:t>
            </a:r>
          </a:p>
          <a:p>
            <a:r>
              <a:rPr lang="en-GB" dirty="0"/>
              <a:t>Architecture</a:t>
            </a:r>
          </a:p>
          <a:p>
            <a:r>
              <a:rPr lang="en-GB" dirty="0"/>
              <a:t>Work Organisation</a:t>
            </a:r>
          </a:p>
          <a:p>
            <a:r>
              <a:rPr lang="en-GB" dirty="0"/>
              <a:t>Experiences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A470E059-24BF-355C-DA88-E5D22949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BC6E-01C8-4431-9F01-05E9506E4D8D}" type="slidenum">
              <a:rPr lang="en-GB" smtClean="0"/>
              <a:t>2</a:t>
            </a:fld>
            <a:endParaRPr lang="en-GB"/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D3231B4D-D891-31C4-A306-B1CC101D3428}"/>
              </a:ext>
            </a:extLst>
          </p:cNvPr>
          <p:cNvGrpSpPr/>
          <p:nvPr/>
        </p:nvGrpSpPr>
        <p:grpSpPr>
          <a:xfrm>
            <a:off x="10461289" y="519075"/>
            <a:ext cx="1061541" cy="1017662"/>
            <a:chOff x="10292259" y="208237"/>
            <a:chExt cx="1764356" cy="1592827"/>
          </a:xfrm>
          <a:solidFill>
            <a:schemeClr val="tx2">
              <a:lumMod val="25000"/>
              <a:lumOff val="75000"/>
            </a:schemeClr>
          </a:solidFill>
        </p:grpSpPr>
        <p:sp>
          <p:nvSpPr>
            <p:cNvPr id="7" name="Pravokutnik 6">
              <a:extLst>
                <a:ext uri="{FF2B5EF4-FFF2-40B4-BE49-F238E27FC236}">
                  <a16:creationId xmlns:a16="http://schemas.microsoft.com/office/drawing/2014/main" id="{A00EDBDB-BB59-7E3E-3DB2-21E3E22C6099}"/>
                </a:ext>
              </a:extLst>
            </p:cNvPr>
            <p:cNvSpPr/>
            <p:nvPr/>
          </p:nvSpPr>
          <p:spPr>
            <a:xfrm rot="5437603">
              <a:off x="9753352" y="747145"/>
              <a:ext cx="1592826" cy="515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Pravokutnik 8">
              <a:extLst>
                <a:ext uri="{FF2B5EF4-FFF2-40B4-BE49-F238E27FC236}">
                  <a16:creationId xmlns:a16="http://schemas.microsoft.com/office/drawing/2014/main" id="{D5901FCD-4B9B-25C3-CC00-9505AF8C766F}"/>
                </a:ext>
              </a:extLst>
            </p:cNvPr>
            <p:cNvSpPr/>
            <p:nvPr/>
          </p:nvSpPr>
          <p:spPr>
            <a:xfrm rot="5437603">
              <a:off x="10378025" y="747144"/>
              <a:ext cx="1592826" cy="515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Pravokutnik 9">
              <a:extLst>
                <a:ext uri="{FF2B5EF4-FFF2-40B4-BE49-F238E27FC236}">
                  <a16:creationId xmlns:a16="http://schemas.microsoft.com/office/drawing/2014/main" id="{0FD9811F-78A3-D3B9-6841-3EC9928422AA}"/>
                </a:ext>
              </a:extLst>
            </p:cNvPr>
            <p:cNvSpPr/>
            <p:nvPr/>
          </p:nvSpPr>
          <p:spPr>
            <a:xfrm rot="5437603">
              <a:off x="11002697" y="747144"/>
              <a:ext cx="1592826" cy="515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1861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505D91A-38B3-60A8-2043-73AFCC8A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Members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BAC7577-4ED3-DD20-2C8C-62A21794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Borna Čović</a:t>
            </a:r>
          </a:p>
          <a:p>
            <a:pPr lvl="1"/>
            <a:r>
              <a:rPr lang="en-GB" dirty="0"/>
              <a:t>Documentation, Backend</a:t>
            </a:r>
          </a:p>
          <a:p>
            <a:r>
              <a:rPr lang="en-GB" dirty="0"/>
              <a:t>Boris </a:t>
            </a:r>
            <a:r>
              <a:rPr lang="en-GB" dirty="0" err="1"/>
              <a:t>Miličević</a:t>
            </a:r>
            <a:endParaRPr lang="en-GB" dirty="0"/>
          </a:p>
          <a:p>
            <a:pPr lvl="1"/>
            <a:r>
              <a:rPr lang="en-GB" dirty="0"/>
              <a:t>Frontend</a:t>
            </a:r>
          </a:p>
          <a:p>
            <a:r>
              <a:rPr lang="en-GB" dirty="0"/>
              <a:t>Oleg </a:t>
            </a:r>
            <a:r>
              <a:rPr lang="en-GB" dirty="0" err="1"/>
              <a:t>Sergeiev</a:t>
            </a:r>
            <a:endParaRPr lang="en-GB" dirty="0"/>
          </a:p>
          <a:p>
            <a:pPr lvl="1"/>
            <a:r>
              <a:rPr lang="en-GB" dirty="0"/>
              <a:t>Backend, Documentation</a:t>
            </a:r>
          </a:p>
          <a:p>
            <a:r>
              <a:rPr lang="en-GB" dirty="0"/>
              <a:t>Niko </a:t>
            </a:r>
            <a:r>
              <a:rPr lang="en-GB" dirty="0" err="1"/>
              <a:t>Škurla</a:t>
            </a:r>
            <a:endParaRPr lang="en-GB" dirty="0"/>
          </a:p>
          <a:p>
            <a:pPr lvl="1"/>
            <a:r>
              <a:rPr lang="en-GB" dirty="0"/>
              <a:t>Frontend</a:t>
            </a:r>
          </a:p>
          <a:p>
            <a:r>
              <a:rPr lang="en-GB" dirty="0"/>
              <a:t>Juraj </a:t>
            </a:r>
            <a:r>
              <a:rPr lang="en-GB" dirty="0" err="1"/>
              <a:t>Velimirović</a:t>
            </a:r>
            <a:r>
              <a:rPr lang="en-GB" dirty="0"/>
              <a:t>, Team Leader</a:t>
            </a:r>
          </a:p>
          <a:p>
            <a:pPr lvl="1"/>
            <a:r>
              <a:rPr lang="en-GB" dirty="0"/>
              <a:t> Backend</a:t>
            </a:r>
          </a:p>
          <a:p>
            <a:r>
              <a:rPr lang="en-GB" dirty="0"/>
              <a:t>Pavle </a:t>
            </a:r>
            <a:r>
              <a:rPr lang="en-GB" dirty="0" err="1"/>
              <a:t>Žuljević</a:t>
            </a:r>
            <a:endParaRPr lang="en-GB" dirty="0"/>
          </a:p>
          <a:p>
            <a:pPr lvl="1"/>
            <a:r>
              <a:rPr lang="en-GB" dirty="0"/>
              <a:t>Backend – Database Development, Documentation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7200E577-7213-0198-6808-05CC6865B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BC6E-01C8-4431-9F01-05E9506E4D8D}" type="slidenum">
              <a:rPr lang="en-GB" smtClean="0"/>
              <a:t>3</a:t>
            </a:fld>
            <a:endParaRPr lang="en-GB" dirty="0"/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96F5057E-05C8-3353-97F8-7161DF85BCF7}"/>
              </a:ext>
            </a:extLst>
          </p:cNvPr>
          <p:cNvGrpSpPr/>
          <p:nvPr/>
        </p:nvGrpSpPr>
        <p:grpSpPr>
          <a:xfrm>
            <a:off x="10461289" y="519075"/>
            <a:ext cx="1061541" cy="1017662"/>
            <a:chOff x="10292259" y="208237"/>
            <a:chExt cx="1764356" cy="1592827"/>
          </a:xfrm>
          <a:solidFill>
            <a:schemeClr val="tx2">
              <a:lumMod val="25000"/>
              <a:lumOff val="75000"/>
            </a:schemeClr>
          </a:solidFill>
        </p:grpSpPr>
        <p:sp>
          <p:nvSpPr>
            <p:cNvPr id="6" name="Pravokutnik 5">
              <a:extLst>
                <a:ext uri="{FF2B5EF4-FFF2-40B4-BE49-F238E27FC236}">
                  <a16:creationId xmlns:a16="http://schemas.microsoft.com/office/drawing/2014/main" id="{74D4D182-CC66-8A21-2871-48457A47905A}"/>
                </a:ext>
              </a:extLst>
            </p:cNvPr>
            <p:cNvSpPr/>
            <p:nvPr/>
          </p:nvSpPr>
          <p:spPr>
            <a:xfrm rot="5437603">
              <a:off x="9753352" y="747145"/>
              <a:ext cx="1592826" cy="515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Pravokutnik 6">
              <a:extLst>
                <a:ext uri="{FF2B5EF4-FFF2-40B4-BE49-F238E27FC236}">
                  <a16:creationId xmlns:a16="http://schemas.microsoft.com/office/drawing/2014/main" id="{910A684E-ADCB-66A2-A4BF-06CC74E734E4}"/>
                </a:ext>
              </a:extLst>
            </p:cNvPr>
            <p:cNvSpPr/>
            <p:nvPr/>
          </p:nvSpPr>
          <p:spPr>
            <a:xfrm rot="5437603">
              <a:off x="10378025" y="747144"/>
              <a:ext cx="1592826" cy="515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Pravokutnik 7">
              <a:extLst>
                <a:ext uri="{FF2B5EF4-FFF2-40B4-BE49-F238E27FC236}">
                  <a16:creationId xmlns:a16="http://schemas.microsoft.com/office/drawing/2014/main" id="{22937995-C746-C930-A660-2DAF2F1D47DE}"/>
                </a:ext>
              </a:extLst>
            </p:cNvPr>
            <p:cNvSpPr/>
            <p:nvPr/>
          </p:nvSpPr>
          <p:spPr>
            <a:xfrm rot="5437603">
              <a:off x="11002697" y="747144"/>
              <a:ext cx="1592826" cy="515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6379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389BE2B-E268-AF1F-6BBE-A04911708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Description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2F930DE-2646-E517-061F-ADEBDD5A1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1400" indent="-221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1" spc="-1" dirty="0">
                <a:solidFill>
                  <a:srgbClr val="000000"/>
                </a:solidFill>
                <a:latin typeface="+mj-lt"/>
              </a:rPr>
              <a:t>Basic Idea</a:t>
            </a:r>
            <a:r>
              <a:rPr lang="en-GB" sz="2400" b="1" strike="noStrike" spc="-1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GB" sz="2400" strike="noStrike" spc="-1" dirty="0">
                <a:solidFill>
                  <a:srgbClr val="000000"/>
                </a:solidFill>
                <a:latin typeface="+mj-lt"/>
              </a:rPr>
              <a:t>Development of a WebApp for crisis management, providing an all-in-one approach to crisis reporting, tracking, and help</a:t>
            </a:r>
            <a:endParaRPr lang="en-GB" sz="2400" b="1" strike="noStrike" spc="-1" dirty="0">
              <a:solidFill>
                <a:srgbClr val="000000"/>
              </a:solidFill>
              <a:latin typeface="+mj-lt"/>
            </a:endParaRPr>
          </a:p>
          <a:p>
            <a:pPr marL="221400" indent="-221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1" strike="noStrike" spc="-1" dirty="0">
                <a:solidFill>
                  <a:srgbClr val="000000"/>
                </a:solidFill>
                <a:latin typeface="+mj-lt"/>
              </a:rPr>
              <a:t>Goal    </a:t>
            </a:r>
            <a:r>
              <a:rPr lang="en-GB" sz="2400" strike="noStrike" spc="-1" dirty="0">
                <a:solidFill>
                  <a:srgbClr val="000000"/>
                </a:solidFill>
                <a:latin typeface="+mj-lt"/>
              </a:rPr>
              <a:t>Make </a:t>
            </a:r>
            <a:r>
              <a:rPr lang="en-GB" sz="2400" spc="-1" dirty="0">
                <a:solidFill>
                  <a:srgbClr val="000000"/>
                </a:solidFill>
                <a:latin typeface="+mj-lt"/>
              </a:rPr>
              <a:t>crisis solving easier</a:t>
            </a:r>
            <a:endParaRPr lang="en-GB" sz="2400" b="1" strike="noStrike" spc="-1" dirty="0">
              <a:solidFill>
                <a:srgbClr val="000000"/>
              </a:solidFill>
              <a:latin typeface="+mj-lt"/>
            </a:endParaRPr>
          </a:p>
          <a:p>
            <a:pPr marL="221400" indent="-221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1" spc="-1" dirty="0">
                <a:solidFill>
                  <a:srgbClr val="000000"/>
                </a:solidFill>
                <a:latin typeface="+mj-lt"/>
              </a:rPr>
              <a:t>Purpose </a:t>
            </a:r>
            <a:r>
              <a:rPr lang="en-GB" sz="2400" b="1" strike="noStrike" spc="-1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GB" sz="2400" strike="noStrike" spc="-1" dirty="0">
                <a:solidFill>
                  <a:srgbClr val="000000"/>
                </a:solidFill>
                <a:latin typeface="+mj-lt"/>
              </a:rPr>
              <a:t>Increase public crisis awareness and safety while increasing emergency services more productive and efficient</a:t>
            </a:r>
            <a:endParaRPr lang="en-GB" sz="2400" b="1" strike="noStrike" spc="-1" dirty="0">
              <a:solidFill>
                <a:srgbClr val="000000"/>
              </a:solidFill>
              <a:latin typeface="+mj-lt"/>
            </a:endParaRPr>
          </a:p>
          <a:p>
            <a:pPr marL="221400" indent="-221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1" strike="noStrike" spc="-1" dirty="0">
                <a:solidFill>
                  <a:srgbClr val="000000"/>
                </a:solidFill>
                <a:latin typeface="+mj-lt"/>
              </a:rPr>
              <a:t>Similar Software Products </a:t>
            </a:r>
            <a:r>
              <a:rPr lang="en-GB" sz="2400" b="1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400" b="1" strike="noStrike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400" spc="-1" dirty="0">
                <a:solidFill>
                  <a:srgbClr val="000000"/>
                </a:solidFill>
                <a:latin typeface="+mj-lt"/>
              </a:rPr>
              <a:t> Ushahidi, Sahana</a:t>
            </a:r>
          </a:p>
          <a:p>
            <a:pPr marL="678600" lvl="1" indent="-221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0000"/>
                </a:solidFill>
                <a:latin typeface="+mj-lt"/>
              </a:rPr>
              <a:t>Off</a:t>
            </a:r>
            <a:r>
              <a:rPr lang="en-GB" sz="2000" spc="-1" dirty="0">
                <a:solidFill>
                  <a:srgbClr val="000000"/>
                </a:solidFill>
                <a:latin typeface="+mj-lt"/>
              </a:rPr>
              <a:t>er complex UI with a steep learning curve</a:t>
            </a:r>
            <a:endParaRPr lang="en-US" sz="2000" spc="-1" dirty="0">
              <a:solidFill>
                <a:srgbClr val="000000"/>
              </a:solidFill>
              <a:latin typeface="+mj-lt"/>
            </a:endParaRPr>
          </a:p>
          <a:p>
            <a:pPr marL="678600" lvl="1" indent="-221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+mj-lt"/>
              </a:rPr>
              <a:t>Do not offer Mobile Responsiveness</a:t>
            </a:r>
            <a:endParaRPr lang="en-US" sz="1800" b="0" strike="noStrike" spc="-1" dirty="0">
              <a:solidFill>
                <a:srgbClr val="000000"/>
              </a:solidFill>
              <a:latin typeface="+mj-lt"/>
            </a:endParaRPr>
          </a:p>
          <a:p>
            <a:endParaRPr lang="en-GB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C253970E-1CEF-B31A-CD09-678C11EBA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BC6E-01C8-4431-9F01-05E9506E4D8D}" type="slidenum">
              <a:rPr lang="en-GB" smtClean="0"/>
              <a:t>4</a:t>
            </a:fld>
            <a:endParaRPr lang="en-GB"/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96A899AF-33CA-132F-C50D-64D2B874DB13}"/>
              </a:ext>
            </a:extLst>
          </p:cNvPr>
          <p:cNvGrpSpPr/>
          <p:nvPr/>
        </p:nvGrpSpPr>
        <p:grpSpPr>
          <a:xfrm>
            <a:off x="10461289" y="519075"/>
            <a:ext cx="1061541" cy="1017662"/>
            <a:chOff x="10292259" y="208237"/>
            <a:chExt cx="1764356" cy="1592827"/>
          </a:xfrm>
          <a:solidFill>
            <a:schemeClr val="tx2">
              <a:lumMod val="25000"/>
              <a:lumOff val="75000"/>
            </a:schemeClr>
          </a:solidFill>
        </p:grpSpPr>
        <p:sp>
          <p:nvSpPr>
            <p:cNvPr id="6" name="Pravokutnik 5">
              <a:extLst>
                <a:ext uri="{FF2B5EF4-FFF2-40B4-BE49-F238E27FC236}">
                  <a16:creationId xmlns:a16="http://schemas.microsoft.com/office/drawing/2014/main" id="{A9F32539-DF71-A7FF-E5C0-E47E25E1BBBC}"/>
                </a:ext>
              </a:extLst>
            </p:cNvPr>
            <p:cNvSpPr/>
            <p:nvPr/>
          </p:nvSpPr>
          <p:spPr>
            <a:xfrm rot="5437603">
              <a:off x="9753352" y="747145"/>
              <a:ext cx="1592826" cy="515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Pravokutnik 6">
              <a:extLst>
                <a:ext uri="{FF2B5EF4-FFF2-40B4-BE49-F238E27FC236}">
                  <a16:creationId xmlns:a16="http://schemas.microsoft.com/office/drawing/2014/main" id="{EFADB837-D496-9C15-F693-F5AB23295795}"/>
                </a:ext>
              </a:extLst>
            </p:cNvPr>
            <p:cNvSpPr/>
            <p:nvPr/>
          </p:nvSpPr>
          <p:spPr>
            <a:xfrm rot="5437603">
              <a:off x="10378025" y="747144"/>
              <a:ext cx="1592826" cy="515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Pravokutnik 7">
              <a:extLst>
                <a:ext uri="{FF2B5EF4-FFF2-40B4-BE49-F238E27FC236}">
                  <a16:creationId xmlns:a16="http://schemas.microsoft.com/office/drawing/2014/main" id="{2AA48E5B-92D2-3F5D-2ED2-7DF4A54532A1}"/>
                </a:ext>
              </a:extLst>
            </p:cNvPr>
            <p:cNvSpPr/>
            <p:nvPr/>
          </p:nvSpPr>
          <p:spPr>
            <a:xfrm rot="5437603">
              <a:off x="11002697" y="747144"/>
              <a:ext cx="1592826" cy="515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" name="Ravni poveznik sa strelicom 15">
            <a:extLst>
              <a:ext uri="{FF2B5EF4-FFF2-40B4-BE49-F238E27FC236}">
                <a16:creationId xmlns:a16="http://schemas.microsoft.com/office/drawing/2014/main" id="{FD008F05-9446-8896-CD6C-1B6350098B29}"/>
              </a:ext>
            </a:extLst>
          </p:cNvPr>
          <p:cNvCxnSpPr>
            <a:cxnSpLocks/>
          </p:cNvCxnSpPr>
          <p:nvPr/>
        </p:nvCxnSpPr>
        <p:spPr>
          <a:xfrm>
            <a:off x="2532184" y="2049864"/>
            <a:ext cx="1607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Ravni poveznik sa strelicom 17">
            <a:extLst>
              <a:ext uri="{FF2B5EF4-FFF2-40B4-BE49-F238E27FC236}">
                <a16:creationId xmlns:a16="http://schemas.microsoft.com/office/drawing/2014/main" id="{390F828A-B9F1-360B-52C1-FEC9D8C6BD76}"/>
              </a:ext>
            </a:extLst>
          </p:cNvPr>
          <p:cNvCxnSpPr>
            <a:cxnSpLocks/>
          </p:cNvCxnSpPr>
          <p:nvPr/>
        </p:nvCxnSpPr>
        <p:spPr>
          <a:xfrm>
            <a:off x="1790281" y="2905648"/>
            <a:ext cx="1607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Ravni poveznik sa strelicom 19">
            <a:extLst>
              <a:ext uri="{FF2B5EF4-FFF2-40B4-BE49-F238E27FC236}">
                <a16:creationId xmlns:a16="http://schemas.microsoft.com/office/drawing/2014/main" id="{95F179CA-B4F6-D4DB-91B2-BB2134C787D5}"/>
              </a:ext>
            </a:extLst>
          </p:cNvPr>
          <p:cNvCxnSpPr>
            <a:cxnSpLocks/>
          </p:cNvCxnSpPr>
          <p:nvPr/>
        </p:nvCxnSpPr>
        <p:spPr>
          <a:xfrm>
            <a:off x="2254180" y="3429000"/>
            <a:ext cx="1607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Ravni poveznik sa strelicom 20">
            <a:extLst>
              <a:ext uri="{FF2B5EF4-FFF2-40B4-BE49-F238E27FC236}">
                <a16:creationId xmlns:a16="http://schemas.microsoft.com/office/drawing/2014/main" id="{CE51AF23-0A6C-4190-EAC7-A8BB729D1549}"/>
              </a:ext>
            </a:extLst>
          </p:cNvPr>
          <p:cNvCxnSpPr>
            <a:cxnSpLocks/>
          </p:cNvCxnSpPr>
          <p:nvPr/>
        </p:nvCxnSpPr>
        <p:spPr>
          <a:xfrm>
            <a:off x="4556927" y="4264688"/>
            <a:ext cx="1607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97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DD7CEE1-1A32-70C6-AE8A-E6BFAD98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overview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54EC091-F982-EE43-4EB0-07AB2DC3D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 of main </a:t>
            </a:r>
            <a:r>
              <a:rPr lang="en-GB" dirty="0" err="1"/>
              <a:t>Funct</a:t>
            </a:r>
            <a:r>
              <a:rPr lang="en-GB" dirty="0"/>
              <a:t>. Requirements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A59FCFE7-4241-7FFA-9158-93F8CC29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BC6E-01C8-4431-9F01-05E9506E4D8D}" type="slidenum">
              <a:rPr lang="en-GB" smtClean="0"/>
              <a:t>5</a:t>
            </a:fld>
            <a:endParaRPr lang="en-GB"/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38C79816-111C-C5B1-81AE-CFD8AAABFCFC}"/>
              </a:ext>
            </a:extLst>
          </p:cNvPr>
          <p:cNvGrpSpPr/>
          <p:nvPr/>
        </p:nvGrpSpPr>
        <p:grpSpPr>
          <a:xfrm>
            <a:off x="10461289" y="519075"/>
            <a:ext cx="1061541" cy="1017662"/>
            <a:chOff x="10292259" y="208237"/>
            <a:chExt cx="1764356" cy="1592827"/>
          </a:xfrm>
          <a:solidFill>
            <a:schemeClr val="tx2">
              <a:lumMod val="25000"/>
              <a:lumOff val="75000"/>
            </a:schemeClr>
          </a:solidFill>
        </p:grpSpPr>
        <p:sp>
          <p:nvSpPr>
            <p:cNvPr id="6" name="Pravokutnik 5">
              <a:extLst>
                <a:ext uri="{FF2B5EF4-FFF2-40B4-BE49-F238E27FC236}">
                  <a16:creationId xmlns:a16="http://schemas.microsoft.com/office/drawing/2014/main" id="{697109B7-6B48-A48B-0334-E979697780B0}"/>
                </a:ext>
              </a:extLst>
            </p:cNvPr>
            <p:cNvSpPr/>
            <p:nvPr/>
          </p:nvSpPr>
          <p:spPr>
            <a:xfrm rot="5437603">
              <a:off x="9753352" y="747145"/>
              <a:ext cx="1592826" cy="515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Pravokutnik 6">
              <a:extLst>
                <a:ext uri="{FF2B5EF4-FFF2-40B4-BE49-F238E27FC236}">
                  <a16:creationId xmlns:a16="http://schemas.microsoft.com/office/drawing/2014/main" id="{14C7EB3A-64E5-C0F9-8EE8-080638C3250E}"/>
                </a:ext>
              </a:extLst>
            </p:cNvPr>
            <p:cNvSpPr/>
            <p:nvPr/>
          </p:nvSpPr>
          <p:spPr>
            <a:xfrm rot="5437603">
              <a:off x="10378025" y="747144"/>
              <a:ext cx="1592826" cy="515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Pravokutnik 7">
              <a:extLst>
                <a:ext uri="{FF2B5EF4-FFF2-40B4-BE49-F238E27FC236}">
                  <a16:creationId xmlns:a16="http://schemas.microsoft.com/office/drawing/2014/main" id="{5CFF075E-CB1E-8E11-EFFD-F51B3D818EA5}"/>
                </a:ext>
              </a:extLst>
            </p:cNvPr>
            <p:cNvSpPr/>
            <p:nvPr/>
          </p:nvSpPr>
          <p:spPr>
            <a:xfrm rot="5437603">
              <a:off x="11002697" y="747144"/>
              <a:ext cx="1592826" cy="515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" name="Slika 9" descr="Slika na kojoj se prikazuje tekst, dijagram, crta, crtež&#10;&#10;Opis je automatski generiran">
            <a:extLst>
              <a:ext uri="{FF2B5EF4-FFF2-40B4-BE49-F238E27FC236}">
                <a16:creationId xmlns:a16="http://schemas.microsoft.com/office/drawing/2014/main" id="{266289E3-A16F-71C9-4908-E1DC45E43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8" y="2265396"/>
            <a:ext cx="6736421" cy="4090954"/>
          </a:xfrm>
          <a:prstGeom prst="rect">
            <a:avLst/>
          </a:prstGeom>
        </p:spPr>
      </p:pic>
      <p:pic>
        <p:nvPicPr>
          <p:cNvPr id="11" name="Slika 10" descr="Slika na kojoj se prikazuje tekst, dijagram, crta, Font">
            <a:extLst>
              <a:ext uri="{FF2B5EF4-FFF2-40B4-BE49-F238E27FC236}">
                <a16:creationId xmlns:a16="http://schemas.microsoft.com/office/drawing/2014/main" id="{0CA406D2-E7FD-A6FF-8F6B-0ED4B6FD2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834" y="2222673"/>
            <a:ext cx="5379115" cy="4176400"/>
          </a:xfrm>
          <a:prstGeom prst="rect">
            <a:avLst/>
          </a:prstGeom>
        </p:spPr>
      </p:pic>
      <p:pic>
        <p:nvPicPr>
          <p:cNvPr id="13" name="Slika 12" descr="Slika na kojoj se prikazuje tekst, dijagram, snimka zaslona, crta&#10;&#10;Opis je automatski generiran">
            <a:extLst>
              <a:ext uri="{FF2B5EF4-FFF2-40B4-BE49-F238E27FC236}">
                <a16:creationId xmlns:a16="http://schemas.microsoft.com/office/drawing/2014/main" id="{B6209673-3161-C80F-03A9-3819D78ED5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58" y="2309535"/>
            <a:ext cx="5767939" cy="422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0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047FC00-68FE-1B03-CC91-7599C627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overview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9C32223-C3FD-95A3-AEE1-3376E3928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Non-functional and Domain requests</a:t>
            </a:r>
          </a:p>
          <a:p>
            <a:pPr lvl="1"/>
            <a:r>
              <a:rPr lang="en-GB" b="0" i="0" dirty="0">
                <a:solidFill>
                  <a:srgbClr val="1F2328"/>
                </a:solidFill>
                <a:effectLst/>
              </a:rPr>
              <a:t>New reports should appear on the map within a few minutes of submission.</a:t>
            </a:r>
          </a:p>
          <a:p>
            <a:pPr lvl="1"/>
            <a:r>
              <a:rPr lang="en-GB" dirty="0"/>
              <a:t>Ensure intuitive navigation for users with no technical expertise.</a:t>
            </a:r>
          </a:p>
          <a:p>
            <a:pPr lvl="1"/>
            <a:r>
              <a:rPr lang="en-GB" dirty="0"/>
              <a:t>Use OAuth 2.0 with Google for authentication.</a:t>
            </a:r>
          </a:p>
          <a:p>
            <a:pPr lvl="1"/>
            <a:r>
              <a:rPr lang="en-GB" dirty="0"/>
              <a:t>Use OpenStreetMap for map display and Firebase Cloud Messaging for notifications.</a:t>
            </a:r>
          </a:p>
          <a:p>
            <a:pPr lvl="1"/>
            <a:r>
              <a:rPr lang="en-GB" dirty="0"/>
              <a:t>The application should work on both mobile devices (phones, tablets) and desktops.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D52AAF3A-FBEA-E67D-C76F-DB134E61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BC6E-01C8-4431-9F01-05E9506E4D8D}" type="slidenum">
              <a:rPr lang="en-GB" smtClean="0"/>
              <a:t>6</a:t>
            </a:fld>
            <a:endParaRPr lang="en-GB"/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08E851C0-22CD-C59A-4BA9-83D34B610A34}"/>
              </a:ext>
            </a:extLst>
          </p:cNvPr>
          <p:cNvGrpSpPr/>
          <p:nvPr/>
        </p:nvGrpSpPr>
        <p:grpSpPr>
          <a:xfrm>
            <a:off x="10461289" y="519075"/>
            <a:ext cx="1061541" cy="1017662"/>
            <a:chOff x="10292259" y="208237"/>
            <a:chExt cx="1764356" cy="1592827"/>
          </a:xfrm>
          <a:solidFill>
            <a:schemeClr val="tx2">
              <a:lumMod val="25000"/>
              <a:lumOff val="75000"/>
            </a:schemeClr>
          </a:solidFill>
        </p:grpSpPr>
        <p:sp>
          <p:nvSpPr>
            <p:cNvPr id="6" name="Pravokutnik 5">
              <a:extLst>
                <a:ext uri="{FF2B5EF4-FFF2-40B4-BE49-F238E27FC236}">
                  <a16:creationId xmlns:a16="http://schemas.microsoft.com/office/drawing/2014/main" id="{0ACFE1DE-3E12-4174-43E5-BD6D728114F4}"/>
                </a:ext>
              </a:extLst>
            </p:cNvPr>
            <p:cNvSpPr/>
            <p:nvPr/>
          </p:nvSpPr>
          <p:spPr>
            <a:xfrm rot="5437603">
              <a:off x="9753352" y="747145"/>
              <a:ext cx="1592826" cy="515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Pravokutnik 6">
              <a:extLst>
                <a:ext uri="{FF2B5EF4-FFF2-40B4-BE49-F238E27FC236}">
                  <a16:creationId xmlns:a16="http://schemas.microsoft.com/office/drawing/2014/main" id="{E66BF102-CEEA-621F-9691-5DD6DC623E94}"/>
                </a:ext>
              </a:extLst>
            </p:cNvPr>
            <p:cNvSpPr/>
            <p:nvPr/>
          </p:nvSpPr>
          <p:spPr>
            <a:xfrm rot="5437603">
              <a:off x="10378025" y="747144"/>
              <a:ext cx="1592826" cy="515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Pravokutnik 7">
              <a:extLst>
                <a:ext uri="{FF2B5EF4-FFF2-40B4-BE49-F238E27FC236}">
                  <a16:creationId xmlns:a16="http://schemas.microsoft.com/office/drawing/2014/main" id="{D03AF603-381A-4639-5036-34BE18697EFD}"/>
                </a:ext>
              </a:extLst>
            </p:cNvPr>
            <p:cNvSpPr/>
            <p:nvPr/>
          </p:nvSpPr>
          <p:spPr>
            <a:xfrm rot="5437603">
              <a:off x="11002697" y="747144"/>
              <a:ext cx="1592826" cy="515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11860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BE0E80D-E183-F365-E1C3-3B25EE802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System Architecture</a:t>
            </a:r>
            <a:endParaRPr lang="en-GB" dirty="0"/>
          </a:p>
        </p:txBody>
      </p:sp>
      <p:pic>
        <p:nvPicPr>
          <p:cNvPr id="10" name="Rezervirano mjesto sadržaja 9" descr="Slika na kojoj se prikazuje tekst, snimka zaslona, kvadrat, Trokut&#10;&#10;Opis je automatski generiran">
            <a:extLst>
              <a:ext uri="{FF2B5EF4-FFF2-40B4-BE49-F238E27FC236}">
                <a16:creationId xmlns:a16="http://schemas.microsoft.com/office/drawing/2014/main" id="{2ACDE26D-4FA7-8A8A-04B8-5BAF7C859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642" y="1847850"/>
            <a:ext cx="5174958" cy="4351338"/>
          </a:xfrm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9221E1FB-D0A7-81F0-99D9-EAE6AE23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BC6E-01C8-4431-9F01-05E9506E4D8D}" type="slidenum">
              <a:rPr lang="en-GB" smtClean="0"/>
              <a:t>7</a:t>
            </a:fld>
            <a:endParaRPr lang="en-GB"/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8A2A7FA5-490F-34BB-CCCB-F1FB34157BC6}"/>
              </a:ext>
            </a:extLst>
          </p:cNvPr>
          <p:cNvGrpSpPr/>
          <p:nvPr/>
        </p:nvGrpSpPr>
        <p:grpSpPr>
          <a:xfrm>
            <a:off x="10461289" y="519075"/>
            <a:ext cx="1061541" cy="1017662"/>
            <a:chOff x="10292259" y="208237"/>
            <a:chExt cx="1764356" cy="1592827"/>
          </a:xfrm>
          <a:solidFill>
            <a:schemeClr val="tx2">
              <a:lumMod val="25000"/>
              <a:lumOff val="75000"/>
            </a:schemeClr>
          </a:solidFill>
        </p:grpSpPr>
        <p:sp>
          <p:nvSpPr>
            <p:cNvPr id="6" name="Pravokutnik 5">
              <a:extLst>
                <a:ext uri="{FF2B5EF4-FFF2-40B4-BE49-F238E27FC236}">
                  <a16:creationId xmlns:a16="http://schemas.microsoft.com/office/drawing/2014/main" id="{22FBDF7E-168C-A043-5AD1-ACBE57BB0757}"/>
                </a:ext>
              </a:extLst>
            </p:cNvPr>
            <p:cNvSpPr/>
            <p:nvPr/>
          </p:nvSpPr>
          <p:spPr>
            <a:xfrm rot="5437603">
              <a:off x="9753352" y="747145"/>
              <a:ext cx="1592826" cy="515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Pravokutnik 6">
              <a:extLst>
                <a:ext uri="{FF2B5EF4-FFF2-40B4-BE49-F238E27FC236}">
                  <a16:creationId xmlns:a16="http://schemas.microsoft.com/office/drawing/2014/main" id="{58FF5829-6321-3D0E-5C10-E127AE345413}"/>
                </a:ext>
              </a:extLst>
            </p:cNvPr>
            <p:cNvSpPr/>
            <p:nvPr/>
          </p:nvSpPr>
          <p:spPr>
            <a:xfrm rot="5437603">
              <a:off x="10378025" y="747144"/>
              <a:ext cx="1592826" cy="515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Pravokutnik 7">
              <a:extLst>
                <a:ext uri="{FF2B5EF4-FFF2-40B4-BE49-F238E27FC236}">
                  <a16:creationId xmlns:a16="http://schemas.microsoft.com/office/drawing/2014/main" id="{D0BC149E-A2D5-7106-7FE4-4A8F2A805C7F}"/>
                </a:ext>
              </a:extLst>
            </p:cNvPr>
            <p:cNvSpPr/>
            <p:nvPr/>
          </p:nvSpPr>
          <p:spPr>
            <a:xfrm rot="5437603">
              <a:off x="11002697" y="747144"/>
              <a:ext cx="1592826" cy="515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2" name="Slika 11" descr="Slika na kojoj se prikazuje tekst, dijagram, Plan, paralelno&#10;&#10;Opis je automatski generiran">
            <a:extLst>
              <a:ext uri="{FF2B5EF4-FFF2-40B4-BE49-F238E27FC236}">
                <a16:creationId xmlns:a16="http://schemas.microsoft.com/office/drawing/2014/main" id="{3F421131-B976-6B91-50F5-7CD48BEB35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378" y="1230406"/>
            <a:ext cx="6929177" cy="5372866"/>
          </a:xfrm>
          <a:prstGeom prst="rect">
            <a:avLst/>
          </a:prstGeom>
        </p:spPr>
      </p:pic>
      <p:pic>
        <p:nvPicPr>
          <p:cNvPr id="14" name="Slika 13">
            <a:extLst>
              <a:ext uri="{FF2B5EF4-FFF2-40B4-BE49-F238E27FC236}">
                <a16:creationId xmlns:a16="http://schemas.microsoft.com/office/drawing/2014/main" id="{C88BFBE5-1FAF-E086-BA48-1224EE015F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5362" y="1695208"/>
            <a:ext cx="8421275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5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BA6E633-6CA0-F0CB-1877-84353EE6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Testing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A5588DA-396B-9E17-0E98-B617D036B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Selenium tests</a:t>
            </a:r>
          </a:p>
          <a:p>
            <a:pPr lvl="1"/>
            <a:r>
              <a:rPr lang="en-GB" dirty="0"/>
              <a:t>User login test</a:t>
            </a:r>
          </a:p>
          <a:p>
            <a:pPr lvl="1"/>
            <a:r>
              <a:rPr lang="en-GB" dirty="0"/>
              <a:t>Report making test</a:t>
            </a:r>
          </a:p>
          <a:p>
            <a:pPr lvl="1"/>
            <a:r>
              <a:rPr lang="en-GB" dirty="0"/>
              <a:t>Report viewing test</a:t>
            </a:r>
          </a:p>
          <a:p>
            <a:pPr lvl="1"/>
            <a:endParaRPr lang="en-GB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4F628DBD-224F-A0ED-CB74-9FC25F7E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BC6E-01C8-4431-9F01-05E9506E4D8D}" type="slidenum">
              <a:rPr lang="en-GB" smtClean="0"/>
              <a:t>8</a:t>
            </a:fld>
            <a:endParaRPr lang="en-GB"/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EE26E767-15FE-DA60-5CA9-88D73C050445}"/>
              </a:ext>
            </a:extLst>
          </p:cNvPr>
          <p:cNvGrpSpPr/>
          <p:nvPr/>
        </p:nvGrpSpPr>
        <p:grpSpPr>
          <a:xfrm>
            <a:off x="10461289" y="519075"/>
            <a:ext cx="1061541" cy="1017662"/>
            <a:chOff x="10292259" y="208237"/>
            <a:chExt cx="1764356" cy="1592827"/>
          </a:xfrm>
          <a:solidFill>
            <a:schemeClr val="tx2">
              <a:lumMod val="25000"/>
              <a:lumOff val="75000"/>
            </a:schemeClr>
          </a:solidFill>
        </p:grpSpPr>
        <p:sp>
          <p:nvSpPr>
            <p:cNvPr id="6" name="Pravokutnik 5">
              <a:extLst>
                <a:ext uri="{FF2B5EF4-FFF2-40B4-BE49-F238E27FC236}">
                  <a16:creationId xmlns:a16="http://schemas.microsoft.com/office/drawing/2014/main" id="{3B2BFCCB-C416-9C15-99AC-BA27AACF33CD}"/>
                </a:ext>
              </a:extLst>
            </p:cNvPr>
            <p:cNvSpPr/>
            <p:nvPr/>
          </p:nvSpPr>
          <p:spPr>
            <a:xfrm rot="5437603">
              <a:off x="9753352" y="747145"/>
              <a:ext cx="1592826" cy="515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Pravokutnik 6">
              <a:extLst>
                <a:ext uri="{FF2B5EF4-FFF2-40B4-BE49-F238E27FC236}">
                  <a16:creationId xmlns:a16="http://schemas.microsoft.com/office/drawing/2014/main" id="{C647BEB9-663F-ED5A-02C6-908143862C08}"/>
                </a:ext>
              </a:extLst>
            </p:cNvPr>
            <p:cNvSpPr/>
            <p:nvPr/>
          </p:nvSpPr>
          <p:spPr>
            <a:xfrm rot="5437603">
              <a:off x="10378025" y="747144"/>
              <a:ext cx="1592826" cy="515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Pravokutnik 7">
              <a:extLst>
                <a:ext uri="{FF2B5EF4-FFF2-40B4-BE49-F238E27FC236}">
                  <a16:creationId xmlns:a16="http://schemas.microsoft.com/office/drawing/2014/main" id="{64315010-3CA5-AEB6-5E9D-F34CBA82E445}"/>
                </a:ext>
              </a:extLst>
            </p:cNvPr>
            <p:cNvSpPr/>
            <p:nvPr/>
          </p:nvSpPr>
          <p:spPr>
            <a:xfrm rot="5437603">
              <a:off x="11002697" y="747144"/>
              <a:ext cx="1592826" cy="515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92153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9868FAD-DAAB-9629-F5C8-283D9E7B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Applied Tools and Technology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0C59949-14A3-839B-9C4C-47E2A71DC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Programming languages and technologies used</a:t>
            </a:r>
          </a:p>
          <a:p>
            <a:pPr lvl="1"/>
            <a:r>
              <a:rPr lang="en-GB" dirty="0"/>
              <a:t>Frontend      React.js</a:t>
            </a:r>
          </a:p>
          <a:p>
            <a:pPr lvl="1"/>
            <a:r>
              <a:rPr lang="en-GB" dirty="0"/>
              <a:t>Backend     Spring Boot</a:t>
            </a:r>
          </a:p>
          <a:p>
            <a:pPr lvl="1"/>
            <a:r>
              <a:rPr lang="en-GB" dirty="0"/>
              <a:t>Database     PostgreSQL</a:t>
            </a:r>
          </a:p>
          <a:p>
            <a:pPr lvl="1"/>
            <a:endParaRPr lang="en-GB" dirty="0"/>
          </a:p>
          <a:p>
            <a:r>
              <a:rPr lang="en-GB" dirty="0"/>
              <a:t>Tools used</a:t>
            </a:r>
          </a:p>
          <a:p>
            <a:pPr lvl="1"/>
            <a:r>
              <a:rPr lang="en-GB" dirty="0" err="1"/>
              <a:t>AstahUML</a:t>
            </a:r>
            <a:r>
              <a:rPr lang="en-GB" dirty="0"/>
              <a:t>(diagram making)</a:t>
            </a:r>
          </a:p>
          <a:p>
            <a:pPr lvl="1"/>
            <a:r>
              <a:rPr lang="en-GB" dirty="0"/>
              <a:t>Git(management and version control)</a:t>
            </a:r>
          </a:p>
          <a:p>
            <a:pPr lvl="1"/>
            <a:r>
              <a:rPr lang="en-GB" dirty="0"/>
              <a:t>WhatsApp, </a:t>
            </a:r>
            <a:r>
              <a:rPr lang="en-GB" dirty="0" err="1"/>
              <a:t>MSTeams</a:t>
            </a:r>
            <a:r>
              <a:rPr lang="en-GB" dirty="0"/>
              <a:t>(communication)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0111FC2B-57DF-57C8-CC4F-F69848B3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BC6E-01C8-4431-9F01-05E9506E4D8D}" type="slidenum">
              <a:rPr lang="en-GB" smtClean="0"/>
              <a:t>9</a:t>
            </a:fld>
            <a:endParaRPr lang="en-GB"/>
          </a:p>
        </p:txBody>
      </p:sp>
      <p:cxnSp>
        <p:nvCxnSpPr>
          <p:cNvPr id="6" name="Ravni poveznik sa strelicom 5">
            <a:extLst>
              <a:ext uri="{FF2B5EF4-FFF2-40B4-BE49-F238E27FC236}">
                <a16:creationId xmlns:a16="http://schemas.microsoft.com/office/drawing/2014/main" id="{CADA374C-6042-76C9-19F5-6FDFC70EBA61}"/>
              </a:ext>
            </a:extLst>
          </p:cNvPr>
          <p:cNvCxnSpPr/>
          <p:nvPr/>
        </p:nvCxnSpPr>
        <p:spPr>
          <a:xfrm>
            <a:off x="2831432" y="2839453"/>
            <a:ext cx="1925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Ravni poveznik sa strelicom 6">
            <a:extLst>
              <a:ext uri="{FF2B5EF4-FFF2-40B4-BE49-F238E27FC236}">
                <a16:creationId xmlns:a16="http://schemas.microsoft.com/office/drawing/2014/main" id="{DB675FD9-FED5-C13B-27C8-9F15FB47BEAB}"/>
              </a:ext>
            </a:extLst>
          </p:cNvPr>
          <p:cNvCxnSpPr/>
          <p:nvPr/>
        </p:nvCxnSpPr>
        <p:spPr>
          <a:xfrm>
            <a:off x="2927684" y="2478505"/>
            <a:ext cx="1925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Ravni poveznik sa strelicom 7">
            <a:extLst>
              <a:ext uri="{FF2B5EF4-FFF2-40B4-BE49-F238E27FC236}">
                <a16:creationId xmlns:a16="http://schemas.microsoft.com/office/drawing/2014/main" id="{4CFCDF14-79A5-5E69-AB07-CCF2E1A3CB52}"/>
              </a:ext>
            </a:extLst>
          </p:cNvPr>
          <p:cNvCxnSpPr/>
          <p:nvPr/>
        </p:nvCxnSpPr>
        <p:spPr>
          <a:xfrm>
            <a:off x="2935706" y="3272590"/>
            <a:ext cx="1925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" name="Grupa 8">
            <a:extLst>
              <a:ext uri="{FF2B5EF4-FFF2-40B4-BE49-F238E27FC236}">
                <a16:creationId xmlns:a16="http://schemas.microsoft.com/office/drawing/2014/main" id="{ADB67795-8E34-5527-3726-C871A256F77A}"/>
              </a:ext>
            </a:extLst>
          </p:cNvPr>
          <p:cNvGrpSpPr/>
          <p:nvPr/>
        </p:nvGrpSpPr>
        <p:grpSpPr>
          <a:xfrm>
            <a:off x="10461289" y="519075"/>
            <a:ext cx="1061541" cy="1017662"/>
            <a:chOff x="10292259" y="208237"/>
            <a:chExt cx="1764356" cy="1592827"/>
          </a:xfrm>
          <a:solidFill>
            <a:schemeClr val="tx2">
              <a:lumMod val="25000"/>
              <a:lumOff val="75000"/>
            </a:schemeClr>
          </a:solidFill>
        </p:grpSpPr>
        <p:sp>
          <p:nvSpPr>
            <p:cNvPr id="10" name="Pravokutnik 9">
              <a:extLst>
                <a:ext uri="{FF2B5EF4-FFF2-40B4-BE49-F238E27FC236}">
                  <a16:creationId xmlns:a16="http://schemas.microsoft.com/office/drawing/2014/main" id="{509B0960-650B-C949-3BA0-906C9827CC1D}"/>
                </a:ext>
              </a:extLst>
            </p:cNvPr>
            <p:cNvSpPr/>
            <p:nvPr/>
          </p:nvSpPr>
          <p:spPr>
            <a:xfrm rot="5437603">
              <a:off x="9753352" y="747145"/>
              <a:ext cx="1592826" cy="515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Pravokutnik 10">
              <a:extLst>
                <a:ext uri="{FF2B5EF4-FFF2-40B4-BE49-F238E27FC236}">
                  <a16:creationId xmlns:a16="http://schemas.microsoft.com/office/drawing/2014/main" id="{D7778ACA-9A79-B46A-A22A-A9B5B8F47ED7}"/>
                </a:ext>
              </a:extLst>
            </p:cNvPr>
            <p:cNvSpPr/>
            <p:nvPr/>
          </p:nvSpPr>
          <p:spPr>
            <a:xfrm rot="5437603">
              <a:off x="10378025" y="747144"/>
              <a:ext cx="1592826" cy="515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Pravokutnik 11">
              <a:extLst>
                <a:ext uri="{FF2B5EF4-FFF2-40B4-BE49-F238E27FC236}">
                  <a16:creationId xmlns:a16="http://schemas.microsoft.com/office/drawing/2014/main" id="{B916A742-1A79-EE07-653B-4075C1B5A3F7}"/>
                </a:ext>
              </a:extLst>
            </p:cNvPr>
            <p:cNvSpPr/>
            <p:nvPr/>
          </p:nvSpPr>
          <p:spPr>
            <a:xfrm rot="5437603">
              <a:off x="11002697" y="747144"/>
              <a:ext cx="1592826" cy="515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929834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4228</TotalTime>
  <Words>423</Words>
  <Application>Microsoft Office PowerPoint</Application>
  <PresentationFormat>Široki zaslon</PresentationFormat>
  <Paragraphs>105</Paragraphs>
  <Slides>13</Slides>
  <Notes>1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Arial Nova</vt:lpstr>
      <vt:lpstr>Tema sustava Office</vt:lpstr>
      <vt:lpstr>PowerPoint prezentacija</vt:lpstr>
      <vt:lpstr>Contents</vt:lpstr>
      <vt:lpstr>Team Members</vt:lpstr>
      <vt:lpstr>Task Description</vt:lpstr>
      <vt:lpstr>Requirements overview</vt:lpstr>
      <vt:lpstr>Requirements overview</vt:lpstr>
      <vt:lpstr>System Architecture</vt:lpstr>
      <vt:lpstr>System Testing</vt:lpstr>
      <vt:lpstr>Applied Tools and Technology</vt:lpstr>
      <vt:lpstr>SDLC model </vt:lpstr>
      <vt:lpstr>Work Organisation</vt:lpstr>
      <vt:lpstr>Work Organisation</vt:lpstr>
      <vt:lpstr>Experience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Borna Čović</dc:creator>
  <cp:lastModifiedBy>Borna Čović</cp:lastModifiedBy>
  <cp:revision>5</cp:revision>
  <dcterms:created xsi:type="dcterms:W3CDTF">2025-01-21T18:33:38Z</dcterms:created>
  <dcterms:modified xsi:type="dcterms:W3CDTF">2025-01-24T17:39:37Z</dcterms:modified>
</cp:coreProperties>
</file>