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2"/>
  </p:handoutMasterIdLst>
  <p:sldIdLst>
    <p:sldId id="256" r:id="rId3"/>
    <p:sldId id="257" r:id="rId5"/>
    <p:sldId id="258" r:id="rId6"/>
    <p:sldId id="282" r:id="rId7"/>
    <p:sldId id="283" r:id="rId8"/>
    <p:sldId id="284" r:id="rId9"/>
    <p:sldId id="275" r:id="rId10"/>
    <p:sldId id="279" r:id="rId11"/>
    <p:sldId id="285" r:id="rId12"/>
    <p:sldId id="286" r:id="rId13"/>
    <p:sldId id="287" r:id="rId14"/>
    <p:sldId id="292" r:id="rId15"/>
    <p:sldId id="293" r:id="rId16"/>
    <p:sldId id="288" r:id="rId17"/>
    <p:sldId id="289" r:id="rId18"/>
    <p:sldId id="290" r:id="rId19"/>
    <p:sldId id="291" r:id="rId20"/>
    <p:sldId id="273" r:id="rId2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a64b10b-c96e-48bf-9840-053808c6f915}">
          <p14:sldIdLst>
            <p14:sldId id="256"/>
            <p14:sldId id="257"/>
            <p14:sldId id="258"/>
            <p14:sldId id="282"/>
            <p14:sldId id="283"/>
            <p14:sldId id="284"/>
          </p14:sldIdLst>
        </p14:section>
        <p14:section name="无标题节" id="{9a2d2e04-8b15-4117-8d80-21a4d82c7686}">
          <p14:sldIdLst>
            <p14:sldId id="279"/>
            <p14:sldId id="285"/>
            <p14:sldId id="286"/>
            <p14:sldId id="287"/>
            <p14:sldId id="292"/>
            <p14:sldId id="293"/>
            <p14:sldId id="288"/>
            <p14:sldId id="289"/>
            <p14:sldId id="290"/>
            <p14:sldId id="273"/>
            <p14:sldId id="275"/>
            <p14:sldId id="29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D8AA"/>
    <a:srgbClr val="B1C38C"/>
    <a:srgbClr val="A2B37E"/>
    <a:srgbClr val="A2B06C"/>
    <a:srgbClr val="758D55"/>
    <a:srgbClr val="556740"/>
    <a:srgbClr val="AFBB79"/>
    <a:srgbClr val="B2B2B2"/>
    <a:srgbClr val="202020"/>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2264"/>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0">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4.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19.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0.xml"/><Relationship Id="rId2" Type="http://schemas.openxmlformats.org/officeDocument/2006/relationships/image" Target="../media/image11.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1.xml"/><Relationship Id="rId2" Type="http://schemas.openxmlformats.org/officeDocument/2006/relationships/image" Target="../media/image1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2.xml"/><Relationship Id="rId2" Type="http://schemas.openxmlformats.org/officeDocument/2006/relationships/image" Target="../media/image13.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24.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7.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1.png"/><Relationship Id="rId2" Type="http://schemas.openxmlformats.org/officeDocument/2006/relationships/tags" Target="../tags/tag6.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image" Target="../media/image5.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xml"/><Relationship Id="rId2" Type="http://schemas.openxmlformats.org/officeDocument/2006/relationships/image" Target="../media/image6.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14.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0172d0dc26b25d2e622eceade12082b0b4877cadcac02-NCB2wE_fw658"/>
          <p:cNvPicPr>
            <a:picLocks noChangeAspect="1"/>
          </p:cNvPicPr>
          <p:nvPr/>
        </p:nvPicPr>
        <p:blipFill>
          <a:blip r:embed="rId1"/>
          <a:stretch>
            <a:fillRect/>
          </a:stretch>
        </p:blipFill>
        <p:spPr>
          <a:xfrm>
            <a:off x="4347210" y="2063750"/>
            <a:ext cx="3939540" cy="4850765"/>
          </a:xfrm>
          <a:prstGeom prst="rect">
            <a:avLst/>
          </a:prstGeom>
        </p:spPr>
      </p:pic>
      <p:sp>
        <p:nvSpPr>
          <p:cNvPr id="6" name="椭圆 5"/>
          <p:cNvSpPr/>
          <p:nvPr/>
        </p:nvSpPr>
        <p:spPr>
          <a:xfrm>
            <a:off x="3903980" y="913765"/>
            <a:ext cx="4382770" cy="42100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标题 3"/>
          <p:cNvSpPr/>
          <p:nvPr>
            <p:ph type="ctrTitle"/>
          </p:nvPr>
        </p:nvSpPr>
        <p:spPr>
          <a:xfrm>
            <a:off x="1524000" y="914400"/>
            <a:ext cx="4745990" cy="3392170"/>
          </a:xfrm>
        </p:spPr>
        <p:txBody>
          <a:bodyPr/>
          <a:p>
            <a:r>
              <a:rPr lang="en-US" altLang="zh-CN">
                <a:latin typeface="华文中宋" panose="02010600040101010101" charset="-122"/>
                <a:ea typeface="华文中宋" panose="02010600040101010101" charset="-122"/>
              </a:rPr>
              <a:t>Smart</a:t>
            </a:r>
            <a:br>
              <a:rPr lang="en-US" altLang="zh-CN">
                <a:latin typeface="华文中宋" panose="02010600040101010101" charset="-122"/>
                <a:ea typeface="华文中宋" panose="02010600040101010101" charset="-122"/>
              </a:rPr>
            </a:br>
            <a:r>
              <a:rPr lang="en-US" altLang="zh-CN">
                <a:latin typeface="华文中宋" panose="02010600040101010101" charset="-122"/>
                <a:ea typeface="华文中宋" panose="02010600040101010101" charset="-122"/>
              </a:rPr>
              <a:t> Parking</a:t>
            </a:r>
            <a:endParaRPr lang="en-US" altLang="zh-CN">
              <a:latin typeface="华文中宋" panose="02010600040101010101" charset="-122"/>
              <a:ea typeface="华文中宋" panose="02010600040101010101" charset="-122"/>
            </a:endParaRPr>
          </a:p>
        </p:txBody>
      </p:sp>
      <p:sp>
        <p:nvSpPr>
          <p:cNvPr id="7" name="文本框 6"/>
          <p:cNvSpPr txBox="1"/>
          <p:nvPr/>
        </p:nvSpPr>
        <p:spPr>
          <a:xfrm>
            <a:off x="9121140" y="817880"/>
            <a:ext cx="2407285" cy="2185655"/>
          </a:xfrm>
          <a:prstGeom prst="ellipse">
            <a:avLst/>
          </a:prstGeom>
          <a:noFill/>
        </p:spPr>
        <p:txBody>
          <a:bodyPr wrap="square" rtlCol="0">
            <a:spAutoFit/>
          </a:bodyPr>
          <a:p>
            <a:r>
              <a:rPr lang="en-US" altLang="zh-CN"/>
              <a:t>Group member:Thomas</a:t>
            </a:r>
            <a:endParaRPr lang="en-US" altLang="zh-CN"/>
          </a:p>
          <a:p>
            <a:r>
              <a:rPr lang="en-US" altLang="zh-CN"/>
              <a:t>	Evan</a:t>
            </a:r>
            <a:endParaRPr lang="en-US" altLang="zh-CN"/>
          </a:p>
          <a:p>
            <a:r>
              <a:rPr lang="en-US" altLang="zh-CN"/>
              <a:t>	Alex	Alan</a:t>
            </a:r>
            <a:endParaRPr lang="en-US" altLang="zh-CN"/>
          </a:p>
        </p:txBody>
      </p:sp>
      <p:sp>
        <p:nvSpPr>
          <p:cNvPr id="8" name="平行四边形 7"/>
          <p:cNvSpPr/>
          <p:nvPr/>
        </p:nvSpPr>
        <p:spPr>
          <a:xfrm>
            <a:off x="8543290" y="267335"/>
            <a:ext cx="3324860" cy="2907665"/>
          </a:xfrm>
          <a:prstGeom prst="parallelogram">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 name="文本框 9"/>
          <p:cNvSpPr txBox="1"/>
          <p:nvPr/>
        </p:nvSpPr>
        <p:spPr>
          <a:xfrm>
            <a:off x="9309100" y="692150"/>
            <a:ext cx="1651635" cy="1753235"/>
          </a:xfrm>
          <a:prstGeom prst="rect">
            <a:avLst/>
          </a:prstGeom>
          <a:noFill/>
        </p:spPr>
        <p:txBody>
          <a:bodyPr wrap="square" rtlCol="0">
            <a:spAutoFit/>
          </a:bodyPr>
          <a:p>
            <a:r>
              <a:rPr lang="zh-CN" altLang="en-US"/>
              <a:t>Group member</a:t>
            </a:r>
            <a:r>
              <a:rPr lang="en-US" altLang="zh-CN"/>
              <a:t>:</a:t>
            </a:r>
            <a:endParaRPr lang="en-US" altLang="zh-CN"/>
          </a:p>
          <a:p>
            <a:r>
              <a:rPr lang="en-US" altLang="zh-CN"/>
              <a:t>Thomas</a:t>
            </a:r>
            <a:endParaRPr lang="en-US" altLang="zh-CN"/>
          </a:p>
          <a:p>
            <a:r>
              <a:rPr lang="en-US" altLang="zh-CN"/>
              <a:t>Evan</a:t>
            </a:r>
            <a:endParaRPr lang="en-US" altLang="zh-CN"/>
          </a:p>
          <a:p>
            <a:r>
              <a:rPr lang="en-US" altLang="zh-CN"/>
              <a:t>Alex</a:t>
            </a:r>
            <a:endParaRPr lang="en-US" altLang="zh-CN"/>
          </a:p>
          <a:p>
            <a:r>
              <a:rPr lang="en-US" altLang="zh-CN"/>
              <a:t>Alan</a:t>
            </a:r>
            <a:endParaRPr lang="en-US" altLang="zh-CN"/>
          </a:p>
        </p:txBody>
      </p:sp>
      <p:pic>
        <p:nvPicPr>
          <p:cNvPr id="11" name="图片 10"/>
          <p:cNvPicPr>
            <a:picLocks noChangeAspect="1"/>
          </p:cNvPicPr>
          <p:nvPr/>
        </p:nvPicPr>
        <p:blipFill>
          <a:blip r:embed="rId2"/>
          <a:stretch>
            <a:fillRect/>
          </a:stretch>
        </p:blipFill>
        <p:spPr>
          <a:xfrm>
            <a:off x="439420" y="360680"/>
            <a:ext cx="904875" cy="828675"/>
          </a:xfrm>
          <a:prstGeom prst="rect">
            <a:avLst/>
          </a:prstGeom>
        </p:spPr>
      </p:pic>
      <p:sp>
        <p:nvSpPr>
          <p:cNvPr id="12" name="文本框 11"/>
          <p:cNvSpPr txBox="1"/>
          <p:nvPr/>
        </p:nvSpPr>
        <p:spPr>
          <a:xfrm>
            <a:off x="1524000" y="360680"/>
            <a:ext cx="3163570" cy="645160"/>
          </a:xfrm>
          <a:prstGeom prst="rect">
            <a:avLst/>
          </a:prstGeom>
          <a:noFill/>
        </p:spPr>
        <p:txBody>
          <a:bodyPr wrap="square" rtlCol="0">
            <a:spAutoFit/>
          </a:bodyPr>
          <a:p>
            <a:r>
              <a:rPr lang="zh-CN" altLang="en-US"/>
              <a:t>Software Engineering Project</a:t>
            </a:r>
            <a:endParaRPr lang="zh-CN" altLang="en-US"/>
          </a:p>
          <a:p>
            <a:r>
              <a:rPr lang="en-US" altLang="zh-CN"/>
              <a:t>	CSCI441</a:t>
            </a:r>
            <a:endParaRPr lang="en-US" altLang="zh-CN"/>
          </a:p>
        </p:txBody>
      </p:sp>
    </p:spTree>
    <p:custDataLst>
      <p:tags r:id="rId3"/>
    </p:custData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Box 28"/>
          <p:cNvSpPr txBox="1"/>
          <p:nvPr/>
        </p:nvSpPr>
        <p:spPr>
          <a:xfrm flipH="1">
            <a:off x="3237230" y="902335"/>
            <a:ext cx="4568190" cy="911860"/>
          </a:xfrm>
          <a:prstGeom prst="rect">
            <a:avLst/>
          </a:prstGeom>
          <a:solidFill>
            <a:srgbClr val="556740"/>
          </a:solidFill>
        </p:spPr>
        <p:txBody>
          <a:bodyPr wrap="square" rtlCol="0">
            <a:spAutoFit/>
          </a:bodyPr>
          <a:p>
            <a:pPr algn="ctr"/>
            <a:r>
              <a:rPr lang="en-US" altLang="zh-CN" sz="2665" b="1" dirty="0" smtClean="0">
                <a:solidFill>
                  <a:schemeClr val="bg1"/>
                </a:solidFill>
                <a:latin typeface="Mangal" panose="02040503050203030202" pitchFamily="18" charset="0"/>
                <a:cs typeface="Mangal" panose="02040503050203030202" pitchFamily="18" charset="0"/>
              </a:rPr>
              <a:t>Use case Diagram 6:</a:t>
            </a:r>
            <a:r>
              <a:rPr lang="zh-CN" altLang="en-US" sz="2665" b="1" dirty="0" smtClean="0">
                <a:solidFill>
                  <a:schemeClr val="bg1"/>
                </a:solidFill>
                <a:latin typeface="Mangal" panose="02040503050203030202" pitchFamily="18" charset="0"/>
                <a:cs typeface="Mangal" panose="02040503050203030202" pitchFamily="18" charset="0"/>
              </a:rPr>
              <a:t>No Availability</a:t>
            </a:r>
            <a:endParaRPr lang="zh-CN" altLang="en-US" sz="2665" b="1" dirty="0" smtClean="0">
              <a:solidFill>
                <a:schemeClr val="bg1"/>
              </a:solidFill>
              <a:latin typeface="Mangal" panose="02040503050203030202" pitchFamily="18" charset="0"/>
              <a:cs typeface="Mangal" panose="02040503050203030202" pitchFamily="18" charset="0"/>
            </a:endParaRPr>
          </a:p>
        </p:txBody>
      </p:sp>
      <p:cxnSp>
        <p:nvCxnSpPr>
          <p:cNvPr id="10" name="直接连接符 9"/>
          <p:cNvCxnSpPr>
            <a:stCxn id="627" idx="5"/>
          </p:cNvCxnSpPr>
          <p:nvPr/>
        </p:nvCxnSpPr>
        <p:spPr>
          <a:xfrm>
            <a:off x="4034790" y="5664835"/>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组合 580"/>
          <p:cNvGrpSpPr/>
          <p:nvPr/>
        </p:nvGrpSpPr>
        <p:grpSpPr>
          <a:xfrm>
            <a:off x="207010" y="2945765"/>
            <a:ext cx="6314440" cy="3586480"/>
            <a:chOff x="5904" y="45216"/>
            <a:chExt cx="9944" cy="5648"/>
          </a:xfrm>
        </p:grpSpPr>
        <p:grpSp>
          <p:nvGrpSpPr>
            <p:cNvPr id="13" name="组合 559"/>
            <p:cNvGrpSpPr/>
            <p:nvPr/>
          </p:nvGrpSpPr>
          <p:grpSpPr>
            <a:xfrm>
              <a:off x="5904" y="45750"/>
              <a:ext cx="9944" cy="5114"/>
              <a:chOff x="6079" y="36579"/>
              <a:chExt cx="9944" cy="5114"/>
            </a:xfrm>
          </p:grpSpPr>
          <p:cxnSp>
            <p:nvCxnSpPr>
              <p:cNvPr id="14" name="直接连接符 294"/>
              <p:cNvCxnSpPr/>
              <p:nvPr/>
            </p:nvCxnSpPr>
            <p:spPr>
              <a:xfrm flipV="1">
                <a:off x="6934" y="38280"/>
                <a:ext cx="1380" cy="165"/>
              </a:xfrm>
              <a:prstGeom prst="line">
                <a:avLst/>
              </a:prstGeom>
            </p:spPr>
            <p:style>
              <a:lnRef idx="1">
                <a:schemeClr val="dk1"/>
              </a:lnRef>
              <a:fillRef idx="0">
                <a:schemeClr val="dk1"/>
              </a:fillRef>
              <a:effectRef idx="0">
                <a:schemeClr val="dk1"/>
              </a:effectRef>
              <a:fontRef idx="minor">
                <a:schemeClr val="tx1"/>
              </a:fontRef>
            </p:style>
          </p:cxnSp>
          <p:sp>
            <p:nvSpPr>
              <p:cNvPr id="15" name="文本框 262"/>
              <p:cNvSpPr txBox="1"/>
              <p:nvPr/>
            </p:nvSpPr>
            <p:spPr>
              <a:xfrm>
                <a:off x="7174" y="38554"/>
                <a:ext cx="945" cy="644"/>
              </a:xfrm>
              <a:prstGeom prst="rect">
                <a:avLst/>
              </a:prstGeom>
              <a:solidFill>
                <a:schemeClr val="lt1"/>
              </a:solidFill>
              <a:ln w="6350">
                <a:solidFill>
                  <a:schemeClr val="bg1"/>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r>
                  <a:rPr lang="en-US" altLang="zh-CN" sz="1100" kern="100">
                    <a:latin typeface="Calibri" panose="020F0502020204030204"/>
                    <a:ea typeface="宋体" panose="02010600030101010101" pitchFamily="2" charset="-122"/>
                    <a:cs typeface="Times New Roman" panose="02020603050405020304"/>
                    <a:sym typeface="Times New Roman" panose="02020603050405020304"/>
                  </a:rPr>
                  <a:t>initiate</a:t>
                </a:r>
                <a:endParaRPr lang="en-US" altLang="zh-CN" sz="1100" kern="100">
                  <a:latin typeface="Calibri" panose="020F0502020204030204"/>
                  <a:ea typeface="宋体" panose="02010600030101010101" pitchFamily="2" charset="-122"/>
                  <a:cs typeface="Times New Roman" panose="02020603050405020304"/>
                  <a:sym typeface="Times New Roman" panose="02020603050405020304"/>
                </a:endParaRPr>
              </a:p>
              <a:p>
                <a:r>
                  <a:rPr lang="en-US" altLang="zh-CN" sz="110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100" kern="100">
                  <a:latin typeface="Calibri" panose="020F0502020204030204"/>
                  <a:ea typeface="宋体" panose="02010600030101010101" pitchFamily="2" charset="-122"/>
                  <a:cs typeface="Times New Roman" panose="02020603050405020304"/>
                  <a:sym typeface="Times New Roman" panose="02020603050405020304"/>
                </a:endParaRPr>
              </a:p>
            </p:txBody>
          </p:sp>
          <p:grpSp>
            <p:nvGrpSpPr>
              <p:cNvPr id="16" name="组合 398"/>
              <p:cNvGrpSpPr/>
              <p:nvPr/>
            </p:nvGrpSpPr>
            <p:grpSpPr>
              <a:xfrm>
                <a:off x="6079" y="36579"/>
                <a:ext cx="9944" cy="5114"/>
                <a:chOff x="6079" y="36579"/>
                <a:chExt cx="9944" cy="5114"/>
              </a:xfrm>
            </p:grpSpPr>
            <p:grpSp>
              <p:nvGrpSpPr>
                <p:cNvPr id="17" name="组合 281"/>
                <p:cNvGrpSpPr/>
                <p:nvPr/>
              </p:nvGrpSpPr>
              <p:grpSpPr>
                <a:xfrm>
                  <a:off x="6483" y="37819"/>
                  <a:ext cx="420" cy="990"/>
                  <a:chOff x="5550" y="11383"/>
                  <a:chExt cx="420" cy="990"/>
                </a:xfrm>
              </p:grpSpPr>
              <p:sp>
                <p:nvSpPr>
                  <p:cNvPr id="18" name="椭圆 33"/>
                  <p:cNvSpPr/>
                  <p:nvPr/>
                </p:nvSpPr>
                <p:spPr>
                  <a:xfrm>
                    <a:off x="5580" y="11383"/>
                    <a:ext cx="300" cy="315"/>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sp>
              <p:cxnSp>
                <p:nvCxnSpPr>
                  <p:cNvPr id="19" name="直接连接符 35"/>
                  <p:cNvCxnSpPr/>
                  <p:nvPr/>
                </p:nvCxnSpPr>
                <p:spPr>
                  <a:xfrm>
                    <a:off x="5550" y="11893"/>
                    <a:ext cx="42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36"/>
                  <p:cNvCxnSpPr/>
                  <p:nvPr/>
                </p:nvCxnSpPr>
                <p:spPr>
                  <a:xfrm flipH="1">
                    <a:off x="5550" y="12073"/>
                    <a:ext cx="180" cy="3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34"/>
                  <p:cNvCxnSpPr/>
                  <p:nvPr/>
                </p:nvCxnSpPr>
                <p:spPr>
                  <a:xfrm>
                    <a:off x="5730" y="12058"/>
                    <a:ext cx="195" cy="28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37"/>
                  <p:cNvCxnSpPr/>
                  <p:nvPr/>
                </p:nvCxnSpPr>
                <p:spPr>
                  <a:xfrm>
                    <a:off x="5730" y="11683"/>
                    <a:ext cx="0" cy="36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75"/>
                <p:cNvGrpSpPr/>
                <p:nvPr/>
              </p:nvGrpSpPr>
              <p:grpSpPr>
                <a:xfrm>
                  <a:off x="14898" y="38350"/>
                  <a:ext cx="420" cy="990"/>
                  <a:chOff x="5550" y="11383"/>
                  <a:chExt cx="420" cy="990"/>
                </a:xfrm>
              </p:grpSpPr>
              <p:sp>
                <p:nvSpPr>
                  <p:cNvPr id="24" name="椭圆 33"/>
                  <p:cNvSpPr/>
                  <p:nvPr/>
                </p:nvSpPr>
                <p:spPr>
                  <a:xfrm>
                    <a:off x="5580" y="11383"/>
                    <a:ext cx="300" cy="315"/>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sp>
              <p:cxnSp>
                <p:nvCxnSpPr>
                  <p:cNvPr id="25" name="直接连接符 35"/>
                  <p:cNvCxnSpPr/>
                  <p:nvPr/>
                </p:nvCxnSpPr>
                <p:spPr>
                  <a:xfrm>
                    <a:off x="5550" y="11893"/>
                    <a:ext cx="42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36"/>
                  <p:cNvCxnSpPr/>
                  <p:nvPr/>
                </p:nvCxnSpPr>
                <p:spPr>
                  <a:xfrm flipH="1">
                    <a:off x="5550" y="12073"/>
                    <a:ext cx="180" cy="3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34"/>
                  <p:cNvCxnSpPr/>
                  <p:nvPr/>
                </p:nvCxnSpPr>
                <p:spPr>
                  <a:xfrm>
                    <a:off x="5730" y="12058"/>
                    <a:ext cx="195" cy="28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37"/>
                  <p:cNvCxnSpPr/>
                  <p:nvPr/>
                </p:nvCxnSpPr>
                <p:spPr>
                  <a:xfrm>
                    <a:off x="5730" y="11683"/>
                    <a:ext cx="0" cy="36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30" name="文本框 297"/>
                <p:cNvSpPr txBox="1"/>
                <p:nvPr/>
              </p:nvSpPr>
              <p:spPr>
                <a:xfrm>
                  <a:off x="9589" y="38706"/>
                  <a:ext cx="885" cy="450"/>
                </a:xfrm>
                <a:prstGeom prst="rect">
                  <a:avLst/>
                </a:prstGeom>
                <a:solidFill>
                  <a:schemeClr val="lt1"/>
                </a:solidFill>
                <a:ln w="6350">
                  <a:solidFill>
                    <a:schemeClr val="bg1"/>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r>
                    <a:rPr lang="en-US" altLang="zh-CN" sz="900" kern="100">
                      <a:latin typeface="Calibri" panose="020F0502020204030204"/>
                      <a:ea typeface="宋体" panose="02010600030101010101" pitchFamily="2" charset="-122"/>
                      <a:cs typeface="Times New Roman" panose="02020603050405020304"/>
                      <a:sym typeface="Times New Roman" panose="02020603050405020304"/>
                    </a:rPr>
                    <a:t>Include</a:t>
                  </a:r>
                  <a:endParaRPr lang="en-US" altLang="zh-CN" sz="900" kern="100">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32" name="直接箭头连接符 298"/>
                <p:cNvCxnSpPr/>
                <p:nvPr/>
              </p:nvCxnSpPr>
              <p:spPr>
                <a:xfrm>
                  <a:off x="9574" y="38460"/>
                  <a:ext cx="1245" cy="3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3" name="直接连接符 265"/>
                <p:cNvCxnSpPr/>
                <p:nvPr/>
              </p:nvCxnSpPr>
              <p:spPr>
                <a:xfrm flipV="1">
                  <a:off x="12559" y="38908"/>
                  <a:ext cx="2265" cy="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274"/>
                <p:cNvCxnSpPr/>
                <p:nvPr/>
              </p:nvCxnSpPr>
              <p:spPr>
                <a:xfrm flipH="1">
                  <a:off x="7399" y="36594"/>
                  <a:ext cx="45" cy="4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273"/>
                <p:cNvCxnSpPr/>
                <p:nvPr/>
              </p:nvCxnSpPr>
              <p:spPr>
                <a:xfrm>
                  <a:off x="7459" y="36579"/>
                  <a:ext cx="7260" cy="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272"/>
                <p:cNvCxnSpPr/>
                <p:nvPr/>
              </p:nvCxnSpPr>
              <p:spPr>
                <a:xfrm>
                  <a:off x="7384" y="41499"/>
                  <a:ext cx="7230" cy="1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271"/>
                <p:cNvCxnSpPr/>
                <p:nvPr/>
              </p:nvCxnSpPr>
              <p:spPr>
                <a:xfrm flipH="1">
                  <a:off x="14689" y="36669"/>
                  <a:ext cx="45" cy="5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文本框 270"/>
                <p:cNvSpPr txBox="1"/>
                <p:nvPr/>
              </p:nvSpPr>
              <p:spPr>
                <a:xfrm>
                  <a:off x="6079" y="39108"/>
                  <a:ext cx="1110" cy="118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r>
                    <a:rPr lang="en-US" altLang="zh-CN" sz="1100" kern="100">
                      <a:latin typeface="Calibri" panose="020F0502020204030204"/>
                      <a:ea typeface="宋体" panose="02010600030101010101" pitchFamily="2" charset="-122"/>
                      <a:cs typeface="Times New Roman" panose="02020603050405020304"/>
                      <a:sym typeface="Times New Roman" panose="02020603050405020304"/>
                    </a:rPr>
                    <a:t>User's car</a:t>
                  </a:r>
                  <a:endParaRPr lang="en-US" altLang="zh-CN" sz="11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39" name="椭圆 268"/>
                <p:cNvSpPr/>
                <p:nvPr/>
              </p:nvSpPr>
              <p:spPr>
                <a:xfrm>
                  <a:off x="8314" y="37578"/>
                  <a:ext cx="1710" cy="93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sp>
            <p:sp>
              <p:nvSpPr>
                <p:cNvPr id="40" name="文本框 267"/>
                <p:cNvSpPr txBox="1"/>
                <p:nvPr/>
              </p:nvSpPr>
              <p:spPr>
                <a:xfrm>
                  <a:off x="8584" y="37638"/>
                  <a:ext cx="1155" cy="825"/>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r>
                    <a:rPr lang="en-US" altLang="zh-CN" sz="1100" kern="100">
                      <a:latin typeface="Calibri" panose="020F0502020204030204"/>
                      <a:ea typeface="宋体" panose="02010600030101010101" pitchFamily="2" charset="-122"/>
                      <a:cs typeface="Times New Roman" panose="02020603050405020304"/>
                      <a:sym typeface="Times New Roman" panose="02020603050405020304"/>
                    </a:rPr>
                    <a:t>Uc 8:sensor</a:t>
                  </a:r>
                  <a:endParaRPr lang="en-US" altLang="zh-CN" sz="11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41" name="任意多边形 266"/>
                <p:cNvSpPr/>
                <p:nvPr/>
              </p:nvSpPr>
              <p:spPr>
                <a:xfrm>
                  <a:off x="10891" y="38914"/>
                  <a:ext cx="1504" cy="1082"/>
                </a:xfrm>
                <a:custGeom>
                  <a:avLst/>
                  <a:gdLst>
                    <a:gd name="connisteX0" fmla="*/ 11720 w 955308"/>
                    <a:gd name="connsiteY0" fmla="*/ 294363 h 687121"/>
                    <a:gd name="connisteX1" fmla="*/ 135545 w 955308"/>
                    <a:gd name="connsiteY1" fmla="*/ 113388 h 687121"/>
                    <a:gd name="connisteX2" fmla="*/ 392720 w 955308"/>
                    <a:gd name="connsiteY2" fmla="*/ 8613 h 687121"/>
                    <a:gd name="connisteX3" fmla="*/ 697520 w 955308"/>
                    <a:gd name="connsiteY3" fmla="*/ 27663 h 687121"/>
                    <a:gd name="connisteX4" fmla="*/ 878495 w 955308"/>
                    <a:gd name="connsiteY4" fmla="*/ 141963 h 687121"/>
                    <a:gd name="connisteX5" fmla="*/ 954695 w 955308"/>
                    <a:gd name="connsiteY5" fmla="*/ 294363 h 687121"/>
                    <a:gd name="connisteX6" fmla="*/ 897545 w 955308"/>
                    <a:gd name="connsiteY6" fmla="*/ 532488 h 687121"/>
                    <a:gd name="connisteX7" fmla="*/ 716570 w 955308"/>
                    <a:gd name="connsiteY7" fmla="*/ 656313 h 687121"/>
                    <a:gd name="connisteX8" fmla="*/ 468920 w 955308"/>
                    <a:gd name="connsiteY8" fmla="*/ 684888 h 687121"/>
                    <a:gd name="connisteX9" fmla="*/ 173645 w 955308"/>
                    <a:gd name="connsiteY9" fmla="*/ 627738 h 687121"/>
                    <a:gd name="connisteX10" fmla="*/ 30770 w 955308"/>
                    <a:gd name="connsiteY10" fmla="*/ 484863 h 687121"/>
                    <a:gd name="connisteX11" fmla="*/ 11720 w 955308"/>
                    <a:gd name="connsiteY11" fmla="*/ 294363 h 68712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Lst>
                  <a:rect l="l" t="t" r="r" b="b"/>
                  <a:pathLst>
                    <a:path w="955309" h="687122">
                      <a:moveTo>
                        <a:pt x="11720" y="294364"/>
                      </a:moveTo>
                      <a:cubicBezTo>
                        <a:pt x="32675" y="220069"/>
                        <a:pt x="59345" y="170539"/>
                        <a:pt x="135545" y="113389"/>
                      </a:cubicBezTo>
                      <a:cubicBezTo>
                        <a:pt x="211745" y="56239"/>
                        <a:pt x="280325" y="25759"/>
                        <a:pt x="392720" y="8614"/>
                      </a:cubicBezTo>
                      <a:cubicBezTo>
                        <a:pt x="505115" y="-8531"/>
                        <a:pt x="600365" y="994"/>
                        <a:pt x="697520" y="27664"/>
                      </a:cubicBezTo>
                      <a:cubicBezTo>
                        <a:pt x="794675" y="54334"/>
                        <a:pt x="827060" y="88624"/>
                        <a:pt x="878495" y="141964"/>
                      </a:cubicBezTo>
                      <a:cubicBezTo>
                        <a:pt x="929930" y="195304"/>
                        <a:pt x="950885" y="216259"/>
                        <a:pt x="954695" y="294364"/>
                      </a:cubicBezTo>
                      <a:cubicBezTo>
                        <a:pt x="958505" y="372469"/>
                        <a:pt x="945170" y="460099"/>
                        <a:pt x="897545" y="532489"/>
                      </a:cubicBezTo>
                      <a:cubicBezTo>
                        <a:pt x="849920" y="604879"/>
                        <a:pt x="802295" y="625834"/>
                        <a:pt x="716570" y="656314"/>
                      </a:cubicBezTo>
                      <a:cubicBezTo>
                        <a:pt x="630845" y="686794"/>
                        <a:pt x="577505" y="690604"/>
                        <a:pt x="468920" y="684889"/>
                      </a:cubicBezTo>
                      <a:cubicBezTo>
                        <a:pt x="360335" y="679174"/>
                        <a:pt x="261275" y="667744"/>
                        <a:pt x="173645" y="627739"/>
                      </a:cubicBezTo>
                      <a:cubicBezTo>
                        <a:pt x="86015" y="587734"/>
                        <a:pt x="63155" y="551539"/>
                        <a:pt x="30770" y="484864"/>
                      </a:cubicBezTo>
                      <a:cubicBezTo>
                        <a:pt x="-1615" y="418189"/>
                        <a:pt x="-9235" y="368659"/>
                        <a:pt x="11720" y="294364"/>
                      </a:cubicBezTo>
                      <a:close/>
                    </a:path>
                  </a:pathLst>
                </a:custGeom>
                <a:ln>
                  <a:solidFill>
                    <a:schemeClr val="tx1"/>
                  </a:solidFill>
                </a:ln>
              </p:spPr>
              <p:style>
                <a:lnRef idx="2">
                  <a:schemeClr val="accent6"/>
                </a:lnRef>
                <a:fillRef idx="1">
                  <a:schemeClr val="lt1"/>
                </a:fillRef>
                <a:effectRef idx="0">
                  <a:schemeClr val="accent6"/>
                </a:effectRef>
                <a:fontRef idx="minor">
                  <a:schemeClr val="dk1"/>
                </a:fontRef>
              </p:style>
            </p:sp>
            <p:sp>
              <p:nvSpPr>
                <p:cNvPr id="42" name="文本框 264"/>
                <p:cNvSpPr txBox="1"/>
                <p:nvPr/>
              </p:nvSpPr>
              <p:spPr>
                <a:xfrm>
                  <a:off x="10954" y="39162"/>
                  <a:ext cx="1304" cy="510"/>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r>
                    <a:rPr lang="en-US" altLang="zh-CN" sz="900" kern="100">
                      <a:latin typeface="Calibri" panose="020F0502020204030204"/>
                      <a:ea typeface="宋体" panose="02010600030101010101" pitchFamily="2" charset="-122"/>
                      <a:cs typeface="Times New Roman" panose="02020603050405020304"/>
                      <a:sym typeface="Times New Roman" panose="02020603050405020304"/>
                    </a:rPr>
                    <a:t>scan the license plate number</a:t>
                  </a:r>
                  <a:endParaRPr lang="en-US" altLang="zh-CN" sz="900" kern="100">
                    <a:latin typeface="Calibri" panose="020F0502020204030204"/>
                    <a:ea typeface="宋体" panose="02010600030101010101" pitchFamily="2" charset="-122"/>
                    <a:cs typeface="Times New Roman" panose="02020603050405020304"/>
                    <a:sym typeface="Times New Roman" panose="02020603050405020304"/>
                  </a:endParaRPr>
                </a:p>
                <a:p>
                  <a:endParaRPr lang="en-US" altLang="zh-CN" sz="9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43" name="文本框 287"/>
                <p:cNvSpPr txBox="1"/>
                <p:nvPr/>
              </p:nvSpPr>
              <p:spPr>
                <a:xfrm>
                  <a:off x="14599" y="39561"/>
                  <a:ext cx="1425" cy="64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r>
                    <a:rPr lang="en-US" altLang="zh-CN" sz="1100" kern="100">
                      <a:latin typeface="Calibri" panose="020F0502020204030204"/>
                      <a:ea typeface="宋体" panose="02010600030101010101" pitchFamily="2" charset="-122"/>
                      <a:cs typeface="Times New Roman" panose="02020603050405020304"/>
                      <a:sym typeface="Times New Roman" panose="02020603050405020304"/>
                    </a:rPr>
                    <a:t>Database</a:t>
                  </a:r>
                  <a:endParaRPr lang="en-US" altLang="zh-CN" sz="1100" kern="100">
                    <a:latin typeface="Calibri" panose="020F0502020204030204"/>
                    <a:ea typeface="宋体" panose="02010600030101010101" pitchFamily="2" charset="-122"/>
                    <a:cs typeface="Times New Roman" panose="02020603050405020304"/>
                    <a:sym typeface="Times New Roman" panose="02020603050405020304"/>
                  </a:endParaRPr>
                </a:p>
                <a:p>
                  <a:r>
                    <a:rPr lang="en-US" altLang="zh-CN" sz="110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1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44" name="文本框 261"/>
                <p:cNvSpPr txBox="1"/>
                <p:nvPr/>
              </p:nvSpPr>
              <p:spPr>
                <a:xfrm>
                  <a:off x="12979" y="38325"/>
                  <a:ext cx="1410" cy="480"/>
                </a:xfrm>
                <a:prstGeom prst="rect">
                  <a:avLst/>
                </a:prstGeom>
                <a:solidFill>
                  <a:schemeClr val="lt1"/>
                </a:solidFill>
                <a:ln w="6350">
                  <a:solidFill>
                    <a:schemeClr val="bg1"/>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r>
                    <a:rPr lang="en-US" altLang="zh-CN" sz="1100" kern="100">
                      <a:latin typeface="Calibri" panose="020F0502020204030204"/>
                      <a:ea typeface="宋体" panose="02010600030101010101" pitchFamily="2" charset="-122"/>
                      <a:cs typeface="Times New Roman" panose="02020603050405020304"/>
                      <a:sym typeface="Times New Roman" panose="02020603050405020304"/>
                    </a:rPr>
                    <a:t>initiate</a:t>
                  </a:r>
                  <a:endParaRPr lang="en-US" altLang="zh-CN" sz="1100" kern="100">
                    <a:latin typeface="Calibri" panose="020F0502020204030204"/>
                    <a:ea typeface="宋体" panose="02010600030101010101" pitchFamily="2" charset="-122"/>
                    <a:cs typeface="Times New Roman" panose="02020603050405020304"/>
                    <a:sym typeface="Times New Roman" panose="02020603050405020304"/>
                  </a:endParaRPr>
                </a:p>
                <a:p>
                  <a:r>
                    <a:rPr lang="en-US" altLang="zh-CN" sz="110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100" kern="100">
                    <a:latin typeface="Calibri" panose="020F0502020204030204"/>
                    <a:ea typeface="宋体" panose="02010600030101010101" pitchFamily="2" charset="-122"/>
                    <a:cs typeface="Times New Roman" panose="02020603050405020304"/>
                    <a:sym typeface="Times New Roman" panose="02020603050405020304"/>
                  </a:endParaRPr>
                </a:p>
              </p:txBody>
            </p:sp>
          </p:grpSp>
        </p:grpSp>
        <p:sp>
          <p:nvSpPr>
            <p:cNvPr id="45" name="文本框 130"/>
            <p:cNvSpPr txBox="1"/>
            <p:nvPr/>
          </p:nvSpPr>
          <p:spPr>
            <a:xfrm>
              <a:off x="11932" y="45216"/>
              <a:ext cx="2935" cy="53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Use Case Diagram</a:t>
              </a:r>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:No Availability</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a:p>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a:p>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a:p>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a:p>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grpSp>
      <p:sp>
        <p:nvSpPr>
          <p:cNvPr id="46" name="文本框 45"/>
          <p:cNvSpPr txBox="1"/>
          <p:nvPr/>
        </p:nvSpPr>
        <p:spPr>
          <a:xfrm>
            <a:off x="7156450" y="2654300"/>
            <a:ext cx="3917315" cy="1198880"/>
          </a:xfrm>
          <a:prstGeom prst="rect">
            <a:avLst/>
          </a:prstGeom>
          <a:noFill/>
        </p:spPr>
        <p:txBody>
          <a:bodyPr wrap="square" rtlCol="0">
            <a:spAutoFit/>
          </a:bodyPr>
          <a:p>
            <a:r>
              <a:rPr lang="en-US" altLang="zh-CN"/>
              <a:t>Function: When the user enters the parking lot,the sensor  scans his license plate number and relases the</a:t>
            </a:r>
            <a:endParaRPr lang="en-US" altLang="zh-CN"/>
          </a:p>
          <a:p>
            <a:r>
              <a:rPr lang="en-US" altLang="zh-CN"/>
              <a:t>data into the database.</a:t>
            </a:r>
            <a:endParaRPr lang="en-US" altLang="zh-CN"/>
          </a:p>
        </p:txBody>
      </p:sp>
      <p:sp>
        <p:nvSpPr>
          <p:cNvPr id="47" name="文本框 46"/>
          <p:cNvSpPr txBox="1"/>
          <p:nvPr/>
        </p:nvSpPr>
        <p:spPr>
          <a:xfrm>
            <a:off x="6919595" y="4382135"/>
            <a:ext cx="4910455" cy="922020"/>
          </a:xfrm>
          <a:prstGeom prst="rect">
            <a:avLst/>
          </a:prstGeom>
          <a:noFill/>
        </p:spPr>
        <p:txBody>
          <a:bodyPr wrap="square" rtlCol="0">
            <a:spAutoFit/>
          </a:bodyPr>
          <a:p>
            <a:r>
              <a:rPr lang="en-US" altLang="zh-CN"/>
              <a:t>And this is going to play a big role in the system as go in and he's going to lay the</a:t>
            </a:r>
            <a:endParaRPr lang="en-US" altLang="zh-CN"/>
          </a:p>
          <a:p>
            <a:r>
              <a:rPr lang="en-US" altLang="zh-CN"/>
              <a:t>groundwork for the billable by hour</a:t>
            </a:r>
            <a:endParaRPr lang="en-US" altLang="zh-CN"/>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TextBox 28"/>
          <p:cNvSpPr txBox="1"/>
          <p:nvPr/>
        </p:nvSpPr>
        <p:spPr>
          <a:xfrm>
            <a:off x="2211705" y="751205"/>
            <a:ext cx="5544185" cy="501650"/>
          </a:xfrm>
          <a:prstGeom prst="rect">
            <a:avLst/>
          </a:prstGeom>
          <a:solidFill>
            <a:srgbClr val="556740"/>
          </a:solidFill>
        </p:spPr>
        <p:txBody>
          <a:bodyPr wrap="square" rtlCol="0">
            <a:spAutoFit/>
          </a:bodyPr>
          <a:p>
            <a:pPr algn="ctr"/>
            <a:r>
              <a:rPr lang="en-US" altLang="zh-CN" sz="2665" b="1" dirty="0" smtClean="0">
                <a:solidFill>
                  <a:schemeClr val="bg1"/>
                </a:solidFill>
                <a:latin typeface="Mangal" panose="02040503050203030202" pitchFamily="18" charset="0"/>
                <a:cs typeface="Mangal" panose="02040503050203030202" pitchFamily="18" charset="0"/>
              </a:rPr>
              <a:t>Use Case Diagram 7:Register</a:t>
            </a:r>
            <a:endParaRPr lang="en-US" altLang="zh-CN" sz="2665" b="1" dirty="0" smtClean="0">
              <a:solidFill>
                <a:schemeClr val="bg1"/>
              </a:solidFill>
              <a:latin typeface="Mangal" panose="02040503050203030202" pitchFamily="18" charset="0"/>
              <a:cs typeface="Mangal" panose="02040503050203030202" pitchFamily="18" charset="0"/>
            </a:endParaRPr>
          </a:p>
        </p:txBody>
      </p:sp>
      <p:grpSp>
        <p:nvGrpSpPr>
          <p:cNvPr id="632" name="组合 632"/>
          <p:cNvGrpSpPr/>
          <p:nvPr/>
        </p:nvGrpSpPr>
        <p:grpSpPr>
          <a:xfrm>
            <a:off x="288925" y="2693035"/>
            <a:ext cx="6716395" cy="3074035"/>
            <a:chOff x="6065" y="53986"/>
            <a:chExt cx="10294" cy="4450"/>
          </a:xfrm>
        </p:grpSpPr>
        <p:sp>
          <p:nvSpPr>
            <p:cNvPr id="131" name="文本框 131"/>
            <p:cNvSpPr txBox="1"/>
            <p:nvPr/>
          </p:nvSpPr>
          <p:spPr>
            <a:xfrm>
              <a:off x="9867" y="53986"/>
              <a:ext cx="2634" cy="517"/>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Use Case Diagram</a:t>
              </a:r>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:Register</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a:p>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a:p>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a:p>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a:p>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a:p>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grpSp>
          <p:nvGrpSpPr>
            <p:cNvPr id="633" name="组合 132"/>
            <p:cNvGrpSpPr/>
            <p:nvPr/>
          </p:nvGrpSpPr>
          <p:grpSpPr>
            <a:xfrm>
              <a:off x="6065" y="54878"/>
              <a:ext cx="10294" cy="3559"/>
              <a:chOff x="6065" y="3160"/>
              <a:chExt cx="10626" cy="3642"/>
            </a:xfrm>
          </p:grpSpPr>
          <p:sp>
            <p:nvSpPr>
              <p:cNvPr id="133" name="文本框 32"/>
              <p:cNvSpPr txBox="1"/>
              <p:nvPr/>
            </p:nvSpPr>
            <p:spPr>
              <a:xfrm>
                <a:off x="15061" y="4266"/>
                <a:ext cx="1187" cy="534"/>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r>
                  <a:rPr lang="en-US" altLang="zh-CN" sz="105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Parking</a:t>
                </a:r>
                <a:endParaRPr lang="en-US" altLang="zh-CN" sz="105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endParaRPr>
              </a:p>
            </p:txBody>
          </p:sp>
          <p:grpSp>
            <p:nvGrpSpPr>
              <p:cNvPr id="134" name="组合 76"/>
              <p:cNvGrpSpPr/>
              <p:nvPr/>
            </p:nvGrpSpPr>
            <p:grpSpPr>
              <a:xfrm>
                <a:off x="6065" y="3160"/>
                <a:ext cx="10626" cy="3642"/>
                <a:chOff x="6065" y="3160"/>
                <a:chExt cx="10626" cy="3642"/>
              </a:xfrm>
            </p:grpSpPr>
            <p:grpSp>
              <p:nvGrpSpPr>
                <p:cNvPr id="135" name="组合 75"/>
                <p:cNvGrpSpPr/>
                <p:nvPr/>
              </p:nvGrpSpPr>
              <p:grpSpPr>
                <a:xfrm>
                  <a:off x="6065" y="3160"/>
                  <a:ext cx="10076" cy="2970"/>
                  <a:chOff x="6065" y="3160"/>
                  <a:chExt cx="10076" cy="2970"/>
                </a:xfrm>
              </p:grpSpPr>
              <p:sp>
                <p:nvSpPr>
                  <p:cNvPr id="136" name="文本框 28"/>
                  <p:cNvSpPr txBox="1"/>
                  <p:nvPr/>
                </p:nvSpPr>
                <p:spPr>
                  <a:xfrm>
                    <a:off x="6065" y="5447"/>
                    <a:ext cx="1093" cy="631"/>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r>
                      <a:rPr lang="en-US" altLang="zh-CN" sz="1400" kern="100">
                        <a:latin typeface="Calibri" panose="020F0502020204030204"/>
                        <a:ea typeface="宋体" panose="02010600030101010101" pitchFamily="2" charset="-122"/>
                        <a:cs typeface="Times New Roman" panose="02020603050405020304"/>
                        <a:sym typeface="Times New Roman" panose="02020603050405020304"/>
                      </a:rPr>
                      <a:t>User</a:t>
                    </a:r>
                    <a:endParaRPr lang="en-US" altLang="zh-CN" sz="1400" kern="100">
                      <a:latin typeface="Calibri" panose="020F0502020204030204"/>
                      <a:ea typeface="宋体" panose="02010600030101010101" pitchFamily="2" charset="-122"/>
                      <a:cs typeface="Times New Roman" panose="02020603050405020304"/>
                      <a:sym typeface="Times New Roman" panose="02020603050405020304"/>
                    </a:endParaRPr>
                  </a:p>
                </p:txBody>
              </p:sp>
              <p:grpSp>
                <p:nvGrpSpPr>
                  <p:cNvPr id="137" name="组合 69"/>
                  <p:cNvGrpSpPr/>
                  <p:nvPr/>
                </p:nvGrpSpPr>
                <p:grpSpPr>
                  <a:xfrm>
                    <a:off x="6109" y="3160"/>
                    <a:ext cx="10032" cy="2971"/>
                    <a:chOff x="6109" y="3160"/>
                    <a:chExt cx="10032" cy="2971"/>
                  </a:xfrm>
                </p:grpSpPr>
                <p:sp>
                  <p:nvSpPr>
                    <p:cNvPr id="138" name="椭圆 11"/>
                    <p:cNvSpPr/>
                    <p:nvPr/>
                  </p:nvSpPr>
                  <p:spPr>
                    <a:xfrm>
                      <a:off x="15435" y="3160"/>
                      <a:ext cx="386" cy="34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sp>
                <p:sp>
                  <p:nvSpPr>
                    <p:cNvPr id="139" name="椭圆 12"/>
                    <p:cNvSpPr/>
                    <p:nvPr/>
                  </p:nvSpPr>
                  <p:spPr>
                    <a:xfrm>
                      <a:off x="15501" y="5120"/>
                      <a:ext cx="387" cy="36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sp>
                <p:cxnSp>
                  <p:nvCxnSpPr>
                    <p:cNvPr id="140" name="直接连接符 13"/>
                    <p:cNvCxnSpPr/>
                    <p:nvPr/>
                  </p:nvCxnSpPr>
                  <p:spPr>
                    <a:xfrm flipV="1">
                      <a:off x="15248" y="3706"/>
                      <a:ext cx="733" cy="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5"/>
                    <p:cNvCxnSpPr/>
                    <p:nvPr/>
                  </p:nvCxnSpPr>
                  <p:spPr>
                    <a:xfrm>
                      <a:off x="15581" y="3720"/>
                      <a:ext cx="334" cy="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6"/>
                    <p:cNvCxnSpPr/>
                    <p:nvPr/>
                  </p:nvCxnSpPr>
                  <p:spPr>
                    <a:xfrm flipV="1">
                      <a:off x="15235" y="3720"/>
                      <a:ext cx="346" cy="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接连接符 17"/>
                    <p:cNvCxnSpPr/>
                    <p:nvPr/>
                  </p:nvCxnSpPr>
                  <p:spPr>
                    <a:xfrm flipV="1">
                      <a:off x="15301" y="5573"/>
                      <a:ext cx="827" cy="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5" name="直接连接符 19"/>
                    <p:cNvCxnSpPr/>
                    <p:nvPr/>
                  </p:nvCxnSpPr>
                  <p:spPr>
                    <a:xfrm>
                      <a:off x="15649" y="5560"/>
                      <a:ext cx="492" cy="5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20"/>
                    <p:cNvCxnSpPr/>
                    <p:nvPr/>
                  </p:nvCxnSpPr>
                  <p:spPr>
                    <a:xfrm flipH="1">
                      <a:off x="15435" y="5572"/>
                      <a:ext cx="266" cy="508"/>
                    </a:xfrm>
                    <a:prstGeom prst="line">
                      <a:avLst/>
                    </a:prstGeom>
                  </p:spPr>
                  <p:style>
                    <a:lnRef idx="2">
                      <a:schemeClr val="dk1"/>
                    </a:lnRef>
                    <a:fillRef idx="0">
                      <a:schemeClr val="dk1"/>
                    </a:fillRef>
                    <a:effectRef idx="1">
                      <a:schemeClr val="dk1"/>
                    </a:effectRef>
                    <a:fontRef idx="minor">
                      <a:schemeClr val="tx1"/>
                    </a:fontRef>
                  </p:style>
                </p:cxnSp>
                <p:grpSp>
                  <p:nvGrpSpPr>
                    <p:cNvPr id="146" name="组合 4"/>
                    <p:cNvGrpSpPr/>
                    <p:nvPr/>
                  </p:nvGrpSpPr>
                  <p:grpSpPr>
                    <a:xfrm>
                      <a:off x="6109" y="3559"/>
                      <a:ext cx="8979" cy="2572"/>
                      <a:chOff x="6109" y="3559"/>
                      <a:chExt cx="8979" cy="2572"/>
                    </a:xfrm>
                  </p:grpSpPr>
                  <p:sp>
                    <p:nvSpPr>
                      <p:cNvPr id="147" name="矩形 1"/>
                      <p:cNvSpPr/>
                      <p:nvPr/>
                    </p:nvSpPr>
                    <p:spPr>
                      <a:xfrm>
                        <a:off x="7315" y="3559"/>
                        <a:ext cx="7135" cy="2573"/>
                      </a:xfrm>
                      <a:prstGeom prst="rect">
                        <a:avLst/>
                      </a:prstGeom>
                      <a:noFill/>
                    </p:spPr>
                    <p:style>
                      <a:lnRef idx="2">
                        <a:schemeClr val="dk1">
                          <a:shade val="50000"/>
                        </a:schemeClr>
                      </a:lnRef>
                      <a:fillRef idx="1">
                        <a:schemeClr val="dk1"/>
                      </a:fillRef>
                      <a:effectRef idx="0">
                        <a:schemeClr val="dk1"/>
                      </a:effectRef>
                      <a:fontRef idx="minor">
                        <a:schemeClr val="lt1"/>
                      </a:fontRef>
                    </p:style>
                  </p:sp>
                  <p:sp>
                    <p:nvSpPr>
                      <p:cNvPr id="148" name="椭圆 2"/>
                      <p:cNvSpPr/>
                      <p:nvPr/>
                    </p:nvSpPr>
                    <p:spPr>
                      <a:xfrm>
                        <a:off x="6349" y="3973"/>
                        <a:ext cx="413" cy="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sp>
                  <p:cxnSp>
                    <p:nvCxnSpPr>
                      <p:cNvPr id="149" name="直接连接符 3"/>
                      <p:cNvCxnSpPr/>
                      <p:nvPr/>
                    </p:nvCxnSpPr>
                    <p:spPr>
                      <a:xfrm flipV="1">
                        <a:off x="6109" y="4640"/>
                        <a:ext cx="946" cy="13"/>
                      </a:xfrm>
                      <a:prstGeom prst="line">
                        <a:avLst/>
                      </a:prstGeom>
                    </p:spPr>
                    <p:style>
                      <a:lnRef idx="2">
                        <a:schemeClr val="dk1"/>
                      </a:lnRef>
                      <a:fillRef idx="0">
                        <a:schemeClr val="dk1"/>
                      </a:fillRef>
                      <a:effectRef idx="1">
                        <a:schemeClr val="dk1"/>
                      </a:effectRef>
                      <a:fontRef idx="minor">
                        <a:schemeClr val="tx1"/>
                      </a:fontRef>
                    </p:style>
                  </p:cxnSp>
                  <p:cxnSp>
                    <p:nvCxnSpPr>
                      <p:cNvPr id="636" name="直接连接符 7"/>
                      <p:cNvCxnSpPr/>
                      <p:nvPr/>
                    </p:nvCxnSpPr>
                    <p:spPr>
                      <a:xfrm>
                        <a:off x="6568" y="4640"/>
                        <a:ext cx="413" cy="720"/>
                      </a:xfrm>
                      <a:prstGeom prst="line">
                        <a:avLst/>
                      </a:prstGeom>
                    </p:spPr>
                    <p:style>
                      <a:lnRef idx="2">
                        <a:schemeClr val="dk1"/>
                      </a:lnRef>
                      <a:fillRef idx="0">
                        <a:schemeClr val="dk1"/>
                      </a:fillRef>
                      <a:effectRef idx="1">
                        <a:schemeClr val="dk1"/>
                      </a:effectRef>
                      <a:fontRef idx="minor">
                        <a:schemeClr val="tx1"/>
                      </a:fontRef>
                    </p:style>
                  </p:cxnSp>
                  <p:cxnSp>
                    <p:nvCxnSpPr>
                      <p:cNvPr id="151" name="直接连接符 8"/>
                      <p:cNvCxnSpPr/>
                      <p:nvPr/>
                    </p:nvCxnSpPr>
                    <p:spPr>
                      <a:xfrm flipH="1">
                        <a:off x="6141" y="4653"/>
                        <a:ext cx="427" cy="627"/>
                      </a:xfrm>
                      <a:prstGeom prst="line">
                        <a:avLst/>
                      </a:prstGeom>
                    </p:spPr>
                    <p:style>
                      <a:lnRef idx="2">
                        <a:schemeClr val="dk1"/>
                      </a:lnRef>
                      <a:fillRef idx="0">
                        <a:schemeClr val="dk1"/>
                      </a:fillRef>
                      <a:effectRef idx="1">
                        <a:schemeClr val="dk1"/>
                      </a:effectRef>
                      <a:fontRef idx="minor">
                        <a:schemeClr val="tx1"/>
                      </a:fontRef>
                    </p:style>
                  </p:cxnSp>
                  <p:sp>
                    <p:nvSpPr>
                      <p:cNvPr id="152" name="椭圆 9"/>
                      <p:cNvSpPr/>
                      <p:nvPr/>
                    </p:nvSpPr>
                    <p:spPr>
                      <a:xfrm>
                        <a:off x="8168" y="4073"/>
                        <a:ext cx="2408" cy="12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sp>
                  <p:sp>
                    <p:nvSpPr>
                      <p:cNvPr id="637" name="椭圆 10"/>
                      <p:cNvSpPr/>
                      <p:nvPr/>
                    </p:nvSpPr>
                    <p:spPr>
                      <a:xfrm>
                        <a:off x="11409" y="4640"/>
                        <a:ext cx="1893" cy="7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sp>
                  <p:cxnSp>
                    <p:nvCxnSpPr>
                      <p:cNvPr id="153" name="直接连接符 21"/>
                      <p:cNvCxnSpPr/>
                      <p:nvPr/>
                    </p:nvCxnSpPr>
                    <p:spPr>
                      <a:xfrm>
                        <a:off x="6608" y="4866"/>
                        <a:ext cx="1520" cy="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接连接符 22"/>
                      <p:cNvCxnSpPr/>
                      <p:nvPr/>
                    </p:nvCxnSpPr>
                    <p:spPr>
                      <a:xfrm>
                        <a:off x="10576" y="4710"/>
                        <a:ext cx="833" cy="317"/>
                      </a:xfrm>
                      <a:prstGeom prst="line">
                        <a:avLst/>
                      </a:prstGeom>
                    </p:spPr>
                    <p:style>
                      <a:lnRef idx="1">
                        <a:schemeClr val="dk1"/>
                      </a:lnRef>
                      <a:fillRef idx="0">
                        <a:schemeClr val="dk1"/>
                      </a:fillRef>
                      <a:effectRef idx="0">
                        <a:schemeClr val="dk1"/>
                      </a:effectRef>
                      <a:fontRef idx="minor">
                        <a:schemeClr val="tx1"/>
                      </a:fontRef>
                    </p:style>
                  </p:cxnSp>
                  <p:cxnSp>
                    <p:nvCxnSpPr>
                      <p:cNvPr id="155" name="直接连接符 23"/>
                      <p:cNvCxnSpPr/>
                      <p:nvPr/>
                    </p:nvCxnSpPr>
                    <p:spPr>
                      <a:xfrm>
                        <a:off x="13314" y="4961"/>
                        <a:ext cx="1774" cy="6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直接连接符 24"/>
                      <p:cNvCxnSpPr/>
                      <p:nvPr/>
                    </p:nvCxnSpPr>
                    <p:spPr>
                      <a:xfrm flipV="1">
                        <a:off x="13261" y="3733"/>
                        <a:ext cx="1814" cy="1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文本框 30"/>
                      <p:cNvSpPr txBox="1"/>
                      <p:nvPr/>
                    </p:nvSpPr>
                    <p:spPr>
                      <a:xfrm>
                        <a:off x="8258" y="4376"/>
                        <a:ext cx="2362" cy="631"/>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r>
                          <a:rPr lang="en-US" altLang="zh-CN" sz="815" kern="100" spc="0">
                            <a:solidFill>
                              <a:srgbClr val="666666"/>
                            </a:solidFill>
                            <a:latin typeface="Arial" panose="020B0604020202020204"/>
                            <a:ea typeface="宋体" panose="02010600030101010101" pitchFamily="2" charset="-122"/>
                            <a:cs typeface="Arial" panose="020B0604020202020204"/>
                            <a:sym typeface="Times New Roman" panose="02020603050405020304"/>
                          </a:rPr>
                          <a:t>Look at the screen</a:t>
                        </a:r>
                        <a:endParaRPr lang="en-US" altLang="zh-CN" sz="815" kern="100" spc="0">
                          <a:solidFill>
                            <a:srgbClr val="666666"/>
                          </a:solidFill>
                          <a:latin typeface="Arial" panose="020B0604020202020204"/>
                          <a:ea typeface="宋体" panose="02010600030101010101" pitchFamily="2" charset="-122"/>
                          <a:cs typeface="Arial" panose="020B0604020202020204"/>
                          <a:sym typeface="Times New Roman" panose="02020603050405020304"/>
                        </a:endParaRPr>
                      </a:p>
                    </p:txBody>
                  </p:sp>
                  <p:sp>
                    <p:nvSpPr>
                      <p:cNvPr id="158" name="文本框 31"/>
                      <p:cNvSpPr txBox="1"/>
                      <p:nvPr/>
                    </p:nvSpPr>
                    <p:spPr>
                      <a:xfrm>
                        <a:off x="11514" y="4757"/>
                        <a:ext cx="1718" cy="646"/>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Display position</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grpSp>
              </p:grpSp>
            </p:grpSp>
            <p:sp>
              <p:nvSpPr>
                <p:cNvPr id="159" name="文本框 33"/>
                <p:cNvSpPr txBox="1"/>
                <p:nvPr/>
              </p:nvSpPr>
              <p:spPr>
                <a:xfrm>
                  <a:off x="15325" y="6230"/>
                  <a:ext cx="1366" cy="573"/>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r>
                    <a:rPr lang="en-US" altLang="zh-CN" sz="105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Database</a:t>
                  </a:r>
                  <a:endParaRPr lang="en-US" altLang="zh-CN" sz="105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endParaRPr>
                </a:p>
              </p:txBody>
            </p:sp>
          </p:grpSp>
        </p:grpSp>
      </p:grpSp>
      <p:sp>
        <p:nvSpPr>
          <p:cNvPr id="5" name="文本框 4"/>
          <p:cNvSpPr txBox="1"/>
          <p:nvPr/>
        </p:nvSpPr>
        <p:spPr>
          <a:xfrm>
            <a:off x="7755890" y="2343785"/>
            <a:ext cx="3837305" cy="1198880"/>
          </a:xfrm>
          <a:prstGeom prst="rect">
            <a:avLst/>
          </a:prstGeom>
          <a:noFill/>
        </p:spPr>
        <p:txBody>
          <a:bodyPr wrap="square" rtlCol="0">
            <a:spAutoFit/>
          </a:bodyPr>
          <a:p>
            <a:r>
              <a:rPr lang="zh-CN" altLang="en-US"/>
              <a:t>The user enters the parking lot and sees the empty space assigned by his/her license plate number displayed on the big screen</a:t>
            </a:r>
            <a:endParaRPr lang="zh-CN" altLang="en-US"/>
          </a:p>
        </p:txBody>
      </p:sp>
      <p:sp>
        <p:nvSpPr>
          <p:cNvPr id="6" name="文本框 5"/>
          <p:cNvSpPr txBox="1"/>
          <p:nvPr/>
        </p:nvSpPr>
        <p:spPr>
          <a:xfrm>
            <a:off x="7833995" y="4099560"/>
            <a:ext cx="4120515" cy="1476375"/>
          </a:xfrm>
          <a:prstGeom prst="rect">
            <a:avLst/>
          </a:prstGeom>
          <a:noFill/>
        </p:spPr>
        <p:txBody>
          <a:bodyPr wrap="square" rtlCol="0">
            <a:spAutoFit/>
          </a:bodyPr>
          <a:p>
            <a:r>
              <a:rPr lang="zh-CN" altLang="en-US"/>
              <a:t>This function is a very important part of the project, which provides users with convenience and is conducive to the systematic management of the parking order</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Box 28"/>
          <p:cNvSpPr txBox="1"/>
          <p:nvPr/>
        </p:nvSpPr>
        <p:spPr>
          <a:xfrm flipH="1">
            <a:off x="3409315" y="570865"/>
            <a:ext cx="4568190" cy="911860"/>
          </a:xfrm>
          <a:prstGeom prst="rect">
            <a:avLst/>
          </a:prstGeom>
          <a:solidFill>
            <a:srgbClr val="556740"/>
          </a:solidFill>
        </p:spPr>
        <p:txBody>
          <a:bodyPr wrap="square" rtlCol="0">
            <a:spAutoFit/>
          </a:bodyPr>
          <a:p>
            <a:pPr algn="ctr"/>
            <a:r>
              <a:rPr lang="en-US" altLang="zh-CN" sz="2665" b="1" dirty="0" smtClean="0">
                <a:solidFill>
                  <a:schemeClr val="bg1"/>
                </a:solidFill>
                <a:latin typeface="Mangal" panose="02040503050203030202" pitchFamily="18" charset="0"/>
                <a:cs typeface="Mangal" panose="02040503050203030202" pitchFamily="18" charset="0"/>
              </a:rPr>
              <a:t>Use case Diagram 8</a:t>
            </a:r>
            <a:r>
              <a:rPr lang="zh-CN" altLang="en-US" sz="2665" b="1" dirty="0" smtClean="0">
                <a:solidFill>
                  <a:schemeClr val="bg1"/>
                </a:solidFill>
                <a:latin typeface="Mangal" panose="02040503050203030202" pitchFamily="18" charset="0"/>
                <a:cs typeface="Mangal" panose="02040503050203030202" pitchFamily="18" charset="0"/>
              </a:rPr>
              <a:t>：</a:t>
            </a:r>
            <a:r>
              <a:rPr lang="en-US" altLang="zh-CN" sz="2665" b="1" dirty="0" smtClean="0">
                <a:solidFill>
                  <a:schemeClr val="bg1"/>
                </a:solidFill>
                <a:latin typeface="Mangal" panose="02040503050203030202" pitchFamily="18" charset="0"/>
                <a:cs typeface="Mangal" panose="02040503050203030202" pitchFamily="18" charset="0"/>
              </a:rPr>
              <a:t>sensors</a:t>
            </a:r>
            <a:endParaRPr lang="en-US" altLang="zh-CN" sz="2665" b="1" dirty="0" smtClean="0">
              <a:solidFill>
                <a:schemeClr val="bg1"/>
              </a:solidFill>
              <a:latin typeface="Mangal" panose="02040503050203030202" pitchFamily="18" charset="0"/>
              <a:cs typeface="Mangal" panose="02040503050203030202" pitchFamily="18" charset="0"/>
            </a:endParaRPr>
          </a:p>
        </p:txBody>
      </p:sp>
      <p:pic>
        <p:nvPicPr>
          <p:cNvPr id="6" name="图片 5"/>
          <p:cNvPicPr>
            <a:picLocks noChangeAspect="1"/>
          </p:cNvPicPr>
          <p:nvPr/>
        </p:nvPicPr>
        <p:blipFill>
          <a:blip r:embed="rId1"/>
          <a:stretch>
            <a:fillRect/>
          </a:stretch>
        </p:blipFill>
        <p:spPr>
          <a:xfrm>
            <a:off x="46990" y="2851785"/>
            <a:ext cx="8315325" cy="3952875"/>
          </a:xfrm>
          <a:prstGeom prst="rect">
            <a:avLst/>
          </a:prstGeom>
        </p:spPr>
      </p:pic>
      <p:sp>
        <p:nvSpPr>
          <p:cNvPr id="7" name="文本框 6"/>
          <p:cNvSpPr txBox="1"/>
          <p:nvPr/>
        </p:nvSpPr>
        <p:spPr>
          <a:xfrm>
            <a:off x="8507730" y="1482725"/>
            <a:ext cx="3573145" cy="1476375"/>
          </a:xfrm>
          <a:prstGeom prst="rect">
            <a:avLst/>
          </a:prstGeom>
          <a:noFill/>
        </p:spPr>
        <p:txBody>
          <a:bodyPr wrap="square" rtlCol="0">
            <a:spAutoFit/>
          </a:bodyPr>
          <a:p>
            <a:r>
              <a:rPr lang="en-US" altLang="zh-CN"/>
              <a:t>Function: The sensor will detect the parking space information in real time and refresh the parking space information in the database when the user needs it.</a:t>
            </a:r>
            <a:endParaRPr lang="en-US" altLang="zh-CN"/>
          </a:p>
        </p:txBody>
      </p:sp>
      <p:sp>
        <p:nvSpPr>
          <p:cNvPr id="9" name="文本框 8"/>
          <p:cNvSpPr txBox="1"/>
          <p:nvPr/>
        </p:nvSpPr>
        <p:spPr>
          <a:xfrm>
            <a:off x="8506460" y="4122420"/>
            <a:ext cx="3574415" cy="1198880"/>
          </a:xfrm>
          <a:prstGeom prst="rect">
            <a:avLst/>
          </a:prstGeom>
          <a:noFill/>
        </p:spPr>
        <p:txBody>
          <a:bodyPr wrap="square" rtlCol="0">
            <a:spAutoFit/>
          </a:bodyPr>
          <a:p>
            <a:r>
              <a:rPr lang="en-US" altLang="zh-CN"/>
              <a:t>This feature is an important part of the project and provides basic information for users to view and select empty parking spaces.</a:t>
            </a:r>
            <a:endParaRPr lang="en-US" altLang="zh-CN"/>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Box 28"/>
          <p:cNvSpPr txBox="1"/>
          <p:nvPr/>
        </p:nvSpPr>
        <p:spPr>
          <a:xfrm flipH="1">
            <a:off x="3409315" y="570865"/>
            <a:ext cx="4568190" cy="911860"/>
          </a:xfrm>
          <a:prstGeom prst="rect">
            <a:avLst/>
          </a:prstGeom>
          <a:solidFill>
            <a:srgbClr val="556740"/>
          </a:solidFill>
        </p:spPr>
        <p:txBody>
          <a:bodyPr wrap="square" rtlCol="0">
            <a:spAutoFit/>
          </a:bodyPr>
          <a:p>
            <a:pPr algn="ctr"/>
            <a:r>
              <a:rPr lang="en-US" altLang="zh-CN" sz="2665" b="1" dirty="0" smtClean="0">
                <a:solidFill>
                  <a:schemeClr val="bg1"/>
                </a:solidFill>
                <a:latin typeface="Mangal" panose="02040503050203030202" pitchFamily="18" charset="0"/>
                <a:cs typeface="Mangal" panose="02040503050203030202" pitchFamily="18" charset="0"/>
              </a:rPr>
              <a:t>Use case Diagram 9</a:t>
            </a:r>
            <a:r>
              <a:rPr lang="zh-CN" altLang="en-US" sz="2665" b="1" dirty="0" smtClean="0">
                <a:solidFill>
                  <a:schemeClr val="bg1"/>
                </a:solidFill>
                <a:latin typeface="Mangal" panose="02040503050203030202" pitchFamily="18" charset="0"/>
                <a:cs typeface="Mangal" panose="02040503050203030202" pitchFamily="18" charset="0"/>
              </a:rPr>
              <a:t>：</a:t>
            </a:r>
            <a:endParaRPr lang="zh-CN" altLang="en-US" sz="2665" b="1" dirty="0" smtClean="0">
              <a:solidFill>
                <a:schemeClr val="bg1"/>
              </a:solidFill>
              <a:latin typeface="Mangal" panose="02040503050203030202" pitchFamily="18" charset="0"/>
              <a:cs typeface="Mangal" panose="02040503050203030202" pitchFamily="18" charset="0"/>
            </a:endParaRPr>
          </a:p>
          <a:p>
            <a:pPr algn="ctr"/>
            <a:r>
              <a:rPr lang="en-US" altLang="zh-CN" sz="2665" b="1" dirty="0" smtClean="0">
                <a:solidFill>
                  <a:schemeClr val="bg1"/>
                </a:solidFill>
                <a:latin typeface="Mangal" panose="02040503050203030202" pitchFamily="18" charset="0"/>
                <a:cs typeface="Mangal" panose="02040503050203030202" pitchFamily="18" charset="0"/>
              </a:rPr>
              <a:t>ad-hoc</a:t>
            </a:r>
            <a:endParaRPr lang="en-US" altLang="zh-CN" sz="2665" b="1" dirty="0" smtClean="0">
              <a:solidFill>
                <a:schemeClr val="bg1"/>
              </a:solidFill>
              <a:latin typeface="Mangal" panose="02040503050203030202" pitchFamily="18" charset="0"/>
              <a:cs typeface="Mangal" panose="02040503050203030202" pitchFamily="18" charset="0"/>
            </a:endParaRPr>
          </a:p>
        </p:txBody>
      </p:sp>
      <p:pic>
        <p:nvPicPr>
          <p:cNvPr id="3" name="图片 2"/>
          <p:cNvPicPr>
            <a:picLocks noChangeAspect="1"/>
          </p:cNvPicPr>
          <p:nvPr/>
        </p:nvPicPr>
        <p:blipFill>
          <a:blip r:embed="rId1"/>
          <a:stretch>
            <a:fillRect/>
          </a:stretch>
        </p:blipFill>
        <p:spPr>
          <a:xfrm>
            <a:off x="33655" y="2854325"/>
            <a:ext cx="7943850" cy="3924300"/>
          </a:xfrm>
          <a:prstGeom prst="rect">
            <a:avLst/>
          </a:prstGeom>
        </p:spPr>
      </p:pic>
      <p:sp>
        <p:nvSpPr>
          <p:cNvPr id="7" name="文本框 6"/>
          <p:cNvSpPr txBox="1"/>
          <p:nvPr/>
        </p:nvSpPr>
        <p:spPr>
          <a:xfrm>
            <a:off x="8409940" y="1482725"/>
            <a:ext cx="3573145" cy="1198880"/>
          </a:xfrm>
          <a:prstGeom prst="rect">
            <a:avLst/>
          </a:prstGeom>
          <a:noFill/>
        </p:spPr>
        <p:txBody>
          <a:bodyPr wrap="square" rtlCol="0">
            <a:spAutoFit/>
          </a:bodyPr>
          <a:p>
            <a:r>
              <a:rPr lang="en-US" altLang="zh-CN"/>
              <a:t>Function:The user selects and parks according to the empty parking space detected by the sensor.</a:t>
            </a:r>
            <a:endParaRPr lang="en-US" altLang="zh-CN"/>
          </a:p>
        </p:txBody>
      </p:sp>
      <p:sp>
        <p:nvSpPr>
          <p:cNvPr id="8" name="文本框 7"/>
          <p:cNvSpPr txBox="1"/>
          <p:nvPr/>
        </p:nvSpPr>
        <p:spPr>
          <a:xfrm>
            <a:off x="8409940" y="3655695"/>
            <a:ext cx="3572510" cy="1753235"/>
          </a:xfrm>
          <a:prstGeom prst="rect">
            <a:avLst/>
          </a:prstGeom>
          <a:noFill/>
        </p:spPr>
        <p:txBody>
          <a:bodyPr wrap="square" rtlCol="0">
            <a:spAutoFit/>
          </a:bodyPr>
          <a:p>
            <a:r>
              <a:rPr lang="zh-CN" altLang="en-US"/>
              <a:t>This function provides users with convenience, which is convenient for users to quickly find parking spaces without causing traffic congestion and improve user satisfaction.</a:t>
            </a:r>
            <a:endParaRPr lang="zh-CN" altLang="en-US"/>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0172d0dc26b25d2e622eceade12082b0b4877cadcac02-NCB2wE_fw658"/>
          <p:cNvPicPr>
            <a:picLocks noChangeAspect="1"/>
          </p:cNvPicPr>
          <p:nvPr/>
        </p:nvPicPr>
        <p:blipFill>
          <a:blip r:embed="rId1"/>
          <a:stretch>
            <a:fillRect/>
          </a:stretch>
        </p:blipFill>
        <p:spPr>
          <a:xfrm>
            <a:off x="4347210" y="2063750"/>
            <a:ext cx="3939540" cy="4850765"/>
          </a:xfrm>
          <a:prstGeom prst="rect">
            <a:avLst/>
          </a:prstGeom>
        </p:spPr>
      </p:pic>
      <p:sp>
        <p:nvSpPr>
          <p:cNvPr id="6" name="椭圆 5"/>
          <p:cNvSpPr/>
          <p:nvPr/>
        </p:nvSpPr>
        <p:spPr>
          <a:xfrm>
            <a:off x="3903980" y="913765"/>
            <a:ext cx="4382770" cy="42100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标题 3"/>
          <p:cNvSpPr/>
          <p:nvPr>
            <p:ph type="ctrTitle"/>
          </p:nvPr>
        </p:nvSpPr>
        <p:spPr>
          <a:xfrm>
            <a:off x="2701925" y="1964690"/>
            <a:ext cx="6632575" cy="1568450"/>
          </a:xfrm>
        </p:spPr>
        <p:txBody>
          <a:bodyPr/>
          <a:p>
            <a:r>
              <a:rPr lang="zh-CN" altLang="en-US"/>
              <a:t>Database section</a:t>
            </a:r>
            <a:endParaRPr lang="zh-CN" altLang="en-US"/>
          </a:p>
        </p:txBody>
      </p:sp>
    </p:spTree>
    <p:custDataLst>
      <p:tags r:id="rId2"/>
    </p:custData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 name="TextBox 28"/>
          <p:cNvSpPr txBox="1"/>
          <p:nvPr/>
        </p:nvSpPr>
        <p:spPr>
          <a:xfrm>
            <a:off x="1246505" y="920750"/>
            <a:ext cx="3794760" cy="501650"/>
          </a:xfrm>
          <a:prstGeom prst="rect">
            <a:avLst/>
          </a:prstGeom>
          <a:solidFill>
            <a:srgbClr val="556740"/>
          </a:solidFill>
        </p:spPr>
        <p:txBody>
          <a:bodyPr wrap="square" rtlCol="0">
            <a:spAutoFit/>
          </a:bodyPr>
          <a:p>
            <a:pPr algn="ctr"/>
            <a:r>
              <a:rPr lang="en-US" altLang="zh-CN" sz="2665" b="1" dirty="0" smtClean="0">
                <a:solidFill>
                  <a:schemeClr val="bg1"/>
                </a:solidFill>
                <a:latin typeface="Mangal" panose="02040503050203030202" pitchFamily="18" charset="0"/>
                <a:cs typeface="Mangal" panose="02040503050203030202" pitchFamily="18" charset="0"/>
              </a:rPr>
              <a:t>inbound information</a:t>
            </a:r>
            <a:endParaRPr lang="en-US" altLang="zh-CN" sz="2665" b="1" dirty="0" smtClean="0">
              <a:solidFill>
                <a:schemeClr val="bg1"/>
              </a:solidFill>
              <a:latin typeface="Mangal" panose="02040503050203030202" pitchFamily="18" charset="0"/>
              <a:cs typeface="Mangal" panose="02040503050203030202" pitchFamily="18" charset="0"/>
            </a:endParaRPr>
          </a:p>
        </p:txBody>
      </p:sp>
      <p:pic>
        <p:nvPicPr>
          <p:cNvPr id="3" name="图片 2" descr="0172d0dc26b25d2e622eceade12082b0b4877cadcac02-NCB2wE_fw658"/>
          <p:cNvPicPr>
            <a:picLocks noChangeAspect="1"/>
          </p:cNvPicPr>
          <p:nvPr/>
        </p:nvPicPr>
        <p:blipFill>
          <a:blip r:embed="rId1"/>
          <a:stretch>
            <a:fillRect/>
          </a:stretch>
        </p:blipFill>
        <p:spPr>
          <a:xfrm>
            <a:off x="4961890" y="34290"/>
            <a:ext cx="1847850" cy="2275840"/>
          </a:xfrm>
          <a:prstGeom prst="rect">
            <a:avLst/>
          </a:prstGeom>
        </p:spPr>
      </p:pic>
      <p:pic>
        <p:nvPicPr>
          <p:cNvPr id="10" name="图片 9" descr="微信图片_20190506221551"/>
          <p:cNvPicPr>
            <a:picLocks noChangeAspect="1"/>
          </p:cNvPicPr>
          <p:nvPr/>
        </p:nvPicPr>
        <p:blipFill>
          <a:blip r:embed="rId2"/>
          <a:stretch>
            <a:fillRect/>
          </a:stretch>
        </p:blipFill>
        <p:spPr>
          <a:xfrm>
            <a:off x="105410" y="2119630"/>
            <a:ext cx="6486525" cy="3457575"/>
          </a:xfrm>
          <a:prstGeom prst="rect">
            <a:avLst/>
          </a:prstGeom>
        </p:spPr>
      </p:pic>
      <p:grpSp>
        <p:nvGrpSpPr>
          <p:cNvPr id="59" name="组合 58"/>
          <p:cNvGrpSpPr/>
          <p:nvPr/>
        </p:nvGrpSpPr>
        <p:grpSpPr>
          <a:xfrm>
            <a:off x="7064375" y="781685"/>
            <a:ext cx="5091430" cy="779780"/>
            <a:chOff x="11125" y="1231"/>
            <a:chExt cx="8018" cy="1228"/>
          </a:xfrm>
        </p:grpSpPr>
        <p:grpSp>
          <p:nvGrpSpPr>
            <p:cNvPr id="12" name="组合 11"/>
            <p:cNvGrpSpPr/>
            <p:nvPr/>
          </p:nvGrpSpPr>
          <p:grpSpPr>
            <a:xfrm>
              <a:off x="11125" y="1231"/>
              <a:ext cx="1274" cy="1229"/>
              <a:chOff x="4252" y="3392"/>
              <a:chExt cx="2503" cy="2407"/>
            </a:xfrm>
          </p:grpSpPr>
          <p:sp>
            <p:nvSpPr>
              <p:cNvPr id="58" name="椭圆 57"/>
              <p:cNvSpPr/>
              <p:nvPr/>
            </p:nvSpPr>
            <p:spPr>
              <a:xfrm>
                <a:off x="4252" y="3392"/>
                <a:ext cx="2503" cy="2407"/>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4393" y="4130"/>
                <a:ext cx="2223" cy="1230"/>
              </a:xfrm>
              <a:prstGeom prst="rect">
                <a:avLst/>
              </a:prstGeom>
              <a:noFill/>
            </p:spPr>
            <p:txBody>
              <a:bodyPr wrap="square" rtlCol="0">
                <a:spAutoFit/>
              </a:bodyPr>
              <a:p>
                <a:pPr algn="ctr"/>
                <a:r>
                  <a:rPr lang="en-US" altLang="zh-CN" sz="2000">
                    <a:solidFill>
                      <a:srgbClr val="556740"/>
                    </a:solidFill>
                    <a:latin typeface="+mj-ea"/>
                    <a:ea typeface="+mj-ea"/>
                  </a:rPr>
                  <a:t>id</a:t>
                </a:r>
                <a:endParaRPr lang="en-US" altLang="zh-CN" sz="2000">
                  <a:solidFill>
                    <a:srgbClr val="556740"/>
                  </a:solidFill>
                  <a:latin typeface="+mj-ea"/>
                  <a:ea typeface="+mj-ea"/>
                </a:endParaRPr>
              </a:p>
            </p:txBody>
          </p:sp>
        </p:grpSp>
        <p:sp>
          <p:nvSpPr>
            <p:cNvPr id="56" name="TextBox 24"/>
            <p:cNvSpPr txBox="1"/>
            <p:nvPr/>
          </p:nvSpPr>
          <p:spPr>
            <a:xfrm>
              <a:off x="12871" y="1385"/>
              <a:ext cx="6272" cy="919"/>
            </a:xfrm>
            <a:prstGeom prst="rect">
              <a:avLst/>
            </a:prstGeom>
            <a:noFill/>
          </p:spPr>
          <p:txBody>
            <a:bodyPr wrap="square" rtlCol="0">
              <a:spAutoFit/>
            </a:bodyPr>
            <a:p>
              <a:pPr algn="ctr"/>
              <a:r>
                <a:rPr lang="en-US" altLang="zh-CN" sz="1600" dirty="0">
                  <a:solidFill>
                    <a:schemeClr val="tx1">
                      <a:lumMod val="75000"/>
                      <a:lumOff val="25000"/>
                    </a:schemeClr>
                  </a:solidFill>
                </a:rPr>
                <a:t>The id is the primary key, the meaning of the order.</a:t>
              </a:r>
              <a:endParaRPr lang="en-US" altLang="zh-CN" sz="1600" dirty="0">
                <a:solidFill>
                  <a:schemeClr val="tx1">
                    <a:lumMod val="75000"/>
                    <a:lumOff val="25000"/>
                  </a:schemeClr>
                </a:solidFill>
              </a:endParaRPr>
            </a:p>
          </p:txBody>
        </p:sp>
      </p:grpSp>
      <p:grpSp>
        <p:nvGrpSpPr>
          <p:cNvPr id="60" name="组合 59"/>
          <p:cNvGrpSpPr/>
          <p:nvPr/>
        </p:nvGrpSpPr>
        <p:grpSpPr>
          <a:xfrm>
            <a:off x="6812596" y="2047976"/>
            <a:ext cx="5343209" cy="888383"/>
            <a:chOff x="10728" y="1118"/>
            <a:chExt cx="8415" cy="1399"/>
          </a:xfrm>
        </p:grpSpPr>
        <p:grpSp>
          <p:nvGrpSpPr>
            <p:cNvPr id="61" name="组合 60"/>
            <p:cNvGrpSpPr/>
            <p:nvPr/>
          </p:nvGrpSpPr>
          <p:grpSpPr>
            <a:xfrm>
              <a:off x="10728" y="1118"/>
              <a:ext cx="2142" cy="1399"/>
              <a:chOff x="3473" y="3171"/>
              <a:chExt cx="4208" cy="2740"/>
            </a:xfrm>
          </p:grpSpPr>
          <p:sp>
            <p:nvSpPr>
              <p:cNvPr id="62" name="椭圆 61"/>
              <p:cNvSpPr/>
              <p:nvPr/>
            </p:nvSpPr>
            <p:spPr>
              <a:xfrm>
                <a:off x="3715" y="3171"/>
                <a:ext cx="3719" cy="274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文本框 62"/>
              <p:cNvSpPr txBox="1"/>
              <p:nvPr/>
            </p:nvSpPr>
            <p:spPr>
              <a:xfrm>
                <a:off x="3473" y="3981"/>
                <a:ext cx="4208" cy="1230"/>
              </a:xfrm>
              <a:prstGeom prst="rect">
                <a:avLst/>
              </a:prstGeom>
              <a:noFill/>
            </p:spPr>
            <p:txBody>
              <a:bodyPr wrap="square" rtlCol="0">
                <a:spAutoFit/>
              </a:bodyPr>
              <a:p>
                <a:pPr algn="ctr"/>
                <a:r>
                  <a:rPr lang="en-US" altLang="zh-CN" sz="2000">
                    <a:solidFill>
                      <a:srgbClr val="556740"/>
                    </a:solidFill>
                    <a:latin typeface="+mj-ea"/>
                    <a:ea typeface="+mj-ea"/>
                  </a:rPr>
                  <a:t>carName</a:t>
                </a:r>
                <a:endParaRPr lang="en-US" altLang="zh-CN" sz="2000">
                  <a:solidFill>
                    <a:srgbClr val="556740"/>
                  </a:solidFill>
                  <a:latin typeface="+mj-ea"/>
                  <a:ea typeface="+mj-ea"/>
                </a:endParaRPr>
              </a:p>
            </p:txBody>
          </p:sp>
        </p:grpSp>
        <p:sp>
          <p:nvSpPr>
            <p:cNvPr id="64" name="TextBox 24"/>
            <p:cNvSpPr txBox="1"/>
            <p:nvPr/>
          </p:nvSpPr>
          <p:spPr>
            <a:xfrm>
              <a:off x="12871" y="1317"/>
              <a:ext cx="6272" cy="531"/>
            </a:xfrm>
            <a:prstGeom prst="rect">
              <a:avLst/>
            </a:prstGeom>
            <a:noFill/>
          </p:spPr>
          <p:txBody>
            <a:bodyPr wrap="square" rtlCol="0">
              <a:spAutoFit/>
            </a:bodyPr>
            <a:p>
              <a:pPr algn="ctr"/>
              <a:r>
                <a:rPr lang="en-US" altLang="zh-CN" sz="1600" dirty="0">
                  <a:solidFill>
                    <a:schemeClr val="tx1">
                      <a:lumMod val="75000"/>
                      <a:lumOff val="25000"/>
                    </a:schemeClr>
                  </a:solidFill>
                </a:rPr>
                <a:t>Stored license plate information</a:t>
              </a:r>
              <a:endParaRPr lang="en-US" altLang="zh-CN" sz="1600" dirty="0">
                <a:solidFill>
                  <a:schemeClr val="tx1">
                    <a:lumMod val="75000"/>
                    <a:lumOff val="25000"/>
                  </a:schemeClr>
                </a:solidFill>
              </a:endParaRPr>
            </a:p>
          </p:txBody>
        </p:sp>
      </p:grpSp>
      <p:grpSp>
        <p:nvGrpSpPr>
          <p:cNvPr id="65" name="组合 64"/>
          <p:cNvGrpSpPr/>
          <p:nvPr/>
        </p:nvGrpSpPr>
        <p:grpSpPr>
          <a:xfrm>
            <a:off x="6812596" y="3556101"/>
            <a:ext cx="5343209" cy="888383"/>
            <a:chOff x="10728" y="1118"/>
            <a:chExt cx="8415" cy="1399"/>
          </a:xfrm>
        </p:grpSpPr>
        <p:grpSp>
          <p:nvGrpSpPr>
            <p:cNvPr id="66" name="组合 65"/>
            <p:cNvGrpSpPr/>
            <p:nvPr/>
          </p:nvGrpSpPr>
          <p:grpSpPr>
            <a:xfrm>
              <a:off x="10728" y="1118"/>
              <a:ext cx="2142" cy="1399"/>
              <a:chOff x="3473" y="3171"/>
              <a:chExt cx="4208" cy="2740"/>
            </a:xfrm>
          </p:grpSpPr>
          <p:sp>
            <p:nvSpPr>
              <p:cNvPr id="67" name="椭圆 66"/>
              <p:cNvSpPr/>
              <p:nvPr/>
            </p:nvSpPr>
            <p:spPr>
              <a:xfrm>
                <a:off x="3715" y="3171"/>
                <a:ext cx="3719" cy="274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文本框 67"/>
              <p:cNvSpPr txBox="1"/>
              <p:nvPr/>
            </p:nvSpPr>
            <p:spPr>
              <a:xfrm>
                <a:off x="3473" y="3981"/>
                <a:ext cx="4208" cy="1230"/>
              </a:xfrm>
              <a:prstGeom prst="rect">
                <a:avLst/>
              </a:prstGeom>
              <a:noFill/>
            </p:spPr>
            <p:txBody>
              <a:bodyPr wrap="square" rtlCol="0">
                <a:spAutoFit/>
              </a:bodyPr>
              <a:p>
                <a:pPr algn="ctr"/>
                <a:r>
                  <a:rPr lang="en-US" altLang="zh-CN" sz="2000">
                    <a:solidFill>
                      <a:srgbClr val="556740"/>
                    </a:solidFill>
                    <a:latin typeface="+mj-ea"/>
                    <a:ea typeface="+mj-ea"/>
                  </a:rPr>
                  <a:t>regTime</a:t>
                </a:r>
                <a:endParaRPr lang="en-US" altLang="zh-CN" sz="2000">
                  <a:solidFill>
                    <a:srgbClr val="556740"/>
                  </a:solidFill>
                  <a:latin typeface="+mj-ea"/>
                  <a:ea typeface="+mj-ea"/>
                </a:endParaRPr>
              </a:p>
            </p:txBody>
          </p:sp>
        </p:grpSp>
        <p:sp>
          <p:nvSpPr>
            <p:cNvPr id="69" name="TextBox 24"/>
            <p:cNvSpPr txBox="1"/>
            <p:nvPr/>
          </p:nvSpPr>
          <p:spPr>
            <a:xfrm>
              <a:off x="12871" y="1317"/>
              <a:ext cx="6272" cy="919"/>
            </a:xfrm>
            <a:prstGeom prst="rect">
              <a:avLst/>
            </a:prstGeom>
            <a:noFill/>
          </p:spPr>
          <p:txBody>
            <a:bodyPr wrap="square" rtlCol="0">
              <a:spAutoFit/>
            </a:bodyPr>
            <a:p>
              <a:pPr algn="ctr"/>
              <a:r>
                <a:rPr lang="en-US" altLang="zh-CN" sz="1600" dirty="0">
                  <a:solidFill>
                    <a:schemeClr val="tx1">
                      <a:lumMod val="75000"/>
                      <a:lumOff val="25000"/>
                    </a:schemeClr>
                  </a:solidFill>
                </a:rPr>
                <a:t>Time when the stored vehicle enters the garage</a:t>
              </a:r>
              <a:endParaRPr lang="en-US" altLang="zh-CN" sz="1600" dirty="0">
                <a:solidFill>
                  <a:schemeClr val="tx1">
                    <a:lumMod val="75000"/>
                    <a:lumOff val="25000"/>
                  </a:schemeClr>
                </a:solidFill>
              </a:endParaRPr>
            </a:p>
          </p:txBody>
        </p:sp>
      </p:grpSp>
    </p:spTree>
    <p:custDataLst>
      <p:tags r:id="rId3"/>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 name="TextBox 28"/>
          <p:cNvSpPr txBox="1"/>
          <p:nvPr/>
        </p:nvSpPr>
        <p:spPr>
          <a:xfrm>
            <a:off x="1246505" y="920750"/>
            <a:ext cx="3794760" cy="911860"/>
          </a:xfrm>
          <a:prstGeom prst="rect">
            <a:avLst/>
          </a:prstGeom>
          <a:solidFill>
            <a:srgbClr val="556740"/>
          </a:solidFill>
        </p:spPr>
        <p:txBody>
          <a:bodyPr wrap="square" rtlCol="0">
            <a:spAutoFit/>
          </a:bodyPr>
          <a:p>
            <a:pPr algn="ctr"/>
            <a:r>
              <a:rPr lang="en-US" altLang="zh-CN" sz="2665" b="1" dirty="0" smtClean="0">
                <a:solidFill>
                  <a:schemeClr val="bg1"/>
                </a:solidFill>
                <a:latin typeface="Mangal" panose="02040503050203030202" pitchFamily="18" charset="0"/>
                <a:cs typeface="Mangal" panose="02040503050203030202" pitchFamily="18" charset="0"/>
              </a:rPr>
              <a:t>leave vehicle information</a:t>
            </a:r>
            <a:endParaRPr lang="en-US" altLang="zh-CN" sz="2665" b="1" dirty="0" smtClean="0">
              <a:solidFill>
                <a:schemeClr val="bg1"/>
              </a:solidFill>
              <a:latin typeface="Mangal" panose="02040503050203030202" pitchFamily="18" charset="0"/>
              <a:cs typeface="Mangal" panose="02040503050203030202" pitchFamily="18" charset="0"/>
            </a:endParaRPr>
          </a:p>
        </p:txBody>
      </p:sp>
      <p:pic>
        <p:nvPicPr>
          <p:cNvPr id="3" name="图片 2" descr="0172d0dc26b25d2e622eceade12082b0b4877cadcac02-NCB2wE_fw658"/>
          <p:cNvPicPr>
            <a:picLocks noChangeAspect="1"/>
          </p:cNvPicPr>
          <p:nvPr/>
        </p:nvPicPr>
        <p:blipFill>
          <a:blip r:embed="rId1"/>
          <a:stretch>
            <a:fillRect/>
          </a:stretch>
        </p:blipFill>
        <p:spPr>
          <a:xfrm>
            <a:off x="4961890" y="34290"/>
            <a:ext cx="1847850" cy="2275840"/>
          </a:xfrm>
          <a:prstGeom prst="rect">
            <a:avLst/>
          </a:prstGeom>
        </p:spPr>
      </p:pic>
      <p:pic>
        <p:nvPicPr>
          <p:cNvPr id="10" name="图片 9" descr="C:\Users\Administrator\Desktop\微信图片_20190506221550.png微信图片_20190506221550"/>
          <p:cNvPicPr>
            <a:picLocks noChangeAspect="1"/>
          </p:cNvPicPr>
          <p:nvPr/>
        </p:nvPicPr>
        <p:blipFill>
          <a:blip r:embed="rId2"/>
          <a:srcRect l="1739" t="-3453" r="3484" b="3453"/>
          <a:stretch>
            <a:fillRect/>
          </a:stretch>
        </p:blipFill>
        <p:spPr>
          <a:xfrm>
            <a:off x="105410" y="2119630"/>
            <a:ext cx="6486525" cy="3457575"/>
          </a:xfrm>
          <a:prstGeom prst="rect">
            <a:avLst/>
          </a:prstGeom>
        </p:spPr>
      </p:pic>
      <p:grpSp>
        <p:nvGrpSpPr>
          <p:cNvPr id="59" name="组合 58"/>
          <p:cNvGrpSpPr/>
          <p:nvPr/>
        </p:nvGrpSpPr>
        <p:grpSpPr>
          <a:xfrm>
            <a:off x="7064375" y="781685"/>
            <a:ext cx="5091430" cy="779780"/>
            <a:chOff x="11125" y="1231"/>
            <a:chExt cx="8018" cy="1228"/>
          </a:xfrm>
        </p:grpSpPr>
        <p:grpSp>
          <p:nvGrpSpPr>
            <p:cNvPr id="12" name="组合 11"/>
            <p:cNvGrpSpPr/>
            <p:nvPr/>
          </p:nvGrpSpPr>
          <p:grpSpPr>
            <a:xfrm>
              <a:off x="11125" y="1231"/>
              <a:ext cx="1274" cy="1229"/>
              <a:chOff x="4252" y="3392"/>
              <a:chExt cx="2503" cy="2407"/>
            </a:xfrm>
          </p:grpSpPr>
          <p:sp>
            <p:nvSpPr>
              <p:cNvPr id="58" name="椭圆 57"/>
              <p:cNvSpPr/>
              <p:nvPr/>
            </p:nvSpPr>
            <p:spPr>
              <a:xfrm>
                <a:off x="4252" y="3392"/>
                <a:ext cx="2503" cy="2407"/>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4393" y="4130"/>
                <a:ext cx="2223" cy="1230"/>
              </a:xfrm>
              <a:prstGeom prst="rect">
                <a:avLst/>
              </a:prstGeom>
              <a:noFill/>
            </p:spPr>
            <p:txBody>
              <a:bodyPr wrap="square" rtlCol="0">
                <a:spAutoFit/>
              </a:bodyPr>
              <a:p>
                <a:pPr algn="ctr"/>
                <a:r>
                  <a:rPr lang="en-US" altLang="zh-CN" sz="2000">
                    <a:solidFill>
                      <a:srgbClr val="556740"/>
                    </a:solidFill>
                    <a:latin typeface="+mj-ea"/>
                    <a:ea typeface="+mj-ea"/>
                  </a:rPr>
                  <a:t>id</a:t>
                </a:r>
                <a:endParaRPr lang="en-US" altLang="zh-CN" sz="2000">
                  <a:solidFill>
                    <a:srgbClr val="556740"/>
                  </a:solidFill>
                  <a:latin typeface="+mj-ea"/>
                  <a:ea typeface="+mj-ea"/>
                </a:endParaRPr>
              </a:p>
            </p:txBody>
          </p:sp>
        </p:grpSp>
        <p:sp>
          <p:nvSpPr>
            <p:cNvPr id="56" name="TextBox 24"/>
            <p:cNvSpPr txBox="1"/>
            <p:nvPr/>
          </p:nvSpPr>
          <p:spPr>
            <a:xfrm>
              <a:off x="12871" y="1385"/>
              <a:ext cx="6272" cy="919"/>
            </a:xfrm>
            <a:prstGeom prst="rect">
              <a:avLst/>
            </a:prstGeom>
            <a:noFill/>
          </p:spPr>
          <p:txBody>
            <a:bodyPr wrap="square" rtlCol="0">
              <a:spAutoFit/>
            </a:bodyPr>
            <a:p>
              <a:pPr algn="ctr"/>
              <a:r>
                <a:rPr lang="en-US" altLang="zh-CN" sz="1600" dirty="0">
                  <a:solidFill>
                    <a:schemeClr val="tx1">
                      <a:lumMod val="75000"/>
                      <a:lumOff val="25000"/>
                    </a:schemeClr>
                  </a:solidFill>
                </a:rPr>
                <a:t>The id is the primary key, the meaning of the order.</a:t>
              </a:r>
              <a:endParaRPr lang="en-US" altLang="zh-CN" sz="1600" dirty="0">
                <a:solidFill>
                  <a:schemeClr val="tx1">
                    <a:lumMod val="75000"/>
                    <a:lumOff val="25000"/>
                  </a:schemeClr>
                </a:solidFill>
              </a:endParaRPr>
            </a:p>
          </p:txBody>
        </p:sp>
      </p:grpSp>
      <p:grpSp>
        <p:nvGrpSpPr>
          <p:cNvPr id="60" name="组合 59"/>
          <p:cNvGrpSpPr/>
          <p:nvPr/>
        </p:nvGrpSpPr>
        <p:grpSpPr>
          <a:xfrm>
            <a:off x="6812596" y="2047976"/>
            <a:ext cx="5343209" cy="888383"/>
            <a:chOff x="10728" y="1118"/>
            <a:chExt cx="8415" cy="1399"/>
          </a:xfrm>
        </p:grpSpPr>
        <p:grpSp>
          <p:nvGrpSpPr>
            <p:cNvPr id="61" name="组合 60"/>
            <p:cNvGrpSpPr/>
            <p:nvPr/>
          </p:nvGrpSpPr>
          <p:grpSpPr>
            <a:xfrm>
              <a:off x="10728" y="1118"/>
              <a:ext cx="2142" cy="1399"/>
              <a:chOff x="3473" y="3171"/>
              <a:chExt cx="4208" cy="2740"/>
            </a:xfrm>
          </p:grpSpPr>
          <p:sp>
            <p:nvSpPr>
              <p:cNvPr id="62" name="椭圆 61"/>
              <p:cNvSpPr/>
              <p:nvPr/>
            </p:nvSpPr>
            <p:spPr>
              <a:xfrm>
                <a:off x="3715" y="3171"/>
                <a:ext cx="3719" cy="274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文本框 62"/>
              <p:cNvSpPr txBox="1"/>
              <p:nvPr/>
            </p:nvSpPr>
            <p:spPr>
              <a:xfrm>
                <a:off x="3473" y="3981"/>
                <a:ext cx="4208" cy="1230"/>
              </a:xfrm>
              <a:prstGeom prst="rect">
                <a:avLst/>
              </a:prstGeom>
              <a:noFill/>
            </p:spPr>
            <p:txBody>
              <a:bodyPr wrap="square" rtlCol="0">
                <a:spAutoFit/>
              </a:bodyPr>
              <a:p>
                <a:pPr algn="ctr"/>
                <a:r>
                  <a:rPr lang="en-US" altLang="zh-CN" sz="2000">
                    <a:solidFill>
                      <a:srgbClr val="556740"/>
                    </a:solidFill>
                    <a:latin typeface="+mj-ea"/>
                    <a:ea typeface="+mj-ea"/>
                  </a:rPr>
                  <a:t>carName</a:t>
                </a:r>
                <a:endParaRPr lang="en-US" altLang="zh-CN" sz="2000">
                  <a:solidFill>
                    <a:srgbClr val="556740"/>
                  </a:solidFill>
                  <a:latin typeface="+mj-ea"/>
                  <a:ea typeface="+mj-ea"/>
                </a:endParaRPr>
              </a:p>
            </p:txBody>
          </p:sp>
        </p:grpSp>
        <p:sp>
          <p:nvSpPr>
            <p:cNvPr id="64" name="TextBox 24"/>
            <p:cNvSpPr txBox="1"/>
            <p:nvPr/>
          </p:nvSpPr>
          <p:spPr>
            <a:xfrm>
              <a:off x="12871" y="1317"/>
              <a:ext cx="6272" cy="531"/>
            </a:xfrm>
            <a:prstGeom prst="rect">
              <a:avLst/>
            </a:prstGeom>
            <a:noFill/>
          </p:spPr>
          <p:txBody>
            <a:bodyPr wrap="square" rtlCol="0">
              <a:spAutoFit/>
            </a:bodyPr>
            <a:p>
              <a:pPr algn="ctr"/>
              <a:r>
                <a:rPr lang="en-US" altLang="zh-CN" sz="1600" dirty="0">
                  <a:solidFill>
                    <a:schemeClr val="tx1">
                      <a:lumMod val="75000"/>
                      <a:lumOff val="25000"/>
                    </a:schemeClr>
                  </a:solidFill>
                </a:rPr>
                <a:t>Stored license plate information</a:t>
              </a:r>
              <a:endParaRPr lang="en-US" altLang="zh-CN" sz="1600" dirty="0">
                <a:solidFill>
                  <a:schemeClr val="tx1">
                    <a:lumMod val="75000"/>
                    <a:lumOff val="25000"/>
                  </a:schemeClr>
                </a:solidFill>
              </a:endParaRPr>
            </a:p>
          </p:txBody>
        </p:sp>
      </p:grpSp>
      <p:grpSp>
        <p:nvGrpSpPr>
          <p:cNvPr id="65" name="组合 64"/>
          <p:cNvGrpSpPr/>
          <p:nvPr/>
        </p:nvGrpSpPr>
        <p:grpSpPr>
          <a:xfrm>
            <a:off x="6812596" y="3556101"/>
            <a:ext cx="5343209" cy="888383"/>
            <a:chOff x="10728" y="1118"/>
            <a:chExt cx="8415" cy="1399"/>
          </a:xfrm>
        </p:grpSpPr>
        <p:grpSp>
          <p:nvGrpSpPr>
            <p:cNvPr id="66" name="组合 65"/>
            <p:cNvGrpSpPr/>
            <p:nvPr/>
          </p:nvGrpSpPr>
          <p:grpSpPr>
            <a:xfrm>
              <a:off x="10728" y="1118"/>
              <a:ext cx="2142" cy="1399"/>
              <a:chOff x="3473" y="3171"/>
              <a:chExt cx="4208" cy="2740"/>
            </a:xfrm>
          </p:grpSpPr>
          <p:sp>
            <p:nvSpPr>
              <p:cNvPr id="67" name="椭圆 66"/>
              <p:cNvSpPr/>
              <p:nvPr/>
            </p:nvSpPr>
            <p:spPr>
              <a:xfrm>
                <a:off x="3715" y="3171"/>
                <a:ext cx="3719" cy="274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文本框 67"/>
              <p:cNvSpPr txBox="1"/>
              <p:nvPr/>
            </p:nvSpPr>
            <p:spPr>
              <a:xfrm>
                <a:off x="3473" y="3981"/>
                <a:ext cx="4208" cy="1230"/>
              </a:xfrm>
              <a:prstGeom prst="rect">
                <a:avLst/>
              </a:prstGeom>
              <a:noFill/>
            </p:spPr>
            <p:txBody>
              <a:bodyPr wrap="square" rtlCol="0">
                <a:spAutoFit/>
              </a:bodyPr>
              <a:p>
                <a:pPr algn="ctr"/>
                <a:r>
                  <a:rPr lang="en-US" altLang="zh-CN" sz="2000">
                    <a:solidFill>
                      <a:srgbClr val="556740"/>
                    </a:solidFill>
                    <a:latin typeface="+mj-ea"/>
                    <a:ea typeface="+mj-ea"/>
                  </a:rPr>
                  <a:t>regTime</a:t>
                </a:r>
                <a:endParaRPr lang="en-US" altLang="zh-CN" sz="2000">
                  <a:solidFill>
                    <a:srgbClr val="556740"/>
                  </a:solidFill>
                  <a:latin typeface="+mj-ea"/>
                  <a:ea typeface="+mj-ea"/>
                </a:endParaRPr>
              </a:p>
            </p:txBody>
          </p:sp>
        </p:grpSp>
        <p:sp>
          <p:nvSpPr>
            <p:cNvPr id="69" name="TextBox 24"/>
            <p:cNvSpPr txBox="1"/>
            <p:nvPr/>
          </p:nvSpPr>
          <p:spPr>
            <a:xfrm>
              <a:off x="12871" y="1317"/>
              <a:ext cx="6272" cy="919"/>
            </a:xfrm>
            <a:prstGeom prst="rect">
              <a:avLst/>
            </a:prstGeom>
            <a:noFill/>
          </p:spPr>
          <p:txBody>
            <a:bodyPr wrap="square" rtlCol="0">
              <a:spAutoFit/>
            </a:bodyPr>
            <a:p>
              <a:pPr algn="ctr"/>
              <a:r>
                <a:rPr lang="en-US" altLang="zh-CN" sz="1600" dirty="0">
                  <a:solidFill>
                    <a:schemeClr val="tx1">
                      <a:lumMod val="75000"/>
                      <a:lumOff val="25000"/>
                    </a:schemeClr>
                  </a:solidFill>
                </a:rPr>
                <a:t>Time when the stored vehicle leaves the garage</a:t>
              </a:r>
              <a:endParaRPr lang="en-US" altLang="zh-CN" sz="1600" dirty="0">
                <a:solidFill>
                  <a:schemeClr val="tx1">
                    <a:lumMod val="75000"/>
                    <a:lumOff val="25000"/>
                  </a:schemeClr>
                </a:solidFill>
              </a:endParaRPr>
            </a:p>
          </p:txBody>
        </p:sp>
      </p:grpSp>
    </p:spTree>
    <p:custDataLst>
      <p:tags r:id="rId3"/>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 name="TextBox 28"/>
          <p:cNvSpPr txBox="1"/>
          <p:nvPr/>
        </p:nvSpPr>
        <p:spPr>
          <a:xfrm>
            <a:off x="1257935" y="920750"/>
            <a:ext cx="3794760" cy="501650"/>
          </a:xfrm>
          <a:prstGeom prst="rect">
            <a:avLst/>
          </a:prstGeom>
          <a:solidFill>
            <a:srgbClr val="556740"/>
          </a:solidFill>
        </p:spPr>
        <p:txBody>
          <a:bodyPr wrap="square" rtlCol="0">
            <a:spAutoFit/>
          </a:bodyPr>
          <a:p>
            <a:pPr algn="ctr"/>
            <a:r>
              <a:rPr lang="en-US" altLang="zh-CN" sz="2665" b="1" dirty="0" smtClean="0">
                <a:solidFill>
                  <a:schemeClr val="bg1"/>
                </a:solidFill>
                <a:latin typeface="Mangal" panose="02040503050203030202" pitchFamily="18" charset="0"/>
                <a:cs typeface="Mangal" panose="02040503050203030202" pitchFamily="18" charset="0"/>
              </a:rPr>
              <a:t>Whether to pay</a:t>
            </a:r>
            <a:endParaRPr lang="zh-CN" altLang="en-US" sz="2665" b="1" dirty="0" smtClean="0">
              <a:solidFill>
                <a:schemeClr val="bg1"/>
              </a:solidFill>
              <a:latin typeface="Mangal" panose="02040503050203030202" pitchFamily="18" charset="0"/>
              <a:cs typeface="Mangal" panose="02040503050203030202" pitchFamily="18" charset="0"/>
            </a:endParaRPr>
          </a:p>
        </p:txBody>
      </p:sp>
      <p:pic>
        <p:nvPicPr>
          <p:cNvPr id="3" name="图片 2" descr="0172d0dc26b25d2e622eceade12082b0b4877cadcac02-NCB2wE_fw658"/>
          <p:cNvPicPr>
            <a:picLocks noChangeAspect="1"/>
          </p:cNvPicPr>
          <p:nvPr/>
        </p:nvPicPr>
        <p:blipFill>
          <a:blip r:embed="rId1"/>
          <a:stretch>
            <a:fillRect/>
          </a:stretch>
        </p:blipFill>
        <p:spPr>
          <a:xfrm>
            <a:off x="4961890" y="34290"/>
            <a:ext cx="1847850" cy="2275840"/>
          </a:xfrm>
          <a:prstGeom prst="rect">
            <a:avLst/>
          </a:prstGeom>
        </p:spPr>
      </p:pic>
      <p:pic>
        <p:nvPicPr>
          <p:cNvPr id="10" name="图片 9" descr="C:\Users\Administrator\Desktop\微信图片_201905062215511.png微信图片_201905062215511"/>
          <p:cNvPicPr>
            <a:picLocks noChangeAspect="1"/>
          </p:cNvPicPr>
          <p:nvPr/>
        </p:nvPicPr>
        <p:blipFill>
          <a:blip r:embed="rId2"/>
          <a:srcRect l="4177" r="-85" b="-1377"/>
          <a:stretch>
            <a:fillRect/>
          </a:stretch>
        </p:blipFill>
        <p:spPr>
          <a:xfrm>
            <a:off x="828040" y="2511425"/>
            <a:ext cx="6788150" cy="3505200"/>
          </a:xfrm>
          <a:prstGeom prst="rect">
            <a:avLst/>
          </a:prstGeom>
        </p:spPr>
      </p:pic>
      <p:grpSp>
        <p:nvGrpSpPr>
          <p:cNvPr id="59" name="组合 58"/>
          <p:cNvGrpSpPr/>
          <p:nvPr/>
        </p:nvGrpSpPr>
        <p:grpSpPr>
          <a:xfrm>
            <a:off x="7064375" y="781685"/>
            <a:ext cx="5091430" cy="779780"/>
            <a:chOff x="11125" y="1231"/>
            <a:chExt cx="8018" cy="1228"/>
          </a:xfrm>
        </p:grpSpPr>
        <p:grpSp>
          <p:nvGrpSpPr>
            <p:cNvPr id="12" name="组合 11"/>
            <p:cNvGrpSpPr/>
            <p:nvPr/>
          </p:nvGrpSpPr>
          <p:grpSpPr>
            <a:xfrm>
              <a:off x="11125" y="1231"/>
              <a:ext cx="1274" cy="1229"/>
              <a:chOff x="4252" y="3392"/>
              <a:chExt cx="2503" cy="2407"/>
            </a:xfrm>
          </p:grpSpPr>
          <p:sp>
            <p:nvSpPr>
              <p:cNvPr id="58" name="椭圆 57"/>
              <p:cNvSpPr/>
              <p:nvPr/>
            </p:nvSpPr>
            <p:spPr>
              <a:xfrm>
                <a:off x="4252" y="3392"/>
                <a:ext cx="2503" cy="2407"/>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4393" y="4130"/>
                <a:ext cx="2223" cy="1230"/>
              </a:xfrm>
              <a:prstGeom prst="rect">
                <a:avLst/>
              </a:prstGeom>
              <a:noFill/>
            </p:spPr>
            <p:txBody>
              <a:bodyPr wrap="square" rtlCol="0">
                <a:spAutoFit/>
              </a:bodyPr>
              <a:p>
                <a:pPr algn="ctr"/>
                <a:r>
                  <a:rPr lang="en-US" altLang="zh-CN" sz="2000">
                    <a:solidFill>
                      <a:srgbClr val="556740"/>
                    </a:solidFill>
                    <a:latin typeface="+mj-ea"/>
                    <a:ea typeface="+mj-ea"/>
                  </a:rPr>
                  <a:t>id</a:t>
                </a:r>
                <a:endParaRPr lang="en-US" altLang="zh-CN" sz="2000">
                  <a:solidFill>
                    <a:srgbClr val="556740"/>
                  </a:solidFill>
                  <a:latin typeface="+mj-ea"/>
                  <a:ea typeface="+mj-ea"/>
                </a:endParaRPr>
              </a:p>
            </p:txBody>
          </p:sp>
        </p:grpSp>
        <p:sp>
          <p:nvSpPr>
            <p:cNvPr id="56" name="TextBox 24"/>
            <p:cNvSpPr txBox="1"/>
            <p:nvPr/>
          </p:nvSpPr>
          <p:spPr>
            <a:xfrm>
              <a:off x="12871" y="1385"/>
              <a:ext cx="6272" cy="919"/>
            </a:xfrm>
            <a:prstGeom prst="rect">
              <a:avLst/>
            </a:prstGeom>
            <a:noFill/>
          </p:spPr>
          <p:txBody>
            <a:bodyPr wrap="square" rtlCol="0">
              <a:spAutoFit/>
            </a:bodyPr>
            <a:p>
              <a:pPr algn="ctr"/>
              <a:r>
                <a:rPr lang="en-US" altLang="zh-CN" sz="1600" dirty="0">
                  <a:solidFill>
                    <a:schemeClr val="tx1">
                      <a:lumMod val="75000"/>
                      <a:lumOff val="25000"/>
                    </a:schemeClr>
                  </a:solidFill>
                </a:rPr>
                <a:t>The id is the primary key, the meaning of the order.</a:t>
              </a:r>
              <a:endParaRPr lang="en-US" altLang="zh-CN" sz="1600" dirty="0">
                <a:solidFill>
                  <a:schemeClr val="tx1">
                    <a:lumMod val="75000"/>
                    <a:lumOff val="25000"/>
                  </a:schemeClr>
                </a:solidFill>
              </a:endParaRPr>
            </a:p>
          </p:txBody>
        </p:sp>
      </p:grpSp>
      <p:grpSp>
        <p:nvGrpSpPr>
          <p:cNvPr id="60" name="组合 59"/>
          <p:cNvGrpSpPr/>
          <p:nvPr/>
        </p:nvGrpSpPr>
        <p:grpSpPr>
          <a:xfrm>
            <a:off x="6812596" y="2047976"/>
            <a:ext cx="5343209" cy="888383"/>
            <a:chOff x="10728" y="1118"/>
            <a:chExt cx="8415" cy="1399"/>
          </a:xfrm>
        </p:grpSpPr>
        <p:grpSp>
          <p:nvGrpSpPr>
            <p:cNvPr id="61" name="组合 60"/>
            <p:cNvGrpSpPr/>
            <p:nvPr/>
          </p:nvGrpSpPr>
          <p:grpSpPr>
            <a:xfrm>
              <a:off x="10728" y="1118"/>
              <a:ext cx="2142" cy="1399"/>
              <a:chOff x="3473" y="3171"/>
              <a:chExt cx="4208" cy="2740"/>
            </a:xfrm>
          </p:grpSpPr>
          <p:sp>
            <p:nvSpPr>
              <p:cNvPr id="62" name="椭圆 61"/>
              <p:cNvSpPr/>
              <p:nvPr/>
            </p:nvSpPr>
            <p:spPr>
              <a:xfrm>
                <a:off x="3715" y="3171"/>
                <a:ext cx="3719" cy="274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文本框 62"/>
              <p:cNvSpPr txBox="1"/>
              <p:nvPr/>
            </p:nvSpPr>
            <p:spPr>
              <a:xfrm>
                <a:off x="3473" y="3981"/>
                <a:ext cx="4208" cy="1230"/>
              </a:xfrm>
              <a:prstGeom prst="rect">
                <a:avLst/>
              </a:prstGeom>
              <a:noFill/>
            </p:spPr>
            <p:txBody>
              <a:bodyPr wrap="square" rtlCol="0">
                <a:spAutoFit/>
              </a:bodyPr>
              <a:p>
                <a:pPr algn="ctr"/>
                <a:r>
                  <a:rPr lang="en-US" altLang="zh-CN" sz="2000">
                    <a:solidFill>
                      <a:srgbClr val="556740"/>
                    </a:solidFill>
                    <a:latin typeface="+mj-ea"/>
                    <a:ea typeface="+mj-ea"/>
                  </a:rPr>
                  <a:t>carName</a:t>
                </a:r>
                <a:endParaRPr lang="en-US" altLang="zh-CN" sz="2000">
                  <a:solidFill>
                    <a:srgbClr val="556740"/>
                  </a:solidFill>
                  <a:latin typeface="+mj-ea"/>
                  <a:ea typeface="+mj-ea"/>
                </a:endParaRPr>
              </a:p>
            </p:txBody>
          </p:sp>
        </p:grpSp>
        <p:sp>
          <p:nvSpPr>
            <p:cNvPr id="64" name="TextBox 24"/>
            <p:cNvSpPr txBox="1"/>
            <p:nvPr/>
          </p:nvSpPr>
          <p:spPr>
            <a:xfrm>
              <a:off x="12871" y="1317"/>
              <a:ext cx="6272" cy="531"/>
            </a:xfrm>
            <a:prstGeom prst="rect">
              <a:avLst/>
            </a:prstGeom>
            <a:noFill/>
          </p:spPr>
          <p:txBody>
            <a:bodyPr wrap="square" rtlCol="0">
              <a:spAutoFit/>
            </a:bodyPr>
            <a:p>
              <a:pPr algn="ctr"/>
              <a:r>
                <a:rPr lang="en-US" altLang="zh-CN" sz="1600" dirty="0">
                  <a:solidFill>
                    <a:schemeClr val="tx1">
                      <a:lumMod val="75000"/>
                      <a:lumOff val="25000"/>
                    </a:schemeClr>
                  </a:solidFill>
                </a:rPr>
                <a:t>Stored license plate information</a:t>
              </a:r>
              <a:endParaRPr lang="en-US" altLang="zh-CN" sz="1600" dirty="0">
                <a:solidFill>
                  <a:schemeClr val="tx1">
                    <a:lumMod val="75000"/>
                    <a:lumOff val="25000"/>
                  </a:schemeClr>
                </a:solidFill>
              </a:endParaRPr>
            </a:p>
          </p:txBody>
        </p:sp>
      </p:grpSp>
      <p:grpSp>
        <p:nvGrpSpPr>
          <p:cNvPr id="65" name="组合 64"/>
          <p:cNvGrpSpPr/>
          <p:nvPr/>
        </p:nvGrpSpPr>
        <p:grpSpPr>
          <a:xfrm>
            <a:off x="6812596" y="4662906"/>
            <a:ext cx="5343209" cy="888383"/>
            <a:chOff x="10728" y="1118"/>
            <a:chExt cx="8415" cy="1399"/>
          </a:xfrm>
        </p:grpSpPr>
        <p:grpSp>
          <p:nvGrpSpPr>
            <p:cNvPr id="66" name="组合 65"/>
            <p:cNvGrpSpPr/>
            <p:nvPr/>
          </p:nvGrpSpPr>
          <p:grpSpPr>
            <a:xfrm>
              <a:off x="10728" y="1118"/>
              <a:ext cx="2142" cy="1399"/>
              <a:chOff x="3473" y="3171"/>
              <a:chExt cx="4208" cy="2740"/>
            </a:xfrm>
          </p:grpSpPr>
          <p:sp>
            <p:nvSpPr>
              <p:cNvPr id="67" name="椭圆 66"/>
              <p:cNvSpPr/>
              <p:nvPr/>
            </p:nvSpPr>
            <p:spPr>
              <a:xfrm>
                <a:off x="3715" y="3171"/>
                <a:ext cx="3719" cy="274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文本框 67"/>
              <p:cNvSpPr txBox="1"/>
              <p:nvPr/>
            </p:nvSpPr>
            <p:spPr>
              <a:xfrm>
                <a:off x="3473" y="3981"/>
                <a:ext cx="4208" cy="1230"/>
              </a:xfrm>
              <a:prstGeom prst="rect">
                <a:avLst/>
              </a:prstGeom>
              <a:noFill/>
            </p:spPr>
            <p:txBody>
              <a:bodyPr wrap="square" rtlCol="0">
                <a:spAutoFit/>
              </a:bodyPr>
              <a:p>
                <a:pPr algn="ctr"/>
                <a:r>
                  <a:rPr lang="en-US" altLang="zh-CN" sz="2000">
                    <a:solidFill>
                      <a:srgbClr val="556740"/>
                    </a:solidFill>
                    <a:latin typeface="+mj-ea"/>
                    <a:ea typeface="+mj-ea"/>
                  </a:rPr>
                  <a:t>regTime</a:t>
                </a:r>
                <a:endParaRPr lang="en-US" altLang="zh-CN" sz="2000">
                  <a:solidFill>
                    <a:srgbClr val="556740"/>
                  </a:solidFill>
                  <a:latin typeface="+mj-ea"/>
                  <a:ea typeface="+mj-ea"/>
                </a:endParaRPr>
              </a:p>
            </p:txBody>
          </p:sp>
        </p:grpSp>
        <p:sp>
          <p:nvSpPr>
            <p:cNvPr id="69" name="TextBox 24"/>
            <p:cNvSpPr txBox="1"/>
            <p:nvPr/>
          </p:nvSpPr>
          <p:spPr>
            <a:xfrm>
              <a:off x="12871" y="1317"/>
              <a:ext cx="6272" cy="919"/>
            </a:xfrm>
            <a:prstGeom prst="rect">
              <a:avLst/>
            </a:prstGeom>
            <a:noFill/>
          </p:spPr>
          <p:txBody>
            <a:bodyPr wrap="square" rtlCol="0">
              <a:spAutoFit/>
            </a:bodyPr>
            <a:p>
              <a:pPr algn="ctr"/>
              <a:r>
                <a:rPr lang="en-US" altLang="zh-CN" sz="1600" dirty="0">
                  <a:solidFill>
                    <a:schemeClr val="tx1">
                      <a:lumMod val="75000"/>
                      <a:lumOff val="25000"/>
                    </a:schemeClr>
                  </a:solidFill>
                </a:rPr>
                <a:t>Time when the stored vehicle leaves the garage</a:t>
              </a:r>
              <a:endParaRPr lang="en-US" altLang="zh-CN" sz="1600" dirty="0">
                <a:solidFill>
                  <a:schemeClr val="tx1">
                    <a:lumMod val="75000"/>
                    <a:lumOff val="25000"/>
                  </a:schemeClr>
                </a:solidFill>
              </a:endParaRPr>
            </a:p>
          </p:txBody>
        </p:sp>
      </p:grpSp>
      <p:grpSp>
        <p:nvGrpSpPr>
          <p:cNvPr id="2" name="组合 1"/>
          <p:cNvGrpSpPr/>
          <p:nvPr/>
        </p:nvGrpSpPr>
        <p:grpSpPr>
          <a:xfrm>
            <a:off x="6812596" y="3427831"/>
            <a:ext cx="5343209" cy="888383"/>
            <a:chOff x="10728" y="1118"/>
            <a:chExt cx="8415" cy="1399"/>
          </a:xfrm>
        </p:grpSpPr>
        <p:grpSp>
          <p:nvGrpSpPr>
            <p:cNvPr id="4" name="组合 3"/>
            <p:cNvGrpSpPr/>
            <p:nvPr/>
          </p:nvGrpSpPr>
          <p:grpSpPr>
            <a:xfrm>
              <a:off x="10728" y="1118"/>
              <a:ext cx="2142" cy="1399"/>
              <a:chOff x="3473" y="3171"/>
              <a:chExt cx="4208" cy="2740"/>
            </a:xfrm>
          </p:grpSpPr>
          <p:sp>
            <p:nvSpPr>
              <p:cNvPr id="5" name="椭圆 4"/>
              <p:cNvSpPr/>
              <p:nvPr/>
            </p:nvSpPr>
            <p:spPr>
              <a:xfrm>
                <a:off x="3715" y="3171"/>
                <a:ext cx="3719" cy="274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473" y="3981"/>
                <a:ext cx="4208" cy="1230"/>
              </a:xfrm>
              <a:prstGeom prst="rect">
                <a:avLst/>
              </a:prstGeom>
              <a:noFill/>
            </p:spPr>
            <p:txBody>
              <a:bodyPr wrap="square" rtlCol="0">
                <a:spAutoFit/>
              </a:bodyPr>
              <a:p>
                <a:pPr algn="ctr"/>
                <a:r>
                  <a:rPr lang="en-US" altLang="zh-CN" sz="2000">
                    <a:solidFill>
                      <a:srgbClr val="556740"/>
                    </a:solidFill>
                    <a:latin typeface="+mj-ea"/>
                    <a:ea typeface="+mj-ea"/>
                  </a:rPr>
                  <a:t>payment</a:t>
                </a:r>
                <a:endParaRPr lang="en-US" altLang="zh-CN" sz="2000">
                  <a:solidFill>
                    <a:srgbClr val="556740"/>
                  </a:solidFill>
                  <a:latin typeface="+mj-ea"/>
                  <a:ea typeface="+mj-ea"/>
                </a:endParaRPr>
              </a:p>
            </p:txBody>
          </p:sp>
        </p:grpSp>
        <p:sp>
          <p:nvSpPr>
            <p:cNvPr id="7" name="TextBox 24"/>
            <p:cNvSpPr txBox="1"/>
            <p:nvPr/>
          </p:nvSpPr>
          <p:spPr>
            <a:xfrm>
              <a:off x="12871" y="1317"/>
              <a:ext cx="6272" cy="531"/>
            </a:xfrm>
            <a:prstGeom prst="rect">
              <a:avLst/>
            </a:prstGeom>
            <a:noFill/>
          </p:spPr>
          <p:txBody>
            <a:bodyPr wrap="square" rtlCol="0">
              <a:spAutoFit/>
            </a:bodyPr>
            <a:p>
              <a:pPr algn="ctr"/>
              <a:r>
                <a:rPr lang="en-US" altLang="zh-CN" sz="1600" dirty="0">
                  <a:solidFill>
                    <a:schemeClr val="tx1">
                      <a:lumMod val="75000"/>
                      <a:lumOff val="25000"/>
                    </a:schemeClr>
                  </a:solidFill>
                </a:rPr>
                <a:t>Whether the user pays</a:t>
              </a:r>
              <a:endParaRPr lang="en-US" altLang="zh-CN" sz="1600" dirty="0">
                <a:solidFill>
                  <a:schemeClr val="tx1">
                    <a:lumMod val="75000"/>
                    <a:lumOff val="25000"/>
                  </a:schemeClr>
                </a:solidFill>
              </a:endParaRPr>
            </a:p>
          </p:txBody>
        </p:sp>
      </p:grpSp>
      <p:grpSp>
        <p:nvGrpSpPr>
          <p:cNvPr id="8" name="组合 7"/>
          <p:cNvGrpSpPr/>
          <p:nvPr/>
        </p:nvGrpSpPr>
        <p:grpSpPr>
          <a:xfrm>
            <a:off x="6812596" y="5982436"/>
            <a:ext cx="5343209" cy="888383"/>
            <a:chOff x="10728" y="1118"/>
            <a:chExt cx="8415" cy="1399"/>
          </a:xfrm>
        </p:grpSpPr>
        <p:grpSp>
          <p:nvGrpSpPr>
            <p:cNvPr id="9" name="组合 8"/>
            <p:cNvGrpSpPr/>
            <p:nvPr/>
          </p:nvGrpSpPr>
          <p:grpSpPr>
            <a:xfrm>
              <a:off x="10728" y="1118"/>
              <a:ext cx="2142" cy="1399"/>
              <a:chOff x="3473" y="3171"/>
              <a:chExt cx="4208" cy="2740"/>
            </a:xfrm>
          </p:grpSpPr>
          <p:sp>
            <p:nvSpPr>
              <p:cNvPr id="11" name="椭圆 10"/>
              <p:cNvSpPr/>
              <p:nvPr/>
            </p:nvSpPr>
            <p:spPr>
              <a:xfrm>
                <a:off x="3715" y="3171"/>
                <a:ext cx="3719" cy="274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3473" y="3981"/>
                <a:ext cx="4208" cy="1230"/>
              </a:xfrm>
              <a:prstGeom prst="rect">
                <a:avLst/>
              </a:prstGeom>
              <a:noFill/>
            </p:spPr>
            <p:txBody>
              <a:bodyPr wrap="square" rtlCol="0">
                <a:spAutoFit/>
              </a:bodyPr>
              <a:p>
                <a:pPr algn="ctr"/>
                <a:r>
                  <a:rPr lang="en-US" altLang="zh-CN" sz="2000">
                    <a:solidFill>
                      <a:srgbClr val="556740"/>
                    </a:solidFill>
                    <a:latin typeface="+mj-ea"/>
                    <a:ea typeface="+mj-ea"/>
                  </a:rPr>
                  <a:t>allTime</a:t>
                </a:r>
                <a:endParaRPr lang="en-US" altLang="zh-CN" sz="2000">
                  <a:solidFill>
                    <a:srgbClr val="556740"/>
                  </a:solidFill>
                  <a:latin typeface="+mj-ea"/>
                  <a:ea typeface="+mj-ea"/>
                </a:endParaRPr>
              </a:p>
            </p:txBody>
          </p:sp>
        </p:grpSp>
        <p:sp>
          <p:nvSpPr>
            <p:cNvPr id="15" name="TextBox 24"/>
            <p:cNvSpPr txBox="1"/>
            <p:nvPr/>
          </p:nvSpPr>
          <p:spPr>
            <a:xfrm>
              <a:off x="12871" y="1317"/>
              <a:ext cx="6272" cy="531"/>
            </a:xfrm>
            <a:prstGeom prst="rect">
              <a:avLst/>
            </a:prstGeom>
            <a:noFill/>
          </p:spPr>
          <p:txBody>
            <a:bodyPr wrap="square" rtlCol="0">
              <a:spAutoFit/>
            </a:bodyPr>
            <a:p>
              <a:pPr algn="ctr"/>
              <a:r>
                <a:rPr lang="en-US" altLang="zh-CN" sz="1600" dirty="0">
                  <a:solidFill>
                    <a:schemeClr val="tx1">
                      <a:lumMod val="75000"/>
                      <a:lumOff val="25000"/>
                    </a:schemeClr>
                  </a:solidFill>
                </a:rPr>
                <a:t>Time spent by users</a:t>
              </a:r>
              <a:endParaRPr lang="en-US" altLang="zh-CN" sz="1600" dirty="0">
                <a:solidFill>
                  <a:schemeClr val="tx1">
                    <a:lumMod val="75000"/>
                    <a:lumOff val="25000"/>
                  </a:schemeClr>
                </a:solidFill>
              </a:endParaRPr>
            </a:p>
          </p:txBody>
        </p:sp>
      </p:grpSp>
    </p:spTree>
    <p:custDataLst>
      <p:tags r:id="rId3"/>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3903980" y="1557020"/>
            <a:ext cx="3964305" cy="38080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ctrTitle"/>
            <p:custDataLst>
              <p:tags r:id="rId1"/>
            </p:custDataLst>
          </p:nvPr>
        </p:nvSpPr>
        <p:spPr>
          <a:xfrm>
            <a:off x="3938905" y="2972435"/>
            <a:ext cx="3893820" cy="1180465"/>
          </a:xfrm>
          <a:solidFill>
            <a:srgbClr val="556740"/>
          </a:solidFill>
        </p:spPr>
        <p:txBody>
          <a:bodyPr vert="horz">
            <a:noAutofit/>
          </a:bodyPr>
          <a:lstStyle/>
          <a:p>
            <a:pPr>
              <a:lnSpc>
                <a:spcPct val="100000"/>
              </a:lnSpc>
            </a:pPr>
            <a:r>
              <a:rPr lang="en-US" altLang="zh-CN" sz="6600" dirty="0">
                <a:solidFill>
                  <a:schemeClr val="bg1"/>
                </a:solidFill>
                <a:latin typeface="+mj-ea"/>
                <a:cs typeface="+mj-ea"/>
              </a:rPr>
              <a:t>THANKS</a:t>
            </a:r>
            <a:endParaRPr lang="en-US" altLang="zh-CN" sz="6600" dirty="0">
              <a:solidFill>
                <a:schemeClr val="bg1"/>
              </a:solidFill>
              <a:latin typeface="+mj-ea"/>
              <a:cs typeface="+mj-ea"/>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PA_MH_Others_11" descr="#wm#_48_07_*Z"/>
          <p:cNvSpPr>
            <a:spLocks noChangeArrowheads="1"/>
          </p:cNvSpPr>
          <p:nvPr>
            <p:custDataLst>
              <p:tags r:id="rId1"/>
            </p:custDataLst>
          </p:nvPr>
        </p:nvSpPr>
        <p:spPr bwMode="auto">
          <a:xfrm>
            <a:off x="8419465" y="1092200"/>
            <a:ext cx="1088390" cy="1091565"/>
          </a:xfrm>
          <a:prstGeom prst="ellipse">
            <a:avLst/>
          </a:prstGeom>
          <a:solidFill>
            <a:schemeClr val="tx2">
              <a:lumMod val="90000"/>
              <a:alpha val="86000"/>
            </a:schemeClr>
          </a:solidFill>
          <a:ln>
            <a:noFill/>
          </a:ln>
          <a:effectLst/>
        </p:spPr>
        <p:txBody>
          <a:bodyPr wrap="square"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defRPr/>
            </a:pPr>
            <a:endParaRPr lang="zh-CN" altLang="zh-CN" sz="3300" kern="0" dirty="0">
              <a:solidFill>
                <a:schemeClr val="bg1">
                  <a:lumMod val="50000"/>
                </a:schemeClr>
              </a:solidFill>
              <a:ea typeface="微软雅黑" panose="020B0503020204020204" charset="-122"/>
              <a:cs typeface="+mn-ea"/>
            </a:endParaRPr>
          </a:p>
        </p:txBody>
      </p:sp>
      <p:sp>
        <p:nvSpPr>
          <p:cNvPr id="58" name="椭圆 57"/>
          <p:cNvSpPr/>
          <p:nvPr/>
        </p:nvSpPr>
        <p:spPr>
          <a:xfrm>
            <a:off x="9316720" y="1299845"/>
            <a:ext cx="2088515" cy="2007235"/>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PA_MH_Others_12"/>
          <p:cNvSpPr txBox="1"/>
          <p:nvPr>
            <p:custDataLst>
              <p:tags r:id="rId2"/>
            </p:custDataLst>
          </p:nvPr>
        </p:nvSpPr>
        <p:spPr>
          <a:xfrm>
            <a:off x="8420100" y="1875790"/>
            <a:ext cx="1852930" cy="4085590"/>
          </a:xfrm>
          <a:prstGeom prst="rect">
            <a:avLst/>
          </a:prstGeom>
          <a:noFill/>
        </p:spPr>
        <p:txBody>
          <a:bodyPr vert="eaVert" wrap="square" lIns="0" tIns="0" rIns="0" bIns="0" rtlCol="0" anchor="ctr" anchorCtr="0">
            <a:normAutofit/>
          </a:bodyPr>
          <a:lstStyle/>
          <a:p>
            <a:r>
              <a:rPr lang="en-US" altLang="zh-CN" sz="2700" dirty="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Traditional garage</a:t>
            </a:r>
            <a:endParaRPr lang="en-US" altLang="zh-CN" sz="2700" dirty="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pic>
        <p:nvPicPr>
          <p:cNvPr id="3" name="图片 2" descr="0172d0dc26b25d2e622eceade12082b0b4877cadcac02-NCB2wE_fw658"/>
          <p:cNvPicPr>
            <a:picLocks noChangeAspect="1"/>
          </p:cNvPicPr>
          <p:nvPr/>
        </p:nvPicPr>
        <p:blipFill>
          <a:blip r:embed="rId3"/>
          <a:stretch>
            <a:fillRect/>
          </a:stretch>
        </p:blipFill>
        <p:spPr>
          <a:xfrm>
            <a:off x="9690735" y="2860675"/>
            <a:ext cx="1847850" cy="2275840"/>
          </a:xfrm>
          <a:prstGeom prst="rect">
            <a:avLst/>
          </a:prstGeom>
        </p:spPr>
      </p:pic>
      <p:pic>
        <p:nvPicPr>
          <p:cNvPr id="5" name="图片 4"/>
          <p:cNvPicPr>
            <a:picLocks noChangeAspect="1"/>
          </p:cNvPicPr>
          <p:nvPr/>
        </p:nvPicPr>
        <p:blipFill>
          <a:blip r:embed="rId4"/>
          <a:stretch>
            <a:fillRect/>
          </a:stretch>
        </p:blipFill>
        <p:spPr>
          <a:xfrm>
            <a:off x="418465" y="615315"/>
            <a:ext cx="4406900" cy="4284980"/>
          </a:xfrm>
          <a:prstGeom prst="rect">
            <a:avLst/>
          </a:prstGeom>
        </p:spPr>
      </p:pic>
      <p:pic>
        <p:nvPicPr>
          <p:cNvPr id="6" name="图片 5"/>
          <p:cNvPicPr>
            <a:picLocks noChangeAspect="1"/>
          </p:cNvPicPr>
          <p:nvPr/>
        </p:nvPicPr>
        <p:blipFill>
          <a:blip r:embed="rId5"/>
          <a:stretch>
            <a:fillRect/>
          </a:stretch>
        </p:blipFill>
        <p:spPr>
          <a:xfrm>
            <a:off x="5179695" y="615950"/>
            <a:ext cx="2885440" cy="4284345"/>
          </a:xfrm>
          <a:prstGeom prst="rect">
            <a:avLst/>
          </a:prstGeom>
        </p:spPr>
      </p:pic>
    </p:spTree>
    <p:custDataLst>
      <p:tags r:id="rId6"/>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nvSpPr>
        <p:spPr>
          <a:xfrm>
            <a:off x="3331845" y="2513965"/>
            <a:ext cx="1383665" cy="132969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 name="组合 8"/>
          <p:cNvGrpSpPr/>
          <p:nvPr/>
        </p:nvGrpSpPr>
        <p:grpSpPr>
          <a:xfrm>
            <a:off x="-172720" y="3138805"/>
            <a:ext cx="3345815" cy="107950"/>
            <a:chOff x="-272" y="4943"/>
            <a:chExt cx="5269" cy="170"/>
          </a:xfrm>
        </p:grpSpPr>
        <p:cxnSp>
          <p:nvCxnSpPr>
            <p:cNvPr id="5" name="直接连接符 4"/>
            <p:cNvCxnSpPr/>
            <p:nvPr/>
          </p:nvCxnSpPr>
          <p:spPr>
            <a:xfrm>
              <a:off x="-272" y="4986"/>
              <a:ext cx="5247" cy="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 name="图片 2" descr="0172d0dc26b25d2e622eceade12082b0b4877cadcac02-NCB2wE_fw658"/>
          <p:cNvPicPr>
            <a:picLocks noChangeAspect="1"/>
          </p:cNvPicPr>
          <p:nvPr/>
        </p:nvPicPr>
        <p:blipFill>
          <a:blip r:embed="rId1"/>
          <a:stretch>
            <a:fillRect/>
          </a:stretch>
        </p:blipFill>
        <p:spPr>
          <a:xfrm>
            <a:off x="3494405" y="2513330"/>
            <a:ext cx="1203325" cy="1482725"/>
          </a:xfrm>
          <a:prstGeom prst="rect">
            <a:avLst/>
          </a:prstGeom>
        </p:spPr>
      </p:pic>
      <p:grpSp>
        <p:nvGrpSpPr>
          <p:cNvPr id="10" name="组合 9"/>
          <p:cNvGrpSpPr/>
          <p:nvPr/>
        </p:nvGrpSpPr>
        <p:grpSpPr>
          <a:xfrm flipH="1">
            <a:off x="4821555" y="3148965"/>
            <a:ext cx="1154430" cy="107950"/>
            <a:chOff x="3179" y="4943"/>
            <a:chExt cx="1818" cy="170"/>
          </a:xfrm>
        </p:grpSpPr>
        <p:cxnSp>
          <p:nvCxnSpPr>
            <p:cNvPr id="11" name="直接连接符 10"/>
            <p:cNvCxnSpPr/>
            <p:nvPr/>
          </p:nvCxnSpPr>
          <p:spPr>
            <a:xfrm>
              <a:off x="3179" y="5028"/>
              <a:ext cx="18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a:off x="5975985" y="2901315"/>
            <a:ext cx="3275965" cy="645160"/>
          </a:xfrm>
          <a:prstGeom prst="rect">
            <a:avLst/>
          </a:prstGeom>
          <a:noFill/>
        </p:spPr>
        <p:txBody>
          <a:bodyPr wrap="square" rtlCol="0">
            <a:spAutoFit/>
          </a:bodyPr>
          <a:p>
            <a:r>
              <a:rPr lang="zh-CN" altLang="en-US" sz="3600">
                <a:latin typeface="逐浪粗宋简体" panose="02010601030101010101" charset="-122"/>
                <a:ea typeface="逐浪粗宋简体" panose="02010601030101010101" charset="-122"/>
              </a:rPr>
              <a:t>点击输入标题</a:t>
            </a:r>
            <a:endParaRPr lang="zh-CN" altLang="en-US" sz="3600">
              <a:latin typeface="逐浪粗宋简体" panose="02010601030101010101" charset="-122"/>
              <a:ea typeface="逐浪粗宋简体" panose="02010601030101010101" charset="-122"/>
            </a:endParaRPr>
          </a:p>
        </p:txBody>
      </p:sp>
      <p:sp>
        <p:nvSpPr>
          <p:cNvPr id="16" name="文本框 15"/>
          <p:cNvSpPr txBox="1"/>
          <p:nvPr/>
        </p:nvSpPr>
        <p:spPr>
          <a:xfrm>
            <a:off x="3538220" y="2764155"/>
            <a:ext cx="1094740" cy="829945"/>
          </a:xfrm>
          <a:prstGeom prst="rect">
            <a:avLst/>
          </a:prstGeom>
          <a:noFill/>
        </p:spPr>
        <p:txBody>
          <a:bodyPr wrap="square" rtlCol="0">
            <a:spAutoFit/>
          </a:bodyPr>
          <a:p>
            <a:r>
              <a:rPr lang="en-US" altLang="zh-CN" sz="4800">
                <a:latin typeface="+mj-ea"/>
                <a:ea typeface="+mj-ea"/>
              </a:rPr>
              <a:t>01</a:t>
            </a:r>
            <a:endParaRPr lang="en-US" altLang="zh-CN" sz="4800">
              <a:latin typeface="+mj-ea"/>
              <a:ea typeface="+mj-ea"/>
            </a:endParaRPr>
          </a:p>
        </p:txBody>
      </p:sp>
      <p:cxnSp>
        <p:nvCxnSpPr>
          <p:cNvPr id="18" name="直接连接符 17"/>
          <p:cNvCxnSpPr/>
          <p:nvPr/>
        </p:nvCxnSpPr>
        <p:spPr>
          <a:xfrm>
            <a:off x="8856345" y="3231515"/>
            <a:ext cx="3331845"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2146300" y="977265"/>
            <a:ext cx="8399145" cy="4845050"/>
          </a:xfrm>
          <a:prstGeom prst="rect">
            <a:avLst/>
          </a:prstGeom>
        </p:spPr>
      </p:pic>
      <p:sp>
        <p:nvSpPr>
          <p:cNvPr id="4" name="文本框 3"/>
          <p:cNvSpPr txBox="1"/>
          <p:nvPr/>
        </p:nvSpPr>
        <p:spPr>
          <a:xfrm>
            <a:off x="1341120" y="236855"/>
            <a:ext cx="8506460" cy="645160"/>
          </a:xfrm>
          <a:prstGeom prst="rect">
            <a:avLst/>
          </a:prstGeom>
          <a:noFill/>
        </p:spPr>
        <p:txBody>
          <a:bodyPr wrap="square" rtlCol="0">
            <a:spAutoFit/>
          </a:bodyPr>
          <a:p>
            <a:r>
              <a:rPr lang="en-US" altLang="zh-CN" sz="3600" b="1">
                <a:latin typeface="+mj-lt"/>
                <a:cs typeface="+mj-lt"/>
              </a:rPr>
              <a:t>Smart</a:t>
            </a:r>
            <a:r>
              <a:rPr lang="zh-CN" altLang="en-US" sz="3600" b="1">
                <a:latin typeface="+mj-lt"/>
                <a:cs typeface="+mj-lt"/>
              </a:rPr>
              <a:t> parking system</a:t>
            </a:r>
            <a:endParaRPr lang="zh-CN" altLang="en-US" sz="3600" b="1">
              <a:latin typeface="+mj-lt"/>
              <a:cs typeface="+mj-lt"/>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 name="TextBox 24"/>
          <p:cNvSpPr txBox="1"/>
          <p:nvPr/>
        </p:nvSpPr>
        <p:spPr>
          <a:xfrm>
            <a:off x="7359015" y="3175000"/>
            <a:ext cx="3982720" cy="1076325"/>
          </a:xfrm>
          <a:prstGeom prst="rect">
            <a:avLst/>
          </a:prstGeom>
          <a:noFill/>
        </p:spPr>
        <p:txBody>
          <a:bodyPr wrap="square" rtlCol="0">
            <a:spAutoFit/>
          </a:bodyPr>
          <a:p>
            <a:pPr algn="ctr"/>
            <a:r>
              <a:rPr lang="en-US" altLang="zh-CN" sz="1600" dirty="0">
                <a:solidFill>
                  <a:schemeClr val="tx1">
                    <a:lumMod val="75000"/>
                    <a:lumOff val="25000"/>
                  </a:schemeClr>
                </a:solidFill>
              </a:rPr>
              <a:t>The user directly queries the license plate information with the app, and then enters the database query, and according to the data, the payment is made.</a:t>
            </a:r>
            <a:endParaRPr lang="en-US" altLang="zh-CN" sz="1600" dirty="0">
              <a:solidFill>
                <a:schemeClr val="tx1">
                  <a:lumMod val="75000"/>
                  <a:lumOff val="25000"/>
                </a:schemeClr>
              </a:solidFill>
            </a:endParaRPr>
          </a:p>
        </p:txBody>
      </p:sp>
      <p:pic>
        <p:nvPicPr>
          <p:cNvPr id="3" name="图片 2" descr="0172d0dc26b25d2e622eceade12082b0b4877cadcac02-NCB2wE_fw658"/>
          <p:cNvPicPr>
            <a:picLocks noChangeAspect="1"/>
          </p:cNvPicPr>
          <p:nvPr/>
        </p:nvPicPr>
        <p:blipFill>
          <a:blip r:embed="rId1"/>
          <a:stretch>
            <a:fillRect/>
          </a:stretch>
        </p:blipFill>
        <p:spPr>
          <a:xfrm>
            <a:off x="8426450" y="70485"/>
            <a:ext cx="1847850" cy="2275840"/>
          </a:xfrm>
          <a:prstGeom prst="rect">
            <a:avLst/>
          </a:prstGeom>
        </p:spPr>
      </p:pic>
      <p:grpSp>
        <p:nvGrpSpPr>
          <p:cNvPr id="241" name="组合 241"/>
          <p:cNvGrpSpPr/>
          <p:nvPr/>
        </p:nvGrpSpPr>
        <p:grpSpPr>
          <a:xfrm>
            <a:off x="306705" y="2476818"/>
            <a:ext cx="6149340" cy="3631565"/>
            <a:chOff x="6034" y="9939"/>
            <a:chExt cx="9684" cy="5719"/>
          </a:xfrm>
        </p:grpSpPr>
        <p:grpSp>
          <p:nvGrpSpPr>
            <p:cNvPr id="240" name="组合 240"/>
            <p:cNvGrpSpPr/>
            <p:nvPr/>
          </p:nvGrpSpPr>
          <p:grpSpPr>
            <a:xfrm>
              <a:off x="6034" y="10850"/>
              <a:ext cx="9684" cy="4809"/>
              <a:chOff x="6034" y="10850"/>
              <a:chExt cx="9684" cy="4809"/>
            </a:xfrm>
          </p:grpSpPr>
          <p:sp>
            <p:nvSpPr>
              <p:cNvPr id="16" name="文本框 1"/>
              <p:cNvSpPr txBox="1"/>
              <p:nvPr/>
            </p:nvSpPr>
            <p:spPr>
              <a:xfrm>
                <a:off x="8749" y="10850"/>
                <a:ext cx="3067" cy="517"/>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Use Case Diagram</a:t>
                </a:r>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:P</a:t>
                </a:r>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ayment</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grpSp>
            <p:nvGrpSpPr>
              <p:cNvPr id="19" name="组合 19"/>
              <p:cNvGrpSpPr/>
              <p:nvPr/>
            </p:nvGrpSpPr>
            <p:grpSpPr>
              <a:xfrm>
                <a:off x="6034" y="11809"/>
                <a:ext cx="9685" cy="3850"/>
                <a:chOff x="6383" y="4025"/>
                <a:chExt cx="9685" cy="3850"/>
              </a:xfrm>
            </p:grpSpPr>
            <p:sp>
              <p:nvSpPr>
                <p:cNvPr id="30" name="文本框 30"/>
                <p:cNvSpPr txBox="1"/>
                <p:nvPr/>
              </p:nvSpPr>
              <p:spPr>
                <a:xfrm>
                  <a:off x="14884" y="5142"/>
                  <a:ext cx="1185" cy="405"/>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D</a:t>
                  </a:r>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atabase</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8" name="文本框 18"/>
                <p:cNvSpPr txBox="1"/>
                <p:nvPr/>
              </p:nvSpPr>
              <p:spPr>
                <a:xfrm>
                  <a:off x="14613" y="6537"/>
                  <a:ext cx="1199" cy="495"/>
                </a:xfrm>
                <a:prstGeom prst="rect">
                  <a:avLst/>
                </a:prstGeom>
                <a:solidFill>
                  <a:schemeClr val="bg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P</a:t>
                  </a:r>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ayment</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grpSp>
              <p:nvGrpSpPr>
                <p:cNvPr id="20" name="组合 398"/>
                <p:cNvGrpSpPr/>
                <p:nvPr/>
              </p:nvGrpSpPr>
              <p:grpSpPr>
                <a:xfrm>
                  <a:off x="6383" y="4025"/>
                  <a:ext cx="9062" cy="3850"/>
                  <a:chOff x="6383" y="4025"/>
                  <a:chExt cx="9062" cy="3850"/>
                </a:xfrm>
              </p:grpSpPr>
              <p:cxnSp>
                <p:nvCxnSpPr>
                  <p:cNvPr id="17" name="直接连接符 14"/>
                  <p:cNvCxnSpPr/>
                  <p:nvPr/>
                </p:nvCxnSpPr>
                <p:spPr>
                  <a:xfrm>
                    <a:off x="14928" y="6088"/>
                    <a:ext cx="42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21" name="组合 348"/>
                  <p:cNvGrpSpPr/>
                  <p:nvPr/>
                </p:nvGrpSpPr>
                <p:grpSpPr>
                  <a:xfrm>
                    <a:off x="6383" y="4025"/>
                    <a:ext cx="9062" cy="3850"/>
                    <a:chOff x="6400" y="4025"/>
                    <a:chExt cx="9062" cy="3850"/>
                  </a:xfrm>
                </p:grpSpPr>
                <p:grpSp>
                  <p:nvGrpSpPr>
                    <p:cNvPr id="22" name="组合 347"/>
                    <p:cNvGrpSpPr/>
                    <p:nvPr/>
                  </p:nvGrpSpPr>
                  <p:grpSpPr>
                    <a:xfrm>
                      <a:off x="6603" y="5368"/>
                      <a:ext cx="8699" cy="1200"/>
                      <a:chOff x="6603" y="5368"/>
                      <a:chExt cx="8699" cy="1200"/>
                    </a:xfrm>
                  </p:grpSpPr>
                  <p:grpSp>
                    <p:nvGrpSpPr>
                      <p:cNvPr id="23" name="组合 180"/>
                      <p:cNvGrpSpPr/>
                      <p:nvPr/>
                    </p:nvGrpSpPr>
                    <p:grpSpPr>
                      <a:xfrm>
                        <a:off x="6603" y="5368"/>
                        <a:ext cx="420" cy="990"/>
                        <a:chOff x="6603" y="5368"/>
                        <a:chExt cx="420" cy="990"/>
                      </a:xfrm>
                    </p:grpSpPr>
                    <p:sp>
                      <p:nvSpPr>
                        <p:cNvPr id="24" name="椭圆 1"/>
                        <p:cNvSpPr/>
                        <p:nvPr/>
                      </p:nvSpPr>
                      <p:spPr>
                        <a:xfrm>
                          <a:off x="6633" y="5368"/>
                          <a:ext cx="300" cy="315"/>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sp>
                    <p:cxnSp>
                      <p:nvCxnSpPr>
                        <p:cNvPr id="25" name="直接连接符 2"/>
                        <p:cNvCxnSpPr/>
                        <p:nvPr/>
                      </p:nvCxnSpPr>
                      <p:spPr>
                        <a:xfrm>
                          <a:off x="6603" y="5878"/>
                          <a:ext cx="42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3"/>
                        <p:cNvCxnSpPr>
                          <a:stCxn id="16" idx="4"/>
                        </p:cNvCxnSpPr>
                        <p:nvPr/>
                      </p:nvCxnSpPr>
                      <p:spPr>
                        <a:xfrm>
                          <a:off x="6783" y="5683"/>
                          <a:ext cx="0" cy="36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4"/>
                        <p:cNvCxnSpPr/>
                        <p:nvPr/>
                      </p:nvCxnSpPr>
                      <p:spPr>
                        <a:xfrm flipH="1">
                          <a:off x="6603" y="6058"/>
                          <a:ext cx="180" cy="3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5"/>
                        <p:cNvCxnSpPr/>
                        <p:nvPr/>
                      </p:nvCxnSpPr>
                      <p:spPr>
                        <a:xfrm>
                          <a:off x="6783" y="6043"/>
                          <a:ext cx="195" cy="28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29" name="组合 190"/>
                      <p:cNvGrpSpPr/>
                      <p:nvPr/>
                    </p:nvGrpSpPr>
                    <p:grpSpPr>
                      <a:xfrm>
                        <a:off x="10668" y="5578"/>
                        <a:ext cx="4634" cy="990"/>
                        <a:chOff x="10668" y="5578"/>
                        <a:chExt cx="4634" cy="990"/>
                      </a:xfrm>
                    </p:grpSpPr>
                    <p:sp>
                      <p:nvSpPr>
                        <p:cNvPr id="31" name="椭圆 15"/>
                        <p:cNvSpPr/>
                        <p:nvPr/>
                      </p:nvSpPr>
                      <p:spPr>
                        <a:xfrm>
                          <a:off x="14958" y="5578"/>
                          <a:ext cx="300" cy="315"/>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sp>
                    <p:cxnSp>
                      <p:nvCxnSpPr>
                        <p:cNvPr id="32" name="直接连接符 12"/>
                        <p:cNvCxnSpPr/>
                        <p:nvPr/>
                      </p:nvCxnSpPr>
                      <p:spPr>
                        <a:xfrm flipH="1">
                          <a:off x="14928" y="6268"/>
                          <a:ext cx="180" cy="3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13"/>
                        <p:cNvCxnSpPr/>
                        <p:nvPr/>
                      </p:nvCxnSpPr>
                      <p:spPr>
                        <a:xfrm>
                          <a:off x="15108" y="6253"/>
                          <a:ext cx="195" cy="28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16"/>
                        <p:cNvCxnSpPr>
                          <a:stCxn id="31" idx="4"/>
                        </p:cNvCxnSpPr>
                        <p:nvPr/>
                      </p:nvCxnSpPr>
                      <p:spPr>
                        <a:xfrm>
                          <a:off x="15108" y="5893"/>
                          <a:ext cx="1" cy="3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23"/>
                        <p:cNvCxnSpPr>
                          <a:stCxn id="70" idx="6"/>
                        </p:cNvCxnSpPr>
                        <p:nvPr/>
                      </p:nvCxnSpPr>
                      <p:spPr>
                        <a:xfrm>
                          <a:off x="10668" y="6075"/>
                          <a:ext cx="4380" cy="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6" name="组合 226"/>
                    <p:cNvGrpSpPr/>
                    <p:nvPr/>
                  </p:nvGrpSpPr>
                  <p:grpSpPr>
                    <a:xfrm>
                      <a:off x="6400" y="4025"/>
                      <a:ext cx="9062" cy="3850"/>
                      <a:chOff x="6400" y="4025"/>
                      <a:chExt cx="9062" cy="3850"/>
                    </a:xfrm>
                  </p:grpSpPr>
                  <p:cxnSp>
                    <p:nvCxnSpPr>
                      <p:cNvPr id="37" name="直接连接符 31"/>
                      <p:cNvCxnSpPr/>
                      <p:nvPr/>
                    </p:nvCxnSpPr>
                    <p:spPr>
                      <a:xfrm flipV="1">
                        <a:off x="12934" y="4977"/>
                        <a:ext cx="1995" cy="2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8" name="组合 225"/>
                      <p:cNvGrpSpPr/>
                      <p:nvPr/>
                    </p:nvGrpSpPr>
                    <p:grpSpPr>
                      <a:xfrm>
                        <a:off x="6400" y="4025"/>
                        <a:ext cx="9062" cy="3850"/>
                        <a:chOff x="6400" y="4025"/>
                        <a:chExt cx="9062" cy="3850"/>
                      </a:xfrm>
                    </p:grpSpPr>
                    <p:sp>
                      <p:nvSpPr>
                        <p:cNvPr id="39" name="文本框 32"/>
                        <p:cNvSpPr txBox="1"/>
                        <p:nvPr/>
                      </p:nvSpPr>
                      <p:spPr>
                        <a:xfrm>
                          <a:off x="13009" y="4425"/>
                          <a:ext cx="1411" cy="524"/>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participate</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grpSp>
                      <p:nvGrpSpPr>
                        <p:cNvPr id="40" name="组合 224"/>
                        <p:cNvGrpSpPr/>
                        <p:nvPr/>
                      </p:nvGrpSpPr>
                      <p:grpSpPr>
                        <a:xfrm>
                          <a:off x="6400" y="4025"/>
                          <a:ext cx="9062" cy="3850"/>
                          <a:chOff x="6400" y="4025"/>
                          <a:chExt cx="9062" cy="3850"/>
                        </a:xfrm>
                      </p:grpSpPr>
                      <p:sp>
                        <p:nvSpPr>
                          <p:cNvPr id="41" name="椭圆 8"/>
                          <p:cNvSpPr/>
                          <p:nvPr/>
                        </p:nvSpPr>
                        <p:spPr>
                          <a:xfrm>
                            <a:off x="11494" y="4830"/>
                            <a:ext cx="1440" cy="7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sp>
                      <p:grpSp>
                        <p:nvGrpSpPr>
                          <p:cNvPr id="42" name="组合 223"/>
                          <p:cNvGrpSpPr/>
                          <p:nvPr/>
                        </p:nvGrpSpPr>
                        <p:grpSpPr>
                          <a:xfrm>
                            <a:off x="6400" y="4025"/>
                            <a:ext cx="9062" cy="3850"/>
                            <a:chOff x="6400" y="4025"/>
                            <a:chExt cx="9062" cy="3850"/>
                          </a:xfrm>
                        </p:grpSpPr>
                        <p:sp>
                          <p:nvSpPr>
                            <p:cNvPr id="43" name="文本框 24"/>
                            <p:cNvSpPr txBox="1"/>
                            <p:nvPr/>
                          </p:nvSpPr>
                          <p:spPr>
                            <a:xfrm>
                              <a:off x="11209" y="6420"/>
                              <a:ext cx="1860" cy="524"/>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participate+initiate</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grpSp>
                          <p:nvGrpSpPr>
                            <p:cNvPr id="44" name="组合 222"/>
                            <p:cNvGrpSpPr/>
                            <p:nvPr/>
                          </p:nvGrpSpPr>
                          <p:grpSpPr>
                            <a:xfrm>
                              <a:off x="6400" y="4025"/>
                              <a:ext cx="9062" cy="3850"/>
                              <a:chOff x="6400" y="4025"/>
                              <a:chExt cx="9062" cy="3850"/>
                            </a:xfrm>
                          </p:grpSpPr>
                          <p:sp>
                            <p:nvSpPr>
                              <p:cNvPr id="45" name="文本框 20"/>
                              <p:cNvSpPr txBox="1"/>
                              <p:nvPr/>
                            </p:nvSpPr>
                            <p:spPr>
                              <a:xfrm rot="960000">
                                <a:off x="10893" y="4935"/>
                                <a:ext cx="3014" cy="390"/>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marL="0" algn="l" eaLnBrk="1"/>
                                <a:r>
                                  <a:rPr lang="en-US" altLang="zh-CN" sz="800"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rPr>
                                  <a:t>UC4: </a:t>
                                </a:r>
                                <a:r>
                                  <a:rPr lang="en-US" altLang="zh-CN" sz="800"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rPr>
                                  <a:t>Verify license plate information</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grpSp>
                            <p:nvGrpSpPr>
                              <p:cNvPr id="46" name="组合 221"/>
                              <p:cNvGrpSpPr/>
                              <p:nvPr/>
                            </p:nvGrpSpPr>
                            <p:grpSpPr>
                              <a:xfrm>
                                <a:off x="6400" y="4025"/>
                                <a:ext cx="9062" cy="3850"/>
                                <a:chOff x="6400" y="4025"/>
                                <a:chExt cx="9062" cy="3850"/>
                              </a:xfrm>
                            </p:grpSpPr>
                            <p:sp>
                              <p:nvSpPr>
                                <p:cNvPr id="47" name="文本框 22"/>
                                <p:cNvSpPr txBox="1"/>
                                <p:nvPr/>
                              </p:nvSpPr>
                              <p:spPr>
                                <a:xfrm rot="19140000">
                                  <a:off x="10351" y="5058"/>
                                  <a:ext cx="1016" cy="419"/>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Include</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grpSp>
                              <p:nvGrpSpPr>
                                <p:cNvPr id="48" name="组合 220"/>
                                <p:cNvGrpSpPr/>
                                <p:nvPr/>
                              </p:nvGrpSpPr>
                              <p:grpSpPr>
                                <a:xfrm>
                                  <a:off x="6400" y="4025"/>
                                  <a:ext cx="9062" cy="3850"/>
                                  <a:chOff x="6400" y="4025"/>
                                  <a:chExt cx="9062" cy="3850"/>
                                </a:xfrm>
                              </p:grpSpPr>
                              <p:sp>
                                <p:nvSpPr>
                                  <p:cNvPr id="49" name="文本框 11"/>
                                  <p:cNvSpPr txBox="1"/>
                                  <p:nvPr/>
                                </p:nvSpPr>
                                <p:spPr>
                                  <a:xfrm>
                                    <a:off x="8568" y="5841"/>
                                    <a:ext cx="2264" cy="43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marL="0" algn="l" eaLnBrk="1"/>
                                    <a:r>
                                      <a:rPr lang="en-US" altLang="zh-CN" sz="800"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rPr>
                                      <a:t>UC1: </a:t>
                                    </a:r>
                                    <a:r>
                                      <a:rPr lang="en-US" altLang="zh-CN" sz="800"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rPr>
                                      <a:t>Inquiry license plate</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grpSp>
                                <p:nvGrpSpPr>
                                  <p:cNvPr id="50" name="组合 218"/>
                                  <p:cNvGrpSpPr/>
                                  <p:nvPr/>
                                </p:nvGrpSpPr>
                                <p:grpSpPr>
                                  <a:xfrm>
                                    <a:off x="6400" y="4025"/>
                                    <a:ext cx="9063" cy="3850"/>
                                    <a:chOff x="6400" y="4025"/>
                                    <a:chExt cx="9063" cy="3850"/>
                                  </a:xfrm>
                                </p:grpSpPr>
                                <p:grpSp>
                                  <p:nvGrpSpPr>
                                    <p:cNvPr id="51" name="组合 189"/>
                                    <p:cNvGrpSpPr/>
                                    <p:nvPr/>
                                  </p:nvGrpSpPr>
                                  <p:grpSpPr>
                                    <a:xfrm>
                                      <a:off x="6400" y="4185"/>
                                      <a:ext cx="7719" cy="3690"/>
                                      <a:chOff x="6400" y="4185"/>
                                      <a:chExt cx="7719" cy="3690"/>
                                    </a:xfrm>
                                  </p:grpSpPr>
                                  <p:grpSp>
                                    <p:nvGrpSpPr>
                                      <p:cNvPr id="52" name="组合 187"/>
                                      <p:cNvGrpSpPr/>
                                      <p:nvPr/>
                                    </p:nvGrpSpPr>
                                    <p:grpSpPr>
                                      <a:xfrm>
                                        <a:off x="7040" y="4185"/>
                                        <a:ext cx="7079" cy="3690"/>
                                        <a:chOff x="7040" y="4185"/>
                                        <a:chExt cx="7079" cy="3690"/>
                                      </a:xfrm>
                                    </p:grpSpPr>
                                    <p:cxnSp>
                                      <p:nvCxnSpPr>
                                        <p:cNvPr id="53" name="直接连接符 9"/>
                                        <p:cNvCxnSpPr>
                                          <a:endCxn id="70" idx="2"/>
                                        </p:cNvCxnSpPr>
                                        <p:nvPr/>
                                      </p:nvCxnSpPr>
                                      <p:spPr>
                                        <a:xfrm>
                                          <a:off x="7040" y="5977"/>
                                          <a:ext cx="1545" cy="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组合 186"/>
                                        <p:cNvGrpSpPr/>
                                        <p:nvPr/>
                                      </p:nvGrpSpPr>
                                      <p:grpSpPr>
                                        <a:xfrm>
                                          <a:off x="7474" y="4185"/>
                                          <a:ext cx="6645" cy="3690"/>
                                          <a:chOff x="7474" y="4185"/>
                                          <a:chExt cx="6645" cy="3690"/>
                                        </a:xfrm>
                                      </p:grpSpPr>
                                      <p:sp>
                                        <p:nvSpPr>
                                          <p:cNvPr id="55" name="矩形 6"/>
                                          <p:cNvSpPr/>
                                          <p:nvPr/>
                                        </p:nvSpPr>
                                        <p:spPr>
                                          <a:xfrm>
                                            <a:off x="7474" y="4185"/>
                                            <a:ext cx="6645" cy="369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70" name="椭圆 7"/>
                                          <p:cNvSpPr/>
                                          <p:nvPr/>
                                        </p:nvSpPr>
                                        <p:spPr>
                                          <a:xfrm>
                                            <a:off x="8585" y="5565"/>
                                            <a:ext cx="2083" cy="10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71" name="文本框 17"/>
                                          <p:cNvSpPr txBox="1"/>
                                          <p:nvPr/>
                                        </p:nvSpPr>
                                        <p:spPr>
                                          <a:xfrm>
                                            <a:off x="7759" y="5401"/>
                                            <a:ext cx="945" cy="464"/>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initiate</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219" name="文本框 219"/>
                                          <p:cNvSpPr txBox="1"/>
                                          <p:nvPr/>
                                        </p:nvSpPr>
                                        <p:spPr>
                                          <a:xfrm>
                                            <a:off x="7775" y="5401"/>
                                            <a:ext cx="945" cy="464"/>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initiate</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grpSp>
                                  </p:grpSp>
                                  <p:sp>
                                    <p:nvSpPr>
                                      <p:cNvPr id="188" name="文本框 188"/>
                                      <p:cNvSpPr txBox="1"/>
                                      <p:nvPr/>
                                    </p:nvSpPr>
                                    <p:spPr>
                                      <a:xfrm>
                                        <a:off x="6400" y="6500"/>
                                        <a:ext cx="1100" cy="633"/>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User</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grpSp>
                                <p:grpSp>
                                  <p:nvGrpSpPr>
                                    <p:cNvPr id="72" name="组合 198"/>
                                    <p:cNvGrpSpPr/>
                                    <p:nvPr/>
                                  </p:nvGrpSpPr>
                                  <p:grpSpPr>
                                    <a:xfrm>
                                      <a:off x="15043" y="4025"/>
                                      <a:ext cx="420" cy="990"/>
                                      <a:chOff x="6603" y="5368"/>
                                      <a:chExt cx="420" cy="990"/>
                                    </a:xfrm>
                                  </p:grpSpPr>
                                  <p:sp>
                                    <p:nvSpPr>
                                      <p:cNvPr id="199" name="椭圆 1"/>
                                      <p:cNvSpPr/>
                                      <p:nvPr/>
                                    </p:nvSpPr>
                                    <p:spPr>
                                      <a:xfrm>
                                        <a:off x="6633" y="5368"/>
                                        <a:ext cx="300" cy="315"/>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sp>
                                  <p:cxnSp>
                                    <p:nvCxnSpPr>
                                      <p:cNvPr id="200" name="直接连接符 2"/>
                                      <p:cNvCxnSpPr/>
                                      <p:nvPr/>
                                    </p:nvCxnSpPr>
                                    <p:spPr>
                                      <a:xfrm>
                                        <a:off x="6603" y="5878"/>
                                        <a:ext cx="42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1" name="直接连接符 3"/>
                                      <p:cNvCxnSpPr>
                                        <a:stCxn id="16" idx="4"/>
                                      </p:cNvCxnSpPr>
                                      <p:nvPr/>
                                    </p:nvCxnSpPr>
                                    <p:spPr>
                                      <a:xfrm>
                                        <a:off x="6783" y="5683"/>
                                        <a:ext cx="0" cy="36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2" name="直接连接符 4"/>
                                      <p:cNvCxnSpPr/>
                                      <p:nvPr/>
                                    </p:nvCxnSpPr>
                                    <p:spPr>
                                      <a:xfrm flipH="1">
                                        <a:off x="6603" y="6058"/>
                                        <a:ext cx="180" cy="3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5"/>
                                      <p:cNvCxnSpPr/>
                                      <p:nvPr/>
                                    </p:nvCxnSpPr>
                                    <p:spPr>
                                      <a:xfrm>
                                        <a:off x="6783" y="6043"/>
                                        <a:ext cx="195" cy="28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grpSp>
                          </p:grpSp>
                        </p:grpSp>
                      </p:grpSp>
                    </p:grpSp>
                  </p:grpSp>
                </p:grpSp>
              </p:grpSp>
            </p:grpSp>
          </p:grpSp>
        </p:grpSp>
        <p:sp>
          <p:nvSpPr>
            <p:cNvPr id="19458" name="Text Box 119"/>
            <p:cNvSpPr txBox="1">
              <a:spLocks noChangeAspect="1"/>
            </p:cNvSpPr>
            <p:nvPr/>
          </p:nvSpPr>
          <p:spPr>
            <a:xfrm>
              <a:off x="12654" y="9939"/>
              <a:ext cx="2965" cy="1482"/>
            </a:xfrm>
            <a:prstGeom prst="rect">
              <a:avLst/>
            </a:prstGeom>
            <a:solidFill>
              <a:schemeClr val="bg1"/>
            </a:solidFill>
            <a:ln w="57150" cap="flat" cmpd="sng">
              <a:solidFill>
                <a:srgbClr val="00FF00"/>
              </a:solidFill>
              <a:prstDash val="solid"/>
              <a:miter/>
              <a:headEnd type="none" w="med" len="med"/>
              <a:tailEnd type="none" w="med" len="med"/>
            </a:ln>
          </p:spPr>
          <p:txBody>
            <a:bodyPr wrap="none" anchor="t">
              <a:spAutoFit/>
            </a:bodyPr>
            <a:lstStyle/>
            <a:p>
              <a:pPr marL="0" algn="l" eaLnBrk="1"/>
              <a:r>
                <a:rPr lang="en-US" altLang="zh-CN" sz="800"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rPr>
                <a:t>UC1: </a:t>
              </a:r>
              <a:r>
                <a:rPr lang="en-US" altLang="zh-CN" sz="800"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rPr>
                <a:t>Inquiry license plate</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a:p>
              <a:pPr marL="0" algn="l" eaLnBrk="1"/>
              <a:r>
                <a:rPr lang="en-US" altLang="zh-CN" sz="800"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rPr>
                <a:t>UC2: </a:t>
              </a:r>
              <a:r>
                <a:rPr lang="en-US" altLang="zh-CN" sz="800"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rPr>
                <a:t>License Plate Recognition</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a:p>
              <a:pPr marL="0" algn="l" eaLnBrk="1"/>
              <a:r>
                <a:rPr lang="en-US" altLang="zh-CN" sz="800"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rPr>
                <a:t>UC3: </a:t>
              </a:r>
              <a:r>
                <a:rPr lang="en-US" altLang="zh-CN" sz="800"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rPr>
                <a:t>sensor</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a:p>
              <a:pPr marL="0" algn="l" eaLnBrk="1"/>
              <a:r>
                <a:rPr lang="en-US" altLang="zh-CN" sz="800"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rPr>
                <a:t>UC4: </a:t>
              </a:r>
              <a:r>
                <a:rPr lang="en-US" altLang="zh-CN" sz="800"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rPr>
                <a:t>Verify license plate information</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p:txBody>
        </p:sp>
      </p:grpSp>
      <p:sp>
        <p:nvSpPr>
          <p:cNvPr id="57" name="TextBox 28"/>
          <p:cNvSpPr txBox="1"/>
          <p:nvPr/>
        </p:nvSpPr>
        <p:spPr>
          <a:xfrm>
            <a:off x="596265" y="1060450"/>
            <a:ext cx="6230620" cy="501650"/>
          </a:xfrm>
          <a:prstGeom prst="rect">
            <a:avLst/>
          </a:prstGeom>
          <a:solidFill>
            <a:srgbClr val="556740"/>
          </a:solidFill>
        </p:spPr>
        <p:txBody>
          <a:bodyPr wrap="square" rtlCol="0">
            <a:spAutoFit/>
          </a:bodyPr>
          <a:p>
            <a:pPr algn="ctr"/>
            <a:r>
              <a:rPr lang="en-US" altLang="zh-CN" sz="2665" b="1" dirty="0" smtClean="0">
                <a:solidFill>
                  <a:schemeClr val="bg1"/>
                </a:solidFill>
                <a:latin typeface="Mangal" panose="02040503050203030202" pitchFamily="18" charset="0"/>
                <a:cs typeface="Mangal" panose="02040503050203030202" pitchFamily="18" charset="0"/>
              </a:rPr>
              <a:t>Use Case Diagram 1</a:t>
            </a:r>
            <a:r>
              <a:rPr lang="zh-CN" altLang="en-US" sz="2665" b="1" dirty="0" smtClean="0">
                <a:solidFill>
                  <a:schemeClr val="bg1"/>
                </a:solidFill>
                <a:latin typeface="Mangal" panose="02040503050203030202" pitchFamily="18" charset="0"/>
                <a:cs typeface="Mangal" panose="02040503050203030202" pitchFamily="18" charset="0"/>
              </a:rPr>
              <a:t>：</a:t>
            </a:r>
            <a:r>
              <a:rPr lang="en-US" altLang="zh-CN" sz="2665" b="1" dirty="0" smtClean="0">
                <a:solidFill>
                  <a:schemeClr val="bg1"/>
                </a:solidFill>
                <a:latin typeface="Mangal" panose="02040503050203030202" pitchFamily="18" charset="0"/>
                <a:cs typeface="Mangal" panose="02040503050203030202" pitchFamily="18" charset="0"/>
              </a:rPr>
              <a:t>Payment</a:t>
            </a:r>
            <a:endParaRPr lang="en-US" altLang="zh-CN" sz="2665" b="1" dirty="0" smtClean="0">
              <a:solidFill>
                <a:schemeClr val="bg1"/>
              </a:solidFill>
              <a:latin typeface="Mangal" panose="02040503050203030202" pitchFamily="18" charset="0"/>
              <a:cs typeface="Mangal" panose="02040503050203030202" pitchFamily="18" charset="0"/>
            </a:endParaRPr>
          </a:p>
        </p:txBody>
      </p:sp>
      <p:sp>
        <p:nvSpPr>
          <p:cNvPr id="73" name="Text Box 119"/>
          <p:cNvSpPr txBox="1">
            <a:spLocks noChangeAspect="1"/>
          </p:cNvSpPr>
          <p:nvPr/>
        </p:nvSpPr>
        <p:spPr>
          <a:xfrm>
            <a:off x="1769745" y="1737360"/>
            <a:ext cx="2428240" cy="1198880"/>
          </a:xfrm>
          <a:prstGeom prst="rect">
            <a:avLst/>
          </a:prstGeom>
          <a:solidFill>
            <a:schemeClr val="bg1"/>
          </a:solidFill>
          <a:ln w="57150" cap="flat" cmpd="sng">
            <a:solidFill>
              <a:srgbClr val="00FF00"/>
            </a:solidFill>
            <a:prstDash val="solid"/>
            <a:miter/>
            <a:headEnd type="none" w="med" len="med"/>
            <a:tailEnd type="none" w="med" len="med"/>
          </a:ln>
        </p:spPr>
        <p:txBody>
          <a:bodyPr wrap="square" anchor="t">
            <a:spAutoFit/>
          </a:bodyPr>
          <a:lstStyle/>
          <a:p>
            <a:pPr algn="just"/>
            <a:r>
              <a:rPr lang="en-US" altLang="zh-CN"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rPr>
              <a:t>UC1：查询车牌</a:t>
            </a:r>
            <a:endParaRPr lang="en-US" altLang="zh-CN"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endParaRPr>
          </a:p>
          <a:p>
            <a:pPr algn="just"/>
            <a:r>
              <a:rPr lang="en-US" altLang="zh-CN"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rPr>
              <a:t>UC2：车牌识别</a:t>
            </a:r>
            <a:endParaRPr lang="en-US" altLang="zh-CN"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endParaRPr>
          </a:p>
          <a:p>
            <a:pPr algn="just"/>
            <a:r>
              <a:rPr lang="en-US" altLang="zh-CN"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rPr>
              <a:t>UC3：传感器</a:t>
            </a:r>
            <a:endParaRPr lang="en-US" altLang="zh-CN"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endParaRPr>
          </a:p>
          <a:p>
            <a:pPr algn="just"/>
            <a:r>
              <a:rPr lang="en-US" altLang="zh-CN"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rPr>
              <a:t>UC4：验证车牌信息</a:t>
            </a:r>
            <a:endParaRPr lang="en-US" altLang="zh-CN"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endParaRPr>
          </a:p>
        </p:txBody>
      </p:sp>
    </p:spTree>
    <p:custDataLst>
      <p:tags r:id="rId2"/>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 name="TextBox 24"/>
          <p:cNvSpPr txBox="1"/>
          <p:nvPr/>
        </p:nvSpPr>
        <p:spPr>
          <a:xfrm>
            <a:off x="7252335" y="3734435"/>
            <a:ext cx="4660900" cy="1322070"/>
          </a:xfrm>
          <a:prstGeom prst="rect">
            <a:avLst/>
          </a:prstGeom>
          <a:noFill/>
        </p:spPr>
        <p:txBody>
          <a:bodyPr wrap="square" rtlCol="0">
            <a:spAutoFit/>
          </a:bodyPr>
          <a:p>
            <a:pPr algn="ctr"/>
            <a:r>
              <a:rPr lang="en-US" altLang="zh-CN" sz="1600" dirty="0">
                <a:solidFill>
                  <a:schemeClr val="tx1">
                    <a:lumMod val="75000"/>
                    <a:lumOff val="25000"/>
                  </a:schemeClr>
                </a:solidFill>
              </a:rPr>
              <a:t>The user first passes the license plate identifier and then stores the license plate information in the database and starts timing. When the user parks the car in position, the sensor sends a message to the display, which has a car.</a:t>
            </a:r>
            <a:endParaRPr lang="en-US" altLang="zh-CN" sz="1600" dirty="0">
              <a:solidFill>
                <a:schemeClr val="tx1">
                  <a:lumMod val="75000"/>
                  <a:lumOff val="25000"/>
                </a:schemeClr>
              </a:solidFill>
            </a:endParaRPr>
          </a:p>
        </p:txBody>
      </p:sp>
      <p:pic>
        <p:nvPicPr>
          <p:cNvPr id="3" name="图片 2" descr="0172d0dc26b25d2e622eceade12082b0b4877cadcac02-NCB2wE_fw658"/>
          <p:cNvPicPr>
            <a:picLocks noChangeAspect="1"/>
          </p:cNvPicPr>
          <p:nvPr/>
        </p:nvPicPr>
        <p:blipFill>
          <a:blip r:embed="rId1"/>
          <a:stretch>
            <a:fillRect/>
          </a:stretch>
        </p:blipFill>
        <p:spPr>
          <a:xfrm>
            <a:off x="8426450" y="70485"/>
            <a:ext cx="1847850" cy="2275840"/>
          </a:xfrm>
          <a:prstGeom prst="rect">
            <a:avLst/>
          </a:prstGeom>
        </p:spPr>
      </p:pic>
      <p:sp>
        <p:nvSpPr>
          <p:cNvPr id="57" name="TextBox 28"/>
          <p:cNvSpPr txBox="1"/>
          <p:nvPr/>
        </p:nvSpPr>
        <p:spPr>
          <a:xfrm>
            <a:off x="567055" y="679450"/>
            <a:ext cx="5394960" cy="911860"/>
          </a:xfrm>
          <a:prstGeom prst="rect">
            <a:avLst/>
          </a:prstGeom>
          <a:solidFill>
            <a:srgbClr val="556740"/>
          </a:solidFill>
        </p:spPr>
        <p:txBody>
          <a:bodyPr wrap="square" rtlCol="0">
            <a:spAutoFit/>
          </a:bodyPr>
          <a:p>
            <a:pPr algn="ctr"/>
            <a:r>
              <a:rPr lang="en-US" altLang="zh-CN" sz="2665" b="1" dirty="0" smtClean="0">
                <a:solidFill>
                  <a:schemeClr val="bg1"/>
                </a:solidFill>
                <a:latin typeface="Mangal" panose="02040503050203030202" pitchFamily="18" charset="0"/>
                <a:cs typeface="Mangal" panose="02040503050203030202" pitchFamily="18" charset="0"/>
              </a:rPr>
              <a:t>Use Case Diagram 2</a:t>
            </a:r>
            <a:r>
              <a:rPr lang="zh-CN" altLang="en-US" sz="2665" b="1" dirty="0" smtClean="0">
                <a:solidFill>
                  <a:schemeClr val="bg1"/>
                </a:solidFill>
                <a:latin typeface="Mangal" panose="02040503050203030202" pitchFamily="18" charset="0"/>
                <a:cs typeface="Mangal" panose="02040503050203030202" pitchFamily="18" charset="0"/>
              </a:rPr>
              <a:t>：</a:t>
            </a:r>
            <a:r>
              <a:rPr lang="en-US" altLang="zh-CN" sz="2665" b="1" dirty="0" smtClean="0">
                <a:solidFill>
                  <a:schemeClr val="bg1"/>
                </a:solidFill>
                <a:latin typeface="Mangal" panose="02040503050203030202" pitchFamily="18" charset="0"/>
                <a:cs typeface="Mangal" panose="02040503050203030202" pitchFamily="18" charset="0"/>
              </a:rPr>
              <a:t>Parking warehousing</a:t>
            </a:r>
            <a:endParaRPr lang="en-US" altLang="zh-CN" sz="2665" b="1" dirty="0" smtClean="0">
              <a:solidFill>
                <a:schemeClr val="bg1"/>
              </a:solidFill>
              <a:latin typeface="Mangal" panose="02040503050203030202" pitchFamily="18" charset="0"/>
              <a:cs typeface="Mangal" panose="02040503050203030202" pitchFamily="18" charset="0"/>
            </a:endParaRPr>
          </a:p>
        </p:txBody>
      </p:sp>
      <p:grpSp>
        <p:nvGrpSpPr>
          <p:cNvPr id="242" name="组合 242"/>
          <p:cNvGrpSpPr/>
          <p:nvPr/>
        </p:nvGrpSpPr>
        <p:grpSpPr>
          <a:xfrm>
            <a:off x="313690" y="2555240"/>
            <a:ext cx="6278880" cy="3694430"/>
            <a:chOff x="6729" y="17981"/>
            <a:chExt cx="9888" cy="5818"/>
          </a:xfrm>
        </p:grpSpPr>
        <p:sp>
          <p:nvSpPr>
            <p:cNvPr id="2" name="文本框 45"/>
            <p:cNvSpPr txBox="1"/>
            <p:nvPr/>
          </p:nvSpPr>
          <p:spPr>
            <a:xfrm>
              <a:off x="8138" y="17981"/>
              <a:ext cx="5767" cy="517"/>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Use Case Diagram</a:t>
              </a:r>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:Parking warehousing / picking up the car</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grpSp>
          <p:nvGrpSpPr>
            <p:cNvPr id="465" name="组合 465"/>
            <p:cNvGrpSpPr/>
            <p:nvPr/>
          </p:nvGrpSpPr>
          <p:grpSpPr>
            <a:xfrm>
              <a:off x="6729" y="19187"/>
              <a:ext cx="9889" cy="4613"/>
              <a:chOff x="6529" y="10693"/>
              <a:chExt cx="9889" cy="4613"/>
            </a:xfrm>
          </p:grpSpPr>
          <p:grpSp>
            <p:nvGrpSpPr>
              <p:cNvPr id="4" name="组合 57"/>
              <p:cNvGrpSpPr/>
              <p:nvPr/>
            </p:nvGrpSpPr>
            <p:grpSpPr>
              <a:xfrm>
                <a:off x="15078" y="14202"/>
                <a:ext cx="420" cy="646"/>
                <a:chOff x="5550" y="11383"/>
                <a:chExt cx="420" cy="990"/>
              </a:xfrm>
            </p:grpSpPr>
            <p:sp>
              <p:nvSpPr>
                <p:cNvPr id="58" name="椭圆 33"/>
                <p:cNvSpPr/>
                <p:nvPr/>
              </p:nvSpPr>
              <p:spPr>
                <a:xfrm>
                  <a:off x="5580" y="11383"/>
                  <a:ext cx="300" cy="315"/>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sp>
            <p:cxnSp>
              <p:nvCxnSpPr>
                <p:cNvPr id="59" name="直接连接符 35"/>
                <p:cNvCxnSpPr/>
                <p:nvPr/>
              </p:nvCxnSpPr>
              <p:spPr>
                <a:xfrm>
                  <a:off x="5550" y="11893"/>
                  <a:ext cx="42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36"/>
                <p:cNvCxnSpPr/>
                <p:nvPr/>
              </p:nvCxnSpPr>
              <p:spPr>
                <a:xfrm flipH="1">
                  <a:off x="5550" y="12073"/>
                  <a:ext cx="180" cy="3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34"/>
                <p:cNvCxnSpPr/>
                <p:nvPr/>
              </p:nvCxnSpPr>
              <p:spPr>
                <a:xfrm>
                  <a:off x="5730" y="12058"/>
                  <a:ext cx="195" cy="28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37"/>
                <p:cNvCxnSpPr/>
                <p:nvPr/>
              </p:nvCxnSpPr>
              <p:spPr>
                <a:xfrm>
                  <a:off x="5730" y="11683"/>
                  <a:ext cx="0" cy="36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64" name="文本框 64"/>
              <p:cNvSpPr txBox="1"/>
              <p:nvPr/>
            </p:nvSpPr>
            <p:spPr>
              <a:xfrm>
                <a:off x="14994" y="13075"/>
                <a:ext cx="1425" cy="465"/>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Timer</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65" name="文本框 65"/>
              <p:cNvSpPr txBox="1"/>
              <p:nvPr/>
            </p:nvSpPr>
            <p:spPr>
              <a:xfrm>
                <a:off x="14790" y="14842"/>
                <a:ext cx="1425" cy="465"/>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D</a:t>
                </a:r>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isplay</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grpSp>
            <p:nvGrpSpPr>
              <p:cNvPr id="411" name="组合 411"/>
              <p:cNvGrpSpPr/>
              <p:nvPr/>
            </p:nvGrpSpPr>
            <p:grpSpPr>
              <a:xfrm>
                <a:off x="6529" y="10693"/>
                <a:ext cx="9824" cy="3816"/>
                <a:chOff x="6529" y="10693"/>
                <a:chExt cx="9824" cy="3816"/>
              </a:xfrm>
            </p:grpSpPr>
            <p:grpSp>
              <p:nvGrpSpPr>
                <p:cNvPr id="5" name="组合 4"/>
                <p:cNvGrpSpPr/>
                <p:nvPr/>
              </p:nvGrpSpPr>
              <p:grpSpPr>
                <a:xfrm>
                  <a:off x="15033" y="10693"/>
                  <a:ext cx="420" cy="660"/>
                  <a:chOff x="5550" y="11383"/>
                  <a:chExt cx="420" cy="990"/>
                </a:xfrm>
              </p:grpSpPr>
              <p:sp>
                <p:nvSpPr>
                  <p:cNvPr id="6" name="椭圆 33"/>
                  <p:cNvSpPr/>
                  <p:nvPr/>
                </p:nvSpPr>
                <p:spPr>
                  <a:xfrm>
                    <a:off x="5580" y="11383"/>
                    <a:ext cx="300" cy="315"/>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sp>
              <p:cxnSp>
                <p:nvCxnSpPr>
                  <p:cNvPr id="7" name="直接连接符 35"/>
                  <p:cNvCxnSpPr/>
                  <p:nvPr/>
                </p:nvCxnSpPr>
                <p:spPr>
                  <a:xfrm>
                    <a:off x="5550" y="11893"/>
                    <a:ext cx="42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36"/>
                  <p:cNvCxnSpPr/>
                  <p:nvPr/>
                </p:nvCxnSpPr>
                <p:spPr>
                  <a:xfrm flipH="1">
                    <a:off x="5550" y="12073"/>
                    <a:ext cx="180" cy="3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34"/>
                  <p:cNvCxnSpPr/>
                  <p:nvPr/>
                </p:nvCxnSpPr>
                <p:spPr>
                  <a:xfrm>
                    <a:off x="5730" y="12058"/>
                    <a:ext cx="195" cy="28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37"/>
                  <p:cNvCxnSpPr/>
                  <p:nvPr/>
                </p:nvCxnSpPr>
                <p:spPr>
                  <a:xfrm>
                    <a:off x="5730" y="11683"/>
                    <a:ext cx="0" cy="36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15003" y="12372"/>
                  <a:ext cx="420" cy="616"/>
                  <a:chOff x="5550" y="11383"/>
                  <a:chExt cx="420" cy="990"/>
                </a:xfrm>
              </p:grpSpPr>
              <p:sp>
                <p:nvSpPr>
                  <p:cNvPr id="12" name="椭圆 33"/>
                  <p:cNvSpPr/>
                  <p:nvPr/>
                </p:nvSpPr>
                <p:spPr>
                  <a:xfrm>
                    <a:off x="5580" y="11383"/>
                    <a:ext cx="300" cy="315"/>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sp>
              <p:cxnSp>
                <p:nvCxnSpPr>
                  <p:cNvPr id="13" name="直接连接符 35"/>
                  <p:cNvCxnSpPr/>
                  <p:nvPr/>
                </p:nvCxnSpPr>
                <p:spPr>
                  <a:xfrm>
                    <a:off x="5550" y="11893"/>
                    <a:ext cx="42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36"/>
                  <p:cNvCxnSpPr/>
                  <p:nvPr/>
                </p:nvCxnSpPr>
                <p:spPr>
                  <a:xfrm flipH="1">
                    <a:off x="5550" y="12073"/>
                    <a:ext cx="180" cy="3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34"/>
                  <p:cNvCxnSpPr/>
                  <p:nvPr/>
                </p:nvCxnSpPr>
                <p:spPr>
                  <a:xfrm>
                    <a:off x="5730" y="12058"/>
                    <a:ext cx="195" cy="28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37"/>
                  <p:cNvCxnSpPr/>
                  <p:nvPr/>
                </p:nvCxnSpPr>
                <p:spPr>
                  <a:xfrm>
                    <a:off x="5730" y="11683"/>
                    <a:ext cx="0" cy="36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66" name="文本框 63"/>
                <p:cNvSpPr txBox="1"/>
                <p:nvPr/>
              </p:nvSpPr>
              <p:spPr>
                <a:xfrm>
                  <a:off x="14929" y="11629"/>
                  <a:ext cx="1425" cy="465"/>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D</a:t>
                  </a:r>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atabase</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grpSp>
              <p:nvGrpSpPr>
                <p:cNvPr id="410" name="组合 410"/>
                <p:cNvGrpSpPr/>
                <p:nvPr/>
              </p:nvGrpSpPr>
              <p:grpSpPr>
                <a:xfrm>
                  <a:off x="6529" y="10725"/>
                  <a:ext cx="8234" cy="3784"/>
                  <a:chOff x="6529" y="10725"/>
                  <a:chExt cx="8234" cy="3784"/>
                </a:xfrm>
              </p:grpSpPr>
              <p:grpSp>
                <p:nvGrpSpPr>
                  <p:cNvPr id="409" name="组合 409"/>
                  <p:cNvGrpSpPr/>
                  <p:nvPr/>
                </p:nvGrpSpPr>
                <p:grpSpPr>
                  <a:xfrm>
                    <a:off x="6529" y="10725"/>
                    <a:ext cx="8234" cy="3690"/>
                    <a:chOff x="6529" y="10725"/>
                    <a:chExt cx="8234" cy="3690"/>
                  </a:xfrm>
                </p:grpSpPr>
                <p:grpSp>
                  <p:nvGrpSpPr>
                    <p:cNvPr id="408" name="组合 408"/>
                    <p:cNvGrpSpPr/>
                    <p:nvPr/>
                  </p:nvGrpSpPr>
                  <p:grpSpPr>
                    <a:xfrm>
                      <a:off x="6529" y="10725"/>
                      <a:ext cx="8234" cy="3690"/>
                      <a:chOff x="6529" y="10725"/>
                      <a:chExt cx="8234" cy="3690"/>
                    </a:xfrm>
                  </p:grpSpPr>
                  <p:sp>
                    <p:nvSpPr>
                      <p:cNvPr id="75" name="文本框 75"/>
                      <p:cNvSpPr txBox="1"/>
                      <p:nvPr/>
                    </p:nvSpPr>
                    <p:spPr>
                      <a:xfrm rot="1500000">
                        <a:off x="11959" y="12090"/>
                        <a:ext cx="1860" cy="524"/>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participate+initiate</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grpSp>
                    <p:nvGrpSpPr>
                      <p:cNvPr id="407" name="组合 407"/>
                      <p:cNvGrpSpPr/>
                      <p:nvPr/>
                    </p:nvGrpSpPr>
                    <p:grpSpPr>
                      <a:xfrm>
                        <a:off x="6529" y="10725"/>
                        <a:ext cx="8234" cy="3690"/>
                        <a:chOff x="6529" y="10725"/>
                        <a:chExt cx="8234" cy="3690"/>
                      </a:xfrm>
                    </p:grpSpPr>
                    <p:grpSp>
                      <p:nvGrpSpPr>
                        <p:cNvPr id="406" name="组合 406"/>
                        <p:cNvGrpSpPr/>
                        <p:nvPr/>
                      </p:nvGrpSpPr>
                      <p:grpSpPr>
                        <a:xfrm>
                          <a:off x="6529" y="10725"/>
                          <a:ext cx="8235" cy="3690"/>
                          <a:chOff x="6529" y="10725"/>
                          <a:chExt cx="8235" cy="3690"/>
                        </a:xfrm>
                      </p:grpSpPr>
                      <p:sp>
                        <p:nvSpPr>
                          <p:cNvPr id="74" name="文本框 74"/>
                          <p:cNvSpPr txBox="1"/>
                          <p:nvPr/>
                        </p:nvSpPr>
                        <p:spPr>
                          <a:xfrm>
                            <a:off x="12109" y="11044"/>
                            <a:ext cx="1425" cy="465"/>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initiate</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grpSp>
                        <p:nvGrpSpPr>
                          <p:cNvPr id="405" name="组合 405"/>
                          <p:cNvGrpSpPr/>
                          <p:nvPr/>
                        </p:nvGrpSpPr>
                        <p:grpSpPr>
                          <a:xfrm>
                            <a:off x="6529" y="10725"/>
                            <a:ext cx="7618" cy="3690"/>
                            <a:chOff x="6529" y="10725"/>
                            <a:chExt cx="7618" cy="3690"/>
                          </a:xfrm>
                        </p:grpSpPr>
                        <p:sp>
                          <p:nvSpPr>
                            <p:cNvPr id="67" name="文本框 43"/>
                            <p:cNvSpPr txBox="1"/>
                            <p:nvPr/>
                          </p:nvSpPr>
                          <p:spPr>
                            <a:xfrm>
                              <a:off x="10174" y="12859"/>
                              <a:ext cx="1199" cy="539"/>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marL="0" algn="l" eaLnBrk="1"/>
                              <a:r>
                                <a:rPr lang="en-US" altLang="zh-CN" sz="800"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rPr>
                                <a:t>UC3: </a:t>
                              </a:r>
                              <a:r>
                                <a:rPr lang="en-US" altLang="zh-CN" sz="800"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rPr>
                                <a:t>sensor</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68" name="椭圆 41"/>
                            <p:cNvSpPr/>
                            <p:nvPr/>
                          </p:nvSpPr>
                          <p:spPr>
                            <a:xfrm>
                              <a:off x="10039" y="12765"/>
                              <a:ext cx="1440" cy="7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sp>
                        <p:grpSp>
                          <p:nvGrpSpPr>
                            <p:cNvPr id="404" name="组合 404"/>
                            <p:cNvGrpSpPr/>
                            <p:nvPr/>
                          </p:nvGrpSpPr>
                          <p:grpSpPr>
                            <a:xfrm>
                              <a:off x="6529" y="10725"/>
                              <a:ext cx="7618" cy="3690"/>
                              <a:chOff x="6529" y="10725"/>
                              <a:chExt cx="7618" cy="3690"/>
                            </a:xfrm>
                          </p:grpSpPr>
                          <p:sp>
                            <p:nvSpPr>
                              <p:cNvPr id="69" name="文本框 42"/>
                              <p:cNvSpPr txBox="1"/>
                              <p:nvPr/>
                            </p:nvSpPr>
                            <p:spPr>
                              <a:xfrm>
                                <a:off x="9874" y="11449"/>
                                <a:ext cx="1888" cy="539"/>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marL="0" algn="l" eaLnBrk="1"/>
                                <a:r>
                                  <a:rPr lang="en-US" altLang="zh-CN" sz="800"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rPr>
                                  <a:t>UC2: </a:t>
                                </a:r>
                                <a:r>
                                  <a:rPr lang="en-US" altLang="zh-CN" sz="800"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rPr>
                                  <a:t>License Plate Recognition</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76" name="椭圆 40"/>
                              <p:cNvSpPr/>
                              <p:nvPr/>
                            </p:nvSpPr>
                            <p:spPr>
                              <a:xfrm>
                                <a:off x="9994" y="11295"/>
                                <a:ext cx="1440" cy="7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sp>
                          <p:grpSp>
                            <p:nvGrpSpPr>
                              <p:cNvPr id="403" name="组合 403"/>
                              <p:cNvGrpSpPr/>
                              <p:nvPr/>
                            </p:nvGrpSpPr>
                            <p:grpSpPr>
                              <a:xfrm>
                                <a:off x="6529" y="10725"/>
                                <a:ext cx="7618" cy="3690"/>
                                <a:chOff x="6529" y="10725"/>
                                <a:chExt cx="7618" cy="3690"/>
                              </a:xfrm>
                            </p:grpSpPr>
                            <p:grpSp>
                              <p:nvGrpSpPr>
                                <p:cNvPr id="402" name="组合 402"/>
                                <p:cNvGrpSpPr/>
                                <p:nvPr/>
                              </p:nvGrpSpPr>
                              <p:grpSpPr>
                                <a:xfrm>
                                  <a:off x="6529" y="10725"/>
                                  <a:ext cx="7618" cy="3690"/>
                                  <a:chOff x="6529" y="10725"/>
                                  <a:chExt cx="7618" cy="3690"/>
                                </a:xfrm>
                              </p:grpSpPr>
                              <p:sp>
                                <p:nvSpPr>
                                  <p:cNvPr id="77" name="文本框 68"/>
                                  <p:cNvSpPr txBox="1"/>
                                  <p:nvPr/>
                                </p:nvSpPr>
                                <p:spPr>
                                  <a:xfrm>
                                    <a:off x="8074" y="11344"/>
                                    <a:ext cx="1425" cy="465"/>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initiate</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grpSp>
                                <p:nvGrpSpPr>
                                  <p:cNvPr id="401" name="组合 401"/>
                                  <p:cNvGrpSpPr/>
                                  <p:nvPr/>
                                </p:nvGrpSpPr>
                                <p:grpSpPr>
                                  <a:xfrm>
                                    <a:off x="6529" y="10725"/>
                                    <a:ext cx="7619" cy="3690"/>
                                    <a:chOff x="6529" y="10725"/>
                                    <a:chExt cx="7619" cy="3690"/>
                                  </a:xfrm>
                                </p:grpSpPr>
                                <p:sp>
                                  <p:nvSpPr>
                                    <p:cNvPr id="78" name="矩形 39"/>
                                    <p:cNvSpPr/>
                                    <p:nvPr/>
                                  </p:nvSpPr>
                                  <p:spPr>
                                    <a:xfrm>
                                      <a:off x="7504" y="10725"/>
                                      <a:ext cx="6645" cy="369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sp>
                                <p:grpSp>
                                  <p:nvGrpSpPr>
                                    <p:cNvPr id="400" name="组合 400"/>
                                    <p:cNvGrpSpPr/>
                                    <p:nvPr/>
                                  </p:nvGrpSpPr>
                                  <p:grpSpPr>
                                    <a:xfrm>
                                      <a:off x="6529" y="11383"/>
                                      <a:ext cx="764" cy="1496"/>
                                      <a:chOff x="6529" y="11383"/>
                                      <a:chExt cx="764" cy="1496"/>
                                    </a:xfrm>
                                  </p:grpSpPr>
                                  <p:sp>
                                    <p:nvSpPr>
                                      <p:cNvPr id="79" name="文本框 38"/>
                                      <p:cNvSpPr txBox="1"/>
                                      <p:nvPr/>
                                    </p:nvSpPr>
                                    <p:spPr>
                                      <a:xfrm>
                                        <a:off x="6529" y="12445"/>
                                        <a:ext cx="765" cy="434"/>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User</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grpSp>
                                    <p:nvGrpSpPr>
                                      <p:cNvPr id="80" name="组合 44"/>
                                      <p:cNvGrpSpPr/>
                                      <p:nvPr/>
                                    </p:nvGrpSpPr>
                                    <p:grpSpPr>
                                      <a:xfrm>
                                        <a:off x="6663" y="11383"/>
                                        <a:ext cx="420" cy="990"/>
                                        <a:chOff x="5550" y="11383"/>
                                        <a:chExt cx="420" cy="990"/>
                                      </a:xfrm>
                                    </p:grpSpPr>
                                    <p:sp>
                                      <p:nvSpPr>
                                        <p:cNvPr id="81" name="椭圆 33"/>
                                        <p:cNvSpPr/>
                                        <p:nvPr/>
                                      </p:nvSpPr>
                                      <p:spPr>
                                        <a:xfrm>
                                          <a:off x="5580" y="11383"/>
                                          <a:ext cx="300" cy="315"/>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sp>
                                    <p:cxnSp>
                                      <p:nvCxnSpPr>
                                        <p:cNvPr id="82" name="直接连接符 35"/>
                                        <p:cNvCxnSpPr/>
                                        <p:nvPr/>
                                      </p:nvCxnSpPr>
                                      <p:spPr>
                                        <a:xfrm>
                                          <a:off x="5550" y="11893"/>
                                          <a:ext cx="42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36"/>
                                        <p:cNvCxnSpPr/>
                                        <p:nvPr/>
                                      </p:nvCxnSpPr>
                                      <p:spPr>
                                        <a:xfrm flipH="1">
                                          <a:off x="5550" y="12073"/>
                                          <a:ext cx="180" cy="3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34"/>
                                        <p:cNvCxnSpPr/>
                                        <p:nvPr/>
                                      </p:nvCxnSpPr>
                                      <p:spPr>
                                        <a:xfrm>
                                          <a:off x="5730" y="12058"/>
                                          <a:ext cx="195" cy="28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37"/>
                                        <p:cNvCxnSpPr/>
                                        <p:nvPr/>
                                      </p:nvCxnSpPr>
                                      <p:spPr>
                                        <a:xfrm>
                                          <a:off x="5730" y="11683"/>
                                          <a:ext cx="0" cy="36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grpSp>
                              <p:cxnSp>
                                <p:nvCxnSpPr>
                                  <p:cNvPr id="86" name="直接连接符 66"/>
                                  <p:cNvCxnSpPr/>
                                  <p:nvPr/>
                                </p:nvCxnSpPr>
                                <p:spPr>
                                  <a:xfrm flipV="1">
                                    <a:off x="7189" y="11663"/>
                                    <a:ext cx="2805" cy="2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7" name="文本框 69"/>
                                <p:cNvSpPr txBox="1"/>
                                <p:nvPr/>
                              </p:nvSpPr>
                              <p:spPr>
                                <a:xfrm>
                                  <a:off x="8044" y="12589"/>
                                  <a:ext cx="1425" cy="465"/>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initiate</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88" name="直接连接符 67"/>
                                <p:cNvCxnSpPr/>
                                <p:nvPr/>
                              </p:nvCxnSpPr>
                              <p:spPr>
                                <a:xfrm>
                                  <a:off x="7159" y="12255"/>
                                  <a:ext cx="2880" cy="8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cxnSp>
                        <p:nvCxnSpPr>
                          <p:cNvPr id="89" name="直接连接符 70"/>
                          <p:cNvCxnSpPr/>
                          <p:nvPr/>
                        </p:nvCxnSpPr>
                        <p:spPr>
                          <a:xfrm flipV="1">
                            <a:off x="11434" y="11194"/>
                            <a:ext cx="3330" cy="4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0" name="直接连接符 71"/>
                        <p:cNvCxnSpPr/>
                        <p:nvPr/>
                      </p:nvCxnSpPr>
                      <p:spPr>
                        <a:xfrm>
                          <a:off x="11434" y="11663"/>
                          <a:ext cx="3285" cy="10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1" name="文本框 76"/>
                    <p:cNvSpPr txBox="1"/>
                    <p:nvPr/>
                  </p:nvSpPr>
                  <p:spPr>
                    <a:xfrm rot="1500000">
                      <a:off x="11884" y="13200"/>
                      <a:ext cx="1860" cy="524"/>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participate+initiate</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grpSp>
              <p:cxnSp>
                <p:nvCxnSpPr>
                  <p:cNvPr id="92" name="直接连接符 72"/>
                  <p:cNvCxnSpPr/>
                  <p:nvPr/>
                </p:nvCxnSpPr>
                <p:spPr>
                  <a:xfrm>
                    <a:off x="11479" y="13155"/>
                    <a:ext cx="3210" cy="13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spTree>
    <p:custDataLst>
      <p:tags r:id="rId2"/>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 name="TextBox 24"/>
          <p:cNvSpPr txBox="1"/>
          <p:nvPr/>
        </p:nvSpPr>
        <p:spPr>
          <a:xfrm>
            <a:off x="7252335" y="3734435"/>
            <a:ext cx="4660900" cy="1076325"/>
          </a:xfrm>
          <a:prstGeom prst="rect">
            <a:avLst/>
          </a:prstGeom>
          <a:noFill/>
        </p:spPr>
        <p:txBody>
          <a:bodyPr wrap="square" rtlCol="0">
            <a:spAutoFit/>
          </a:bodyPr>
          <a:p>
            <a:pPr algn="ctr"/>
            <a:r>
              <a:rPr lang="en-US" altLang="zh-CN" sz="1600" dirty="0">
                <a:solidFill>
                  <a:schemeClr val="tx1">
                    <a:lumMod val="75000"/>
                    <a:lumOff val="25000"/>
                  </a:schemeClr>
                </a:solidFill>
              </a:rPr>
              <a:t>The user drives out, recognizes the license plate at the door, and then the license plate is verified in the database. If the condition is met, the rail is opened.</a:t>
            </a:r>
            <a:endParaRPr lang="en-US" altLang="zh-CN" sz="1600" dirty="0">
              <a:solidFill>
                <a:schemeClr val="tx1">
                  <a:lumMod val="75000"/>
                  <a:lumOff val="25000"/>
                </a:schemeClr>
              </a:solidFill>
            </a:endParaRPr>
          </a:p>
        </p:txBody>
      </p:sp>
      <p:pic>
        <p:nvPicPr>
          <p:cNvPr id="3" name="图片 2" descr="0172d0dc26b25d2e622eceade12082b0b4877cadcac02-NCB2wE_fw658"/>
          <p:cNvPicPr>
            <a:picLocks noChangeAspect="1"/>
          </p:cNvPicPr>
          <p:nvPr/>
        </p:nvPicPr>
        <p:blipFill>
          <a:blip r:embed="rId1"/>
          <a:stretch>
            <a:fillRect/>
          </a:stretch>
        </p:blipFill>
        <p:spPr>
          <a:xfrm>
            <a:off x="8426450" y="70485"/>
            <a:ext cx="1847850" cy="2275840"/>
          </a:xfrm>
          <a:prstGeom prst="rect">
            <a:avLst/>
          </a:prstGeom>
        </p:spPr>
      </p:pic>
      <p:sp>
        <p:nvSpPr>
          <p:cNvPr id="57" name="TextBox 28"/>
          <p:cNvSpPr txBox="1"/>
          <p:nvPr/>
        </p:nvSpPr>
        <p:spPr>
          <a:xfrm>
            <a:off x="567055" y="679450"/>
            <a:ext cx="5394960" cy="911860"/>
          </a:xfrm>
          <a:prstGeom prst="rect">
            <a:avLst/>
          </a:prstGeom>
          <a:solidFill>
            <a:srgbClr val="556740"/>
          </a:solidFill>
        </p:spPr>
        <p:txBody>
          <a:bodyPr wrap="square" rtlCol="0">
            <a:spAutoFit/>
          </a:bodyPr>
          <a:p>
            <a:pPr algn="ctr"/>
            <a:r>
              <a:rPr lang="en-US" altLang="zh-CN" sz="2665" b="1" dirty="0" smtClean="0">
                <a:solidFill>
                  <a:schemeClr val="bg1"/>
                </a:solidFill>
                <a:latin typeface="Mangal" panose="02040503050203030202" pitchFamily="18" charset="0"/>
                <a:cs typeface="Mangal" panose="02040503050203030202" pitchFamily="18" charset="0"/>
              </a:rPr>
              <a:t>Use Case Diagram 3</a:t>
            </a:r>
            <a:r>
              <a:rPr lang="zh-CN" altLang="en-US" sz="2665" b="1" dirty="0" smtClean="0">
                <a:solidFill>
                  <a:schemeClr val="bg1"/>
                </a:solidFill>
                <a:latin typeface="Mangal" panose="02040503050203030202" pitchFamily="18" charset="0"/>
                <a:cs typeface="Mangal" panose="02040503050203030202" pitchFamily="18" charset="0"/>
              </a:rPr>
              <a:t>：</a:t>
            </a:r>
            <a:r>
              <a:rPr lang="en-US" altLang="zh-CN" sz="2665" b="1" dirty="0" smtClean="0">
                <a:solidFill>
                  <a:schemeClr val="bg1"/>
                </a:solidFill>
                <a:latin typeface="Mangal" panose="02040503050203030202" pitchFamily="18" charset="0"/>
                <a:cs typeface="Mangal" panose="02040503050203030202" pitchFamily="18" charset="0"/>
              </a:rPr>
              <a:t>Going Out</a:t>
            </a:r>
            <a:endParaRPr lang="en-US" altLang="zh-CN" sz="2665" b="1" dirty="0" smtClean="0">
              <a:solidFill>
                <a:schemeClr val="bg1"/>
              </a:solidFill>
              <a:latin typeface="Mangal" panose="02040503050203030202" pitchFamily="18" charset="0"/>
              <a:cs typeface="Mangal" panose="02040503050203030202" pitchFamily="18" charset="0"/>
            </a:endParaRPr>
          </a:p>
        </p:txBody>
      </p:sp>
      <p:sp>
        <p:nvSpPr>
          <p:cNvPr id="93" name="Text Box 119"/>
          <p:cNvSpPr txBox="1">
            <a:spLocks noChangeAspect="1"/>
          </p:cNvSpPr>
          <p:nvPr/>
        </p:nvSpPr>
        <p:spPr>
          <a:xfrm>
            <a:off x="6097905" y="1356360"/>
            <a:ext cx="2328545" cy="1198880"/>
          </a:xfrm>
          <a:prstGeom prst="rect">
            <a:avLst/>
          </a:prstGeom>
          <a:solidFill>
            <a:schemeClr val="bg1"/>
          </a:solidFill>
          <a:ln w="57150" cap="flat" cmpd="sng">
            <a:solidFill>
              <a:srgbClr val="00FF00"/>
            </a:solidFill>
            <a:prstDash val="solid"/>
            <a:miter/>
            <a:headEnd type="none" w="med" len="med"/>
            <a:tailEnd type="none" w="med" len="med"/>
          </a:ln>
        </p:spPr>
        <p:txBody>
          <a:bodyPr wrap="square" anchor="t">
            <a:spAutoFit/>
          </a:bodyPr>
          <a:p>
            <a:pPr algn="just"/>
            <a:r>
              <a:rPr lang="en-US" altLang="zh-CN"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rPr>
              <a:t>UC1：查询车牌</a:t>
            </a:r>
            <a:endParaRPr lang="en-US" altLang="zh-CN"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endParaRPr>
          </a:p>
          <a:p>
            <a:pPr algn="just"/>
            <a:r>
              <a:rPr lang="en-US" altLang="zh-CN"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rPr>
              <a:t>UC2：车牌识别</a:t>
            </a:r>
            <a:endParaRPr lang="en-US" altLang="zh-CN"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endParaRPr>
          </a:p>
          <a:p>
            <a:pPr algn="just"/>
            <a:r>
              <a:rPr lang="en-US" altLang="zh-CN"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rPr>
              <a:t>UC3：传感器</a:t>
            </a:r>
            <a:endParaRPr lang="en-US" altLang="zh-CN"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endParaRPr>
          </a:p>
          <a:p>
            <a:pPr algn="just"/>
            <a:r>
              <a:rPr lang="en-US" altLang="zh-CN"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rPr>
              <a:t>UC4：验证车牌信息</a:t>
            </a:r>
            <a:endParaRPr lang="en-US" altLang="zh-CN"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endParaRPr>
          </a:p>
        </p:txBody>
      </p:sp>
      <p:grpSp>
        <p:nvGrpSpPr>
          <p:cNvPr id="243" name="组合 243"/>
          <p:cNvGrpSpPr/>
          <p:nvPr/>
        </p:nvGrpSpPr>
        <p:grpSpPr>
          <a:xfrm>
            <a:off x="278765" y="2475865"/>
            <a:ext cx="6101715" cy="3418840"/>
            <a:chOff x="6189" y="24148"/>
            <a:chExt cx="9404" cy="5291"/>
          </a:xfrm>
        </p:grpSpPr>
        <p:sp>
          <p:nvSpPr>
            <p:cNvPr id="16" name="文本框 89"/>
            <p:cNvSpPr txBox="1"/>
            <p:nvPr/>
          </p:nvSpPr>
          <p:spPr>
            <a:xfrm>
              <a:off x="9355" y="24148"/>
              <a:ext cx="2852" cy="55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Use Case Diagram</a:t>
              </a:r>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:Going out</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grpSp>
          <p:nvGrpSpPr>
            <p:cNvPr id="466" name="组合 466"/>
            <p:cNvGrpSpPr/>
            <p:nvPr/>
          </p:nvGrpSpPr>
          <p:grpSpPr>
            <a:xfrm>
              <a:off x="6189" y="25033"/>
              <a:ext cx="9405" cy="4406"/>
              <a:chOff x="6439" y="20278"/>
              <a:chExt cx="9405" cy="4406"/>
            </a:xfrm>
          </p:grpSpPr>
          <p:sp>
            <p:nvSpPr>
              <p:cNvPr id="104" name="文本框 98"/>
              <p:cNvSpPr txBox="1"/>
              <p:nvPr/>
            </p:nvSpPr>
            <p:spPr>
              <a:xfrm>
                <a:off x="11044" y="21444"/>
                <a:ext cx="2428" cy="480"/>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marL="0" algn="l" eaLnBrk="1"/>
                <a:r>
                  <a:rPr lang="en-US" altLang="zh-CN" sz="800"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rPr>
                  <a:t>UC4: </a:t>
                </a:r>
                <a:r>
                  <a:rPr lang="en-US" altLang="zh-CN" sz="800"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rPr>
                  <a:t>Verify license plate information</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18" name="文本框 118"/>
              <p:cNvSpPr txBox="1"/>
              <p:nvPr/>
            </p:nvSpPr>
            <p:spPr>
              <a:xfrm rot="20100000">
                <a:off x="13000" y="21075"/>
                <a:ext cx="1081" cy="524"/>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participate</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16" name="文本框 116"/>
              <p:cNvSpPr txBox="1"/>
              <p:nvPr/>
            </p:nvSpPr>
            <p:spPr>
              <a:xfrm rot="2340000">
                <a:off x="12574" y="22590"/>
                <a:ext cx="1860" cy="524"/>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participate+initiate</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99" name="文本框 99"/>
              <p:cNvSpPr txBox="1"/>
              <p:nvPr/>
            </p:nvSpPr>
            <p:spPr>
              <a:xfrm rot="20520000">
                <a:off x="9496" y="21136"/>
                <a:ext cx="2711" cy="465"/>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Verify vehicle information</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95" name="文本框 95"/>
              <p:cNvSpPr txBox="1"/>
              <p:nvPr/>
            </p:nvSpPr>
            <p:spPr>
              <a:xfrm>
                <a:off x="7264" y="21649"/>
                <a:ext cx="1425" cy="465"/>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initiate</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7" name="文本框 93"/>
              <p:cNvSpPr txBox="1"/>
              <p:nvPr/>
            </p:nvSpPr>
            <p:spPr>
              <a:xfrm>
                <a:off x="8299" y="22044"/>
                <a:ext cx="1830" cy="480"/>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marL="0" algn="l" eaLnBrk="1"/>
                <a:r>
                  <a:rPr lang="en-US" altLang="zh-CN" sz="800"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rPr>
                  <a:t>UC2: </a:t>
                </a:r>
                <a:r>
                  <a:rPr lang="en-US" altLang="zh-CN" sz="800" kern="1200">
                    <a:solidFill>
                      <a:srgbClr val="000000"/>
                    </a:solidFill>
                    <a:latin typeface="Arial" panose="020B0604020202020204"/>
                    <a:ea typeface="宋体" panose="02010600030101010101" pitchFamily="2" charset="-122"/>
                    <a:cs typeface="Times New Roman" panose="02020603050405020304"/>
                    <a:sym typeface="Times New Roman" panose="02020603050405020304"/>
                  </a:rPr>
                  <a:t>License Plate Recognition</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grpSp>
            <p:nvGrpSpPr>
              <p:cNvPr id="18" name="组合 84"/>
              <p:cNvGrpSpPr/>
              <p:nvPr/>
            </p:nvGrpSpPr>
            <p:grpSpPr>
              <a:xfrm>
                <a:off x="6633" y="21523"/>
                <a:ext cx="420" cy="990"/>
                <a:chOff x="5550" y="11383"/>
                <a:chExt cx="420" cy="990"/>
              </a:xfrm>
            </p:grpSpPr>
            <p:sp>
              <p:nvSpPr>
                <p:cNvPr id="19" name="椭圆 33"/>
                <p:cNvSpPr/>
                <p:nvPr/>
              </p:nvSpPr>
              <p:spPr>
                <a:xfrm>
                  <a:off x="5580" y="11383"/>
                  <a:ext cx="300" cy="315"/>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sp>
            <p:cxnSp>
              <p:nvCxnSpPr>
                <p:cNvPr id="20" name="直接连接符 35"/>
                <p:cNvCxnSpPr/>
                <p:nvPr/>
              </p:nvCxnSpPr>
              <p:spPr>
                <a:xfrm>
                  <a:off x="5550" y="11893"/>
                  <a:ext cx="42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36"/>
                <p:cNvCxnSpPr/>
                <p:nvPr/>
              </p:nvCxnSpPr>
              <p:spPr>
                <a:xfrm flipH="1">
                  <a:off x="5550" y="12073"/>
                  <a:ext cx="180" cy="3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34"/>
                <p:cNvCxnSpPr/>
                <p:nvPr/>
              </p:nvCxnSpPr>
              <p:spPr>
                <a:xfrm>
                  <a:off x="5730" y="12058"/>
                  <a:ext cx="195" cy="28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37"/>
                <p:cNvCxnSpPr/>
                <p:nvPr/>
              </p:nvCxnSpPr>
              <p:spPr>
                <a:xfrm>
                  <a:off x="5730" y="11683"/>
                  <a:ext cx="0" cy="36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98" name="矩形 90"/>
              <p:cNvSpPr/>
              <p:nvPr/>
            </p:nvSpPr>
            <p:spPr>
              <a:xfrm>
                <a:off x="7579" y="20535"/>
                <a:ext cx="6645" cy="369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100" name="文本框 91"/>
              <p:cNvSpPr txBox="1"/>
              <p:nvPr/>
            </p:nvSpPr>
            <p:spPr>
              <a:xfrm>
                <a:off x="6439" y="22660"/>
                <a:ext cx="765" cy="434"/>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User</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01" name="椭圆 92"/>
              <p:cNvSpPr/>
              <p:nvPr/>
            </p:nvSpPr>
            <p:spPr>
              <a:xfrm>
                <a:off x="8344" y="21870"/>
                <a:ext cx="1440" cy="7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102" name="直接连接符 94"/>
              <p:cNvCxnSpPr>
                <a:endCxn id="20" idx="2"/>
              </p:cNvCxnSpPr>
              <p:nvPr/>
            </p:nvCxnSpPr>
            <p:spPr>
              <a:xfrm>
                <a:off x="6949" y="22116"/>
                <a:ext cx="1395" cy="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箭头连接符 96"/>
              <p:cNvCxnSpPr>
                <a:stCxn id="20" idx="6"/>
              </p:cNvCxnSpPr>
              <p:nvPr/>
            </p:nvCxnSpPr>
            <p:spPr>
              <a:xfrm flipV="1">
                <a:off x="9784" y="21714"/>
                <a:ext cx="1290" cy="5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 name="椭圆 97"/>
              <p:cNvSpPr/>
              <p:nvPr/>
            </p:nvSpPr>
            <p:spPr>
              <a:xfrm>
                <a:off x="11194" y="21285"/>
                <a:ext cx="1814" cy="8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sp>
          <p:grpSp>
            <p:nvGrpSpPr>
              <p:cNvPr id="106" name="组合 100"/>
              <p:cNvGrpSpPr/>
              <p:nvPr/>
            </p:nvGrpSpPr>
            <p:grpSpPr>
              <a:xfrm>
                <a:off x="15123" y="20278"/>
                <a:ext cx="420" cy="990"/>
                <a:chOff x="5550" y="11383"/>
                <a:chExt cx="420" cy="990"/>
              </a:xfrm>
            </p:grpSpPr>
            <p:sp>
              <p:nvSpPr>
                <p:cNvPr id="107" name="椭圆 33"/>
                <p:cNvSpPr/>
                <p:nvPr/>
              </p:nvSpPr>
              <p:spPr>
                <a:xfrm>
                  <a:off x="5580" y="11383"/>
                  <a:ext cx="300" cy="315"/>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sp>
            <p:cxnSp>
              <p:nvCxnSpPr>
                <p:cNvPr id="108" name="直接连接符 35"/>
                <p:cNvCxnSpPr/>
                <p:nvPr/>
              </p:nvCxnSpPr>
              <p:spPr>
                <a:xfrm>
                  <a:off x="5550" y="11893"/>
                  <a:ext cx="42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36"/>
                <p:cNvCxnSpPr/>
                <p:nvPr/>
              </p:nvCxnSpPr>
              <p:spPr>
                <a:xfrm flipH="1">
                  <a:off x="5550" y="12073"/>
                  <a:ext cx="180" cy="3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34"/>
                <p:cNvCxnSpPr/>
                <p:nvPr/>
              </p:nvCxnSpPr>
              <p:spPr>
                <a:xfrm>
                  <a:off x="5730" y="12058"/>
                  <a:ext cx="195" cy="28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37"/>
                <p:cNvCxnSpPr/>
                <p:nvPr/>
              </p:nvCxnSpPr>
              <p:spPr>
                <a:xfrm>
                  <a:off x="5730" y="11683"/>
                  <a:ext cx="0" cy="36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12" name="组合 106"/>
              <p:cNvGrpSpPr/>
              <p:nvPr/>
            </p:nvGrpSpPr>
            <p:grpSpPr>
              <a:xfrm>
                <a:off x="15153" y="23158"/>
                <a:ext cx="420" cy="990"/>
                <a:chOff x="5550" y="11383"/>
                <a:chExt cx="420" cy="990"/>
              </a:xfrm>
            </p:grpSpPr>
            <p:sp>
              <p:nvSpPr>
                <p:cNvPr id="113" name="椭圆 33"/>
                <p:cNvSpPr/>
                <p:nvPr/>
              </p:nvSpPr>
              <p:spPr>
                <a:xfrm>
                  <a:off x="5580" y="11383"/>
                  <a:ext cx="300" cy="315"/>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sp>
            <p:cxnSp>
              <p:nvCxnSpPr>
                <p:cNvPr id="114" name="直接连接符 35"/>
                <p:cNvCxnSpPr/>
                <p:nvPr/>
              </p:nvCxnSpPr>
              <p:spPr>
                <a:xfrm>
                  <a:off x="5550" y="11893"/>
                  <a:ext cx="42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36"/>
                <p:cNvCxnSpPr/>
                <p:nvPr/>
              </p:nvCxnSpPr>
              <p:spPr>
                <a:xfrm flipH="1">
                  <a:off x="5550" y="12073"/>
                  <a:ext cx="180" cy="3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34"/>
                <p:cNvCxnSpPr/>
                <p:nvPr/>
              </p:nvCxnSpPr>
              <p:spPr>
                <a:xfrm>
                  <a:off x="5730" y="12058"/>
                  <a:ext cx="195" cy="28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37"/>
                <p:cNvCxnSpPr/>
                <p:nvPr/>
              </p:nvCxnSpPr>
              <p:spPr>
                <a:xfrm>
                  <a:off x="5730" y="11683"/>
                  <a:ext cx="0" cy="36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20" name="文本框 112"/>
              <p:cNvSpPr txBox="1"/>
              <p:nvPr/>
            </p:nvSpPr>
            <p:spPr>
              <a:xfrm>
                <a:off x="14914" y="21370"/>
                <a:ext cx="930" cy="434"/>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D</a:t>
                </a:r>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atabase</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21" name="文本框 113"/>
              <p:cNvSpPr txBox="1"/>
              <p:nvPr/>
            </p:nvSpPr>
            <p:spPr>
              <a:xfrm>
                <a:off x="14884" y="24250"/>
                <a:ext cx="930" cy="434"/>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en-US" altLang="zh-CN" sz="1050" kern="100" spc="0">
                    <a:solidFill>
                      <a:srgbClr val="333333"/>
                    </a:solidFill>
                    <a:latin typeface="Arial" panose="020B0604020202020204"/>
                    <a:ea typeface="宋体" panose="02010600030101010101" pitchFamily="2" charset="-122"/>
                    <a:cs typeface="Arial" panose="020B0604020202020204"/>
                    <a:sym typeface="Times New Roman" panose="02020603050405020304"/>
                  </a:rPr>
                  <a:t>R</a:t>
                </a:r>
                <a:r>
                  <a:rPr lang="en-US" altLang="zh-CN" sz="1050" kern="100" spc="0">
                    <a:solidFill>
                      <a:srgbClr val="333333"/>
                    </a:solidFill>
                    <a:latin typeface="Arial" panose="020B0604020202020204"/>
                    <a:ea typeface="宋体" panose="02010600030101010101" pitchFamily="2" charset="-122"/>
                    <a:cs typeface="Arial" panose="020B0604020202020204"/>
                    <a:sym typeface="Times New Roman" panose="02020603050405020304"/>
                  </a:rPr>
                  <a:t>ail</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122" name="直接连接符 114"/>
              <p:cNvCxnSpPr/>
              <p:nvPr/>
            </p:nvCxnSpPr>
            <p:spPr>
              <a:xfrm flipV="1">
                <a:off x="13009" y="21159"/>
                <a:ext cx="1950" cy="5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15"/>
              <p:cNvCxnSpPr>
                <a:stCxn id="97" idx="6"/>
              </p:cNvCxnSpPr>
              <p:nvPr/>
            </p:nvCxnSpPr>
            <p:spPr>
              <a:xfrm>
                <a:off x="13008" y="21712"/>
                <a:ext cx="2011" cy="20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ustDataLst>
      <p:tags r:id="rId2"/>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nvSpPr>
        <p:spPr>
          <a:xfrm>
            <a:off x="2313305" y="706120"/>
            <a:ext cx="1383665" cy="132969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 name="组合 8"/>
          <p:cNvGrpSpPr/>
          <p:nvPr/>
        </p:nvGrpSpPr>
        <p:grpSpPr>
          <a:xfrm>
            <a:off x="250190" y="1416050"/>
            <a:ext cx="2063115" cy="107950"/>
            <a:chOff x="-272" y="4943"/>
            <a:chExt cx="5269" cy="170"/>
          </a:xfrm>
        </p:grpSpPr>
        <p:cxnSp>
          <p:nvCxnSpPr>
            <p:cNvPr id="5" name="直接连接符 4"/>
            <p:cNvCxnSpPr/>
            <p:nvPr/>
          </p:nvCxnSpPr>
          <p:spPr>
            <a:xfrm>
              <a:off x="-272" y="4986"/>
              <a:ext cx="5247" cy="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 name="图片 2" descr="0172d0dc26b25d2e622eceade12082b0b4877cadcac02-NCB2wE_fw658"/>
          <p:cNvPicPr>
            <a:picLocks noChangeAspect="1"/>
          </p:cNvPicPr>
          <p:nvPr/>
        </p:nvPicPr>
        <p:blipFill>
          <a:blip r:embed="rId1"/>
          <a:stretch>
            <a:fillRect/>
          </a:stretch>
        </p:blipFill>
        <p:spPr>
          <a:xfrm>
            <a:off x="2403475" y="553085"/>
            <a:ext cx="1203325" cy="1482725"/>
          </a:xfrm>
          <a:prstGeom prst="rect">
            <a:avLst/>
          </a:prstGeom>
        </p:spPr>
      </p:pic>
      <p:grpSp>
        <p:nvGrpSpPr>
          <p:cNvPr id="10" name="组合 9"/>
          <p:cNvGrpSpPr/>
          <p:nvPr/>
        </p:nvGrpSpPr>
        <p:grpSpPr>
          <a:xfrm flipH="1">
            <a:off x="3696970" y="1362075"/>
            <a:ext cx="1154430" cy="107950"/>
            <a:chOff x="3179" y="4943"/>
            <a:chExt cx="1818" cy="170"/>
          </a:xfrm>
        </p:grpSpPr>
        <p:cxnSp>
          <p:nvCxnSpPr>
            <p:cNvPr id="11" name="直接连接符 10"/>
            <p:cNvCxnSpPr/>
            <p:nvPr/>
          </p:nvCxnSpPr>
          <p:spPr>
            <a:xfrm>
              <a:off x="3179" y="5028"/>
              <a:ext cx="18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8" name="直接连接符 17"/>
          <p:cNvCxnSpPr/>
          <p:nvPr/>
        </p:nvCxnSpPr>
        <p:spPr>
          <a:xfrm>
            <a:off x="8738235" y="1390650"/>
            <a:ext cx="3331845"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580640" y="910590"/>
            <a:ext cx="848995" cy="768350"/>
          </a:xfrm>
          <a:prstGeom prst="rect">
            <a:avLst/>
          </a:prstGeom>
          <a:noFill/>
        </p:spPr>
        <p:txBody>
          <a:bodyPr wrap="square" rtlCol="0">
            <a:spAutoFit/>
          </a:bodyPr>
          <a:p>
            <a:r>
              <a:rPr lang="en-US" altLang="zh-CN" sz="4400"/>
              <a:t>4</a:t>
            </a:r>
            <a:endParaRPr lang="en-US" altLang="zh-CN" sz="4400"/>
          </a:p>
        </p:txBody>
      </p:sp>
      <p:sp>
        <p:nvSpPr>
          <p:cNvPr id="8" name="文本框 7"/>
          <p:cNvSpPr txBox="1"/>
          <p:nvPr/>
        </p:nvSpPr>
        <p:spPr>
          <a:xfrm>
            <a:off x="4905375" y="1033780"/>
            <a:ext cx="3832860" cy="645160"/>
          </a:xfrm>
          <a:prstGeom prst="rect">
            <a:avLst/>
          </a:prstGeom>
          <a:noFill/>
        </p:spPr>
        <p:txBody>
          <a:bodyPr wrap="square" rtlCol="0">
            <a:spAutoFit/>
          </a:bodyPr>
          <a:p>
            <a:r>
              <a:rPr lang="zh-CN" altLang="en-US" sz="3600"/>
              <a:t>Camera sensor</a:t>
            </a:r>
            <a:endParaRPr lang="zh-CN" altLang="en-US" sz="3600"/>
          </a:p>
        </p:txBody>
      </p:sp>
      <p:pic>
        <p:nvPicPr>
          <p:cNvPr id="17" name="图片 16" descr="timg"/>
          <p:cNvPicPr>
            <a:picLocks noChangeAspect="1"/>
          </p:cNvPicPr>
          <p:nvPr/>
        </p:nvPicPr>
        <p:blipFill>
          <a:blip r:embed="rId2"/>
          <a:stretch>
            <a:fillRect/>
          </a:stretch>
        </p:blipFill>
        <p:spPr>
          <a:xfrm>
            <a:off x="9343390" y="2628900"/>
            <a:ext cx="2327910" cy="1303655"/>
          </a:xfrm>
          <a:prstGeom prst="rect">
            <a:avLst/>
          </a:prstGeom>
          <a:effectLst>
            <a:glow rad="139700">
              <a:schemeClr val="accent2">
                <a:satMod val="175000"/>
                <a:alpha val="40000"/>
              </a:schemeClr>
            </a:glow>
          </a:effectLst>
        </p:spPr>
      </p:pic>
      <p:graphicFrame>
        <p:nvGraphicFramePr>
          <p:cNvPr id="22" name="表格 21"/>
          <p:cNvGraphicFramePr/>
          <p:nvPr/>
        </p:nvGraphicFramePr>
        <p:xfrm>
          <a:off x="104140" y="2270125"/>
          <a:ext cx="8282305" cy="3321050"/>
        </p:xfrm>
        <a:graphic>
          <a:graphicData uri="http://schemas.openxmlformats.org/drawingml/2006/table">
            <a:tbl>
              <a:tblPr firstRow="1" bandRow="1">
                <a:tableStyleId>{5C22544A-7EE6-4342-B048-85BDC9FD1C3A}</a:tableStyleId>
              </a:tblPr>
              <a:tblGrid>
                <a:gridCol w="8282305"/>
              </a:tblGrid>
              <a:tr h="664210">
                <a:tc>
                  <a:txBody>
                    <a:bodyPr/>
                    <a:p>
                      <a:pPr>
                        <a:buNone/>
                      </a:pPr>
                      <a:r>
                        <a:rPr lang="en-US" altLang="zh-CN" sz="1800">
                          <a:solidFill>
                            <a:schemeClr val="tx1">
                              <a:lumMod val="95000"/>
                              <a:lumOff val="5000"/>
                            </a:schemeClr>
                          </a:solidFill>
                          <a:sym typeface="+mn-ea"/>
                        </a:rPr>
                        <a:t>1.</a:t>
                      </a:r>
                      <a:r>
                        <a:rPr lang="zh-CN" altLang="en-US" sz="1800">
                          <a:solidFill>
                            <a:schemeClr val="tx1">
                              <a:lumMod val="95000"/>
                              <a:lumOff val="5000"/>
                            </a:schemeClr>
                          </a:solidFill>
                          <a:sym typeface="+mn-ea"/>
                        </a:rPr>
                        <a:t>Read the owner's license plate information, vehicle color</a:t>
                      </a:r>
                      <a:endParaRPr lang="zh-CN" altLang="en-US" sz="1800">
                        <a:solidFill>
                          <a:schemeClr val="tx1">
                            <a:lumMod val="95000"/>
                            <a:lumOff val="5000"/>
                          </a:schemeClr>
                        </a:solidFill>
                        <a:sym typeface="+mn-ea"/>
                      </a:endParaRPr>
                    </a:p>
                    <a:p>
                      <a:pPr>
                        <a:buNone/>
                      </a:pPr>
                      <a:endParaRPr lang="zh-CN" altLang="en-US">
                        <a:solidFill>
                          <a:schemeClr val="tx1">
                            <a:lumMod val="95000"/>
                            <a:lumOff val="5000"/>
                          </a:schemeClr>
                        </a:solidFill>
                      </a:endParaRPr>
                    </a:p>
                  </a:txBody>
                  <a:tcPr/>
                </a:tc>
              </a:tr>
              <a:tr h="664210">
                <a:tc>
                  <a:txBody>
                    <a:bodyPr/>
                    <a:p>
                      <a:pPr>
                        <a:buNone/>
                      </a:pPr>
                      <a:r>
                        <a:rPr lang="en-US" altLang="zh-CN">
                          <a:solidFill>
                            <a:schemeClr val="tx1">
                              <a:lumMod val="95000"/>
                              <a:lumOff val="5000"/>
                            </a:schemeClr>
                          </a:solidFill>
                        </a:rPr>
                        <a:t>2.Upload vehicle information to the database</a:t>
                      </a:r>
                      <a:endParaRPr lang="en-US" altLang="zh-CN">
                        <a:solidFill>
                          <a:schemeClr val="tx1">
                            <a:lumMod val="95000"/>
                            <a:lumOff val="5000"/>
                          </a:schemeClr>
                        </a:solidFill>
                      </a:endParaRPr>
                    </a:p>
                  </a:txBody>
                  <a:tcPr/>
                </a:tc>
              </a:tr>
              <a:tr h="664210">
                <a:tc>
                  <a:txBody>
                    <a:bodyPr/>
                    <a:p>
                      <a:pPr>
                        <a:buNone/>
                      </a:pPr>
                      <a:r>
                        <a:rPr lang="en-US" altLang="zh-CN">
                          <a:solidFill>
                            <a:schemeClr val="tx1">
                              <a:lumMod val="95000"/>
                              <a:lumOff val="5000"/>
                            </a:schemeClr>
                          </a:solidFill>
                        </a:rPr>
                        <a:t>3.Database feedback information to the mobile client</a:t>
                      </a:r>
                      <a:endParaRPr lang="en-US" altLang="zh-CN">
                        <a:solidFill>
                          <a:schemeClr val="tx1">
                            <a:lumMod val="95000"/>
                            <a:lumOff val="5000"/>
                          </a:schemeClr>
                        </a:solidFill>
                      </a:endParaRPr>
                    </a:p>
                  </a:txBody>
                  <a:tcPr/>
                </a:tc>
              </a:tr>
              <a:tr h="664210">
                <a:tc>
                  <a:txBody>
                    <a:bodyPr/>
                    <a:p>
                      <a:pPr>
                        <a:buNone/>
                      </a:pPr>
                      <a:r>
                        <a:rPr lang="en-US" altLang="zh-CN">
                          <a:solidFill>
                            <a:schemeClr val="tx1">
                              <a:lumMod val="95000"/>
                              <a:lumOff val="5000"/>
                            </a:schemeClr>
                          </a:solidFill>
                        </a:rPr>
                        <a:t>4.Identify vehicle information, whether to pay, payment time</a:t>
                      </a:r>
                      <a:endParaRPr lang="en-US" altLang="zh-CN">
                        <a:solidFill>
                          <a:schemeClr val="tx1">
                            <a:lumMod val="95000"/>
                            <a:lumOff val="5000"/>
                          </a:schemeClr>
                        </a:solidFill>
                      </a:endParaRPr>
                    </a:p>
                  </a:txBody>
                  <a:tcPr/>
                </a:tc>
              </a:tr>
              <a:tr h="664210">
                <a:tc>
                  <a:txBody>
                    <a:bodyPr/>
                    <a:p>
                      <a:pPr>
                        <a:buNone/>
                      </a:pPr>
                      <a:r>
                        <a:rPr lang="en-US" altLang="zh-CN">
                          <a:solidFill>
                            <a:schemeClr val="tx1">
                              <a:lumMod val="95000"/>
                              <a:lumOff val="5000"/>
                            </a:schemeClr>
                          </a:solidFill>
                        </a:rPr>
                        <a:t>5.Passing information to the exit information fence</a:t>
                      </a:r>
                      <a:endParaRPr lang="en-US" altLang="zh-CN">
                        <a:solidFill>
                          <a:schemeClr val="tx1">
                            <a:lumMod val="95000"/>
                            <a:lumOff val="5000"/>
                          </a:schemeClr>
                        </a:solidFill>
                      </a:endParaRPr>
                    </a:p>
                  </a:txBody>
                  <a:tcPr/>
                </a:tc>
              </a:tr>
            </a:tbl>
          </a:graphicData>
        </a:graphic>
      </p:graphicFrame>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Freeform 12"/>
          <p:cNvSpPr/>
          <p:nvPr/>
        </p:nvSpPr>
        <p:spPr bwMode="auto">
          <a:xfrm>
            <a:off x="1534795" y="2538730"/>
            <a:ext cx="1492250" cy="1327785"/>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AFBB79"/>
          </a:solidFill>
          <a:ln w="9525">
            <a:noFill/>
            <a:round/>
          </a:ln>
          <a:extLst>
            <a:ext uri="{91240B29-F687-4F45-9708-019B960494DF}">
              <a14:hiddenLine xmlns:a14="http://schemas.microsoft.com/office/drawing/2010/main" w="9525">
                <a:solidFill>
                  <a:srgbClr val="000000"/>
                </a:solidFill>
                <a:round/>
              </a14:hiddenLine>
            </a:ext>
          </a:extLst>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8" name="组合 7"/>
          <p:cNvGrpSpPr/>
          <p:nvPr/>
        </p:nvGrpSpPr>
        <p:grpSpPr>
          <a:xfrm rot="0">
            <a:off x="1760855" y="2608580"/>
            <a:ext cx="1151255" cy="883920"/>
            <a:chOff x="1283891" y="1695061"/>
            <a:chExt cx="857250" cy="571500"/>
          </a:xfrm>
        </p:grpSpPr>
        <p:sp>
          <p:nvSpPr>
            <p:cNvPr id="9" name="Freeform 13"/>
            <p:cNvSpPr/>
            <p:nvPr/>
          </p:nvSpPr>
          <p:spPr bwMode="auto">
            <a:xfrm>
              <a:off x="1283891" y="1720064"/>
              <a:ext cx="844550"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2" name="组合 1"/>
            <p:cNvGrpSpPr/>
            <p:nvPr/>
          </p:nvGrpSpPr>
          <p:grpSpPr>
            <a:xfrm>
              <a:off x="1320404" y="1695061"/>
              <a:ext cx="820737" cy="522685"/>
              <a:chOff x="1320404" y="1695061"/>
              <a:chExt cx="820737" cy="522685"/>
            </a:xfrm>
          </p:grpSpPr>
          <p:sp>
            <p:nvSpPr>
              <p:cNvPr id="11" name="Freeform 14"/>
              <p:cNvSpPr/>
              <p:nvPr/>
            </p:nvSpPr>
            <p:spPr bwMode="auto">
              <a:xfrm>
                <a:off x="1910954" y="1695061"/>
                <a:ext cx="117475"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4" name="Freeform 15"/>
              <p:cNvSpPr/>
              <p:nvPr/>
            </p:nvSpPr>
            <p:spPr bwMode="auto">
              <a:xfrm>
                <a:off x="1637904" y="1715302"/>
                <a:ext cx="142875"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5" name="Freeform 16"/>
              <p:cNvSpPr/>
              <p:nvPr/>
            </p:nvSpPr>
            <p:spPr bwMode="auto">
              <a:xfrm>
                <a:off x="1391842" y="1798645"/>
                <a:ext cx="187325"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14" name="Freeform 17"/>
              <p:cNvSpPr/>
              <p:nvPr/>
            </p:nvSpPr>
            <p:spPr bwMode="auto">
              <a:xfrm>
                <a:off x="1320404" y="2114161"/>
                <a:ext cx="474663"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15" name="Freeform 18"/>
              <p:cNvSpPr/>
              <p:nvPr/>
            </p:nvSpPr>
            <p:spPr bwMode="auto">
              <a:xfrm>
                <a:off x="1512491"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16" name="Freeform 19"/>
              <p:cNvSpPr/>
              <p:nvPr/>
            </p:nvSpPr>
            <p:spPr bwMode="auto">
              <a:xfrm>
                <a:off x="1823641" y="1815314"/>
                <a:ext cx="317500"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grpSp>
      <p:cxnSp>
        <p:nvCxnSpPr>
          <p:cNvPr id="17" name="直接连接符 16"/>
          <p:cNvCxnSpPr/>
          <p:nvPr/>
        </p:nvCxnSpPr>
        <p:spPr>
          <a:xfrm>
            <a:off x="1534795" y="3866515"/>
            <a:ext cx="2033270" cy="0"/>
          </a:xfrm>
          <a:prstGeom prst="line">
            <a:avLst/>
          </a:prstGeom>
        </p:spPr>
        <p:style>
          <a:lnRef idx="2">
            <a:schemeClr val="dk1">
              <a:shade val="50000"/>
            </a:schemeClr>
          </a:lnRef>
          <a:fillRef idx="1">
            <a:schemeClr val="dk1"/>
          </a:fillRef>
          <a:effectRef idx="0">
            <a:schemeClr val="dk1"/>
          </a:effectRef>
          <a:fontRef idx="minor">
            <a:schemeClr val="lt1"/>
          </a:fontRef>
        </p:style>
      </p:cxnSp>
      <p:sp>
        <p:nvSpPr>
          <p:cNvPr id="18" name="矩形 17"/>
          <p:cNvSpPr/>
          <p:nvPr/>
        </p:nvSpPr>
        <p:spPr>
          <a:xfrm>
            <a:off x="1534795" y="3295650"/>
            <a:ext cx="2161540" cy="3683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wrap="square">
            <a:spAutoFit/>
          </a:bodyPr>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A.Ready to timing</a:t>
            </a:r>
            <a:endParaRPr kumimoji="0" lang="en-US" altLang="zh-CN" sz="1800" b="1"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19" name="Freeform 12"/>
          <p:cNvSpPr/>
          <p:nvPr/>
        </p:nvSpPr>
        <p:spPr bwMode="auto">
          <a:xfrm>
            <a:off x="3930650" y="2538730"/>
            <a:ext cx="1492250" cy="1327785"/>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AFBB79"/>
          </a:solidFill>
          <a:ln w="9525">
            <a:noFill/>
            <a:round/>
          </a:ln>
          <a:extLst>
            <a:ext uri="{91240B29-F687-4F45-9708-019B960494DF}">
              <a14:hiddenLine xmlns:a14="http://schemas.microsoft.com/office/drawing/2010/main" w="9525">
                <a:solidFill>
                  <a:srgbClr val="000000"/>
                </a:solidFill>
                <a:round/>
              </a14:hiddenLine>
            </a:ext>
          </a:extLst>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20" name="组合 19"/>
          <p:cNvGrpSpPr/>
          <p:nvPr/>
        </p:nvGrpSpPr>
        <p:grpSpPr>
          <a:xfrm rot="0">
            <a:off x="4158615" y="2608580"/>
            <a:ext cx="1148715" cy="883920"/>
            <a:chOff x="3069828" y="1695061"/>
            <a:chExt cx="855664" cy="571500"/>
          </a:xfrm>
        </p:grpSpPr>
        <p:sp>
          <p:nvSpPr>
            <p:cNvPr id="21" name="Freeform 13"/>
            <p:cNvSpPr/>
            <p:nvPr/>
          </p:nvSpPr>
          <p:spPr bwMode="auto">
            <a:xfrm>
              <a:off x="3069828" y="1720064"/>
              <a:ext cx="844550"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2" name="Freeform 14"/>
            <p:cNvSpPr/>
            <p:nvPr/>
          </p:nvSpPr>
          <p:spPr bwMode="auto">
            <a:xfrm>
              <a:off x="3695304" y="1695061"/>
              <a:ext cx="119063"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3" name="Freeform 15"/>
            <p:cNvSpPr/>
            <p:nvPr/>
          </p:nvSpPr>
          <p:spPr bwMode="auto">
            <a:xfrm>
              <a:off x="3423842" y="1715302"/>
              <a:ext cx="141287"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ln w="0">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4" name="Freeform 16"/>
            <p:cNvSpPr/>
            <p:nvPr/>
          </p:nvSpPr>
          <p:spPr bwMode="auto">
            <a:xfrm>
              <a:off x="3176191" y="1798645"/>
              <a:ext cx="188912"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5" name="Freeform 17"/>
            <p:cNvSpPr/>
            <p:nvPr/>
          </p:nvSpPr>
          <p:spPr bwMode="auto">
            <a:xfrm>
              <a:off x="3104753" y="2114161"/>
              <a:ext cx="476250"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6" name="Freeform 18"/>
            <p:cNvSpPr/>
            <p:nvPr/>
          </p:nvSpPr>
          <p:spPr bwMode="auto">
            <a:xfrm>
              <a:off x="3298428"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7" name="Freeform 19"/>
            <p:cNvSpPr/>
            <p:nvPr/>
          </p:nvSpPr>
          <p:spPr bwMode="auto">
            <a:xfrm>
              <a:off x="3609579" y="1815314"/>
              <a:ext cx="315913"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cxnSp>
        <p:nvCxnSpPr>
          <p:cNvPr id="28" name="直接连接符 27"/>
          <p:cNvCxnSpPr/>
          <p:nvPr/>
        </p:nvCxnSpPr>
        <p:spPr>
          <a:xfrm>
            <a:off x="3930650" y="3866515"/>
            <a:ext cx="2035810" cy="0"/>
          </a:xfrm>
          <a:prstGeom prst="line">
            <a:avLst/>
          </a:prstGeom>
        </p:spPr>
        <p:style>
          <a:lnRef idx="2">
            <a:schemeClr val="dk1">
              <a:shade val="50000"/>
            </a:schemeClr>
          </a:lnRef>
          <a:fillRef idx="1">
            <a:schemeClr val="dk1"/>
          </a:fillRef>
          <a:effectRef idx="0">
            <a:schemeClr val="dk1"/>
          </a:effectRef>
          <a:fontRef idx="minor">
            <a:schemeClr val="lt1"/>
          </a:fontRef>
        </p:style>
      </p:cxnSp>
      <p:sp>
        <p:nvSpPr>
          <p:cNvPr id="29" name="矩形 28"/>
          <p:cNvSpPr/>
          <p:nvPr/>
        </p:nvSpPr>
        <p:spPr>
          <a:xfrm>
            <a:off x="3930650" y="3295650"/>
            <a:ext cx="2162175" cy="3683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wrap="square">
            <a:spAutoFit/>
          </a:bodyPr>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B.start the timer</a:t>
            </a:r>
            <a:endParaRPr kumimoji="0" lang="en-US" altLang="zh-CN" sz="1800" b="1"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0" name="Freeform 12"/>
          <p:cNvSpPr/>
          <p:nvPr/>
        </p:nvSpPr>
        <p:spPr bwMode="auto">
          <a:xfrm>
            <a:off x="6328410" y="2538730"/>
            <a:ext cx="1492250" cy="1327785"/>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AFBB79"/>
          </a:solidFill>
          <a:ln w="9525">
            <a:noFill/>
            <a:round/>
          </a:ln>
          <a:extLst>
            <a:ext uri="{91240B29-F687-4F45-9708-019B960494DF}">
              <a14:hiddenLine xmlns:a14="http://schemas.microsoft.com/office/drawing/2010/main" w="9525">
                <a:solidFill>
                  <a:srgbClr val="000000"/>
                </a:solidFill>
                <a:round/>
              </a14:hiddenLine>
            </a:ext>
          </a:extLst>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31" name="组合 30"/>
          <p:cNvGrpSpPr/>
          <p:nvPr/>
        </p:nvGrpSpPr>
        <p:grpSpPr>
          <a:xfrm rot="0">
            <a:off x="6556375" y="2608580"/>
            <a:ext cx="1148715" cy="883920"/>
            <a:chOff x="4855766" y="1695061"/>
            <a:chExt cx="855662" cy="571500"/>
          </a:xfrm>
        </p:grpSpPr>
        <p:sp>
          <p:nvSpPr>
            <p:cNvPr id="32" name="Freeform 13"/>
            <p:cNvSpPr/>
            <p:nvPr/>
          </p:nvSpPr>
          <p:spPr bwMode="auto">
            <a:xfrm>
              <a:off x="4855766" y="1720064"/>
              <a:ext cx="842962"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3" name="Freeform 14"/>
            <p:cNvSpPr/>
            <p:nvPr/>
          </p:nvSpPr>
          <p:spPr bwMode="auto">
            <a:xfrm>
              <a:off x="5481242" y="1695061"/>
              <a:ext cx="117475"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4" name="Freeform 15"/>
            <p:cNvSpPr/>
            <p:nvPr/>
          </p:nvSpPr>
          <p:spPr bwMode="auto">
            <a:xfrm>
              <a:off x="5208192" y="1715302"/>
              <a:ext cx="142875"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5" name="Freeform 16"/>
            <p:cNvSpPr/>
            <p:nvPr/>
          </p:nvSpPr>
          <p:spPr bwMode="auto">
            <a:xfrm>
              <a:off x="4962129" y="1798645"/>
              <a:ext cx="187325"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6" name="Freeform 17"/>
            <p:cNvSpPr/>
            <p:nvPr/>
          </p:nvSpPr>
          <p:spPr bwMode="auto">
            <a:xfrm>
              <a:off x="4890691" y="2114161"/>
              <a:ext cx="474662"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7" name="Freeform 18"/>
            <p:cNvSpPr/>
            <p:nvPr/>
          </p:nvSpPr>
          <p:spPr bwMode="auto">
            <a:xfrm>
              <a:off x="5082778"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8" name="Freeform 19"/>
            <p:cNvSpPr/>
            <p:nvPr/>
          </p:nvSpPr>
          <p:spPr bwMode="auto">
            <a:xfrm>
              <a:off x="5393928" y="1815314"/>
              <a:ext cx="317500"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cxnSp>
        <p:nvCxnSpPr>
          <p:cNvPr id="39" name="直接连接符 38"/>
          <p:cNvCxnSpPr/>
          <p:nvPr/>
        </p:nvCxnSpPr>
        <p:spPr>
          <a:xfrm>
            <a:off x="6328410" y="3866515"/>
            <a:ext cx="2033270" cy="0"/>
          </a:xfrm>
          <a:prstGeom prst="line">
            <a:avLst/>
          </a:prstGeom>
        </p:spPr>
        <p:style>
          <a:lnRef idx="2">
            <a:schemeClr val="dk1">
              <a:shade val="50000"/>
            </a:schemeClr>
          </a:lnRef>
          <a:fillRef idx="1">
            <a:schemeClr val="dk1"/>
          </a:fillRef>
          <a:effectRef idx="0">
            <a:schemeClr val="dk1"/>
          </a:effectRef>
          <a:fontRef idx="minor">
            <a:schemeClr val="lt1"/>
          </a:fontRef>
        </p:style>
      </p:cxnSp>
      <p:sp>
        <p:nvSpPr>
          <p:cNvPr id="40" name="矩形 39"/>
          <p:cNvSpPr/>
          <p:nvPr/>
        </p:nvSpPr>
        <p:spPr>
          <a:xfrm>
            <a:off x="6327775" y="3295650"/>
            <a:ext cx="2161540" cy="368300"/>
          </a:xfrm>
          <a:prstGeom prst="rect">
            <a:avLst/>
          </a:prstGeom>
          <a:noFill/>
          <a:extLst>
            <a:ext uri="{909E8E84-426E-40DD-AFC4-6F175D3DCCD1}">
              <a14:hiddenFill xmlns:a14="http://schemas.microsoft.com/office/drawing/2010/main">
                <a:solidFill>
                  <a:schemeClr val="tx2">
                    <a:lumMod val="90000"/>
                  </a:schemeClr>
                </a:solidFill>
              </a14:hiddenFill>
            </a:ext>
          </a:extLst>
        </p:spPr>
        <p:style>
          <a:lnRef idx="2">
            <a:schemeClr val="dk1">
              <a:shade val="50000"/>
            </a:schemeClr>
          </a:lnRef>
          <a:fillRef idx="1">
            <a:schemeClr val="dk1"/>
          </a:fillRef>
          <a:effectRef idx="0">
            <a:schemeClr val="dk1"/>
          </a:effectRef>
          <a:fontRef idx="minor">
            <a:schemeClr val="lt1"/>
          </a:fontRef>
        </p:style>
        <p:txBody>
          <a:bodyPr wrap="square">
            <a:spAutoFit/>
          </a:bodyPr>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C.End timing</a:t>
            </a:r>
            <a:endParaRPr kumimoji="0" lang="en-US" altLang="zh-CN" sz="1800" b="1"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41" name="Freeform 12"/>
          <p:cNvSpPr/>
          <p:nvPr/>
        </p:nvSpPr>
        <p:spPr bwMode="auto">
          <a:xfrm>
            <a:off x="8726170" y="2538730"/>
            <a:ext cx="1492250" cy="1327785"/>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AFBB79"/>
          </a:solidFill>
          <a:ln w="9525">
            <a:noFill/>
            <a:round/>
          </a:ln>
          <a:extLst>
            <a:ext uri="{91240B29-F687-4F45-9708-019B960494DF}">
              <a14:hiddenLine xmlns:a14="http://schemas.microsoft.com/office/drawing/2010/main" w="9525">
                <a:solidFill>
                  <a:srgbClr val="000000"/>
                </a:solidFill>
                <a:round/>
              </a14:hiddenLine>
            </a:ext>
          </a:extLst>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42" name="组合 41"/>
          <p:cNvGrpSpPr/>
          <p:nvPr/>
        </p:nvGrpSpPr>
        <p:grpSpPr>
          <a:xfrm rot="0">
            <a:off x="8952230" y="2608580"/>
            <a:ext cx="1151255" cy="883920"/>
            <a:chOff x="6640116" y="1695061"/>
            <a:chExt cx="857250" cy="571500"/>
          </a:xfrm>
        </p:grpSpPr>
        <p:sp>
          <p:nvSpPr>
            <p:cNvPr id="43" name="Freeform 13"/>
            <p:cNvSpPr/>
            <p:nvPr/>
          </p:nvSpPr>
          <p:spPr bwMode="auto">
            <a:xfrm>
              <a:off x="6640116" y="1720064"/>
              <a:ext cx="844550"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44" name="Freeform 14"/>
            <p:cNvSpPr/>
            <p:nvPr/>
          </p:nvSpPr>
          <p:spPr bwMode="auto">
            <a:xfrm>
              <a:off x="7267179" y="1695061"/>
              <a:ext cx="117475"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45" name="Freeform 15"/>
            <p:cNvSpPr/>
            <p:nvPr/>
          </p:nvSpPr>
          <p:spPr bwMode="auto">
            <a:xfrm>
              <a:off x="6994129" y="1715302"/>
              <a:ext cx="142875"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46" name="Freeform 16"/>
            <p:cNvSpPr/>
            <p:nvPr/>
          </p:nvSpPr>
          <p:spPr bwMode="auto">
            <a:xfrm>
              <a:off x="6746479" y="1798645"/>
              <a:ext cx="188913"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47" name="Freeform 17"/>
            <p:cNvSpPr/>
            <p:nvPr/>
          </p:nvSpPr>
          <p:spPr bwMode="auto">
            <a:xfrm>
              <a:off x="6675041" y="2114161"/>
              <a:ext cx="476250"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48" name="Freeform 18"/>
            <p:cNvSpPr/>
            <p:nvPr/>
          </p:nvSpPr>
          <p:spPr bwMode="auto">
            <a:xfrm>
              <a:off x="6868716"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49" name="Freeform 19"/>
            <p:cNvSpPr/>
            <p:nvPr/>
          </p:nvSpPr>
          <p:spPr bwMode="auto">
            <a:xfrm>
              <a:off x="7179866" y="1815314"/>
              <a:ext cx="317500"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cxnSp>
        <p:nvCxnSpPr>
          <p:cNvPr id="50" name="直接连接符 49"/>
          <p:cNvCxnSpPr/>
          <p:nvPr/>
        </p:nvCxnSpPr>
        <p:spPr>
          <a:xfrm>
            <a:off x="8726170" y="3866515"/>
            <a:ext cx="2033270" cy="0"/>
          </a:xfrm>
          <a:prstGeom prst="line">
            <a:avLst/>
          </a:prstGeom>
        </p:spPr>
        <p:style>
          <a:lnRef idx="2">
            <a:schemeClr val="dk1">
              <a:shade val="50000"/>
            </a:schemeClr>
          </a:lnRef>
          <a:fillRef idx="1">
            <a:schemeClr val="dk1"/>
          </a:fillRef>
          <a:effectRef idx="0">
            <a:schemeClr val="dk1"/>
          </a:effectRef>
          <a:fontRef idx="minor">
            <a:schemeClr val="lt1"/>
          </a:fontRef>
        </p:style>
      </p:cxnSp>
      <p:sp>
        <p:nvSpPr>
          <p:cNvPr id="51" name="矩形 50"/>
          <p:cNvSpPr/>
          <p:nvPr/>
        </p:nvSpPr>
        <p:spPr>
          <a:xfrm>
            <a:off x="8726170" y="3295650"/>
            <a:ext cx="2161540" cy="645160"/>
          </a:xfrm>
          <a:prstGeom prst="rect">
            <a:avLst/>
          </a:prstGeom>
          <a:noFill/>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wrap="square">
            <a:spAutoFit/>
          </a:bodyPr>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D.Calculate the charge</a:t>
            </a:r>
            <a:endParaRPr kumimoji="0" lang="en-US" altLang="zh-CN" sz="1800" b="1"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52" name="文本框 51"/>
          <p:cNvSpPr txBox="1"/>
          <p:nvPr/>
        </p:nvSpPr>
        <p:spPr>
          <a:xfrm>
            <a:off x="1534795" y="4069080"/>
            <a:ext cx="2033270" cy="891540"/>
          </a:xfrm>
          <a:prstGeom prst="rect">
            <a:avLst/>
          </a:prstGeom>
          <a:noFill/>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wrap="square">
            <a:spAutoFit/>
          </a:bodyPr>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0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Sensor transfer information</a:t>
            </a:r>
            <a:endParaRPr kumimoji="0" lang="zh-CN" altLang="en-US" sz="20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53" name="文本框 52"/>
          <p:cNvSpPr txBox="1"/>
          <p:nvPr/>
        </p:nvSpPr>
        <p:spPr>
          <a:xfrm>
            <a:off x="3931285" y="4069080"/>
            <a:ext cx="2162175" cy="1291590"/>
          </a:xfrm>
          <a:prstGeom prst="rect">
            <a:avLst/>
          </a:prstGeom>
          <a:noFill/>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wrap="square">
            <a:spAutoFit/>
          </a:bodyPr>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0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Start charging for this vehicle in the database</a:t>
            </a:r>
            <a:endParaRPr kumimoji="0" lang="zh-CN" altLang="en-US" sz="20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54" name="文本框 53"/>
          <p:cNvSpPr txBox="1"/>
          <p:nvPr/>
        </p:nvSpPr>
        <p:spPr>
          <a:xfrm>
            <a:off x="6328410" y="4069080"/>
            <a:ext cx="2033270" cy="1291590"/>
          </a:xfrm>
          <a:prstGeom prst="rect">
            <a:avLst/>
          </a:prstGeom>
          <a:noFill/>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a:spAutoFit/>
          </a:bodyPr>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0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End parking record for this vehicle</a:t>
            </a:r>
            <a:endParaRPr kumimoji="0" lang="zh-CN" altLang="en-US" sz="20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55" name="文本框 54"/>
          <p:cNvSpPr txBox="1"/>
          <p:nvPr/>
        </p:nvSpPr>
        <p:spPr>
          <a:xfrm>
            <a:off x="8726805" y="4069080"/>
            <a:ext cx="2033270" cy="1691640"/>
          </a:xfrm>
          <a:prstGeom prst="rect">
            <a:avLst/>
          </a:prstGeom>
          <a:noFill/>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a:spAutoFit/>
          </a:bodyPr>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The database starts to charge according to the set bill</a:t>
            </a:r>
            <a:endParaRPr kumimoji="0" lang="zh-CN" altLang="en-US" sz="20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57" name="TextBox 28"/>
          <p:cNvSpPr txBox="1"/>
          <p:nvPr/>
        </p:nvSpPr>
        <p:spPr>
          <a:xfrm>
            <a:off x="4707255" y="1186815"/>
            <a:ext cx="2688590" cy="501650"/>
          </a:xfrm>
          <a:prstGeom prst="rect">
            <a:avLst/>
          </a:prstGeom>
          <a:solidFill>
            <a:srgbClr val="556740"/>
          </a:solidFill>
        </p:spPr>
        <p:txBody>
          <a:bodyPr wrap="square" rtlCol="0">
            <a:spAutoFit/>
          </a:bodyPr>
          <a:p>
            <a:pPr algn="ctr"/>
            <a:r>
              <a:rPr lang="en-US" altLang="zh-CN" sz="2665" b="1" dirty="0" smtClean="0">
                <a:solidFill>
                  <a:schemeClr val="bg1"/>
                </a:solidFill>
                <a:latin typeface="Mangal" panose="02040503050203030202" pitchFamily="18" charset="0"/>
                <a:cs typeface="Mangal" panose="02040503050203030202" pitchFamily="18" charset="0"/>
              </a:rPr>
              <a:t>Timer</a:t>
            </a:r>
            <a:endParaRPr lang="en-US" altLang="zh-CN" sz="2665" b="1" dirty="0" smtClean="0">
              <a:solidFill>
                <a:schemeClr val="bg1"/>
              </a:solidFill>
              <a:latin typeface="Mangal" panose="02040503050203030202" pitchFamily="18" charset="0"/>
              <a:cs typeface="Mangal" panose="02040503050203030202" pitchFamily="18" charset="0"/>
            </a:endParaRPr>
          </a:p>
        </p:txBody>
      </p:sp>
      <p:sp>
        <p:nvSpPr>
          <p:cNvPr id="6" name="椭圆 5"/>
          <p:cNvSpPr/>
          <p:nvPr/>
        </p:nvSpPr>
        <p:spPr>
          <a:xfrm>
            <a:off x="1848485" y="339725"/>
            <a:ext cx="1701165" cy="1591945"/>
          </a:xfrm>
          <a:prstGeom prst="ellipse">
            <a:avLst/>
          </a:prstGeom>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pic>
        <p:nvPicPr>
          <p:cNvPr id="3" name="图片 2" descr="0172d0dc26b25d2e622eceade12082b0b4877cadcac02-NCB2wE_fw658"/>
          <p:cNvPicPr>
            <a:picLocks noChangeAspect="1"/>
          </p:cNvPicPr>
          <p:nvPr/>
        </p:nvPicPr>
        <p:blipFill>
          <a:blip r:embed="rId1"/>
          <a:stretch>
            <a:fillRect/>
          </a:stretch>
        </p:blipFill>
        <p:spPr>
          <a:xfrm>
            <a:off x="1701800" y="-2540"/>
            <a:ext cx="1847850" cy="2275840"/>
          </a:xfrm>
          <a:prstGeom prst="rect">
            <a:avLst/>
          </a:prstGeom>
        </p:spPr>
      </p:pic>
      <p:sp>
        <p:nvSpPr>
          <p:cNvPr id="10" name="文本框 9"/>
          <p:cNvSpPr txBox="1"/>
          <p:nvPr/>
        </p:nvSpPr>
        <p:spPr>
          <a:xfrm>
            <a:off x="2236470" y="751840"/>
            <a:ext cx="1017270" cy="768350"/>
          </a:xfrm>
          <a:prstGeom prst="rect">
            <a:avLst/>
          </a:prstGeom>
          <a:noFill/>
        </p:spPr>
        <p:txBody>
          <a:bodyPr wrap="square" rtlCol="0">
            <a:spAutoFit/>
          </a:bodyPr>
          <a:p>
            <a:r>
              <a:rPr lang="zh-CN" altLang="en-US" sz="4400"/>
              <a:t>5</a:t>
            </a:r>
            <a:endParaRPr lang="zh-CN" altLang="en-US" sz="4400"/>
          </a:p>
        </p:txBody>
      </p:sp>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0172d0dc26b25d2e622eceade12082b0b4877cadcac02-NCB2wE_fw658"/>
          <p:cNvPicPr>
            <a:picLocks noChangeAspect="1"/>
          </p:cNvPicPr>
          <p:nvPr/>
        </p:nvPicPr>
        <p:blipFill>
          <a:blip r:embed="rId1"/>
          <a:stretch>
            <a:fillRect/>
          </a:stretch>
        </p:blipFill>
        <p:spPr>
          <a:xfrm>
            <a:off x="1179195" y="-44450"/>
            <a:ext cx="1536700" cy="2078990"/>
          </a:xfrm>
          <a:prstGeom prst="rect">
            <a:avLst/>
          </a:prstGeom>
        </p:spPr>
      </p:pic>
      <p:sp>
        <p:nvSpPr>
          <p:cNvPr id="6" name="椭圆 5"/>
          <p:cNvSpPr/>
          <p:nvPr/>
        </p:nvSpPr>
        <p:spPr>
          <a:xfrm>
            <a:off x="928370" y="235585"/>
            <a:ext cx="2038985" cy="191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p:cNvPicPr>
            <a:picLocks noChangeAspect="1"/>
          </p:cNvPicPr>
          <p:nvPr/>
        </p:nvPicPr>
        <p:blipFill>
          <a:blip r:embed="rId2"/>
          <a:stretch>
            <a:fillRect/>
          </a:stretch>
        </p:blipFill>
        <p:spPr>
          <a:xfrm>
            <a:off x="309245" y="2145665"/>
            <a:ext cx="5501005" cy="3538220"/>
          </a:xfrm>
          <a:prstGeom prst="rect">
            <a:avLst/>
          </a:prstGeom>
        </p:spPr>
      </p:pic>
      <p:pic>
        <p:nvPicPr>
          <p:cNvPr id="7" name="图片 6"/>
          <p:cNvPicPr>
            <a:picLocks noChangeAspect="1"/>
          </p:cNvPicPr>
          <p:nvPr/>
        </p:nvPicPr>
        <p:blipFill>
          <a:blip r:embed="rId3"/>
          <a:stretch>
            <a:fillRect/>
          </a:stretch>
        </p:blipFill>
        <p:spPr>
          <a:xfrm>
            <a:off x="5583555" y="2145665"/>
            <a:ext cx="6258560" cy="3538220"/>
          </a:xfrm>
          <a:prstGeom prst="rect">
            <a:avLst/>
          </a:prstGeom>
        </p:spPr>
      </p:pic>
      <p:sp>
        <p:nvSpPr>
          <p:cNvPr id="8" name="文本框 7"/>
          <p:cNvSpPr txBox="1"/>
          <p:nvPr/>
        </p:nvSpPr>
        <p:spPr>
          <a:xfrm>
            <a:off x="3419475" y="892810"/>
            <a:ext cx="6751955" cy="1198880"/>
          </a:xfrm>
          <a:prstGeom prst="rect">
            <a:avLst/>
          </a:prstGeom>
          <a:noFill/>
        </p:spPr>
        <p:txBody>
          <a:bodyPr wrap="square" rtlCol="0">
            <a:spAutoFit/>
          </a:bodyPr>
          <a:p>
            <a:r>
              <a:rPr lang="en-US" altLang="zh-CN" sz="3600" b="1" dirty="0" smtClean="0">
                <a:solidFill>
                  <a:schemeClr val="tx1"/>
                </a:solidFill>
                <a:latin typeface="Mangal" panose="02040503050203030202" pitchFamily="18" charset="0"/>
                <a:cs typeface="Mangal" panose="02040503050203030202" pitchFamily="18" charset="0"/>
                <a:sym typeface="+mn-ea"/>
              </a:rPr>
              <a:t>Use Case Diagram</a:t>
            </a:r>
            <a:endParaRPr lang="en-US" altLang="zh-CN" sz="3600" b="1" dirty="0" smtClean="0">
              <a:solidFill>
                <a:schemeClr val="tx1"/>
              </a:solidFill>
              <a:latin typeface="Mangal" panose="02040503050203030202" pitchFamily="18" charset="0"/>
              <a:cs typeface="Mangal" panose="02040503050203030202" pitchFamily="18" charset="0"/>
              <a:sym typeface="+mn-ea"/>
            </a:endParaRPr>
          </a:p>
          <a:p>
            <a:endParaRPr lang="en-US" altLang="zh-CN" sz="3600" b="1" dirty="0" smtClean="0">
              <a:solidFill>
                <a:schemeClr val="tx1"/>
              </a:solidFill>
              <a:latin typeface="Mangal" panose="02040503050203030202" pitchFamily="18" charset="0"/>
              <a:cs typeface="Mangal" panose="02040503050203030202" pitchFamily="18" charset="0"/>
              <a:sym typeface="+mn-ea"/>
            </a:endParaRPr>
          </a:p>
        </p:txBody>
      </p:sp>
    </p:spTree>
    <p:custDataLst>
      <p:tags r:id="rId4"/>
    </p:custDataLst>
  </p:cSld>
  <p:clrMapOvr>
    <a:masterClrMapping/>
  </p:clrMapOvr>
  <p:transition>
    <p:fade/>
  </p:transition>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BEAUTIFY_FLAG" val="#wm#"/>
  <p:tag name="KSO_WM_TEMPLATE_CATEGORY" val="custom"/>
  <p:tag name="KSO_WM_TEMPLATE_INDEX" val="20187308"/>
</p:tagLst>
</file>

<file path=ppt/tags/tag11.xml><?xml version="1.0" encoding="utf-8"?>
<p:tagLst xmlns:p="http://schemas.openxmlformats.org/presentationml/2006/main">
  <p:tag name="KSO_WM_BEAUTIFY_FLAG" val="#wm#"/>
  <p:tag name="KSO_WM_TEMPLATE_CATEGORY" val="custom"/>
  <p:tag name="KSO_WM_TEMPLATE_INDEX" val="20187308"/>
</p:tagLst>
</file>

<file path=ppt/tags/tag12.xml><?xml version="1.0" encoding="utf-8"?>
<p:tagLst xmlns:p="http://schemas.openxmlformats.org/presentationml/2006/main">
  <p:tag name="KSO_WM_BEAUTIFY_FLAG" val="#wm#"/>
  <p:tag name="KSO_WM_TEMPLATE_CATEGORY" val="custom"/>
  <p:tag name="KSO_WM_TEMPLATE_INDEX" val="20187308"/>
</p:tagLst>
</file>

<file path=ppt/tags/tag13.xml><?xml version="1.0" encoding="utf-8"?>
<p:tagLst xmlns:p="http://schemas.openxmlformats.org/presentationml/2006/main">
  <p:tag name="KSO_WM_BEAUTIFY_FLAG" val="#wm#"/>
  <p:tag name="KSO_WM_TEMPLATE_CATEGORY" val="custom"/>
  <p:tag name="KSO_WM_TEMPLATE_INDEX" val="20187308"/>
</p:tagLst>
</file>

<file path=ppt/tags/tag14.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15.xml><?xml version="1.0" encoding="utf-8"?>
<p:tagLst xmlns:p="http://schemas.openxmlformats.org/presentationml/2006/main">
  <p:tag name="KSO_WM_BEAUTIFY_FLAG" val="#wm#"/>
  <p:tag name="KSO_WM_TEMPLATE_CATEGORY" val="custom"/>
  <p:tag name="KSO_WM_TEMPLATE_INDEX" val="20187308"/>
</p:tagLst>
</file>

<file path=ppt/tags/tag16.xml><?xml version="1.0" encoding="utf-8"?>
<p:tagLst xmlns:p="http://schemas.openxmlformats.org/presentationml/2006/main">
  <p:tag name="KSO_WM_BEAUTIFY_FLAG" val="#wm#"/>
  <p:tag name="KSO_WM_TEMPLATE_CATEGORY" val="custom"/>
  <p:tag name="KSO_WM_TEMPLATE_INDEX" val="20187308"/>
</p:tagLst>
</file>

<file path=ppt/tags/tag17.xml><?xml version="1.0" encoding="utf-8"?>
<p:tagLst xmlns:p="http://schemas.openxmlformats.org/presentationml/2006/main">
  <p:tag name="KSO_WM_BEAUTIFY_FLAG" val="#wm#"/>
  <p:tag name="KSO_WM_TEMPLATE_CATEGORY" val="custom"/>
  <p:tag name="KSO_WM_TEMPLATE_INDEX" val="20187308"/>
</p:tagLst>
</file>

<file path=ppt/tags/tag18.xml><?xml version="1.0" encoding="utf-8"?>
<p:tagLst xmlns:p="http://schemas.openxmlformats.org/presentationml/2006/main">
  <p:tag name="KSO_WM_BEAUTIFY_FLAG" val="#wm#"/>
  <p:tag name="KSO_WM_TEMPLATE_CATEGORY" val="custom"/>
  <p:tag name="KSO_WM_TEMPLATE_INDEX" val="20187308"/>
</p:tagLst>
</file>

<file path=ppt/tags/tag19.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20.xml><?xml version="1.0" encoding="utf-8"?>
<p:tagLst xmlns:p="http://schemas.openxmlformats.org/presentationml/2006/main">
  <p:tag name="KSO_WM_BEAUTIFY_FLAG" val="#wm#"/>
  <p:tag name="KSO_WM_TEMPLATE_CATEGORY" val="custom"/>
  <p:tag name="KSO_WM_TEMPLATE_INDEX" val="20187308"/>
</p:tagLst>
</file>

<file path=ppt/tags/tag21.xml><?xml version="1.0" encoding="utf-8"?>
<p:tagLst xmlns:p="http://schemas.openxmlformats.org/presentationml/2006/main">
  <p:tag name="KSO_WM_BEAUTIFY_FLAG" val="#wm#"/>
  <p:tag name="KSO_WM_TEMPLATE_CATEGORY" val="custom"/>
  <p:tag name="KSO_WM_TEMPLATE_INDEX" val="20187308"/>
</p:tagLst>
</file>

<file path=ppt/tags/tag22.xml><?xml version="1.0" encoding="utf-8"?>
<p:tagLst xmlns:p="http://schemas.openxmlformats.org/presentationml/2006/main">
  <p:tag name="KSO_WM_BEAUTIFY_FLAG" val="#wm#"/>
  <p:tag name="KSO_WM_TEMPLATE_CATEGORY" val="custom"/>
  <p:tag name="KSO_WM_TEMPLATE_INDEX" val="20187308"/>
</p:tagLst>
</file>

<file path=ppt/tags/tag23.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24.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4.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 name="KSO_WM_SLIDE_MODEL_TYPE" val="cover"/>
</p:tagLst>
</file>

<file path=ppt/tags/tag5.xml><?xml version="1.0" encoding="utf-8"?>
<p:tagLst xmlns:p="http://schemas.openxmlformats.org/presentationml/2006/main">
  <p:tag name="MH" val="20170626084737"/>
  <p:tag name="MH_LIBRARY" val="CONTENTS"/>
  <p:tag name="MH_TYPE" val="OTHERS"/>
  <p:tag name="ID" val="626765"/>
  <p:tag name="PA" val="v3.2.0"/>
</p:tagLst>
</file>

<file path=ppt/tags/tag6.xml><?xml version="1.0" encoding="utf-8"?>
<p:tagLst xmlns:p="http://schemas.openxmlformats.org/presentationml/2006/main">
  <p:tag name="MH" val="20170626084737"/>
  <p:tag name="MH_LIBRARY" val="CONTENTS"/>
  <p:tag name="MH_TYPE" val="OTHERS"/>
  <p:tag name="ID" val="626765"/>
  <p:tag name="PA" val="v3.2.0"/>
</p:tagLst>
</file>

<file path=ppt/tags/tag7.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4029</Words>
  <Application>WPS 演示</Application>
  <PresentationFormat>宽屏</PresentationFormat>
  <Paragraphs>305</Paragraphs>
  <Slides>18</Slides>
  <Notes>15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18</vt:i4>
      </vt:variant>
    </vt:vector>
  </HeadingPairs>
  <TitlesOfParts>
    <vt:vector size="34" baseType="lpstr">
      <vt:lpstr>Arial</vt:lpstr>
      <vt:lpstr>宋体</vt:lpstr>
      <vt:lpstr>Wingdings</vt:lpstr>
      <vt:lpstr>华文中宋</vt:lpstr>
      <vt:lpstr>黑体</vt:lpstr>
      <vt:lpstr>微软雅黑</vt:lpstr>
      <vt:lpstr>逐浪粗宋简体</vt:lpstr>
      <vt:lpstr>Mangal</vt:lpstr>
      <vt:lpstr>Calibri Light</vt:lpstr>
      <vt:lpstr>Arial Unicode MS</vt:lpstr>
      <vt:lpstr>等线</vt:lpstr>
      <vt:lpstr>Calibri</vt:lpstr>
      <vt:lpstr>Calibri</vt:lpstr>
      <vt:lpstr>Times New Roman</vt:lpstr>
      <vt:lpstr>Arial</vt:lpstr>
      <vt:lpstr>Office 主题​​</vt:lpstr>
      <vt:lpstr>Smart  Parking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Database section</vt:lpstr>
      <vt:lpstr>PowerPoint 演示文稿</vt:lpstr>
      <vt:lpstr>PowerPoint 演示文稿</vt:lpstr>
      <vt:lpstr>PowerPoint 演示文稿</vt:lpstr>
      <vt:lpstr>PowerPoint 演示文稿</vt:lpstr>
      <vt:lpstr>Database section</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jksdn</cp:lastModifiedBy>
  <cp:revision>398</cp:revision>
  <dcterms:created xsi:type="dcterms:W3CDTF">2017-08-03T09:01:00Z</dcterms:created>
  <dcterms:modified xsi:type="dcterms:W3CDTF">2019-05-07T05:08:45Z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