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6" r:id="rId3"/>
    <p:sldId id="257" r:id="rId5"/>
    <p:sldId id="258" r:id="rId6"/>
    <p:sldId id="266" r:id="rId7"/>
    <p:sldId id="263" r:id="rId8"/>
    <p:sldId id="264" r:id="rId9"/>
    <p:sldId id="279" r:id="rId10"/>
    <p:sldId id="275" r:id="rId11"/>
    <p:sldId id="290" r:id="rId12"/>
    <p:sldId id="265" r:id="rId13"/>
    <p:sldId id="261" r:id="rId14"/>
    <p:sldId id="280" r:id="rId15"/>
    <p:sldId id="281" r:id="rId16"/>
    <p:sldId id="282" r:id="rId17"/>
    <p:sldId id="283" r:id="rId18"/>
    <p:sldId id="284" r:id="rId19"/>
    <p:sldId id="285" r:id="rId20"/>
    <p:sldId id="286" r:id="rId21"/>
    <p:sldId id="287" r:id="rId22"/>
    <p:sldId id="288" r:id="rId23"/>
    <p:sldId id="296" r:id="rId24"/>
    <p:sldId id="289" r:id="rId25"/>
    <p:sldId id="298" r:id="rId26"/>
    <p:sldId id="299" r:id="rId27"/>
    <p:sldId id="300" r:id="rId28"/>
    <p:sldId id="273"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8AA"/>
    <a:srgbClr val="B1C38C"/>
    <a:srgbClr val="A2B37E"/>
    <a:srgbClr val="A2B06C"/>
    <a:srgbClr val="758D55"/>
    <a:srgbClr val="556740"/>
    <a:srgbClr val="AFBB79"/>
    <a:srgbClr val="B2B2B2"/>
    <a:srgbClr val="20202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31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0">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5" Type="http://schemas.openxmlformats.org/officeDocument/2006/relationships/slideLayout" Target="../slideLayouts/slideLayout2.xml"/><Relationship Id="rId14" Type="http://schemas.openxmlformats.org/officeDocument/2006/relationships/tags" Target="../tags/tag39.xml"/><Relationship Id="rId13" Type="http://schemas.openxmlformats.org/officeDocument/2006/relationships/image" Target="../media/image1.png"/><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3" Type="http://schemas.openxmlformats.org/officeDocument/2006/relationships/slideLayout" Target="../slideLayouts/slideLayout7.xml"/><Relationship Id="rId22" Type="http://schemas.openxmlformats.org/officeDocument/2006/relationships/tags" Target="../tags/tag63.xml"/><Relationship Id="rId21" Type="http://schemas.openxmlformats.org/officeDocument/2006/relationships/image" Target="../media/image1.png"/><Relationship Id="rId20" Type="http://schemas.openxmlformats.org/officeDocument/2006/relationships/tags" Target="../tags/tag62.xml"/><Relationship Id="rId2" Type="http://schemas.openxmlformats.org/officeDocument/2006/relationships/tags" Target="../tags/tag44.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5" Type="http://schemas.openxmlformats.org/officeDocument/2006/relationships/slideLayout" Target="../slideLayouts/slideLayout2.xml"/><Relationship Id="rId14" Type="http://schemas.openxmlformats.org/officeDocument/2006/relationships/tags" Target="../tags/tag18.xml"/><Relationship Id="rId13" Type="http://schemas.openxmlformats.org/officeDocument/2006/relationships/image" Target="../media/image1.png"/><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0.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1.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3.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1"/>
          <a:stretch>
            <a:fillRect/>
          </a:stretch>
        </p:blipFill>
        <p:spPr>
          <a:xfrm>
            <a:off x="4347210" y="2063750"/>
            <a:ext cx="3939540" cy="4850765"/>
          </a:xfrm>
          <a:prstGeom prst="rect">
            <a:avLst/>
          </a:prstGeom>
        </p:spPr>
      </p:pic>
      <p:sp>
        <p:nvSpPr>
          <p:cNvPr id="6" name="椭圆 5"/>
          <p:cNvSpPr/>
          <p:nvPr/>
        </p:nvSpPr>
        <p:spPr>
          <a:xfrm>
            <a:off x="3903980" y="913765"/>
            <a:ext cx="4382770" cy="421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2"/>
            </p:custDataLst>
          </p:nvPr>
        </p:nvSpPr>
        <p:spPr>
          <a:xfrm rot="16200000">
            <a:off x="5393055" y="173355"/>
            <a:ext cx="1403350" cy="3174365"/>
          </a:xfrm>
        </p:spPr>
        <p:txBody>
          <a:bodyPr vert="eaVert">
            <a:noAutofit/>
          </a:bodyPr>
          <a:lstStyle/>
          <a:p>
            <a:pPr>
              <a:lnSpc>
                <a:spcPct val="100000"/>
              </a:lnSpc>
            </a:pPr>
            <a:r>
              <a:rPr lang="zh-CN" altLang="en-US" sz="2400" b="1" dirty="0">
                <a:solidFill>
                  <a:schemeClr val="tx1">
                    <a:lumMod val="85000"/>
                    <a:lumOff val="15000"/>
                  </a:schemeClr>
                </a:solidFill>
                <a:latin typeface="逐浪马列大楷体" panose="03000509000000000000" charset="-122"/>
                <a:ea typeface="逐浪马列大楷体" panose="03000509000000000000" charset="-122"/>
              </a:rPr>
              <a:t>Smart parking Technical documentation v1.0</a:t>
            </a:r>
            <a:endParaRPr lang="zh-CN" altLang="en-US" sz="2400" b="1" dirty="0">
              <a:solidFill>
                <a:schemeClr val="tx1">
                  <a:lumMod val="85000"/>
                  <a:lumOff val="15000"/>
                </a:schemeClr>
              </a:solidFill>
              <a:latin typeface="逐浪马列大楷体" panose="03000509000000000000" charset="-122"/>
              <a:ea typeface="逐浪马列大楷体" panose="03000509000000000000" charset="-122"/>
            </a:endParaRPr>
          </a:p>
        </p:txBody>
      </p:sp>
    </p:spTree>
    <p:custDataLst>
      <p:tags r:id="rId3"/>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236220" y="2202815"/>
            <a:ext cx="3966845" cy="2579370"/>
            <a:chOff x="2388" y="3440"/>
            <a:chExt cx="6695" cy="4062"/>
          </a:xfrm>
        </p:grpSpPr>
        <p:sp>
          <p:nvSpPr>
            <p:cNvPr id="29" name="TextBox 28"/>
            <p:cNvSpPr txBox="1"/>
            <p:nvPr/>
          </p:nvSpPr>
          <p:spPr>
            <a:xfrm>
              <a:off x="2388" y="3440"/>
              <a:ext cx="6006" cy="725"/>
            </a:xfrm>
            <a:prstGeom prst="rect">
              <a:avLst/>
            </a:prstGeom>
            <a:solidFill>
              <a:srgbClr val="556740"/>
            </a:solidFill>
          </p:spPr>
          <p:txBody>
            <a:bodyPr wrap="square" rtlCol="0">
              <a:spAutoFit/>
            </a:bodyPr>
            <a:p>
              <a:pPr algn="ctr"/>
              <a:r>
                <a:rPr lang="en-US" altLang="zh-CN" sz="2400" b="1" dirty="0" smtClean="0">
                  <a:solidFill>
                    <a:schemeClr val="bg1"/>
                  </a:solidFill>
                  <a:latin typeface="Mangal" panose="02040503050203030202" pitchFamily="18" charset="0"/>
                  <a:cs typeface="Mangal" panose="02040503050203030202" pitchFamily="18" charset="0"/>
                </a:rPr>
                <a:t>Development intention</a:t>
              </a:r>
              <a:endParaRPr lang="en-US" altLang="zh-CN" sz="2400"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388" y="4644"/>
              <a:ext cx="6695" cy="2858"/>
            </a:xfrm>
            <a:prstGeom prst="rect">
              <a:avLst/>
            </a:prstGeom>
            <a:noFill/>
          </p:spPr>
          <p:txBody>
            <a:bodyPr wrap="square" rtlCol="0">
              <a:spAutoFit/>
            </a:bodyPr>
            <a:p>
              <a:r>
                <a:rPr lang="en-US" altLang="zh-CN" sz="1600" dirty="0">
                  <a:solidFill>
                    <a:schemeClr val="tx1">
                      <a:lumMod val="75000"/>
                      <a:lumOff val="25000"/>
                    </a:schemeClr>
                  </a:solidFill>
                </a:rPr>
                <a:t>    1. In order to facilitate the owner to know the number of free parking spaces in the parking lot</a:t>
              </a:r>
              <a:endParaRPr lang="en-US" altLang="zh-CN" sz="1600" dirty="0">
                <a:solidFill>
                  <a:schemeClr val="tx1">
                    <a:lumMod val="75000"/>
                    <a:lumOff val="25000"/>
                  </a:schemeClr>
                </a:solidFill>
              </a:endParaRPr>
            </a:p>
            <a:p>
              <a:r>
                <a:rPr lang="en-US" altLang="zh-CN" sz="1600" dirty="0">
                  <a:solidFill>
                    <a:schemeClr val="tx1">
                      <a:lumMod val="75000"/>
                      <a:lumOff val="25000"/>
                    </a:schemeClr>
                  </a:solidFill>
                </a:rPr>
                <a:t>    2. To reduce the time it takes for the owner to find an empty parking space</a:t>
              </a:r>
              <a:endParaRPr lang="en-US" altLang="zh-CN" sz="1600" dirty="0">
                <a:solidFill>
                  <a:schemeClr val="tx1">
                    <a:lumMod val="75000"/>
                    <a:lumOff val="25000"/>
                  </a:schemeClr>
                </a:solidFill>
              </a:endParaRPr>
            </a:p>
            <a:p>
              <a:r>
                <a:rPr lang="en-US" altLang="zh-CN" sz="1600" dirty="0">
                  <a:solidFill>
                    <a:schemeClr val="tx1">
                      <a:lumMod val="75000"/>
                      <a:lumOff val="25000"/>
                    </a:schemeClr>
                  </a:solidFill>
                </a:rPr>
                <a:t>    3. In order to facilitate the payment waiting time when the owner leaves</a:t>
              </a:r>
              <a:endParaRPr lang="en-US" altLang="zh-CN" sz="1600" dirty="0">
                <a:solidFill>
                  <a:schemeClr val="tx1">
                    <a:lumMod val="75000"/>
                    <a:lumOff val="25000"/>
                  </a:schemeClr>
                </a:solidFill>
              </a:endParaRPr>
            </a:p>
          </p:txBody>
        </p:sp>
      </p:grpSp>
      <p:pic>
        <p:nvPicPr>
          <p:cNvPr id="3" name="图片 2" descr="0172d0dc26b25d2e622eceade12082b0b4877cadcac02-NCB2wE_fw658"/>
          <p:cNvPicPr>
            <a:picLocks noChangeAspect="1"/>
          </p:cNvPicPr>
          <p:nvPr/>
        </p:nvPicPr>
        <p:blipFill>
          <a:blip r:embed="rId1"/>
          <a:stretch>
            <a:fillRect/>
          </a:stretch>
        </p:blipFill>
        <p:spPr>
          <a:xfrm>
            <a:off x="1437640" y="-73025"/>
            <a:ext cx="1847850" cy="2275840"/>
          </a:xfrm>
          <a:prstGeom prst="rect">
            <a:avLst/>
          </a:prstGeom>
        </p:spPr>
      </p:pic>
      <p:sp>
        <p:nvSpPr>
          <p:cNvPr id="2" name="TextBox 28"/>
          <p:cNvSpPr txBox="1"/>
          <p:nvPr/>
        </p:nvSpPr>
        <p:spPr>
          <a:xfrm>
            <a:off x="4380230" y="634365"/>
            <a:ext cx="3432175" cy="50165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Product objectives</a:t>
            </a:r>
            <a:endParaRPr lang="en-US" altLang="zh-CN" sz="2665" b="1" dirty="0" smtClean="0">
              <a:solidFill>
                <a:schemeClr val="bg1"/>
              </a:solidFill>
              <a:latin typeface="Mangal" panose="02040503050203030202" pitchFamily="18" charset="0"/>
              <a:cs typeface="Mangal" panose="02040503050203030202" pitchFamily="18" charset="0"/>
            </a:endParaRPr>
          </a:p>
        </p:txBody>
      </p:sp>
      <p:grpSp>
        <p:nvGrpSpPr>
          <p:cNvPr id="8" name="组合 7"/>
          <p:cNvGrpSpPr/>
          <p:nvPr/>
        </p:nvGrpSpPr>
        <p:grpSpPr>
          <a:xfrm>
            <a:off x="4384675" y="2202815"/>
            <a:ext cx="3427730" cy="2810474"/>
            <a:chOff x="2388" y="3473"/>
            <a:chExt cx="6695" cy="4391"/>
          </a:xfrm>
        </p:grpSpPr>
        <p:sp>
          <p:nvSpPr>
            <p:cNvPr id="9" name="TextBox 28"/>
            <p:cNvSpPr txBox="1"/>
            <p:nvPr/>
          </p:nvSpPr>
          <p:spPr>
            <a:xfrm>
              <a:off x="2687" y="3473"/>
              <a:ext cx="6098" cy="719"/>
            </a:xfrm>
            <a:prstGeom prst="rect">
              <a:avLst/>
            </a:prstGeom>
            <a:solidFill>
              <a:srgbClr val="556740"/>
            </a:solidFill>
          </p:spPr>
          <p:txBody>
            <a:bodyPr wrap="square" rtlCol="0">
              <a:spAutoFit/>
            </a:bodyPr>
            <a:p>
              <a:pPr algn="ctr"/>
              <a:r>
                <a:rPr lang="en-US" altLang="zh-CN" sz="2400" b="1" dirty="0" smtClean="0">
                  <a:solidFill>
                    <a:schemeClr val="bg1"/>
                  </a:solidFill>
                  <a:latin typeface="Mangal" panose="02040503050203030202" pitchFamily="18" charset="0"/>
                  <a:cs typeface="Mangal" panose="02040503050203030202" pitchFamily="18" charset="0"/>
                </a:rPr>
                <a:t>Program objectives</a:t>
              </a:r>
              <a:endParaRPr lang="en-US" altLang="zh-CN" sz="2400" b="1" dirty="0" smtClean="0">
                <a:solidFill>
                  <a:schemeClr val="bg1"/>
                </a:solidFill>
                <a:latin typeface="Mangal" panose="02040503050203030202" pitchFamily="18" charset="0"/>
                <a:cs typeface="Mangal" panose="02040503050203030202" pitchFamily="18" charset="0"/>
              </a:endParaRPr>
            </a:p>
          </p:txBody>
        </p:sp>
        <p:sp>
          <p:nvSpPr>
            <p:cNvPr id="10" name="TextBox 24"/>
            <p:cNvSpPr txBox="1"/>
            <p:nvPr/>
          </p:nvSpPr>
          <p:spPr>
            <a:xfrm>
              <a:off x="2388" y="4644"/>
              <a:ext cx="6695" cy="3220"/>
            </a:xfrm>
            <a:prstGeom prst="rect">
              <a:avLst/>
            </a:prstGeom>
            <a:noFill/>
          </p:spPr>
          <p:txBody>
            <a:bodyPr wrap="square" rtlCol="0">
              <a:spAutoFit/>
            </a:bodyPr>
            <a:p>
              <a:r>
                <a:rPr lang="en-US" altLang="zh-CN" sz="1600" dirty="0">
                  <a:solidFill>
                    <a:schemeClr val="tx1">
                      <a:lumMod val="75000"/>
                      <a:lumOff val="25000"/>
                    </a:schemeClr>
                  </a:solidFill>
                </a:rPr>
                <a:t> Through this procedure, the owner is prevented from spending a lot of time searching for parking spaces and causing traffic congestion, and saving payment waiting time. The owner can conveniently and quickly query and locate the empty parking space.</a:t>
              </a:r>
              <a:endParaRPr lang="en-US" altLang="zh-CN" sz="1600" dirty="0">
                <a:solidFill>
                  <a:schemeClr val="tx1">
                    <a:lumMod val="75000"/>
                    <a:lumOff val="25000"/>
                  </a:schemeClr>
                </a:solidFill>
              </a:endParaRPr>
            </a:p>
          </p:txBody>
        </p:sp>
      </p:grpSp>
      <p:grpSp>
        <p:nvGrpSpPr>
          <p:cNvPr id="11" name="组合 10"/>
          <p:cNvGrpSpPr/>
          <p:nvPr/>
        </p:nvGrpSpPr>
        <p:grpSpPr>
          <a:xfrm>
            <a:off x="7807960" y="2202815"/>
            <a:ext cx="4251325" cy="4056380"/>
            <a:chOff x="2388" y="3440"/>
            <a:chExt cx="6695" cy="6388"/>
          </a:xfrm>
        </p:grpSpPr>
        <p:sp>
          <p:nvSpPr>
            <p:cNvPr id="13" name="TextBox 28"/>
            <p:cNvSpPr txBox="1"/>
            <p:nvPr/>
          </p:nvSpPr>
          <p:spPr>
            <a:xfrm>
              <a:off x="3379" y="3440"/>
              <a:ext cx="4234" cy="725"/>
            </a:xfrm>
            <a:prstGeom prst="rect">
              <a:avLst/>
            </a:prstGeom>
            <a:solidFill>
              <a:srgbClr val="556740"/>
            </a:solidFill>
          </p:spPr>
          <p:txBody>
            <a:bodyPr wrap="square" rtlCol="0">
              <a:spAutoFit/>
            </a:bodyPr>
            <a:p>
              <a:pPr algn="ctr"/>
              <a:r>
                <a:rPr lang="en-US" altLang="zh-CN" sz="2400" b="1" dirty="0" smtClean="0">
                  <a:solidFill>
                    <a:schemeClr val="bg1"/>
                  </a:solidFill>
                  <a:latin typeface="Mangal" panose="02040503050203030202" pitchFamily="18" charset="0"/>
                  <a:cs typeface="Mangal" panose="02040503050203030202" pitchFamily="18" charset="0"/>
                </a:rPr>
                <a:t>Background</a:t>
              </a:r>
              <a:endParaRPr lang="en-US" altLang="zh-CN" sz="2400" b="1" dirty="0" smtClean="0">
                <a:solidFill>
                  <a:schemeClr val="bg1"/>
                </a:solidFill>
                <a:latin typeface="Mangal" panose="02040503050203030202" pitchFamily="18" charset="0"/>
                <a:cs typeface="Mangal" panose="02040503050203030202" pitchFamily="18" charset="0"/>
              </a:endParaRPr>
            </a:p>
          </p:txBody>
        </p:sp>
        <p:sp>
          <p:nvSpPr>
            <p:cNvPr id="14" name="TextBox 24"/>
            <p:cNvSpPr txBox="1"/>
            <p:nvPr/>
          </p:nvSpPr>
          <p:spPr>
            <a:xfrm>
              <a:off x="2388" y="4644"/>
              <a:ext cx="6695" cy="5184"/>
            </a:xfrm>
            <a:prstGeom prst="rect">
              <a:avLst/>
            </a:prstGeom>
            <a:noFill/>
          </p:spPr>
          <p:txBody>
            <a:bodyPr wrap="square" rtlCol="0">
              <a:spAutoFit/>
            </a:bodyPr>
            <a:p>
              <a:r>
                <a:rPr lang="en-US" altLang="zh-CN" sz="1600" dirty="0">
                  <a:solidFill>
                    <a:schemeClr val="tx1">
                      <a:lumMod val="75000"/>
                      <a:lumOff val="25000"/>
                    </a:schemeClr>
                  </a:solidFill>
                </a:rPr>
                <a:t>As we all know, due to China's large population, with the progress of society, there will be more and more private cars on the road, but the corresponding parking lot is small and chaotic. In fact, the biggest headache for car owners is not traffic, but parking. Not only is space small, but parking requires a lot of skill. Especially in places with heavy traffic, the owners do not know where there are free parking spaces, so they are crowded together, causing traffic jams in the parking lot. This program was developed to facilitate the owner's parking.</a:t>
              </a:r>
              <a:endParaRPr lang="en-US" altLang="zh-CN" sz="1600" dirty="0">
                <a:solidFill>
                  <a:schemeClr val="tx1">
                    <a:lumMod val="75000"/>
                    <a:lumOff val="25000"/>
                  </a:schemeClr>
                </a:solidFill>
              </a:endParaRPr>
            </a:p>
          </p:txBody>
        </p:sp>
      </p:gr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custDataLst>
              <p:tags r:id="rId1"/>
            </p:custDataLst>
          </p:nvPr>
        </p:nvSpPr>
        <p:spPr>
          <a:xfrm>
            <a:off x="6490970" y="2720340"/>
            <a:ext cx="735330" cy="521970"/>
          </a:xfrm>
          <a:prstGeom prst="rect">
            <a:avLst/>
          </a:prstGeom>
          <a:noFill/>
        </p:spPr>
        <p:txBody>
          <a:bodyPr wrap="square" rtlCol="0">
            <a:spAutoFit/>
          </a:bodyPr>
          <a:p>
            <a:pPr algn="ctr"/>
            <a:r>
              <a:rPr lang="en-US" altLang="zh-CN" sz="2800" dirty="0">
                <a:sym typeface="Arial" panose="020B0604020202020204" pitchFamily="34" charset="0"/>
              </a:rPr>
              <a:t>04</a:t>
            </a:r>
            <a:endParaRPr lang="zh-CN" altLang="en-US" sz="2800" dirty="0">
              <a:sym typeface="Arial" panose="020B0604020202020204" pitchFamily="34" charset="0"/>
            </a:endParaRPr>
          </a:p>
        </p:txBody>
      </p:sp>
      <p:sp>
        <p:nvSpPr>
          <p:cNvPr id="2" name="矩形 1"/>
          <p:cNvSpPr/>
          <p:nvPr>
            <p:custDataLst>
              <p:tags r:id="rId2"/>
            </p:custDataLst>
          </p:nvPr>
        </p:nvSpPr>
        <p:spPr>
          <a:xfrm>
            <a:off x="3655060" y="1741170"/>
            <a:ext cx="2700020" cy="2077085"/>
          </a:xfrm>
          <a:prstGeom prst="rect">
            <a:avLst/>
          </a:prstGeom>
        </p:spPr>
        <p:txBody>
          <a:bodyPr wrap="square" anchor="t" anchorCtr="0">
            <a:normAutofit fontScale="80000"/>
          </a:bodyPr>
          <a:p>
            <a:pPr algn="just">
              <a:lnSpc>
                <a:spcPct val="120000"/>
              </a:lnSpc>
            </a:pPr>
            <a:r>
              <a:rPr lang="en-US" altLang="zh-CN" kern="0" dirty="0">
                <a:sym typeface="Arial" panose="020B0604020202020204" pitchFamily="34" charset="0"/>
              </a:rPr>
              <a:t>The detection system realizes the automation of the vehicle out of the warehouse. If the vehicle has already paid the fee, it will automatically raise the bar, otherwise it must go to the manual window to pay the fee.</a:t>
            </a:r>
            <a:endParaRPr lang="en-US" altLang="zh-CN" kern="0" dirty="0">
              <a:sym typeface="Arial" panose="020B0604020202020204" pitchFamily="34" charset="0"/>
            </a:endParaRPr>
          </a:p>
        </p:txBody>
      </p:sp>
      <p:sp>
        <p:nvSpPr>
          <p:cNvPr id="20" name="文本框 19"/>
          <p:cNvSpPr txBox="1"/>
          <p:nvPr>
            <p:custDataLst>
              <p:tags r:id="rId3"/>
            </p:custDataLst>
          </p:nvPr>
        </p:nvSpPr>
        <p:spPr>
          <a:xfrm>
            <a:off x="6491605" y="3837940"/>
            <a:ext cx="734695" cy="521970"/>
          </a:xfrm>
          <a:prstGeom prst="rect">
            <a:avLst/>
          </a:prstGeom>
          <a:noFill/>
        </p:spPr>
        <p:txBody>
          <a:bodyPr wrap="square" rtlCol="0">
            <a:spAutoFit/>
          </a:bodyPr>
          <a:p>
            <a:pPr algn="ctr"/>
            <a:r>
              <a:rPr lang="en-US" altLang="zh-CN" sz="2800" dirty="0">
                <a:sym typeface="Arial" panose="020B0604020202020204" pitchFamily="34" charset="0"/>
              </a:rPr>
              <a:t>02</a:t>
            </a:r>
            <a:endParaRPr lang="zh-CN" altLang="en-US" sz="2800" dirty="0">
              <a:sym typeface="Arial" panose="020B0604020202020204" pitchFamily="34" charset="0"/>
            </a:endParaRPr>
          </a:p>
        </p:txBody>
      </p:sp>
      <p:sp>
        <p:nvSpPr>
          <p:cNvPr id="21" name="矩形 20"/>
          <p:cNvSpPr/>
          <p:nvPr>
            <p:custDataLst>
              <p:tags r:id="rId4"/>
            </p:custDataLst>
          </p:nvPr>
        </p:nvSpPr>
        <p:spPr>
          <a:xfrm>
            <a:off x="3654425" y="3797300"/>
            <a:ext cx="2700655" cy="1952625"/>
          </a:xfrm>
          <a:prstGeom prst="rect">
            <a:avLst/>
          </a:prstGeom>
        </p:spPr>
        <p:txBody>
          <a:bodyPr wrap="square" anchor="t" anchorCtr="0">
            <a:normAutofit fontScale="90000"/>
          </a:bodyPr>
          <a:p>
            <a:pPr algn="just">
              <a:lnSpc>
                <a:spcPct val="120000"/>
              </a:lnSpc>
            </a:pPr>
            <a:r>
              <a:rPr lang="en-US" altLang="zh-CN" sz="1600" kern="0" dirty="0">
                <a:sym typeface="Arial" panose="020B0604020202020204" pitchFamily="34" charset="0"/>
              </a:rPr>
              <a:t>The display shows the number of remaining parking spaces and location of the parking lot. The infrared sensor detects whether there is a car in the parking space and transmits the signal to the database.</a:t>
            </a:r>
            <a:endParaRPr lang="en-US" altLang="zh-CN" sz="1600" kern="0" dirty="0">
              <a:sym typeface="Arial" panose="020B0604020202020204" pitchFamily="34" charset="0"/>
            </a:endParaRPr>
          </a:p>
        </p:txBody>
      </p:sp>
      <p:sp>
        <p:nvSpPr>
          <p:cNvPr id="26" name="文本框 25"/>
          <p:cNvSpPr txBox="1"/>
          <p:nvPr>
            <p:custDataLst>
              <p:tags r:id="rId5"/>
            </p:custDataLst>
          </p:nvPr>
        </p:nvSpPr>
        <p:spPr>
          <a:xfrm>
            <a:off x="7684770" y="3275965"/>
            <a:ext cx="871220" cy="521970"/>
          </a:xfrm>
          <a:prstGeom prst="rect">
            <a:avLst/>
          </a:prstGeom>
          <a:noFill/>
        </p:spPr>
        <p:txBody>
          <a:bodyPr wrap="square" rtlCol="0">
            <a:spAutoFit/>
          </a:bodyPr>
          <a:p>
            <a:pPr algn="ctr"/>
            <a:r>
              <a:rPr lang="en-US" altLang="zh-CN" sz="2800" dirty="0">
                <a:sym typeface="Arial" panose="020B0604020202020204" pitchFamily="34" charset="0"/>
              </a:rPr>
              <a:t>03</a:t>
            </a:r>
            <a:endParaRPr lang="zh-CN" altLang="en-US" sz="2800" dirty="0">
              <a:sym typeface="Arial" panose="020B0604020202020204" pitchFamily="34" charset="0"/>
            </a:endParaRPr>
          </a:p>
        </p:txBody>
      </p:sp>
      <p:sp>
        <p:nvSpPr>
          <p:cNvPr id="27" name="矩形 26"/>
          <p:cNvSpPr/>
          <p:nvPr>
            <p:custDataLst>
              <p:tags r:id="rId6"/>
            </p:custDataLst>
          </p:nvPr>
        </p:nvSpPr>
        <p:spPr>
          <a:xfrm>
            <a:off x="8555990" y="2480945"/>
            <a:ext cx="2428875" cy="1000125"/>
          </a:xfrm>
          <a:prstGeom prst="rect">
            <a:avLst/>
          </a:prstGeom>
        </p:spPr>
        <p:txBody>
          <a:bodyPr wrap="square" anchor="t" anchorCtr="0">
            <a:normAutofit fontScale="80000"/>
          </a:bodyPr>
          <a:p>
            <a:pPr algn="just">
              <a:lnSpc>
                <a:spcPct val="120000"/>
              </a:lnSpc>
            </a:pPr>
            <a:r>
              <a:rPr lang="en-US" altLang="zh-CN" kern="0" dirty="0">
                <a:sym typeface="Arial" panose="020B0604020202020204" pitchFamily="34" charset="0"/>
              </a:rPr>
              <a:t>The mobile payment system reduces the time to wait in line for payment.</a:t>
            </a:r>
            <a:endParaRPr lang="en-US" altLang="zh-CN" kern="0" dirty="0">
              <a:sym typeface="Arial" panose="020B0604020202020204" pitchFamily="34" charset="0"/>
            </a:endParaRPr>
          </a:p>
        </p:txBody>
      </p:sp>
      <p:sp>
        <p:nvSpPr>
          <p:cNvPr id="29" name="文本框 28"/>
          <p:cNvSpPr txBox="1"/>
          <p:nvPr>
            <p:custDataLst>
              <p:tags r:id="rId7"/>
            </p:custDataLst>
          </p:nvPr>
        </p:nvSpPr>
        <p:spPr>
          <a:xfrm>
            <a:off x="7684770" y="4404360"/>
            <a:ext cx="991870" cy="521970"/>
          </a:xfrm>
          <a:prstGeom prst="rect">
            <a:avLst/>
          </a:prstGeom>
          <a:noFill/>
        </p:spPr>
        <p:txBody>
          <a:bodyPr wrap="square" rtlCol="0">
            <a:spAutoFit/>
          </a:bodyPr>
          <a:p>
            <a:pPr algn="ctr"/>
            <a:r>
              <a:rPr lang="en-US" altLang="zh-CN" sz="2800" dirty="0">
                <a:sym typeface="Arial" panose="020B0604020202020204" pitchFamily="34" charset="0"/>
              </a:rPr>
              <a:t>01</a:t>
            </a:r>
            <a:endParaRPr lang="zh-CN" altLang="en-US" sz="2800" dirty="0">
              <a:sym typeface="Arial" panose="020B0604020202020204" pitchFamily="34" charset="0"/>
            </a:endParaRPr>
          </a:p>
        </p:txBody>
      </p:sp>
      <p:sp>
        <p:nvSpPr>
          <p:cNvPr id="30" name="矩形 29"/>
          <p:cNvSpPr/>
          <p:nvPr>
            <p:custDataLst>
              <p:tags r:id="rId8"/>
            </p:custDataLst>
          </p:nvPr>
        </p:nvSpPr>
        <p:spPr>
          <a:xfrm>
            <a:off x="8555990" y="3663950"/>
            <a:ext cx="2428875" cy="1464310"/>
          </a:xfrm>
          <a:prstGeom prst="rect">
            <a:avLst/>
          </a:prstGeom>
        </p:spPr>
        <p:txBody>
          <a:bodyPr wrap="square" anchor="t" anchorCtr="0">
            <a:noAutofit/>
          </a:bodyPr>
          <a:p>
            <a:pPr algn="just">
              <a:lnSpc>
                <a:spcPct val="120000"/>
              </a:lnSpc>
            </a:pPr>
            <a:r>
              <a:rPr lang="en-US" altLang="zh-CN" sz="1400" kern="0" dirty="0">
                <a:sym typeface="Arial" panose="020B0604020202020204" pitchFamily="34" charset="0"/>
              </a:rPr>
              <a:t>Record the vehicle's entry and exit time, identify the vehicle's license plate number and color, and locate the vehicle's location.</a:t>
            </a:r>
            <a:endParaRPr lang="en-US" altLang="zh-CN" sz="1400" kern="0" dirty="0">
              <a:sym typeface="Arial" panose="020B0604020202020204" pitchFamily="34" charset="0"/>
            </a:endParaRPr>
          </a:p>
        </p:txBody>
      </p:sp>
      <p:sp>
        <p:nvSpPr>
          <p:cNvPr id="13" name="KSO_Shape"/>
          <p:cNvSpPr/>
          <p:nvPr>
            <p:custDataLst>
              <p:tags r:id="rId9"/>
            </p:custDataLst>
          </p:nvPr>
        </p:nvSpPr>
        <p:spPr>
          <a:xfrm flipH="1">
            <a:off x="6355170" y="2279904"/>
            <a:ext cx="1194148" cy="999864"/>
          </a:xfrm>
          <a:prstGeom prst="bentArrow">
            <a:avLst>
              <a:gd name="adj1" fmla="val 18510"/>
              <a:gd name="adj2" fmla="val 25000"/>
              <a:gd name="adj3" fmla="val 25000"/>
              <a:gd name="adj4" fmla="val 27631"/>
            </a:avLst>
          </a:prstGeom>
          <a:solidFill>
            <a:srgbClr val="B1C38C"/>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sp>
        <p:nvSpPr>
          <p:cNvPr id="15" name="KSO_Shape"/>
          <p:cNvSpPr/>
          <p:nvPr>
            <p:custDataLst>
              <p:tags r:id="rId10"/>
            </p:custDataLst>
          </p:nvPr>
        </p:nvSpPr>
        <p:spPr>
          <a:xfrm>
            <a:off x="7361755" y="2839538"/>
            <a:ext cx="1194148" cy="999864"/>
          </a:xfrm>
          <a:prstGeom prst="bentArrow">
            <a:avLst>
              <a:gd name="adj1" fmla="val 18510"/>
              <a:gd name="adj2" fmla="val 25000"/>
              <a:gd name="adj3" fmla="val 25000"/>
              <a:gd name="adj4" fmla="val 27631"/>
            </a:avLst>
          </a:prstGeom>
          <a:solidFill>
            <a:srgbClr val="A2B06C"/>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sp>
        <p:nvSpPr>
          <p:cNvPr id="32" name="KSO_Shape"/>
          <p:cNvSpPr/>
          <p:nvPr>
            <p:custDataLst>
              <p:tags r:id="rId11"/>
            </p:custDataLst>
          </p:nvPr>
        </p:nvSpPr>
        <p:spPr>
          <a:xfrm flipH="1">
            <a:off x="6355170" y="3399172"/>
            <a:ext cx="1194148" cy="999864"/>
          </a:xfrm>
          <a:prstGeom prst="bentArrow">
            <a:avLst>
              <a:gd name="adj1" fmla="val 18510"/>
              <a:gd name="adj2" fmla="val 25000"/>
              <a:gd name="adj3" fmla="val 25000"/>
              <a:gd name="adj4" fmla="val 27631"/>
            </a:avLst>
          </a:prstGeom>
          <a:solidFill>
            <a:srgbClr val="758D55"/>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sp>
        <p:nvSpPr>
          <p:cNvPr id="33" name="KSO_Shape"/>
          <p:cNvSpPr/>
          <p:nvPr>
            <p:custDataLst>
              <p:tags r:id="rId12"/>
            </p:custDataLst>
          </p:nvPr>
        </p:nvSpPr>
        <p:spPr>
          <a:xfrm>
            <a:off x="7361756" y="3958806"/>
            <a:ext cx="1194148" cy="999864"/>
          </a:xfrm>
          <a:prstGeom prst="bentArrow">
            <a:avLst>
              <a:gd name="adj1" fmla="val 18510"/>
              <a:gd name="adj2" fmla="val 25000"/>
              <a:gd name="adj3" fmla="val 25000"/>
              <a:gd name="adj4" fmla="val 27631"/>
            </a:avLst>
          </a:prstGeom>
          <a:solidFill>
            <a:srgbClr val="556740"/>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pic>
        <p:nvPicPr>
          <p:cNvPr id="34" name="图片 33" descr="0172d0dc26b25d2e622eceade12082b0b4877cadcac02-NCB2wE_fw658"/>
          <p:cNvPicPr>
            <a:picLocks noChangeAspect="1"/>
          </p:cNvPicPr>
          <p:nvPr/>
        </p:nvPicPr>
        <p:blipFill>
          <a:blip r:embed="rId13"/>
          <a:stretch>
            <a:fillRect/>
          </a:stretch>
        </p:blipFill>
        <p:spPr>
          <a:xfrm>
            <a:off x="878840" y="-194945"/>
            <a:ext cx="2775585" cy="3418840"/>
          </a:xfrm>
          <a:prstGeom prst="rect">
            <a:avLst/>
          </a:prstGeom>
        </p:spPr>
      </p:pic>
      <p:sp>
        <p:nvSpPr>
          <p:cNvPr id="35" name="TextBox 28"/>
          <p:cNvSpPr txBox="1"/>
          <p:nvPr/>
        </p:nvSpPr>
        <p:spPr>
          <a:xfrm>
            <a:off x="4467225" y="781050"/>
            <a:ext cx="3258185" cy="50165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Product Features</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6" name="TextBox 24"/>
          <p:cNvSpPr txBox="1"/>
          <p:nvPr/>
        </p:nvSpPr>
        <p:spPr>
          <a:xfrm>
            <a:off x="390525" y="2913380"/>
            <a:ext cx="3264535" cy="2389505"/>
          </a:xfrm>
          <a:prstGeom prst="rect">
            <a:avLst/>
          </a:prstGeom>
          <a:noFill/>
        </p:spPr>
        <p:txBody>
          <a:bodyPr wrap="square" rtlCol="0">
            <a:spAutoFit/>
          </a:bodyPr>
          <a:p>
            <a:r>
              <a:rPr lang="en-US" altLang="zh-CN" sz="1865" dirty="0">
                <a:solidFill>
                  <a:schemeClr val="tx1">
                    <a:lumMod val="75000"/>
                    <a:lumOff val="25000"/>
                  </a:schemeClr>
                </a:solidFill>
              </a:rPr>
              <a:t>The system consists of four main modules: monitoring system, display and sensor </a:t>
            </a:r>
            <a:r>
              <a:rPr lang="en-US" altLang="zh-CN" dirty="0">
                <a:solidFill>
                  <a:schemeClr val="tx1">
                    <a:lumMod val="75000"/>
                    <a:lumOff val="25000"/>
                  </a:schemeClr>
                </a:solidFill>
              </a:rPr>
              <a:t>system</a:t>
            </a:r>
            <a:r>
              <a:rPr lang="en-US" altLang="zh-CN" sz="1865" dirty="0">
                <a:solidFill>
                  <a:schemeClr val="tx1">
                    <a:lumMod val="75000"/>
                    <a:lumOff val="25000"/>
                  </a:schemeClr>
                </a:solidFill>
              </a:rPr>
              <a:t>, mobile application payment system and detection system. The specific functions are as follows:</a:t>
            </a:r>
            <a:endParaRPr lang="en-US" altLang="zh-CN" sz="1865" dirty="0">
              <a:solidFill>
                <a:schemeClr val="tx1">
                  <a:lumMod val="75000"/>
                  <a:lumOff val="25000"/>
                </a:schemeClr>
              </a:solidFill>
            </a:endParaRPr>
          </a:p>
        </p:txBody>
      </p:sp>
      <p:sp>
        <p:nvSpPr>
          <p:cNvPr id="4" name="文本框 3"/>
          <p:cNvSpPr txBox="1"/>
          <p:nvPr/>
        </p:nvSpPr>
        <p:spPr>
          <a:xfrm>
            <a:off x="6370320" y="5748020"/>
            <a:ext cx="2185670" cy="337185"/>
          </a:xfrm>
          <a:prstGeom prst="rect">
            <a:avLst/>
          </a:prstGeom>
          <a:noFill/>
        </p:spPr>
        <p:txBody>
          <a:bodyPr wrap="square" rtlCol="0">
            <a:spAutoFit/>
          </a:bodyPr>
          <a:p>
            <a:r>
              <a:rPr lang="en-US" altLang="zh-CN" sz="1600"/>
              <a:t>Main function module</a:t>
            </a:r>
            <a:endParaRPr lang="en-US" altLang="zh-CN" sz="1600"/>
          </a:p>
        </p:txBody>
      </p:sp>
    </p:spTree>
    <p:custDataLst>
      <p:tags r:id="rId1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TextBox 28"/>
          <p:cNvSpPr txBox="1"/>
          <p:nvPr/>
        </p:nvSpPr>
        <p:spPr>
          <a:xfrm>
            <a:off x="4267835" y="1193165"/>
            <a:ext cx="3656330" cy="521970"/>
          </a:xfrm>
          <a:prstGeom prst="rect">
            <a:avLst/>
          </a:prstGeom>
          <a:solidFill>
            <a:srgbClr val="556740"/>
          </a:solidFill>
        </p:spPr>
        <p:txBody>
          <a:bodyPr wrap="square" rtlCol="0">
            <a:spAutoFit/>
          </a:bodyPr>
          <a:p>
            <a:pPr marL="0" marR="0" lvl="0" indent="0" algn="just" defTabSz="914400" rtl="0" eaLnBrk="1" fontAlgn="auto" latinLnBrk="0" hangingPunct="1">
              <a:lnSpc>
                <a:spcPct val="100000"/>
              </a:lnSpc>
              <a:spcBef>
                <a:spcPts val="0"/>
              </a:spcBef>
              <a:spcAft>
                <a:spcPts val="0"/>
              </a:spcAft>
              <a:buClrTx/>
              <a:buSzTx/>
              <a:buFontTx/>
              <a:buNone/>
              <a:defRPr/>
            </a:pPr>
            <a:r>
              <a:rPr lang="en-US" sz="2800" b="1" noProof="0" dirty="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rPr>
              <a:t>User characteristics</a:t>
            </a:r>
            <a:endParaRPr lang="en-US" sz="2800" b="1" noProof="0" dirty="0" smtClean="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pic>
        <p:nvPicPr>
          <p:cNvPr id="4" name="图片 3" descr="0172d0dc26b25d2e622eceade12082b0b4877cadcac02-NCB2wE_fw658"/>
          <p:cNvPicPr>
            <a:picLocks noChangeAspect="1"/>
          </p:cNvPicPr>
          <p:nvPr/>
        </p:nvPicPr>
        <p:blipFill>
          <a:blip r:embed="rId1"/>
          <a:stretch>
            <a:fillRect/>
          </a:stretch>
        </p:blipFill>
        <p:spPr>
          <a:xfrm>
            <a:off x="1447165" y="-73025"/>
            <a:ext cx="1847850" cy="2275840"/>
          </a:xfrm>
          <a:prstGeom prst="rect">
            <a:avLst/>
          </a:prstGeom>
        </p:spPr>
      </p:pic>
      <p:sp>
        <p:nvSpPr>
          <p:cNvPr id="5" name="文本框 4"/>
          <p:cNvSpPr txBox="1"/>
          <p:nvPr/>
        </p:nvSpPr>
        <p:spPr>
          <a:xfrm>
            <a:off x="2362835" y="2976245"/>
            <a:ext cx="7466330" cy="1568450"/>
          </a:xfrm>
          <a:prstGeom prst="rect">
            <a:avLst/>
          </a:prstGeom>
          <a:noFill/>
        </p:spPr>
        <p:txBody>
          <a:bodyPr wrap="square" rtlCol="0">
            <a:spAutoFit/>
          </a:bodyPr>
          <a:p>
            <a:r>
              <a:rPr lang="en-US" altLang="zh-CN" sz="2400"/>
              <a:t>The end user of the software is for parking lot administrators and car owners. It does not require a certain program application basis and will use electronic products (mobile phones, etc.).</a:t>
            </a:r>
            <a:endParaRPr lang="en-US" altLang="zh-CN" sz="24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494405" y="2513330"/>
            <a:ext cx="1203325" cy="1482725"/>
          </a:xfrm>
          <a:prstGeom prst="rect">
            <a:avLst/>
          </a:prstGeom>
        </p:spPr>
      </p:pic>
      <p:grpSp>
        <p:nvGrpSpPr>
          <p:cNvPr id="10" name="组合 9"/>
          <p:cNvGrpSpPr/>
          <p:nvPr/>
        </p:nvGrpSpPr>
        <p:grpSpPr>
          <a:xfrm flipH="1">
            <a:off x="4821555" y="3148965"/>
            <a:ext cx="100584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827395" y="2880360"/>
            <a:ext cx="4043045" cy="645160"/>
          </a:xfrm>
          <a:prstGeom prst="rect">
            <a:avLst/>
          </a:prstGeom>
          <a:noFill/>
        </p:spPr>
        <p:txBody>
          <a:bodyPr wrap="square" rtlCol="0">
            <a:spAutoFit/>
          </a:bodyPr>
          <a:p>
            <a:r>
              <a:rPr lang="en-US" altLang="zh-CN" sz="3600" b="1" spc="300" dirty="0">
                <a:solidFill>
                  <a:schemeClr val="tx1">
                    <a:lumMod val="75000"/>
                    <a:lumOff val="25000"/>
                  </a:schemeClr>
                </a:solidFill>
                <a:latin typeface="逐浪温莎雅楷体" panose="03000509000000000000" charset="-122"/>
                <a:ea typeface="逐浪温莎雅楷体" panose="03000509000000000000" charset="-122"/>
                <a:cs typeface="+mj-cs"/>
                <a:sym typeface="+mn-ea"/>
              </a:rPr>
              <a:t>Specific needs</a:t>
            </a:r>
            <a:endParaRPr lang="en-US" altLang="zh-CN" sz="3600">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03</a:t>
            </a:r>
            <a:endParaRPr lang="en-US" altLang="zh-CN" sz="4800">
              <a:latin typeface="+mj-ea"/>
              <a:ea typeface="+mj-ea"/>
            </a:endParaRPr>
          </a:p>
        </p:txBody>
      </p:sp>
      <p:cxnSp>
        <p:nvCxnSpPr>
          <p:cNvPr id="18" name="直接连接符 17"/>
          <p:cNvCxnSpPr>
            <a:stCxn id="14" idx="3"/>
          </p:cNvCxnSpPr>
          <p:nvPr/>
        </p:nvCxnSpPr>
        <p:spPr>
          <a:xfrm>
            <a:off x="9870440" y="3202940"/>
            <a:ext cx="2602865" cy="53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0" name="组合 69"/>
          <p:cNvGrpSpPr/>
          <p:nvPr/>
        </p:nvGrpSpPr>
        <p:grpSpPr>
          <a:xfrm>
            <a:off x="1528445" y="2202815"/>
            <a:ext cx="9135110" cy="1769110"/>
            <a:chOff x="4651" y="3978"/>
            <a:chExt cx="10752" cy="2786"/>
          </a:xfrm>
        </p:grpSpPr>
        <p:sp>
          <p:nvSpPr>
            <p:cNvPr id="7" name="Freeform 12"/>
            <p:cNvSpPr/>
            <p:nvPr/>
          </p:nvSpPr>
          <p:spPr bwMode="auto">
            <a:xfrm>
              <a:off x="4652" y="3978"/>
              <a:ext cx="2350" cy="2091"/>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8" name="组合 7"/>
            <p:cNvGrpSpPr/>
            <p:nvPr/>
          </p:nvGrpSpPr>
          <p:grpSpPr>
            <a:xfrm rot="0">
              <a:off x="5008" y="4088"/>
              <a:ext cx="1813" cy="1392"/>
              <a:chOff x="1283891" y="1695061"/>
              <a:chExt cx="857250" cy="571500"/>
            </a:xfrm>
          </p:grpSpPr>
          <p:sp>
            <p:nvSpPr>
              <p:cNvPr id="9"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 name="组合 1"/>
              <p:cNvGrpSpPr/>
              <p:nvPr/>
            </p:nvGrpSpPr>
            <p:grpSpPr>
              <a:xfrm>
                <a:off x="1320404" y="1695061"/>
                <a:ext cx="820737" cy="522685"/>
                <a:chOff x="1320404" y="1695061"/>
                <a:chExt cx="820737" cy="522685"/>
              </a:xfrm>
            </p:grpSpPr>
            <p:sp>
              <p:nvSpPr>
                <p:cNvPr id="11"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4"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5"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grpSp>
        <p:cxnSp>
          <p:nvCxnSpPr>
            <p:cNvPr id="17" name="直接连接符 16"/>
            <p:cNvCxnSpPr/>
            <p:nvPr/>
          </p:nvCxnSpPr>
          <p:spPr>
            <a:xfrm>
              <a:off x="4652" y="6069"/>
              <a:ext cx="3202"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18" name="矩形 17"/>
            <p:cNvSpPr/>
            <p:nvPr/>
          </p:nvSpPr>
          <p:spPr>
            <a:xfrm>
              <a:off x="4651" y="6281"/>
              <a:ext cx="3189" cy="48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algn="ctr"/>
              <a:r>
                <a:rPr lang="en-US" altLang="zh-CN" sz="1400" dirty="0" smtClean="0">
                  <a:solidFill>
                    <a:schemeClr val="tx1"/>
                  </a:solidFill>
                  <a:latin typeface="Mangal" panose="02040503050203030202" pitchFamily="18" charset="0"/>
                  <a:cs typeface="Mangal" panose="02040503050203030202" pitchFamily="18" charset="0"/>
                  <a:sym typeface="+mn-ea"/>
                </a:rPr>
                <a:t>Functional requirements</a:t>
              </a:r>
              <a:endParaRPr lang="en-US" altLang="zh-CN" sz="1400" dirty="0" smtClean="0">
                <a:solidFill>
                  <a:schemeClr val="tx1"/>
                </a:solidFill>
                <a:latin typeface="Mangal" panose="02040503050203030202" pitchFamily="18" charset="0"/>
                <a:cs typeface="Mangal" panose="02040503050203030202" pitchFamily="18" charset="0"/>
                <a:sym typeface="+mn-ea"/>
              </a:endParaRPr>
            </a:p>
          </p:txBody>
        </p:sp>
        <p:sp>
          <p:nvSpPr>
            <p:cNvPr id="19" name="Freeform 12"/>
            <p:cNvSpPr/>
            <p:nvPr/>
          </p:nvSpPr>
          <p:spPr bwMode="auto">
            <a:xfrm>
              <a:off x="8425" y="3978"/>
              <a:ext cx="2350" cy="2091"/>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0" name="组合 19"/>
            <p:cNvGrpSpPr/>
            <p:nvPr/>
          </p:nvGrpSpPr>
          <p:grpSpPr>
            <a:xfrm rot="0">
              <a:off x="8784" y="4088"/>
              <a:ext cx="1809" cy="1392"/>
              <a:chOff x="3069828" y="1695061"/>
              <a:chExt cx="855664" cy="571500"/>
            </a:xfrm>
          </p:grpSpPr>
          <p:sp>
            <p:nvSpPr>
              <p:cNvPr id="21" name="Freeform 13"/>
              <p:cNvSpPr/>
              <p:nvPr/>
            </p:nvSpPr>
            <p:spPr bwMode="auto">
              <a:xfrm>
                <a:off x="3069828"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2" name="Freeform 14"/>
              <p:cNvSpPr/>
              <p:nvPr/>
            </p:nvSpPr>
            <p:spPr bwMode="auto">
              <a:xfrm>
                <a:off x="3695304" y="1695061"/>
                <a:ext cx="119063"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3" name="Freeform 15"/>
              <p:cNvSpPr/>
              <p:nvPr/>
            </p:nvSpPr>
            <p:spPr bwMode="auto">
              <a:xfrm>
                <a:off x="3423842" y="1715302"/>
                <a:ext cx="141287"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0">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16"/>
              <p:cNvSpPr/>
              <p:nvPr/>
            </p:nvSpPr>
            <p:spPr bwMode="auto">
              <a:xfrm>
                <a:off x="3176191" y="1798645"/>
                <a:ext cx="188912"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17"/>
              <p:cNvSpPr/>
              <p:nvPr/>
            </p:nvSpPr>
            <p:spPr bwMode="auto">
              <a:xfrm>
                <a:off x="3104753" y="2114161"/>
                <a:ext cx="476250"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18"/>
              <p:cNvSpPr/>
              <p:nvPr/>
            </p:nvSpPr>
            <p:spPr bwMode="auto">
              <a:xfrm>
                <a:off x="329842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7" name="Freeform 19"/>
              <p:cNvSpPr/>
              <p:nvPr/>
            </p:nvSpPr>
            <p:spPr bwMode="auto">
              <a:xfrm>
                <a:off x="3609579" y="1815314"/>
                <a:ext cx="315913"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28" name="直接连接符 27"/>
            <p:cNvCxnSpPr/>
            <p:nvPr/>
          </p:nvCxnSpPr>
          <p:spPr>
            <a:xfrm>
              <a:off x="8425" y="6069"/>
              <a:ext cx="3206"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29" name="矩形 28"/>
            <p:cNvSpPr/>
            <p:nvPr/>
          </p:nvSpPr>
          <p:spPr>
            <a:xfrm>
              <a:off x="8426" y="6281"/>
              <a:ext cx="3176" cy="48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algn="ctr"/>
              <a:r>
                <a:rPr lang="en-US" altLang="zh-CN" sz="1400" dirty="0" smtClean="0">
                  <a:solidFill>
                    <a:schemeClr val="tx1"/>
                  </a:solidFill>
                  <a:latin typeface="Mangal" panose="02040503050203030202" pitchFamily="18" charset="0"/>
                  <a:cs typeface="Mangal" panose="02040503050203030202" pitchFamily="18" charset="0"/>
                  <a:sym typeface="+mn-ea"/>
                </a:rPr>
                <a:t>External interface requirements</a:t>
              </a:r>
              <a:endParaRPr lang="en-US" altLang="zh-CN" sz="1400" dirty="0" smtClean="0">
                <a:solidFill>
                  <a:schemeClr val="tx1"/>
                </a:solidFill>
                <a:latin typeface="Mangal" panose="02040503050203030202" pitchFamily="18" charset="0"/>
                <a:cs typeface="Mangal" panose="02040503050203030202" pitchFamily="18" charset="0"/>
                <a:sym typeface="+mn-ea"/>
              </a:endParaRPr>
            </a:p>
          </p:txBody>
        </p:sp>
        <p:sp>
          <p:nvSpPr>
            <p:cNvPr id="30" name="Freeform 12"/>
            <p:cNvSpPr/>
            <p:nvPr/>
          </p:nvSpPr>
          <p:spPr bwMode="auto">
            <a:xfrm>
              <a:off x="12201" y="3978"/>
              <a:ext cx="2350" cy="2091"/>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31" name="组合 30"/>
            <p:cNvGrpSpPr/>
            <p:nvPr/>
          </p:nvGrpSpPr>
          <p:grpSpPr>
            <a:xfrm rot="0">
              <a:off x="12560" y="4088"/>
              <a:ext cx="1809" cy="1392"/>
              <a:chOff x="4855766" y="1695061"/>
              <a:chExt cx="855662" cy="571500"/>
            </a:xfrm>
          </p:grpSpPr>
          <p:sp>
            <p:nvSpPr>
              <p:cNvPr id="32" name="Freeform 13"/>
              <p:cNvSpPr/>
              <p:nvPr/>
            </p:nvSpPr>
            <p:spPr bwMode="auto">
              <a:xfrm>
                <a:off x="4855766" y="1720064"/>
                <a:ext cx="842962"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3" name="Freeform 14"/>
              <p:cNvSpPr/>
              <p:nvPr/>
            </p:nvSpPr>
            <p:spPr bwMode="auto">
              <a:xfrm>
                <a:off x="5481242"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4" name="Freeform 15"/>
              <p:cNvSpPr/>
              <p:nvPr/>
            </p:nvSpPr>
            <p:spPr bwMode="auto">
              <a:xfrm>
                <a:off x="5208192"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5" name="Freeform 16"/>
              <p:cNvSpPr/>
              <p:nvPr/>
            </p:nvSpPr>
            <p:spPr bwMode="auto">
              <a:xfrm>
                <a:off x="4962129"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6" name="Freeform 17"/>
              <p:cNvSpPr/>
              <p:nvPr/>
            </p:nvSpPr>
            <p:spPr bwMode="auto">
              <a:xfrm>
                <a:off x="4890691" y="2114161"/>
                <a:ext cx="474662"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7" name="Freeform 18"/>
              <p:cNvSpPr/>
              <p:nvPr/>
            </p:nvSpPr>
            <p:spPr bwMode="auto">
              <a:xfrm>
                <a:off x="508277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8" name="Freeform 19"/>
              <p:cNvSpPr/>
              <p:nvPr/>
            </p:nvSpPr>
            <p:spPr bwMode="auto">
              <a:xfrm>
                <a:off x="5393928"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39" name="直接连接符 38"/>
            <p:cNvCxnSpPr/>
            <p:nvPr/>
          </p:nvCxnSpPr>
          <p:spPr>
            <a:xfrm>
              <a:off x="12201" y="6069"/>
              <a:ext cx="3202"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40" name="矩形 39"/>
            <p:cNvSpPr/>
            <p:nvPr/>
          </p:nvSpPr>
          <p:spPr>
            <a:xfrm>
              <a:off x="12314" y="6281"/>
              <a:ext cx="2976" cy="483"/>
            </a:xfrm>
            <a:prstGeom prst="rect">
              <a:avLst/>
            </a:prstGeom>
            <a:noFill/>
            <a:extLst>
              <a:ext uri="{909E8E84-426E-40DD-AFC4-6F175D3DCCD1}">
                <a14:hiddenFill xmlns:a14="http://schemas.microsoft.com/office/drawing/2010/main">
                  <a:solidFill>
                    <a:schemeClr val="tx2">
                      <a:lumMod val="90000"/>
                    </a:schemeClr>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lang="en-US" sz="140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Performance requirements</a:t>
              </a:r>
              <a:endParaRPr lang="en-US" sz="140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sp>
        <p:nvSpPr>
          <p:cNvPr id="57" name="TextBox 28"/>
          <p:cNvSpPr txBox="1"/>
          <p:nvPr/>
        </p:nvSpPr>
        <p:spPr>
          <a:xfrm>
            <a:off x="4707255" y="1186815"/>
            <a:ext cx="2688590" cy="398780"/>
          </a:xfrm>
          <a:prstGeom prst="rect">
            <a:avLst/>
          </a:prstGeom>
          <a:solidFill>
            <a:srgbClr val="556740"/>
          </a:solidFill>
        </p:spPr>
        <p:txBody>
          <a:bodyPr wrap="square" rtlCol="0">
            <a:spAutoFit/>
          </a:bodyPr>
          <a:p>
            <a:pPr algn="ctr"/>
            <a:r>
              <a:rPr lang="en-US" altLang="zh-CN" sz="2000" b="1" dirty="0" smtClean="0">
                <a:solidFill>
                  <a:schemeClr val="bg1"/>
                </a:solidFill>
                <a:latin typeface="Mangal" panose="02040503050203030202" pitchFamily="18" charset="0"/>
                <a:cs typeface="Mangal" panose="02040503050203030202" pitchFamily="18" charset="0"/>
              </a:rPr>
              <a:t>Section directory</a:t>
            </a:r>
            <a:endParaRPr lang="en-US" altLang="zh-CN" sz="2000" b="1" dirty="0" smtClean="0">
              <a:solidFill>
                <a:schemeClr val="bg1"/>
              </a:solidFill>
              <a:latin typeface="Mangal" panose="02040503050203030202" pitchFamily="18" charset="0"/>
              <a:cs typeface="Mangal" panose="02040503050203030202" pitchFamily="18" charset="0"/>
            </a:endParaRPr>
          </a:p>
        </p:txBody>
      </p:sp>
      <p:pic>
        <p:nvPicPr>
          <p:cNvPr id="3" name="图片 2" descr="0172d0dc26b25d2e622eceade12082b0b4877cadcac02-NCB2wE_fw658"/>
          <p:cNvPicPr>
            <a:picLocks noChangeAspect="1"/>
          </p:cNvPicPr>
          <p:nvPr/>
        </p:nvPicPr>
        <p:blipFill>
          <a:blip r:embed="rId1"/>
          <a:stretch>
            <a:fillRect/>
          </a:stretch>
        </p:blipFill>
        <p:spPr>
          <a:xfrm>
            <a:off x="1437640" y="-73025"/>
            <a:ext cx="1847850" cy="2275840"/>
          </a:xfrm>
          <a:prstGeom prst="rect">
            <a:avLst/>
          </a:prstGeom>
        </p:spPr>
      </p:pic>
      <p:grpSp>
        <p:nvGrpSpPr>
          <p:cNvPr id="71" name="组合 70"/>
          <p:cNvGrpSpPr/>
          <p:nvPr/>
        </p:nvGrpSpPr>
        <p:grpSpPr>
          <a:xfrm>
            <a:off x="1528445" y="4748530"/>
            <a:ext cx="9135745" cy="1769110"/>
            <a:chOff x="4652" y="3978"/>
            <a:chExt cx="10751" cy="2786"/>
          </a:xfrm>
        </p:grpSpPr>
        <p:sp>
          <p:nvSpPr>
            <p:cNvPr id="72" name="Freeform 12"/>
            <p:cNvSpPr/>
            <p:nvPr/>
          </p:nvSpPr>
          <p:spPr bwMode="auto">
            <a:xfrm>
              <a:off x="4652" y="3978"/>
              <a:ext cx="2350" cy="2091"/>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73" name="组合 72"/>
            <p:cNvGrpSpPr/>
            <p:nvPr/>
          </p:nvGrpSpPr>
          <p:grpSpPr>
            <a:xfrm rot="0">
              <a:off x="5008" y="4088"/>
              <a:ext cx="1813" cy="1392"/>
              <a:chOff x="1283891" y="1695061"/>
              <a:chExt cx="857250" cy="571500"/>
            </a:xfrm>
          </p:grpSpPr>
          <p:sp>
            <p:nvSpPr>
              <p:cNvPr id="74"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75" name="组合 74"/>
              <p:cNvGrpSpPr/>
              <p:nvPr/>
            </p:nvGrpSpPr>
            <p:grpSpPr>
              <a:xfrm>
                <a:off x="1320404" y="1695061"/>
                <a:ext cx="820737" cy="522685"/>
                <a:chOff x="1320404" y="1695061"/>
                <a:chExt cx="820737" cy="522685"/>
              </a:xfrm>
            </p:grpSpPr>
            <p:sp>
              <p:nvSpPr>
                <p:cNvPr id="76"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77"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78"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79"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80"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81"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grpSp>
        <p:cxnSp>
          <p:nvCxnSpPr>
            <p:cNvPr id="82" name="直接连接符 81"/>
            <p:cNvCxnSpPr/>
            <p:nvPr/>
          </p:nvCxnSpPr>
          <p:spPr>
            <a:xfrm>
              <a:off x="4652" y="6069"/>
              <a:ext cx="3202"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83" name="矩形 82"/>
            <p:cNvSpPr/>
            <p:nvPr/>
          </p:nvSpPr>
          <p:spPr>
            <a:xfrm>
              <a:off x="4843" y="6281"/>
              <a:ext cx="2820" cy="48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algn="ctr"/>
              <a:r>
                <a:rPr lang="en-US" altLang="zh-CN" sz="1400" dirty="0" smtClean="0">
                  <a:solidFill>
                    <a:schemeClr val="tx1"/>
                  </a:solidFill>
                  <a:latin typeface="Mangal" panose="02040503050203030202" pitchFamily="18" charset="0"/>
                  <a:cs typeface="Mangal" panose="02040503050203030202" pitchFamily="18" charset="0"/>
                  <a:sym typeface="+mn-ea"/>
                </a:rPr>
                <a:t>Design constraints</a:t>
              </a:r>
              <a:endParaRPr lang="en-US" altLang="zh-CN" sz="1400" dirty="0" smtClean="0">
                <a:solidFill>
                  <a:schemeClr val="tx1"/>
                </a:solidFill>
                <a:latin typeface="Mangal" panose="02040503050203030202" pitchFamily="18" charset="0"/>
                <a:cs typeface="Mangal" panose="02040503050203030202" pitchFamily="18" charset="0"/>
                <a:sym typeface="+mn-ea"/>
              </a:endParaRPr>
            </a:p>
          </p:txBody>
        </p:sp>
        <p:sp>
          <p:nvSpPr>
            <p:cNvPr id="84" name="Freeform 12"/>
            <p:cNvSpPr/>
            <p:nvPr/>
          </p:nvSpPr>
          <p:spPr bwMode="auto">
            <a:xfrm>
              <a:off x="8425" y="3978"/>
              <a:ext cx="2350" cy="2091"/>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85" name="组合 84"/>
            <p:cNvGrpSpPr/>
            <p:nvPr/>
          </p:nvGrpSpPr>
          <p:grpSpPr>
            <a:xfrm rot="0">
              <a:off x="8784" y="4088"/>
              <a:ext cx="1809" cy="1392"/>
              <a:chOff x="3069828" y="1695061"/>
              <a:chExt cx="855664" cy="571500"/>
            </a:xfrm>
          </p:grpSpPr>
          <p:sp>
            <p:nvSpPr>
              <p:cNvPr id="86" name="Freeform 13"/>
              <p:cNvSpPr/>
              <p:nvPr/>
            </p:nvSpPr>
            <p:spPr bwMode="auto">
              <a:xfrm>
                <a:off x="3069828"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87" name="Freeform 14"/>
              <p:cNvSpPr/>
              <p:nvPr/>
            </p:nvSpPr>
            <p:spPr bwMode="auto">
              <a:xfrm>
                <a:off x="3695304" y="1695061"/>
                <a:ext cx="119063"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88" name="Freeform 15"/>
              <p:cNvSpPr/>
              <p:nvPr/>
            </p:nvSpPr>
            <p:spPr bwMode="auto">
              <a:xfrm>
                <a:off x="3423842" y="1715302"/>
                <a:ext cx="141287"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0">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89" name="Freeform 16"/>
              <p:cNvSpPr/>
              <p:nvPr/>
            </p:nvSpPr>
            <p:spPr bwMode="auto">
              <a:xfrm>
                <a:off x="3176191" y="1798645"/>
                <a:ext cx="188912"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90" name="Freeform 17"/>
              <p:cNvSpPr/>
              <p:nvPr/>
            </p:nvSpPr>
            <p:spPr bwMode="auto">
              <a:xfrm>
                <a:off x="3104753" y="2114161"/>
                <a:ext cx="476250"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91" name="Freeform 18"/>
              <p:cNvSpPr/>
              <p:nvPr/>
            </p:nvSpPr>
            <p:spPr bwMode="auto">
              <a:xfrm>
                <a:off x="329842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92" name="Freeform 19"/>
              <p:cNvSpPr/>
              <p:nvPr/>
            </p:nvSpPr>
            <p:spPr bwMode="auto">
              <a:xfrm>
                <a:off x="3609579" y="1815314"/>
                <a:ext cx="315913"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93" name="直接连接符 92"/>
            <p:cNvCxnSpPr/>
            <p:nvPr/>
          </p:nvCxnSpPr>
          <p:spPr>
            <a:xfrm>
              <a:off x="8425" y="6069"/>
              <a:ext cx="3206"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94" name="矩形 93"/>
            <p:cNvSpPr/>
            <p:nvPr/>
          </p:nvSpPr>
          <p:spPr>
            <a:xfrm>
              <a:off x="8675" y="6281"/>
              <a:ext cx="2838" cy="48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algn="ctr"/>
              <a:r>
                <a:rPr lang="en-US" altLang="zh-CN" sz="1400" dirty="0" smtClean="0">
                  <a:solidFill>
                    <a:schemeClr val="tx1"/>
                  </a:solidFill>
                  <a:latin typeface="Mangal" panose="02040503050203030202" pitchFamily="18" charset="0"/>
                  <a:cs typeface="Mangal" panose="02040503050203030202" pitchFamily="18" charset="0"/>
                  <a:sym typeface="+mn-ea"/>
                </a:rPr>
                <a:t>Properties</a:t>
              </a:r>
              <a:endParaRPr lang="en-US" altLang="zh-CN" sz="1400" dirty="0" smtClean="0">
                <a:solidFill>
                  <a:schemeClr val="tx1"/>
                </a:solidFill>
                <a:latin typeface="Mangal" panose="02040503050203030202" pitchFamily="18" charset="0"/>
                <a:cs typeface="Mangal" panose="02040503050203030202" pitchFamily="18" charset="0"/>
                <a:sym typeface="+mn-ea"/>
              </a:endParaRPr>
            </a:p>
          </p:txBody>
        </p:sp>
        <p:sp>
          <p:nvSpPr>
            <p:cNvPr id="95" name="Freeform 12"/>
            <p:cNvSpPr/>
            <p:nvPr/>
          </p:nvSpPr>
          <p:spPr bwMode="auto">
            <a:xfrm>
              <a:off x="12201" y="3978"/>
              <a:ext cx="2350" cy="2091"/>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96" name="组合 95"/>
            <p:cNvGrpSpPr/>
            <p:nvPr/>
          </p:nvGrpSpPr>
          <p:grpSpPr>
            <a:xfrm rot="0">
              <a:off x="12560" y="4088"/>
              <a:ext cx="1809" cy="1392"/>
              <a:chOff x="4855766" y="1695061"/>
              <a:chExt cx="855662" cy="571500"/>
            </a:xfrm>
          </p:grpSpPr>
          <p:sp>
            <p:nvSpPr>
              <p:cNvPr id="97" name="Freeform 13"/>
              <p:cNvSpPr/>
              <p:nvPr/>
            </p:nvSpPr>
            <p:spPr bwMode="auto">
              <a:xfrm>
                <a:off x="4855766" y="1720064"/>
                <a:ext cx="842962"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98" name="Freeform 14"/>
              <p:cNvSpPr/>
              <p:nvPr/>
            </p:nvSpPr>
            <p:spPr bwMode="auto">
              <a:xfrm>
                <a:off x="5481242"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99" name="Freeform 15"/>
              <p:cNvSpPr/>
              <p:nvPr/>
            </p:nvSpPr>
            <p:spPr bwMode="auto">
              <a:xfrm>
                <a:off x="5208192"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00" name="Freeform 16"/>
              <p:cNvSpPr/>
              <p:nvPr/>
            </p:nvSpPr>
            <p:spPr bwMode="auto">
              <a:xfrm>
                <a:off x="4962129"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01" name="Freeform 17"/>
              <p:cNvSpPr/>
              <p:nvPr/>
            </p:nvSpPr>
            <p:spPr bwMode="auto">
              <a:xfrm>
                <a:off x="4890691" y="2114161"/>
                <a:ext cx="474662"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02" name="Freeform 18"/>
              <p:cNvSpPr/>
              <p:nvPr/>
            </p:nvSpPr>
            <p:spPr bwMode="auto">
              <a:xfrm>
                <a:off x="508277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03" name="Freeform 19"/>
              <p:cNvSpPr/>
              <p:nvPr/>
            </p:nvSpPr>
            <p:spPr bwMode="auto">
              <a:xfrm>
                <a:off x="5393928"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104" name="直接连接符 103"/>
            <p:cNvCxnSpPr/>
            <p:nvPr/>
          </p:nvCxnSpPr>
          <p:spPr>
            <a:xfrm>
              <a:off x="12201" y="6069"/>
              <a:ext cx="3202"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105" name="矩形 104"/>
            <p:cNvSpPr/>
            <p:nvPr/>
          </p:nvSpPr>
          <p:spPr>
            <a:xfrm>
              <a:off x="12320" y="6281"/>
              <a:ext cx="2976" cy="483"/>
            </a:xfrm>
            <a:prstGeom prst="rect">
              <a:avLst/>
            </a:prstGeom>
            <a:noFill/>
            <a:extLst>
              <a:ext uri="{909E8E84-426E-40DD-AFC4-6F175D3DCCD1}">
                <a14:hiddenFill xmlns:a14="http://schemas.microsoft.com/office/drawing/2010/main">
                  <a:solidFill>
                    <a:schemeClr val="tx2">
                      <a:lumMod val="90000"/>
                    </a:schemeClr>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lang="en-US" sz="140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Other needs</a:t>
              </a:r>
              <a:endParaRPr lang="en-US" sz="140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41605" y="205105"/>
            <a:ext cx="11909425" cy="6238240"/>
            <a:chOff x="9072" y="3900"/>
            <a:chExt cx="8776" cy="5100"/>
          </a:xfrm>
        </p:grpSpPr>
        <p:sp>
          <p:nvSpPr>
            <p:cNvPr id="17" name="文本框 16"/>
            <p:cNvSpPr txBox="1"/>
            <p:nvPr>
              <p:custDataLst>
                <p:tags r:id="rId1"/>
              </p:custDataLst>
            </p:nvPr>
          </p:nvSpPr>
          <p:spPr>
            <a:xfrm>
              <a:off x="11941" y="5475"/>
              <a:ext cx="1158" cy="427"/>
            </a:xfrm>
            <a:prstGeom prst="rect">
              <a:avLst/>
            </a:prstGeom>
            <a:noFill/>
          </p:spPr>
          <p:txBody>
            <a:bodyPr wrap="square" rtlCol="0">
              <a:spAutoFit/>
            </a:bodyPr>
            <a:p>
              <a:pPr algn="ctr"/>
              <a:r>
                <a:rPr lang="en-US" altLang="zh-CN" sz="2800" dirty="0">
                  <a:sym typeface="Arial" panose="020B0604020202020204" pitchFamily="34" charset="0"/>
                </a:rPr>
                <a:t>04</a:t>
              </a:r>
              <a:endParaRPr lang="zh-CN" altLang="en-US" sz="2800" dirty="0">
                <a:sym typeface="Arial" panose="020B0604020202020204" pitchFamily="34" charset="0"/>
              </a:endParaRPr>
            </a:p>
          </p:txBody>
        </p:sp>
        <p:sp>
          <p:nvSpPr>
            <p:cNvPr id="2" name="矩形 1"/>
            <p:cNvSpPr/>
            <p:nvPr>
              <p:custDataLst>
                <p:tags r:id="rId2"/>
              </p:custDataLst>
            </p:nvPr>
          </p:nvSpPr>
          <p:spPr>
            <a:xfrm>
              <a:off x="9072" y="5450"/>
              <a:ext cx="2655" cy="1157"/>
            </a:xfrm>
            <a:prstGeom prst="rect">
              <a:avLst/>
            </a:prstGeom>
          </p:spPr>
          <p:txBody>
            <a:bodyPr wrap="square" anchor="t" anchorCtr="0">
              <a:noAutofit/>
            </a:bodyPr>
            <a:p>
              <a:pPr algn="just">
                <a:lnSpc>
                  <a:spcPct val="120000"/>
                </a:lnSpc>
              </a:pPr>
              <a:r>
                <a:rPr lang="en-US" altLang="zh-CN" sz="900" kern="0" dirty="0">
                  <a:sym typeface="Arial" panose="020B0604020202020204" pitchFamily="34" charset="0"/>
                </a:rPr>
                <a:t>Description: The relevant information (color, license plate number, departure time, etc.) of the collected vehicles is compared in the system.</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Enter:</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Vehicle related information</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Deal with:</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Use keywords to compare in the database</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Output:</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Allow to leave the parking lot or not allowed to leave the parking lot</a:t>
              </a:r>
              <a:endParaRPr lang="en-US" altLang="zh-CN" sz="900" kern="0" dirty="0">
                <a:sym typeface="Arial" panose="020B0604020202020204" pitchFamily="34" charset="0"/>
              </a:endParaRPr>
            </a:p>
          </p:txBody>
        </p:sp>
        <p:sp>
          <p:nvSpPr>
            <p:cNvPr id="19" name="矩形 18"/>
            <p:cNvSpPr/>
            <p:nvPr>
              <p:custDataLst>
                <p:tags r:id="rId3"/>
              </p:custDataLst>
            </p:nvPr>
          </p:nvSpPr>
          <p:spPr>
            <a:xfrm>
              <a:off x="9072" y="4901"/>
              <a:ext cx="2655" cy="549"/>
            </a:xfrm>
            <a:prstGeom prst="rect">
              <a:avLst/>
            </a:prstGeom>
          </p:spPr>
          <p:txBody>
            <a:bodyPr wrap="square" anchor="ctr" anchorCtr="0">
              <a:normAutofit/>
            </a:bodyPr>
            <a:p>
              <a:pPr algn="just">
                <a:lnSpc>
                  <a:spcPct val="120000"/>
                </a:lnSpc>
              </a:pPr>
              <a:r>
                <a:rPr lang="en-US" altLang="zh-CN" b="1" kern="0" dirty="0">
                  <a:solidFill>
                    <a:srgbClr val="63A537">
                      <a:lumMod val="75000"/>
                    </a:srgbClr>
                  </a:solidFill>
                  <a:latin typeface="Calibri Light" panose="020F0302020204030204"/>
                  <a:ea typeface="+mn-ea"/>
                  <a:cs typeface="+mn-ea"/>
                  <a:sym typeface="Arial" panose="020B0604020202020204" pitchFamily="34" charset="0"/>
                </a:rPr>
                <a:t>Departure detection</a:t>
              </a:r>
              <a:endParaRPr lang="en-US" altLang="zh-CN" b="1" kern="0" dirty="0">
                <a:solidFill>
                  <a:srgbClr val="63A537">
                    <a:lumMod val="75000"/>
                  </a:srgbClr>
                </a:solidFill>
                <a:latin typeface="Calibri Light" panose="020F0302020204030204"/>
                <a:ea typeface="+mn-ea"/>
                <a:cs typeface="+mn-ea"/>
                <a:sym typeface="Arial" panose="020B0604020202020204" pitchFamily="34" charset="0"/>
              </a:endParaRPr>
            </a:p>
          </p:txBody>
        </p:sp>
        <p:sp>
          <p:nvSpPr>
            <p:cNvPr id="20" name="文本框 19"/>
            <p:cNvSpPr txBox="1"/>
            <p:nvPr>
              <p:custDataLst>
                <p:tags r:id="rId4"/>
              </p:custDataLst>
            </p:nvPr>
          </p:nvSpPr>
          <p:spPr>
            <a:xfrm>
              <a:off x="11942" y="7235"/>
              <a:ext cx="1157" cy="427"/>
            </a:xfrm>
            <a:prstGeom prst="rect">
              <a:avLst/>
            </a:prstGeom>
            <a:noFill/>
          </p:spPr>
          <p:txBody>
            <a:bodyPr wrap="square" rtlCol="0">
              <a:spAutoFit/>
            </a:bodyPr>
            <a:p>
              <a:pPr algn="ctr"/>
              <a:r>
                <a:rPr lang="en-US" altLang="zh-CN" sz="2800" dirty="0">
                  <a:sym typeface="Arial" panose="020B0604020202020204" pitchFamily="34" charset="0"/>
                </a:rPr>
                <a:t>02</a:t>
              </a:r>
              <a:endParaRPr lang="zh-CN" altLang="en-US" sz="2800" dirty="0">
                <a:sym typeface="Arial" panose="020B0604020202020204" pitchFamily="34" charset="0"/>
              </a:endParaRPr>
            </a:p>
          </p:txBody>
        </p:sp>
        <p:sp>
          <p:nvSpPr>
            <p:cNvPr id="21" name="矩形 20"/>
            <p:cNvSpPr/>
            <p:nvPr>
              <p:custDataLst>
                <p:tags r:id="rId5"/>
              </p:custDataLst>
            </p:nvPr>
          </p:nvSpPr>
          <p:spPr>
            <a:xfrm>
              <a:off x="9072" y="7171"/>
              <a:ext cx="2655" cy="1188"/>
            </a:xfrm>
            <a:prstGeom prst="rect">
              <a:avLst/>
            </a:prstGeom>
          </p:spPr>
          <p:txBody>
            <a:bodyPr wrap="square" anchor="t" anchorCtr="0">
              <a:noAutofit/>
            </a:bodyPr>
            <a:p>
              <a:pPr algn="just">
                <a:lnSpc>
                  <a:spcPct val="120000"/>
                </a:lnSpc>
              </a:pPr>
              <a:r>
                <a:rPr lang="en-US" altLang="zh-CN" sz="900" kern="0" dirty="0">
                  <a:sym typeface="Arial" panose="020B0604020202020204" pitchFamily="34" charset="0"/>
                </a:rPr>
                <a:t>Description: All vehicle information (including: color, license plate number, entry time, location, etc.) collection</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Enter:</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The license plate number of the vehicle.</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Deal with:</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Use the keyword to find information about this vehicle in the inbound information.</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Output:</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Information about the vehicle.</a:t>
              </a:r>
              <a:endParaRPr lang="en-US" altLang="zh-CN" sz="900" kern="0" dirty="0">
                <a:sym typeface="Arial" panose="020B0604020202020204" pitchFamily="34" charset="0"/>
              </a:endParaRPr>
            </a:p>
          </p:txBody>
        </p:sp>
        <p:sp>
          <p:nvSpPr>
            <p:cNvPr id="22" name="矩形 21"/>
            <p:cNvSpPr/>
            <p:nvPr>
              <p:custDataLst>
                <p:tags r:id="rId6"/>
              </p:custDataLst>
            </p:nvPr>
          </p:nvSpPr>
          <p:spPr>
            <a:xfrm>
              <a:off x="9072" y="6661"/>
              <a:ext cx="2655" cy="549"/>
            </a:xfrm>
            <a:prstGeom prst="rect">
              <a:avLst/>
            </a:prstGeom>
          </p:spPr>
          <p:txBody>
            <a:bodyPr wrap="square" anchor="ctr" anchorCtr="0">
              <a:normAutofit/>
            </a:bodyPr>
            <a:p>
              <a:pPr algn="just">
                <a:lnSpc>
                  <a:spcPct val="120000"/>
                </a:lnSpc>
              </a:pPr>
              <a:r>
                <a:rPr lang="en-US" altLang="zh-CN" b="1" kern="0" dirty="0">
                  <a:solidFill>
                    <a:srgbClr val="63A537">
                      <a:lumMod val="75000"/>
                    </a:srgbClr>
                  </a:solidFill>
                  <a:latin typeface="Calibri Light" panose="020F0302020204030204"/>
                  <a:ea typeface="+mn-ea"/>
                  <a:cs typeface="+mn-ea"/>
                  <a:sym typeface="Arial" panose="020B0604020202020204" pitchFamily="34" charset="0"/>
                </a:rPr>
                <a:t>Vehicle information collection</a:t>
              </a:r>
              <a:endParaRPr lang="en-US" altLang="zh-CN" b="1" kern="0" dirty="0">
                <a:solidFill>
                  <a:srgbClr val="63A537">
                    <a:lumMod val="75000"/>
                  </a:srgbClr>
                </a:solidFill>
                <a:latin typeface="Calibri Light" panose="020F0302020204030204"/>
                <a:ea typeface="+mn-ea"/>
                <a:cs typeface="+mn-ea"/>
                <a:sym typeface="Arial" panose="020B0604020202020204" pitchFamily="34" charset="0"/>
              </a:endParaRPr>
            </a:p>
          </p:txBody>
        </p:sp>
        <p:sp>
          <p:nvSpPr>
            <p:cNvPr id="23" name="文本框 22"/>
            <p:cNvSpPr txBox="1"/>
            <p:nvPr>
              <p:custDataLst>
                <p:tags r:id="rId7"/>
              </p:custDataLst>
            </p:nvPr>
          </p:nvSpPr>
          <p:spPr>
            <a:xfrm>
              <a:off x="13821" y="4588"/>
              <a:ext cx="1372" cy="427"/>
            </a:xfrm>
            <a:prstGeom prst="rect">
              <a:avLst/>
            </a:prstGeom>
            <a:noFill/>
          </p:spPr>
          <p:txBody>
            <a:bodyPr wrap="square" rtlCol="0">
              <a:spAutoFit/>
            </a:bodyPr>
            <a:p>
              <a:pPr algn="ctr"/>
              <a:r>
                <a:rPr lang="en-US" altLang="zh-CN" sz="2800" dirty="0">
                  <a:sym typeface="Arial" panose="020B0604020202020204" pitchFamily="34" charset="0"/>
                </a:rPr>
                <a:t>05</a:t>
              </a:r>
              <a:endParaRPr lang="zh-CN" altLang="en-US" sz="2800" dirty="0">
                <a:sym typeface="Arial" panose="020B0604020202020204" pitchFamily="34" charset="0"/>
              </a:endParaRPr>
            </a:p>
          </p:txBody>
        </p:sp>
        <p:sp>
          <p:nvSpPr>
            <p:cNvPr id="24" name="矩形 23"/>
            <p:cNvSpPr/>
            <p:nvPr>
              <p:custDataLst>
                <p:tags r:id="rId8"/>
              </p:custDataLst>
            </p:nvPr>
          </p:nvSpPr>
          <p:spPr>
            <a:xfrm>
              <a:off x="15193" y="4524"/>
              <a:ext cx="2655" cy="559"/>
            </a:xfrm>
            <a:prstGeom prst="rect">
              <a:avLst/>
            </a:prstGeom>
          </p:spPr>
          <p:txBody>
            <a:bodyPr wrap="square" anchor="t" anchorCtr="0">
              <a:normAutofit/>
            </a:bodyPr>
            <a:p>
              <a:pPr algn="just">
                <a:lnSpc>
                  <a:spcPct val="120000"/>
                </a:lnSpc>
              </a:pPr>
              <a:r>
                <a:rPr lang="en-US" altLang="zh-CN" sz="900" kern="0" dirty="0">
                  <a:sym typeface="Arial" panose="020B0604020202020204" pitchFamily="34" charset="0"/>
                </a:rPr>
                <a:t>Description: Detailed user guide for the system provided to the user</a:t>
              </a:r>
              <a:endParaRPr lang="en-US" altLang="zh-CN" sz="900" kern="0" dirty="0">
                <a:sym typeface="Arial" panose="020B0604020202020204" pitchFamily="34" charset="0"/>
              </a:endParaRPr>
            </a:p>
          </p:txBody>
        </p:sp>
        <p:sp>
          <p:nvSpPr>
            <p:cNvPr id="25" name="矩形 24"/>
            <p:cNvSpPr/>
            <p:nvPr>
              <p:custDataLst>
                <p:tags r:id="rId9"/>
              </p:custDataLst>
            </p:nvPr>
          </p:nvSpPr>
          <p:spPr>
            <a:xfrm>
              <a:off x="15193" y="4015"/>
              <a:ext cx="2655" cy="549"/>
            </a:xfrm>
            <a:prstGeom prst="rect">
              <a:avLst/>
            </a:prstGeom>
          </p:spPr>
          <p:txBody>
            <a:bodyPr wrap="square" anchor="ctr" anchorCtr="0">
              <a:normAutofit/>
            </a:bodyPr>
            <a:p>
              <a:pPr algn="just">
                <a:lnSpc>
                  <a:spcPct val="120000"/>
                </a:lnSpc>
              </a:pPr>
              <a:r>
                <a:rPr lang="en-US" altLang="zh-CN" b="1" kern="0" dirty="0">
                  <a:solidFill>
                    <a:srgbClr val="63A537">
                      <a:lumMod val="75000"/>
                    </a:srgbClr>
                  </a:solidFill>
                  <a:latin typeface="Calibri Light" panose="020F0302020204030204"/>
                  <a:ea typeface="+mn-ea"/>
                  <a:cs typeface="+mn-ea"/>
                  <a:sym typeface="Arial" panose="020B0604020202020204" pitchFamily="34" charset="0"/>
                </a:rPr>
                <a:t>System help</a:t>
              </a:r>
              <a:endParaRPr lang="en-US" altLang="zh-CN" b="1" kern="0" dirty="0">
                <a:solidFill>
                  <a:srgbClr val="63A537">
                    <a:lumMod val="75000"/>
                  </a:srgbClr>
                </a:solidFill>
                <a:latin typeface="Calibri Light" panose="020F0302020204030204"/>
                <a:ea typeface="+mn-ea"/>
                <a:cs typeface="+mn-ea"/>
                <a:sym typeface="Arial" panose="020B0604020202020204" pitchFamily="34" charset="0"/>
              </a:endParaRPr>
            </a:p>
          </p:txBody>
        </p:sp>
        <p:sp>
          <p:nvSpPr>
            <p:cNvPr id="26" name="文本框 25"/>
            <p:cNvSpPr txBox="1"/>
            <p:nvPr>
              <p:custDataLst>
                <p:tags r:id="rId10"/>
              </p:custDataLst>
            </p:nvPr>
          </p:nvSpPr>
          <p:spPr>
            <a:xfrm>
              <a:off x="13821" y="6350"/>
              <a:ext cx="1372" cy="427"/>
            </a:xfrm>
            <a:prstGeom prst="rect">
              <a:avLst/>
            </a:prstGeom>
            <a:noFill/>
          </p:spPr>
          <p:txBody>
            <a:bodyPr wrap="square" rtlCol="0">
              <a:spAutoFit/>
            </a:bodyPr>
            <a:p>
              <a:pPr algn="ctr"/>
              <a:r>
                <a:rPr lang="en-US" altLang="zh-CN" sz="2800" dirty="0">
                  <a:sym typeface="Arial" panose="020B0604020202020204" pitchFamily="34" charset="0"/>
                </a:rPr>
                <a:t>03</a:t>
              </a:r>
              <a:endParaRPr lang="zh-CN" altLang="en-US" sz="2800" dirty="0">
                <a:sym typeface="Arial" panose="020B0604020202020204" pitchFamily="34" charset="0"/>
              </a:endParaRPr>
            </a:p>
          </p:txBody>
        </p:sp>
        <p:sp>
          <p:nvSpPr>
            <p:cNvPr id="27" name="矩形 26"/>
            <p:cNvSpPr/>
            <p:nvPr>
              <p:custDataLst>
                <p:tags r:id="rId11"/>
              </p:custDataLst>
            </p:nvPr>
          </p:nvSpPr>
          <p:spPr>
            <a:xfrm>
              <a:off x="15193" y="5984"/>
              <a:ext cx="2655" cy="1057"/>
            </a:xfrm>
            <a:prstGeom prst="rect">
              <a:avLst/>
            </a:prstGeom>
          </p:spPr>
          <p:txBody>
            <a:bodyPr wrap="square" anchor="t" anchorCtr="0">
              <a:noAutofit/>
            </a:bodyPr>
            <a:p>
              <a:pPr algn="just">
                <a:lnSpc>
                  <a:spcPct val="120000"/>
                </a:lnSpc>
              </a:pPr>
              <a:r>
                <a:rPr lang="en-US" altLang="zh-CN" sz="800" kern="0" dirty="0">
                  <a:sym typeface="Arial" panose="020B0604020202020204" pitchFamily="34" charset="0"/>
                </a:rPr>
                <a:t>Description: Write information about the vehicle leaving the parking lot (including: color, license plate number, parking space location, departure time, etc.) to the system.</a:t>
              </a:r>
              <a:endParaRPr lang="en-US" altLang="zh-CN" sz="800" kern="0" dirty="0">
                <a:sym typeface="Arial" panose="020B0604020202020204" pitchFamily="34" charset="0"/>
              </a:endParaRPr>
            </a:p>
            <a:p>
              <a:pPr algn="just">
                <a:lnSpc>
                  <a:spcPct val="120000"/>
                </a:lnSpc>
              </a:pPr>
              <a:r>
                <a:rPr lang="en-US" altLang="zh-CN" sz="800" kern="0" dirty="0">
                  <a:sym typeface="Arial" panose="020B0604020202020204" pitchFamily="34" charset="0"/>
                </a:rPr>
                <a:t>Enter:</a:t>
              </a:r>
              <a:endParaRPr lang="en-US" altLang="zh-CN" sz="800" kern="0" dirty="0">
                <a:sym typeface="Arial" panose="020B0604020202020204" pitchFamily="34" charset="0"/>
              </a:endParaRPr>
            </a:p>
            <a:p>
              <a:pPr algn="just">
                <a:lnSpc>
                  <a:spcPct val="120000"/>
                </a:lnSpc>
              </a:pPr>
              <a:r>
                <a:rPr lang="en-US" altLang="zh-CN" sz="800" kern="0" dirty="0">
                  <a:sym typeface="Arial" panose="020B0604020202020204" pitchFamily="34" charset="0"/>
                </a:rPr>
                <a:t>The license plate number of the vehicle.</a:t>
              </a:r>
              <a:endParaRPr lang="en-US" altLang="zh-CN" sz="800" kern="0" dirty="0">
                <a:sym typeface="Arial" panose="020B0604020202020204" pitchFamily="34" charset="0"/>
              </a:endParaRPr>
            </a:p>
            <a:p>
              <a:pPr algn="just">
                <a:lnSpc>
                  <a:spcPct val="120000"/>
                </a:lnSpc>
              </a:pPr>
              <a:r>
                <a:rPr lang="en-US" altLang="zh-CN" sz="800" kern="0" dirty="0">
                  <a:sym typeface="Arial" panose="020B0604020202020204" pitchFamily="34" charset="0"/>
                </a:rPr>
                <a:t>Deal with:</a:t>
              </a:r>
              <a:endParaRPr lang="en-US" altLang="zh-CN" sz="800" kern="0" dirty="0">
                <a:sym typeface="Arial" panose="020B0604020202020204" pitchFamily="34" charset="0"/>
              </a:endParaRPr>
            </a:p>
            <a:p>
              <a:pPr algn="just">
                <a:lnSpc>
                  <a:spcPct val="120000"/>
                </a:lnSpc>
              </a:pPr>
              <a:r>
                <a:rPr lang="en-US" altLang="zh-CN" sz="800" kern="0" dirty="0">
                  <a:sym typeface="Arial" panose="020B0604020202020204" pitchFamily="34" charset="0"/>
                </a:rPr>
                <a:t>Use the keyword to find information about this vehicle in the inbound information and transfer the information to the leave vehicle information.</a:t>
              </a:r>
              <a:endParaRPr lang="en-US" altLang="zh-CN" sz="800" kern="0" dirty="0">
                <a:sym typeface="Arial" panose="020B0604020202020204" pitchFamily="34" charset="0"/>
              </a:endParaRPr>
            </a:p>
            <a:p>
              <a:pPr algn="just">
                <a:lnSpc>
                  <a:spcPct val="120000"/>
                </a:lnSpc>
              </a:pPr>
              <a:r>
                <a:rPr lang="en-US" altLang="zh-CN" sz="800" kern="0" dirty="0">
                  <a:sym typeface="Arial" panose="020B0604020202020204" pitchFamily="34" charset="0"/>
                </a:rPr>
                <a:t>Output:</a:t>
              </a:r>
              <a:endParaRPr lang="en-US" altLang="zh-CN" sz="800" kern="0" dirty="0">
                <a:sym typeface="Arial" panose="020B0604020202020204" pitchFamily="34" charset="0"/>
              </a:endParaRPr>
            </a:p>
            <a:p>
              <a:pPr algn="just">
                <a:lnSpc>
                  <a:spcPct val="120000"/>
                </a:lnSpc>
              </a:pPr>
              <a:r>
                <a:rPr lang="en-US" altLang="zh-CN" sz="800" kern="0" dirty="0">
                  <a:sym typeface="Arial" panose="020B0604020202020204" pitchFamily="34" charset="0"/>
                </a:rPr>
                <a:t>The owner pays the amount and the latest departure time.</a:t>
              </a:r>
              <a:endParaRPr lang="en-US" altLang="zh-CN" sz="800" kern="0" dirty="0">
                <a:sym typeface="Arial" panose="020B0604020202020204" pitchFamily="34" charset="0"/>
              </a:endParaRPr>
            </a:p>
          </p:txBody>
        </p:sp>
        <p:sp>
          <p:nvSpPr>
            <p:cNvPr id="28" name="矩形 27"/>
            <p:cNvSpPr/>
            <p:nvPr>
              <p:custDataLst>
                <p:tags r:id="rId12"/>
              </p:custDataLst>
            </p:nvPr>
          </p:nvSpPr>
          <p:spPr>
            <a:xfrm>
              <a:off x="15193" y="5475"/>
              <a:ext cx="2655" cy="549"/>
            </a:xfrm>
            <a:prstGeom prst="rect">
              <a:avLst/>
            </a:prstGeom>
          </p:spPr>
          <p:txBody>
            <a:bodyPr wrap="square" anchor="ctr" anchorCtr="0">
              <a:normAutofit/>
            </a:bodyPr>
            <a:p>
              <a:pPr algn="just">
                <a:lnSpc>
                  <a:spcPct val="120000"/>
                </a:lnSpc>
              </a:pPr>
              <a:r>
                <a:rPr lang="en-US" altLang="zh-CN" b="1" kern="0" dirty="0">
                  <a:solidFill>
                    <a:srgbClr val="63A537">
                      <a:lumMod val="75000"/>
                    </a:srgbClr>
                  </a:solidFill>
                  <a:latin typeface="Calibri Light" panose="020F0302020204030204"/>
                  <a:ea typeface="+mn-ea"/>
                  <a:cs typeface="+mn-ea"/>
                  <a:sym typeface="Arial" panose="020B0604020202020204" pitchFamily="34" charset="0"/>
                </a:rPr>
                <a:t>Payment</a:t>
              </a:r>
              <a:endParaRPr lang="en-US" altLang="zh-CN" b="1" kern="0" dirty="0">
                <a:solidFill>
                  <a:srgbClr val="63A537">
                    <a:lumMod val="75000"/>
                  </a:srgbClr>
                </a:solidFill>
                <a:latin typeface="Calibri Light" panose="020F0302020204030204"/>
                <a:ea typeface="+mn-ea"/>
                <a:cs typeface="+mn-ea"/>
                <a:sym typeface="Arial" panose="020B0604020202020204" pitchFamily="34" charset="0"/>
              </a:endParaRPr>
            </a:p>
          </p:txBody>
        </p:sp>
        <p:sp>
          <p:nvSpPr>
            <p:cNvPr id="29" name="文本框 28"/>
            <p:cNvSpPr txBox="1"/>
            <p:nvPr>
              <p:custDataLst>
                <p:tags r:id="rId13"/>
              </p:custDataLst>
            </p:nvPr>
          </p:nvSpPr>
          <p:spPr>
            <a:xfrm>
              <a:off x="13821" y="8127"/>
              <a:ext cx="1562" cy="427"/>
            </a:xfrm>
            <a:prstGeom prst="rect">
              <a:avLst/>
            </a:prstGeom>
            <a:noFill/>
          </p:spPr>
          <p:txBody>
            <a:bodyPr wrap="square" rtlCol="0">
              <a:spAutoFit/>
            </a:bodyPr>
            <a:p>
              <a:pPr algn="ctr"/>
              <a:r>
                <a:rPr lang="en-US" altLang="zh-CN" sz="2800" dirty="0">
                  <a:sym typeface="Arial" panose="020B0604020202020204" pitchFamily="34" charset="0"/>
                </a:rPr>
                <a:t>01</a:t>
              </a:r>
              <a:endParaRPr lang="zh-CN" altLang="en-US" sz="2800" dirty="0">
                <a:sym typeface="Arial" panose="020B0604020202020204" pitchFamily="34" charset="0"/>
              </a:endParaRPr>
            </a:p>
          </p:txBody>
        </p:sp>
        <p:sp>
          <p:nvSpPr>
            <p:cNvPr id="30" name="矩形 29"/>
            <p:cNvSpPr/>
            <p:nvPr>
              <p:custDataLst>
                <p:tags r:id="rId14"/>
              </p:custDataLst>
            </p:nvPr>
          </p:nvSpPr>
          <p:spPr>
            <a:xfrm>
              <a:off x="15193" y="7673"/>
              <a:ext cx="2655" cy="1028"/>
            </a:xfrm>
            <a:prstGeom prst="rect">
              <a:avLst/>
            </a:prstGeom>
          </p:spPr>
          <p:txBody>
            <a:bodyPr wrap="square" anchor="t" anchorCtr="0">
              <a:noAutofit/>
            </a:bodyPr>
            <a:p>
              <a:pPr algn="just">
                <a:lnSpc>
                  <a:spcPct val="120000"/>
                </a:lnSpc>
              </a:pPr>
              <a:r>
                <a:rPr lang="en-US" altLang="zh-CN" sz="900" kern="0" dirty="0">
                  <a:sym typeface="Arial" panose="020B0604020202020204" pitchFamily="34" charset="0"/>
                </a:rPr>
                <a:t>Description: All information of the parking space (including: number, position, size, etc.) collection</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Enter:</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Full information on the parking space.</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Deal with:</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Write to the database through the program.</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Output:</a:t>
              </a:r>
              <a:endParaRPr lang="en-US" altLang="zh-CN" sz="900" kern="0" dirty="0">
                <a:sym typeface="Arial" panose="020B0604020202020204" pitchFamily="34" charset="0"/>
              </a:endParaRPr>
            </a:p>
            <a:p>
              <a:pPr algn="just">
                <a:lnSpc>
                  <a:spcPct val="120000"/>
                </a:lnSpc>
              </a:pPr>
              <a:r>
                <a:rPr lang="en-US" altLang="zh-CN" sz="900" kern="0" dirty="0">
                  <a:sym typeface="Arial" panose="020B0604020202020204" pitchFamily="34" charset="0"/>
                </a:rPr>
                <a:t>Full information on the parking space.</a:t>
              </a:r>
              <a:endParaRPr lang="en-US" altLang="zh-CN" sz="900" kern="0" dirty="0">
                <a:sym typeface="Arial" panose="020B0604020202020204" pitchFamily="34" charset="0"/>
              </a:endParaRPr>
            </a:p>
          </p:txBody>
        </p:sp>
        <p:sp>
          <p:nvSpPr>
            <p:cNvPr id="31" name="矩形 30"/>
            <p:cNvSpPr/>
            <p:nvPr>
              <p:custDataLst>
                <p:tags r:id="rId15"/>
              </p:custDataLst>
            </p:nvPr>
          </p:nvSpPr>
          <p:spPr>
            <a:xfrm>
              <a:off x="15193" y="7174"/>
              <a:ext cx="2655" cy="549"/>
            </a:xfrm>
            <a:prstGeom prst="rect">
              <a:avLst/>
            </a:prstGeom>
          </p:spPr>
          <p:txBody>
            <a:bodyPr wrap="square" anchor="ctr" anchorCtr="0">
              <a:normAutofit/>
            </a:bodyPr>
            <a:p>
              <a:pPr algn="just">
                <a:lnSpc>
                  <a:spcPct val="120000"/>
                </a:lnSpc>
              </a:pPr>
              <a:r>
                <a:rPr lang="en-US" altLang="zh-CN" b="1" kern="0" dirty="0">
                  <a:solidFill>
                    <a:srgbClr val="63A537">
                      <a:lumMod val="75000"/>
                    </a:srgbClr>
                  </a:solidFill>
                  <a:latin typeface="Calibri Light" panose="020F0302020204030204"/>
                  <a:ea typeface="+mn-ea"/>
                  <a:cs typeface="+mn-ea"/>
                  <a:sym typeface="Arial" panose="020B0604020202020204" pitchFamily="34" charset="0"/>
                </a:rPr>
                <a:t>Parking information collection</a:t>
              </a:r>
              <a:endParaRPr lang="en-US" altLang="zh-CN" b="1" kern="0" dirty="0">
                <a:solidFill>
                  <a:srgbClr val="63A537">
                    <a:lumMod val="75000"/>
                  </a:srgbClr>
                </a:solidFill>
                <a:latin typeface="Calibri Light" panose="020F0302020204030204"/>
                <a:ea typeface="+mn-ea"/>
                <a:cs typeface="+mn-ea"/>
                <a:sym typeface="Arial" panose="020B0604020202020204" pitchFamily="34" charset="0"/>
              </a:endParaRPr>
            </a:p>
          </p:txBody>
        </p:sp>
        <p:sp>
          <p:nvSpPr>
            <p:cNvPr id="3" name="KSO_Shape"/>
            <p:cNvSpPr/>
            <p:nvPr>
              <p:custDataLst>
                <p:tags r:id="rId16"/>
              </p:custDataLst>
            </p:nvPr>
          </p:nvSpPr>
          <p:spPr>
            <a:xfrm>
              <a:off x="13312" y="3900"/>
              <a:ext cx="1881" cy="1575"/>
            </a:xfrm>
            <a:prstGeom prst="bentArrow">
              <a:avLst>
                <a:gd name="adj1" fmla="val 18510"/>
                <a:gd name="adj2" fmla="val 25000"/>
                <a:gd name="adj3" fmla="val 25000"/>
                <a:gd name="adj4" fmla="val 27631"/>
              </a:avLst>
            </a:prstGeom>
            <a:solidFill>
              <a:srgbClr val="CDD8AA"/>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sp>
          <p:nvSpPr>
            <p:cNvPr id="13" name="KSO_Shape"/>
            <p:cNvSpPr/>
            <p:nvPr>
              <p:custDataLst>
                <p:tags r:id="rId17"/>
              </p:custDataLst>
            </p:nvPr>
          </p:nvSpPr>
          <p:spPr>
            <a:xfrm flipH="1">
              <a:off x="11727" y="4781"/>
              <a:ext cx="1881" cy="1575"/>
            </a:xfrm>
            <a:prstGeom prst="bentArrow">
              <a:avLst>
                <a:gd name="adj1" fmla="val 18510"/>
                <a:gd name="adj2" fmla="val 25000"/>
                <a:gd name="adj3" fmla="val 25000"/>
                <a:gd name="adj4" fmla="val 27631"/>
              </a:avLst>
            </a:prstGeom>
            <a:solidFill>
              <a:srgbClr val="B1C38C"/>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sp>
          <p:nvSpPr>
            <p:cNvPr id="15" name="KSO_Shape"/>
            <p:cNvSpPr/>
            <p:nvPr>
              <p:custDataLst>
                <p:tags r:id="rId18"/>
              </p:custDataLst>
            </p:nvPr>
          </p:nvSpPr>
          <p:spPr>
            <a:xfrm>
              <a:off x="13312" y="5663"/>
              <a:ext cx="1881" cy="1575"/>
            </a:xfrm>
            <a:prstGeom prst="bentArrow">
              <a:avLst>
                <a:gd name="adj1" fmla="val 18510"/>
                <a:gd name="adj2" fmla="val 25000"/>
                <a:gd name="adj3" fmla="val 25000"/>
                <a:gd name="adj4" fmla="val 27631"/>
              </a:avLst>
            </a:prstGeom>
            <a:solidFill>
              <a:srgbClr val="A2B06C"/>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sp>
          <p:nvSpPr>
            <p:cNvPr id="32" name="KSO_Shape"/>
            <p:cNvSpPr/>
            <p:nvPr>
              <p:custDataLst>
                <p:tags r:id="rId19"/>
              </p:custDataLst>
            </p:nvPr>
          </p:nvSpPr>
          <p:spPr>
            <a:xfrm flipH="1">
              <a:off x="11727" y="6544"/>
              <a:ext cx="1881" cy="1575"/>
            </a:xfrm>
            <a:prstGeom prst="bentArrow">
              <a:avLst>
                <a:gd name="adj1" fmla="val 18510"/>
                <a:gd name="adj2" fmla="val 25000"/>
                <a:gd name="adj3" fmla="val 25000"/>
                <a:gd name="adj4" fmla="val 27631"/>
              </a:avLst>
            </a:prstGeom>
            <a:solidFill>
              <a:srgbClr val="758D55"/>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sp>
          <p:nvSpPr>
            <p:cNvPr id="33" name="KSO_Shape"/>
            <p:cNvSpPr/>
            <p:nvPr>
              <p:custDataLst>
                <p:tags r:id="rId20"/>
              </p:custDataLst>
            </p:nvPr>
          </p:nvSpPr>
          <p:spPr>
            <a:xfrm>
              <a:off x="13312" y="7425"/>
              <a:ext cx="1881" cy="1575"/>
            </a:xfrm>
            <a:prstGeom prst="bentArrow">
              <a:avLst>
                <a:gd name="adj1" fmla="val 18510"/>
                <a:gd name="adj2" fmla="val 25000"/>
                <a:gd name="adj3" fmla="val 25000"/>
                <a:gd name="adj4" fmla="val 27631"/>
              </a:avLst>
            </a:prstGeom>
            <a:solidFill>
              <a:srgbClr val="556740"/>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scene3d>
                <a:camera prst="orthographicFront"/>
                <a:lightRig rig="threePt" dir="t"/>
              </a:scene3d>
              <a:sp3d contourW="12700">
                <a:contourClr>
                  <a:srgbClr val="FFFFFF"/>
                </a:contourClr>
              </a:sp3d>
            </a:bodyPr>
            <a:p>
              <a:pPr algn="ctr">
                <a:defRPr/>
              </a:pPr>
              <a:endParaRPr lang="zh-CN" altLang="en-US">
                <a:solidFill>
                  <a:srgbClr val="FFFFFF"/>
                </a:solidFill>
                <a:sym typeface="Arial" panose="020B0604020202020204" pitchFamily="34" charset="0"/>
              </a:endParaRPr>
            </a:p>
          </p:txBody>
        </p:sp>
      </p:grpSp>
      <p:pic>
        <p:nvPicPr>
          <p:cNvPr id="6" name="图片 5" descr="0172d0dc26b25d2e622eceade12082b0b4877cadcac02-NCB2wE_fw658"/>
          <p:cNvPicPr>
            <a:picLocks noChangeAspect="1"/>
          </p:cNvPicPr>
          <p:nvPr/>
        </p:nvPicPr>
        <p:blipFill>
          <a:blip r:embed="rId21"/>
          <a:stretch>
            <a:fillRect/>
          </a:stretch>
        </p:blipFill>
        <p:spPr>
          <a:xfrm>
            <a:off x="1132840" y="-263525"/>
            <a:ext cx="1847850" cy="2275840"/>
          </a:xfrm>
          <a:prstGeom prst="rect">
            <a:avLst/>
          </a:prstGeom>
        </p:spPr>
      </p:pic>
      <p:sp>
        <p:nvSpPr>
          <p:cNvPr id="57" name="TextBox 28"/>
          <p:cNvSpPr txBox="1"/>
          <p:nvPr/>
        </p:nvSpPr>
        <p:spPr>
          <a:xfrm>
            <a:off x="4671060" y="6443345"/>
            <a:ext cx="2849880" cy="368300"/>
          </a:xfrm>
          <a:prstGeom prst="rect">
            <a:avLst/>
          </a:prstGeom>
          <a:solidFill>
            <a:srgbClr val="556740"/>
          </a:solidFill>
        </p:spPr>
        <p:txBody>
          <a:bodyPr wrap="square" rtlCol="0">
            <a:spAutoFit/>
          </a:bodyPr>
          <a:p>
            <a:pPr algn="ctr"/>
            <a:r>
              <a:rPr lang="en-US" altLang="zh-CN" dirty="0" smtClean="0">
                <a:solidFill>
                  <a:schemeClr val="bg1"/>
                </a:solidFill>
                <a:latin typeface="Mangal" panose="02040503050203030202" pitchFamily="18" charset="0"/>
                <a:cs typeface="Mangal" panose="02040503050203030202" pitchFamily="18" charset="0"/>
                <a:sym typeface="+mn-ea"/>
              </a:rPr>
              <a:t>Functional requirements</a:t>
            </a:r>
            <a:endParaRPr lang="en-US" altLang="zh-CN" b="1" dirty="0" smtClean="0">
              <a:solidFill>
                <a:schemeClr val="bg1"/>
              </a:solidFill>
              <a:latin typeface="Mangal" panose="02040503050203030202" pitchFamily="18" charset="0"/>
              <a:cs typeface="Mangal" panose="02040503050203030202" pitchFamily="18" charset="0"/>
              <a:sym typeface="+mn-ea"/>
            </a:endParaRPr>
          </a:p>
        </p:txBody>
      </p:sp>
    </p:spTree>
    <p:custDataLst>
      <p:tags r:id="rId2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 name="TextBox 28"/>
          <p:cNvSpPr txBox="1"/>
          <p:nvPr/>
        </p:nvSpPr>
        <p:spPr>
          <a:xfrm>
            <a:off x="4383405" y="558165"/>
            <a:ext cx="3429635" cy="368300"/>
          </a:xfrm>
          <a:prstGeom prst="rect">
            <a:avLst/>
          </a:prstGeom>
          <a:solidFill>
            <a:srgbClr val="556740"/>
          </a:solidFill>
        </p:spPr>
        <p:txBody>
          <a:bodyPr wrap="square" rtlCol="0">
            <a:spAutoFit/>
          </a:bodyPr>
          <a:p>
            <a:pPr algn="ctr"/>
            <a:r>
              <a:rPr lang="en-US" altLang="zh-CN" dirty="0" smtClean="0">
                <a:solidFill>
                  <a:schemeClr val="bg1"/>
                </a:solidFill>
                <a:latin typeface="Mangal" panose="02040503050203030202" pitchFamily="18" charset="0"/>
                <a:cs typeface="Mangal" panose="02040503050203030202" pitchFamily="18" charset="0"/>
                <a:sym typeface="+mn-ea"/>
              </a:rPr>
              <a:t>External interface requirements</a:t>
            </a:r>
            <a:endParaRPr lang="en-US" altLang="zh-CN" b="1" dirty="0" smtClean="0">
              <a:solidFill>
                <a:schemeClr val="bg1"/>
              </a:solidFill>
              <a:latin typeface="Mangal" panose="02040503050203030202" pitchFamily="18" charset="0"/>
              <a:cs typeface="Mangal" panose="02040503050203030202" pitchFamily="18" charset="0"/>
              <a:sym typeface="+mn-ea"/>
            </a:endParaRPr>
          </a:p>
        </p:txBody>
      </p:sp>
      <p:grpSp>
        <p:nvGrpSpPr>
          <p:cNvPr id="12" name="组合 11"/>
          <p:cNvGrpSpPr/>
          <p:nvPr/>
        </p:nvGrpSpPr>
        <p:grpSpPr>
          <a:xfrm>
            <a:off x="234950" y="2145665"/>
            <a:ext cx="3500120" cy="2579370"/>
            <a:chOff x="2388" y="3440"/>
            <a:chExt cx="6695" cy="4062"/>
          </a:xfrm>
        </p:grpSpPr>
        <p:sp>
          <p:nvSpPr>
            <p:cNvPr id="29" name="TextBox 28"/>
            <p:cNvSpPr txBox="1"/>
            <p:nvPr/>
          </p:nvSpPr>
          <p:spPr>
            <a:xfrm>
              <a:off x="2388" y="3440"/>
              <a:ext cx="6006" cy="628"/>
            </a:xfrm>
            <a:prstGeom prst="rect">
              <a:avLst/>
            </a:prstGeom>
            <a:solidFill>
              <a:srgbClr val="556740"/>
            </a:solidFill>
          </p:spPr>
          <p:txBody>
            <a:bodyPr wrap="square" rtlCol="0">
              <a:spAutoFit/>
            </a:bodyPr>
            <a:p>
              <a:pPr algn="ctr"/>
              <a:r>
                <a:rPr lang="en-US" altLang="zh-CN" sz="2000" b="1" dirty="0" smtClean="0">
                  <a:solidFill>
                    <a:schemeClr val="bg1"/>
                  </a:solidFill>
                  <a:latin typeface="Mangal" panose="02040503050203030202" pitchFamily="18" charset="0"/>
                  <a:cs typeface="Mangal" panose="02040503050203030202" pitchFamily="18" charset="0"/>
                </a:rPr>
                <a:t>User Interface</a:t>
              </a:r>
              <a:endParaRPr lang="en-US" altLang="zh-CN" sz="2000"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388" y="4644"/>
              <a:ext cx="6695" cy="2858"/>
            </a:xfrm>
            <a:prstGeom prst="rect">
              <a:avLst/>
            </a:prstGeom>
            <a:noFill/>
          </p:spPr>
          <p:txBody>
            <a:bodyPr wrap="square" rtlCol="0">
              <a:spAutoFit/>
            </a:bodyPr>
            <a:p>
              <a:r>
                <a:rPr lang="en-US" altLang="zh-CN" sz="1600" dirty="0">
                  <a:solidFill>
                    <a:schemeClr val="tx1">
                      <a:lumMod val="75000"/>
                      <a:lumOff val="25000"/>
                    </a:schemeClr>
                  </a:solidFill>
                </a:rPr>
                <a:t>Users of this product generally need to operate through the mobile phone or terminal, enter the main interface and click the corresponding window to enter the corresponding interface. User maintenance of the program, it is best to have a backup.</a:t>
              </a:r>
              <a:endParaRPr lang="en-US" altLang="zh-CN" sz="1600" dirty="0">
                <a:solidFill>
                  <a:schemeClr val="tx1">
                    <a:lumMod val="75000"/>
                    <a:lumOff val="25000"/>
                  </a:schemeClr>
                </a:solidFill>
              </a:endParaRPr>
            </a:p>
          </p:txBody>
        </p:sp>
      </p:grpSp>
      <p:grpSp>
        <p:nvGrpSpPr>
          <p:cNvPr id="8" name="组合 7"/>
          <p:cNvGrpSpPr/>
          <p:nvPr/>
        </p:nvGrpSpPr>
        <p:grpSpPr>
          <a:xfrm>
            <a:off x="3660140" y="2145665"/>
            <a:ext cx="3861435" cy="3056255"/>
            <a:chOff x="2388" y="3473"/>
            <a:chExt cx="6695" cy="4775"/>
          </a:xfrm>
        </p:grpSpPr>
        <p:sp>
          <p:nvSpPr>
            <p:cNvPr id="9" name="TextBox 28"/>
            <p:cNvSpPr txBox="1"/>
            <p:nvPr/>
          </p:nvSpPr>
          <p:spPr>
            <a:xfrm>
              <a:off x="2538" y="3473"/>
              <a:ext cx="6247" cy="623"/>
            </a:xfrm>
            <a:prstGeom prst="rect">
              <a:avLst/>
            </a:prstGeom>
            <a:solidFill>
              <a:srgbClr val="556740"/>
            </a:solidFill>
          </p:spPr>
          <p:txBody>
            <a:bodyPr wrap="square" rtlCol="0">
              <a:spAutoFit/>
            </a:bodyPr>
            <a:p>
              <a:pPr algn="ctr"/>
              <a:r>
                <a:rPr lang="en-US" altLang="zh-CN" sz="2000" b="1" dirty="0" smtClean="0">
                  <a:solidFill>
                    <a:schemeClr val="bg1"/>
                  </a:solidFill>
                  <a:latin typeface="Mangal" panose="02040503050203030202" pitchFamily="18" charset="0"/>
                  <a:cs typeface="Mangal" panose="02040503050203030202" pitchFamily="18" charset="0"/>
                </a:rPr>
                <a:t>Hardware Requirements</a:t>
              </a:r>
              <a:endParaRPr lang="en-US" altLang="zh-CN" sz="2000" b="1" dirty="0" smtClean="0">
                <a:solidFill>
                  <a:schemeClr val="bg1"/>
                </a:solidFill>
                <a:latin typeface="Mangal" panose="02040503050203030202" pitchFamily="18" charset="0"/>
                <a:cs typeface="Mangal" panose="02040503050203030202" pitchFamily="18" charset="0"/>
              </a:endParaRPr>
            </a:p>
          </p:txBody>
        </p:sp>
        <p:sp>
          <p:nvSpPr>
            <p:cNvPr id="10" name="TextBox 24"/>
            <p:cNvSpPr txBox="1"/>
            <p:nvPr/>
          </p:nvSpPr>
          <p:spPr>
            <a:xfrm>
              <a:off x="2388" y="4644"/>
              <a:ext cx="6695" cy="3604"/>
            </a:xfrm>
            <a:prstGeom prst="rect">
              <a:avLst/>
            </a:prstGeom>
            <a:noFill/>
          </p:spPr>
          <p:txBody>
            <a:bodyPr wrap="square" rtlCol="0">
              <a:spAutoFit/>
            </a:bodyPr>
            <a:p>
              <a:r>
                <a:rPr lang="en-US" altLang="zh-CN" sz="1600" dirty="0">
                  <a:solidFill>
                    <a:schemeClr val="tx1">
                      <a:lumMod val="75000"/>
                      <a:lumOff val="25000"/>
                    </a:schemeClr>
                  </a:solidFill>
                </a:rPr>
                <a:t>Service-Terminal:</a:t>
              </a:r>
              <a:endParaRPr lang="en-US" altLang="zh-CN" sz="1600" dirty="0">
                <a:solidFill>
                  <a:schemeClr val="tx1">
                    <a:lumMod val="75000"/>
                    <a:lumOff val="25000"/>
                  </a:schemeClr>
                </a:solidFill>
              </a:endParaRPr>
            </a:p>
            <a:p>
              <a:r>
                <a:rPr lang="en-US" altLang="zh-CN" sz="1600" dirty="0">
                  <a:solidFill>
                    <a:schemeClr val="tx1">
                      <a:lumMod val="75000"/>
                      <a:lumOff val="25000"/>
                    </a:schemeClr>
                  </a:solidFill>
                </a:rPr>
                <a:t>CPU: 		I3-4170 or higher</a:t>
              </a:r>
              <a:endParaRPr lang="en-US" altLang="zh-CN" sz="1600" dirty="0">
                <a:solidFill>
                  <a:schemeClr val="tx1">
                    <a:lumMod val="75000"/>
                    <a:lumOff val="25000"/>
                  </a:schemeClr>
                </a:solidFill>
              </a:endParaRPr>
            </a:p>
            <a:p>
              <a:r>
                <a:rPr lang="en-US" altLang="zh-CN" sz="1600" dirty="0">
                  <a:solidFill>
                    <a:schemeClr val="tx1">
                      <a:lumMod val="75000"/>
                      <a:lumOff val="25000"/>
                    </a:schemeClr>
                  </a:solidFill>
                </a:rPr>
                <a:t>Memory:		4GB or more</a:t>
              </a:r>
              <a:endParaRPr lang="en-US" altLang="zh-CN" sz="1600" dirty="0">
                <a:solidFill>
                  <a:schemeClr val="tx1">
                    <a:lumMod val="75000"/>
                    <a:lumOff val="25000"/>
                  </a:schemeClr>
                </a:solidFill>
              </a:endParaRPr>
            </a:p>
            <a:p>
              <a:r>
                <a:rPr lang="en-US" altLang="zh-CN" sz="1600" dirty="0">
                  <a:solidFill>
                    <a:schemeClr val="tx1">
                      <a:lumMod val="75000"/>
                      <a:lumOff val="25000"/>
                    </a:schemeClr>
                  </a:solidFill>
                </a:rPr>
                <a:t>Display:		1280*720 or more</a:t>
              </a:r>
              <a:endParaRPr lang="en-US" altLang="zh-CN" sz="1600" dirty="0">
                <a:solidFill>
                  <a:schemeClr val="tx1">
                    <a:lumMod val="75000"/>
                    <a:lumOff val="25000"/>
                  </a:schemeClr>
                </a:solidFill>
              </a:endParaRPr>
            </a:p>
            <a:p>
              <a:r>
                <a:rPr lang="en-US" altLang="zh-CN" sz="1600" dirty="0">
                  <a:solidFill>
                    <a:schemeClr val="tx1">
                      <a:lumMod val="75000"/>
                      <a:lumOff val="25000"/>
                    </a:schemeClr>
                  </a:solidFill>
                </a:rPr>
                <a:t>Storage space:	100GB or more</a:t>
              </a:r>
              <a:endParaRPr lang="en-US" altLang="zh-CN" sz="1600" dirty="0">
                <a:solidFill>
                  <a:schemeClr val="tx1">
                    <a:lumMod val="75000"/>
                    <a:lumOff val="25000"/>
                  </a:schemeClr>
                </a:solidFill>
              </a:endParaRPr>
            </a:p>
            <a:p>
              <a:r>
                <a:rPr lang="en-US" altLang="zh-CN" sz="1600" dirty="0">
                  <a:solidFill>
                    <a:schemeClr val="tx1">
                      <a:lumMod val="75000"/>
                      <a:lumOff val="25000"/>
                    </a:schemeClr>
                  </a:solidFill>
                </a:rPr>
                <a:t>Mobile terminal:</a:t>
              </a:r>
              <a:endParaRPr lang="en-US" altLang="zh-CN" sz="1600" dirty="0">
                <a:solidFill>
                  <a:schemeClr val="tx1">
                    <a:lumMod val="75000"/>
                    <a:lumOff val="25000"/>
                  </a:schemeClr>
                </a:solidFill>
              </a:endParaRPr>
            </a:p>
            <a:p>
              <a:r>
                <a:rPr lang="en-US" altLang="zh-CN" sz="1600" dirty="0">
                  <a:solidFill>
                    <a:schemeClr val="tx1">
                      <a:lumMod val="75000"/>
                      <a:lumOff val="25000"/>
                    </a:schemeClr>
                  </a:solidFill>
                </a:rPr>
                <a:t>Screen pixel:	1280*720 or more</a:t>
              </a:r>
              <a:endParaRPr lang="en-US" altLang="zh-CN" sz="1600" dirty="0">
                <a:solidFill>
                  <a:schemeClr val="tx1">
                    <a:lumMod val="75000"/>
                    <a:lumOff val="25000"/>
                  </a:schemeClr>
                </a:solidFill>
              </a:endParaRPr>
            </a:p>
            <a:p>
              <a:r>
                <a:rPr lang="en-US" altLang="zh-CN" sz="1600" dirty="0">
                  <a:solidFill>
                    <a:schemeClr val="tx1">
                      <a:lumMod val="75000"/>
                      <a:lumOff val="25000"/>
                    </a:schemeClr>
                  </a:solidFill>
                </a:rPr>
                <a:t>Memory:		1GB or more</a:t>
              </a:r>
              <a:endParaRPr lang="en-US" altLang="zh-CN" sz="1600" dirty="0">
                <a:solidFill>
                  <a:schemeClr val="tx1">
                    <a:lumMod val="75000"/>
                    <a:lumOff val="25000"/>
                  </a:schemeClr>
                </a:solidFill>
              </a:endParaRPr>
            </a:p>
            <a:p>
              <a:r>
                <a:rPr lang="en-US" altLang="zh-CN" sz="1600" dirty="0">
                  <a:solidFill>
                    <a:schemeClr val="tx1">
                      <a:lumMod val="75000"/>
                      <a:lumOff val="25000"/>
                    </a:schemeClr>
                  </a:solidFill>
                </a:rPr>
                <a:t>CPU:		MSM8939 or higher</a:t>
              </a:r>
              <a:endParaRPr lang="en-US" altLang="zh-CN" sz="1600" dirty="0">
                <a:solidFill>
                  <a:schemeClr val="tx1">
                    <a:lumMod val="75000"/>
                    <a:lumOff val="25000"/>
                  </a:schemeClr>
                </a:solidFill>
              </a:endParaRPr>
            </a:p>
          </p:txBody>
        </p:sp>
      </p:grpSp>
      <p:grpSp>
        <p:nvGrpSpPr>
          <p:cNvPr id="11" name="组合 10"/>
          <p:cNvGrpSpPr/>
          <p:nvPr/>
        </p:nvGrpSpPr>
        <p:grpSpPr>
          <a:xfrm>
            <a:off x="7412355" y="2145665"/>
            <a:ext cx="4394200" cy="1932940"/>
            <a:chOff x="2388" y="3440"/>
            <a:chExt cx="6695" cy="3044"/>
          </a:xfrm>
        </p:grpSpPr>
        <p:sp>
          <p:nvSpPr>
            <p:cNvPr id="13" name="TextBox 28"/>
            <p:cNvSpPr txBox="1"/>
            <p:nvPr/>
          </p:nvSpPr>
          <p:spPr>
            <a:xfrm>
              <a:off x="3019" y="3440"/>
              <a:ext cx="5118" cy="628"/>
            </a:xfrm>
            <a:prstGeom prst="rect">
              <a:avLst/>
            </a:prstGeom>
            <a:solidFill>
              <a:srgbClr val="556740"/>
            </a:solidFill>
          </p:spPr>
          <p:txBody>
            <a:bodyPr wrap="square" rtlCol="0">
              <a:spAutoFit/>
            </a:bodyPr>
            <a:p>
              <a:pPr algn="ctr"/>
              <a:r>
                <a:rPr lang="en-US" altLang="zh-CN" sz="2000" b="1" dirty="0" smtClean="0">
                  <a:solidFill>
                    <a:schemeClr val="bg1"/>
                  </a:solidFill>
                  <a:latin typeface="Mangal" panose="02040503050203030202" pitchFamily="18" charset="0"/>
                  <a:cs typeface="Mangal" panose="02040503050203030202" pitchFamily="18" charset="0"/>
                </a:rPr>
                <a:t>Software Requirements</a:t>
              </a:r>
              <a:endParaRPr lang="en-US" altLang="zh-CN" sz="2000" b="1" dirty="0" smtClean="0">
                <a:solidFill>
                  <a:schemeClr val="bg1"/>
                </a:solidFill>
                <a:latin typeface="Mangal" panose="02040503050203030202" pitchFamily="18" charset="0"/>
                <a:cs typeface="Mangal" panose="02040503050203030202" pitchFamily="18" charset="0"/>
              </a:endParaRPr>
            </a:p>
          </p:txBody>
        </p:sp>
        <p:sp>
          <p:nvSpPr>
            <p:cNvPr id="14" name="TextBox 24"/>
            <p:cNvSpPr txBox="1"/>
            <p:nvPr/>
          </p:nvSpPr>
          <p:spPr>
            <a:xfrm>
              <a:off x="2388" y="4644"/>
              <a:ext cx="6695" cy="1840"/>
            </a:xfrm>
            <a:prstGeom prst="rect">
              <a:avLst/>
            </a:prstGeom>
            <a:noFill/>
          </p:spPr>
          <p:txBody>
            <a:bodyPr wrap="square" rtlCol="0">
              <a:spAutoFit/>
            </a:bodyPr>
            <a:p>
              <a:r>
                <a:rPr lang="en-US" altLang="zh-CN" sz="1400" dirty="0">
                  <a:solidFill>
                    <a:schemeClr val="tx1">
                      <a:lumMod val="75000"/>
                      <a:lumOff val="25000"/>
                    </a:schemeClr>
                  </a:solidFill>
                </a:rPr>
                <a:t>Service-Terminal:</a:t>
              </a:r>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      Operating system: Chinese WindowsXP or above</a:t>
              </a:r>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      JRE environment: JRE1.7 or later</a:t>
              </a:r>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Mobile terminal:</a:t>
              </a:r>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      Operating system: Android 4.0 or above</a:t>
              </a:r>
              <a:endParaRPr lang="en-US" altLang="zh-CN" sz="1400" dirty="0">
                <a:solidFill>
                  <a:schemeClr val="tx1">
                    <a:lumMod val="75000"/>
                    <a:lumOff val="25000"/>
                  </a:schemeClr>
                </a:solidFill>
              </a:endParaRPr>
            </a:p>
          </p:txBody>
        </p:sp>
      </p:grpSp>
      <p:pic>
        <p:nvPicPr>
          <p:cNvPr id="6" name="图片 5" descr="0172d0dc26b25d2e622eceade12082b0b4877cadcac02-NCB2wE_fw658"/>
          <p:cNvPicPr>
            <a:picLocks noChangeAspect="1"/>
          </p:cNvPicPr>
          <p:nvPr/>
        </p:nvPicPr>
        <p:blipFill>
          <a:blip r:embed="rId1"/>
          <a:stretch>
            <a:fillRect/>
          </a:stretch>
        </p:blipFill>
        <p:spPr>
          <a:xfrm>
            <a:off x="1132840" y="-263525"/>
            <a:ext cx="1847850" cy="227584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 name="TextBox 28"/>
          <p:cNvSpPr txBox="1"/>
          <p:nvPr/>
        </p:nvSpPr>
        <p:spPr>
          <a:xfrm>
            <a:off x="4383405" y="558165"/>
            <a:ext cx="3429635" cy="368300"/>
          </a:xfrm>
          <a:prstGeom prst="rect">
            <a:avLst/>
          </a:prstGeom>
          <a:solidFill>
            <a:srgbClr val="556740"/>
          </a:solidFill>
        </p:spPr>
        <p:txBody>
          <a:bodyPr wrap="square" rtlCol="0">
            <a:spAutoFit/>
          </a:bodyPr>
          <a:p>
            <a:pPr algn="ctr"/>
            <a:r>
              <a:rPr lang="en-US" altLang="zh-CN" dirty="0" smtClean="0">
                <a:solidFill>
                  <a:schemeClr val="bg1"/>
                </a:solidFill>
                <a:latin typeface="Mangal" panose="02040503050203030202" pitchFamily="18" charset="0"/>
                <a:cs typeface="Mangal" panose="02040503050203030202" pitchFamily="18" charset="0"/>
                <a:sym typeface="+mn-ea"/>
              </a:rPr>
              <a:t>Performance requirements</a:t>
            </a:r>
            <a:endParaRPr lang="en-US" altLang="zh-CN" b="1" dirty="0" smtClean="0">
              <a:solidFill>
                <a:schemeClr val="bg1"/>
              </a:solidFill>
              <a:latin typeface="Mangal" panose="02040503050203030202" pitchFamily="18" charset="0"/>
              <a:cs typeface="Mangal" panose="02040503050203030202" pitchFamily="18" charset="0"/>
              <a:sym typeface="+mn-ea"/>
            </a:endParaRPr>
          </a:p>
        </p:txBody>
      </p:sp>
      <p:pic>
        <p:nvPicPr>
          <p:cNvPr id="6" name="图片 5" descr="0172d0dc26b25d2e622eceade12082b0b4877cadcac02-NCB2wE_fw658"/>
          <p:cNvPicPr>
            <a:picLocks noChangeAspect="1"/>
          </p:cNvPicPr>
          <p:nvPr/>
        </p:nvPicPr>
        <p:blipFill>
          <a:blip r:embed="rId1"/>
          <a:stretch>
            <a:fillRect/>
          </a:stretch>
        </p:blipFill>
        <p:spPr>
          <a:xfrm>
            <a:off x="1142365" y="-282575"/>
            <a:ext cx="1847850" cy="2275840"/>
          </a:xfrm>
          <a:prstGeom prst="rect">
            <a:avLst/>
          </a:prstGeom>
        </p:spPr>
      </p:pic>
      <p:sp>
        <p:nvSpPr>
          <p:cNvPr id="2" name="文本框 1"/>
          <p:cNvSpPr txBox="1"/>
          <p:nvPr/>
        </p:nvSpPr>
        <p:spPr>
          <a:xfrm>
            <a:off x="793750" y="1993265"/>
            <a:ext cx="10609580" cy="3538220"/>
          </a:xfrm>
          <a:prstGeom prst="rect">
            <a:avLst/>
          </a:prstGeom>
          <a:noFill/>
        </p:spPr>
        <p:txBody>
          <a:bodyPr wrap="square" rtlCol="0">
            <a:spAutoFit/>
          </a:bodyPr>
          <a:p>
            <a:r>
              <a:rPr lang="zh-CN" altLang="en-US" sz="1600"/>
              <a:t>Because this program is for parking lots, it is used more frequently and has higher requirements for use:</a:t>
            </a:r>
            <a:endParaRPr lang="zh-CN" altLang="en-US" sz="1600"/>
          </a:p>
          <a:p>
            <a:r>
              <a:rPr lang="zh-CN" altLang="en-US" sz="1600"/>
              <a:t>	1. Accuracy requirements</a:t>
            </a:r>
            <a:endParaRPr lang="zh-CN" altLang="en-US" sz="1600"/>
          </a:p>
          <a:p>
            <a:r>
              <a:rPr lang="zh-CN" altLang="en-US" sz="1600"/>
              <a:t>	In terms of accuracy requirements, according to the needs of use, various accuracy requirements can be met during the input, output and transmission of various data.</a:t>
            </a:r>
            <a:endParaRPr lang="zh-CN" altLang="en-US" sz="1600"/>
          </a:p>
          <a:p>
            <a:r>
              <a:rPr lang="zh-CN" altLang="en-US" sz="1600"/>
              <a:t>	2. Time requirements</a:t>
            </a:r>
            <a:endParaRPr lang="zh-CN" altLang="en-US" sz="1600"/>
          </a:p>
          <a:p>
            <a:r>
              <a:rPr lang="zh-CN" altLang="en-US" sz="1600"/>
              <a:t>	In terms of software, response time and update processing time are faster and faster, fully meeting the requirements of users.</a:t>
            </a:r>
            <a:endParaRPr lang="zh-CN" altLang="en-US" sz="1600"/>
          </a:p>
          <a:p>
            <a:r>
              <a:rPr lang="zh-CN" altLang="en-US" sz="1600"/>
              <a:t>	3. Flexibility</a:t>
            </a:r>
            <a:endParaRPr lang="zh-CN" altLang="en-US" sz="1600"/>
          </a:p>
          <a:p>
            <a:r>
              <a:rPr lang="zh-CN" altLang="en-US" sz="1600"/>
              <a:t>	When the user needs, such as the operation mode, the operating environment, etc., the design procedure needs to be properly adjusted, and the flexibility is very large.</a:t>
            </a:r>
            <a:endParaRPr lang="zh-CN" altLang="en-US" sz="1600"/>
          </a:p>
          <a:p>
            <a:r>
              <a:rPr lang="zh-CN" altLang="en-US" sz="1600"/>
              <a:t>	4. Troubleshooting</a:t>
            </a:r>
            <a:endParaRPr lang="zh-CN" altLang="en-US" sz="1600"/>
          </a:p>
          <a:p>
            <a:r>
              <a:rPr lang="zh-CN" altLang="en-US" sz="1600"/>
              <a:t>	The program can be backed up manually or automatically due to the fault-tolerant function of the user's improper operation. The program restart time is no more than five minutes.</a:t>
            </a:r>
            <a:endParaRPr lang="zh-CN" altLang="en-US" sz="1600"/>
          </a:p>
          <a:p>
            <a:r>
              <a:rPr lang="zh-CN" altLang="en-US" sz="1600"/>
              <a:t>In short, the requirements are stable, safe, convenient, and easy to manage and operate.</a:t>
            </a:r>
            <a:endParaRPr lang="zh-CN" altLang="en-US" sz="160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 name="TextBox 28"/>
          <p:cNvSpPr txBox="1"/>
          <p:nvPr/>
        </p:nvSpPr>
        <p:spPr>
          <a:xfrm>
            <a:off x="4383405" y="558165"/>
            <a:ext cx="3429635" cy="368300"/>
          </a:xfrm>
          <a:prstGeom prst="rect">
            <a:avLst/>
          </a:prstGeom>
          <a:solidFill>
            <a:srgbClr val="556740"/>
          </a:solidFill>
        </p:spPr>
        <p:txBody>
          <a:bodyPr wrap="square" rtlCol="0">
            <a:spAutoFit/>
          </a:bodyPr>
          <a:p>
            <a:pPr algn="ctr"/>
            <a:r>
              <a:rPr lang="en-US" altLang="zh-CN" dirty="0" smtClean="0">
                <a:solidFill>
                  <a:schemeClr val="bg1"/>
                </a:solidFill>
                <a:latin typeface="Mangal" panose="02040503050203030202" pitchFamily="18" charset="0"/>
                <a:cs typeface="Mangal" panose="02040503050203030202" pitchFamily="18" charset="0"/>
                <a:sym typeface="+mn-ea"/>
              </a:rPr>
              <a:t>Design constraints</a:t>
            </a:r>
            <a:endParaRPr lang="en-US" altLang="zh-CN" b="1" dirty="0" smtClean="0">
              <a:solidFill>
                <a:schemeClr val="bg1"/>
              </a:solidFill>
              <a:latin typeface="Mangal" panose="02040503050203030202" pitchFamily="18" charset="0"/>
              <a:cs typeface="Mangal" panose="02040503050203030202" pitchFamily="18" charset="0"/>
              <a:sym typeface="+mn-ea"/>
            </a:endParaRPr>
          </a:p>
        </p:txBody>
      </p:sp>
      <p:pic>
        <p:nvPicPr>
          <p:cNvPr id="6" name="图片 5" descr="0172d0dc26b25d2e622eceade12082b0b4877cadcac02-NCB2wE_fw658"/>
          <p:cNvPicPr>
            <a:picLocks noChangeAspect="1"/>
          </p:cNvPicPr>
          <p:nvPr/>
        </p:nvPicPr>
        <p:blipFill>
          <a:blip r:embed="rId1"/>
          <a:stretch>
            <a:fillRect/>
          </a:stretch>
        </p:blipFill>
        <p:spPr>
          <a:xfrm>
            <a:off x="1142365" y="-282575"/>
            <a:ext cx="1847850" cy="2275840"/>
          </a:xfrm>
          <a:prstGeom prst="rect">
            <a:avLst/>
          </a:prstGeom>
        </p:spPr>
      </p:pic>
      <p:sp>
        <p:nvSpPr>
          <p:cNvPr id="2" name="文本框 1"/>
          <p:cNvSpPr txBox="1"/>
          <p:nvPr/>
        </p:nvSpPr>
        <p:spPr>
          <a:xfrm>
            <a:off x="3255010" y="1677670"/>
            <a:ext cx="5686425" cy="2030095"/>
          </a:xfrm>
          <a:prstGeom prst="rect">
            <a:avLst/>
          </a:prstGeom>
          <a:noFill/>
        </p:spPr>
        <p:txBody>
          <a:bodyPr wrap="square" rtlCol="0">
            <a:spAutoFit/>
          </a:bodyPr>
          <a:p>
            <a:r>
              <a:rPr lang="zh-CN" altLang="en-US"/>
              <a:t>Hardware constraints</a:t>
            </a:r>
            <a:endParaRPr lang="zh-CN" altLang="en-US"/>
          </a:p>
          <a:p>
            <a:r>
              <a:rPr lang="zh-CN" altLang="en-US"/>
              <a:t>	The computer that runs the database must be a computer with I3-4170 or higher and 4 GB or more of memory. The mobile phone must be a mobile phone with MSM8939 or higher and a memory of 1 GB or more, and has the function of accessing the network.</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 name="TextBox 28"/>
          <p:cNvSpPr txBox="1"/>
          <p:nvPr/>
        </p:nvSpPr>
        <p:spPr>
          <a:xfrm>
            <a:off x="4383405" y="558165"/>
            <a:ext cx="3429635" cy="368300"/>
          </a:xfrm>
          <a:prstGeom prst="rect">
            <a:avLst/>
          </a:prstGeom>
          <a:solidFill>
            <a:srgbClr val="556740"/>
          </a:solidFill>
        </p:spPr>
        <p:txBody>
          <a:bodyPr wrap="square" rtlCol="0">
            <a:spAutoFit/>
          </a:bodyPr>
          <a:p>
            <a:pPr algn="ctr"/>
            <a:r>
              <a:rPr lang="en-US" altLang="zh-CN" dirty="0" smtClean="0">
                <a:solidFill>
                  <a:schemeClr val="bg1"/>
                </a:solidFill>
                <a:latin typeface="Mangal" panose="02040503050203030202" pitchFamily="18" charset="0"/>
                <a:cs typeface="Mangal" panose="02040503050203030202" pitchFamily="18" charset="0"/>
                <a:sym typeface="+mn-ea"/>
              </a:rPr>
              <a:t>Properties</a:t>
            </a:r>
            <a:endParaRPr lang="en-US" altLang="zh-CN" dirty="0" smtClean="0">
              <a:solidFill>
                <a:schemeClr val="bg1"/>
              </a:solidFill>
              <a:latin typeface="Mangal" panose="02040503050203030202" pitchFamily="18" charset="0"/>
              <a:cs typeface="Mangal" panose="02040503050203030202" pitchFamily="18" charset="0"/>
              <a:sym typeface="+mn-ea"/>
            </a:endParaRPr>
          </a:p>
        </p:txBody>
      </p:sp>
      <p:grpSp>
        <p:nvGrpSpPr>
          <p:cNvPr id="12" name="组合 11"/>
          <p:cNvGrpSpPr/>
          <p:nvPr/>
        </p:nvGrpSpPr>
        <p:grpSpPr>
          <a:xfrm>
            <a:off x="234950" y="2145665"/>
            <a:ext cx="3500120" cy="2332990"/>
            <a:chOff x="2388" y="3440"/>
            <a:chExt cx="6695" cy="3674"/>
          </a:xfrm>
        </p:grpSpPr>
        <p:sp>
          <p:nvSpPr>
            <p:cNvPr id="29" name="TextBox 28"/>
            <p:cNvSpPr txBox="1"/>
            <p:nvPr/>
          </p:nvSpPr>
          <p:spPr>
            <a:xfrm>
              <a:off x="2388" y="3440"/>
              <a:ext cx="6006" cy="628"/>
            </a:xfrm>
            <a:prstGeom prst="rect">
              <a:avLst/>
            </a:prstGeom>
            <a:solidFill>
              <a:srgbClr val="556740"/>
            </a:solidFill>
          </p:spPr>
          <p:txBody>
            <a:bodyPr wrap="square" rtlCol="0">
              <a:spAutoFit/>
            </a:bodyPr>
            <a:p>
              <a:pPr algn="ctr"/>
              <a:r>
                <a:rPr lang="en-US" altLang="zh-CN" sz="2000" b="1" dirty="0" smtClean="0">
                  <a:solidFill>
                    <a:schemeClr val="bg1"/>
                  </a:solidFill>
                  <a:latin typeface="Mangal" panose="02040503050203030202" pitchFamily="18" charset="0"/>
                  <a:cs typeface="Mangal" panose="02040503050203030202" pitchFamily="18" charset="0"/>
                </a:rPr>
                <a:t>Security</a:t>
              </a:r>
              <a:endParaRPr lang="en-US" altLang="zh-CN" sz="2000"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388" y="4644"/>
              <a:ext cx="6695" cy="2470"/>
            </a:xfrm>
            <a:prstGeom prst="rect">
              <a:avLst/>
            </a:prstGeom>
            <a:noFill/>
          </p:spPr>
          <p:txBody>
            <a:bodyPr wrap="square" rtlCol="0">
              <a:spAutoFit/>
            </a:bodyPr>
            <a:p>
              <a:r>
                <a:rPr lang="en-US" altLang="zh-CN" sz="1600" dirty="0">
                  <a:solidFill>
                    <a:schemeClr val="tx1">
                      <a:lumMod val="75000"/>
                      <a:lumOff val="25000"/>
                    </a:schemeClr>
                  </a:solidFill>
                </a:rPr>
                <a:t>The system is small in scale and only uses security technology in data transmission; it restricts the operation of certain data in one program and assigns different functions to different modules.</a:t>
              </a:r>
              <a:endParaRPr lang="en-US" altLang="zh-CN" sz="1600" dirty="0">
                <a:solidFill>
                  <a:schemeClr val="tx1">
                    <a:lumMod val="75000"/>
                    <a:lumOff val="25000"/>
                  </a:schemeClr>
                </a:solidFill>
              </a:endParaRPr>
            </a:p>
          </p:txBody>
        </p:sp>
      </p:grpSp>
      <p:grpSp>
        <p:nvGrpSpPr>
          <p:cNvPr id="8" name="组合 7"/>
          <p:cNvGrpSpPr/>
          <p:nvPr/>
        </p:nvGrpSpPr>
        <p:grpSpPr>
          <a:xfrm>
            <a:off x="3660140" y="2145665"/>
            <a:ext cx="3752427" cy="1826072"/>
            <a:chOff x="2388" y="3473"/>
            <a:chExt cx="6506" cy="2853"/>
          </a:xfrm>
        </p:grpSpPr>
        <p:sp>
          <p:nvSpPr>
            <p:cNvPr id="9" name="TextBox 28"/>
            <p:cNvSpPr txBox="1"/>
            <p:nvPr/>
          </p:nvSpPr>
          <p:spPr>
            <a:xfrm>
              <a:off x="2538" y="3473"/>
              <a:ext cx="6247" cy="623"/>
            </a:xfrm>
            <a:prstGeom prst="rect">
              <a:avLst/>
            </a:prstGeom>
            <a:solidFill>
              <a:srgbClr val="556740"/>
            </a:solidFill>
          </p:spPr>
          <p:txBody>
            <a:bodyPr wrap="square" rtlCol="0">
              <a:spAutoFit/>
            </a:bodyPr>
            <a:p>
              <a:pPr algn="ctr"/>
              <a:r>
                <a:rPr lang="en-US" altLang="zh-CN" sz="2000" b="1" dirty="0" smtClean="0">
                  <a:solidFill>
                    <a:schemeClr val="bg1"/>
                  </a:solidFill>
                  <a:latin typeface="Mangal" panose="02040503050203030202" pitchFamily="18" charset="0"/>
                  <a:cs typeface="Mangal" panose="02040503050203030202" pitchFamily="18" charset="0"/>
                </a:rPr>
                <a:t>Maintainability</a:t>
              </a:r>
              <a:endParaRPr lang="en-US" altLang="zh-CN" sz="2000" b="1" dirty="0" smtClean="0">
                <a:solidFill>
                  <a:schemeClr val="bg1"/>
                </a:solidFill>
                <a:latin typeface="Mangal" panose="02040503050203030202" pitchFamily="18" charset="0"/>
                <a:cs typeface="Mangal" panose="02040503050203030202" pitchFamily="18" charset="0"/>
              </a:endParaRPr>
            </a:p>
          </p:txBody>
        </p:sp>
        <p:sp>
          <p:nvSpPr>
            <p:cNvPr id="10" name="TextBox 24"/>
            <p:cNvSpPr txBox="1"/>
            <p:nvPr/>
          </p:nvSpPr>
          <p:spPr>
            <a:xfrm>
              <a:off x="2388" y="4644"/>
              <a:ext cx="6506" cy="1682"/>
            </a:xfrm>
            <a:prstGeom prst="rect">
              <a:avLst/>
            </a:prstGeom>
            <a:noFill/>
          </p:spPr>
          <p:txBody>
            <a:bodyPr wrap="square" rtlCol="0">
              <a:spAutoFit/>
            </a:bodyPr>
            <a:p>
              <a:r>
                <a:rPr lang="en-US" altLang="zh-CN" sz="1600" dirty="0">
                  <a:solidFill>
                    <a:schemeClr val="tx1">
                      <a:lumMod val="75000"/>
                      <a:lumOff val="25000"/>
                    </a:schemeClr>
                  </a:solidFill>
                </a:rPr>
                <a:t>The system has strong independence, high degree of modularity, high cohesion and low coupling, and is relatively simple to maintain.</a:t>
              </a:r>
              <a:endParaRPr lang="en-US" altLang="zh-CN" sz="1600" dirty="0">
                <a:solidFill>
                  <a:schemeClr val="tx1">
                    <a:lumMod val="75000"/>
                    <a:lumOff val="25000"/>
                  </a:schemeClr>
                </a:solidFill>
              </a:endParaRPr>
            </a:p>
          </p:txBody>
        </p:sp>
      </p:grpSp>
      <p:grpSp>
        <p:nvGrpSpPr>
          <p:cNvPr id="11" name="组合 10"/>
          <p:cNvGrpSpPr/>
          <p:nvPr/>
        </p:nvGrpSpPr>
        <p:grpSpPr>
          <a:xfrm>
            <a:off x="7554595" y="2145665"/>
            <a:ext cx="4251960" cy="1840865"/>
            <a:chOff x="2388" y="3440"/>
            <a:chExt cx="6695" cy="2899"/>
          </a:xfrm>
        </p:grpSpPr>
        <p:sp>
          <p:nvSpPr>
            <p:cNvPr id="13" name="TextBox 28"/>
            <p:cNvSpPr txBox="1"/>
            <p:nvPr/>
          </p:nvSpPr>
          <p:spPr>
            <a:xfrm>
              <a:off x="3019" y="3440"/>
              <a:ext cx="5118" cy="628"/>
            </a:xfrm>
            <a:prstGeom prst="rect">
              <a:avLst/>
            </a:prstGeom>
            <a:solidFill>
              <a:srgbClr val="556740"/>
            </a:solidFill>
          </p:spPr>
          <p:txBody>
            <a:bodyPr wrap="square" rtlCol="0">
              <a:spAutoFit/>
            </a:bodyPr>
            <a:p>
              <a:pPr algn="ctr"/>
              <a:r>
                <a:rPr lang="en-US" altLang="zh-CN" sz="2000" b="1" dirty="0" smtClean="0">
                  <a:solidFill>
                    <a:schemeClr val="bg1"/>
                  </a:solidFill>
                  <a:latin typeface="Mangal" panose="02040503050203030202" pitchFamily="18" charset="0"/>
                  <a:cs typeface="Mangal" panose="02040503050203030202" pitchFamily="18" charset="0"/>
                </a:rPr>
                <a:t>Compatibility</a:t>
              </a:r>
              <a:endParaRPr lang="en-US" altLang="zh-CN" sz="2000" b="1" dirty="0" smtClean="0">
                <a:solidFill>
                  <a:schemeClr val="bg1"/>
                </a:solidFill>
                <a:latin typeface="Mangal" panose="02040503050203030202" pitchFamily="18" charset="0"/>
                <a:cs typeface="Mangal" panose="02040503050203030202" pitchFamily="18" charset="0"/>
              </a:endParaRPr>
            </a:p>
          </p:txBody>
        </p:sp>
        <p:sp>
          <p:nvSpPr>
            <p:cNvPr id="14" name="TextBox 24"/>
            <p:cNvSpPr txBox="1"/>
            <p:nvPr/>
          </p:nvSpPr>
          <p:spPr>
            <a:xfrm>
              <a:off x="2388" y="4644"/>
              <a:ext cx="6695" cy="1695"/>
            </a:xfrm>
            <a:prstGeom prst="rect">
              <a:avLst/>
            </a:prstGeom>
            <a:noFill/>
          </p:spPr>
          <p:txBody>
            <a:bodyPr wrap="square" rtlCol="0">
              <a:spAutoFit/>
            </a:bodyPr>
            <a:p>
              <a:r>
                <a:rPr lang="en-US" altLang="zh-CN" sz="1600" dirty="0">
                  <a:solidFill>
                    <a:schemeClr val="tx1">
                      <a:lumMod val="75000"/>
                      <a:lumOff val="25000"/>
                    </a:schemeClr>
                  </a:solidFill>
                </a:rPr>
                <a:t>The database is compatible with WindowsXP and above; the software is compatible with Android 4.0 and above; no part is allowed to be modified.</a:t>
              </a:r>
              <a:endParaRPr lang="en-US" altLang="zh-CN" sz="1600" dirty="0">
                <a:solidFill>
                  <a:schemeClr val="tx1">
                    <a:lumMod val="75000"/>
                    <a:lumOff val="25000"/>
                  </a:schemeClr>
                </a:solidFill>
              </a:endParaRPr>
            </a:p>
          </p:txBody>
        </p:sp>
      </p:grpSp>
      <p:pic>
        <p:nvPicPr>
          <p:cNvPr id="6" name="图片 5" descr="0172d0dc26b25d2e622eceade12082b0b4877cadcac02-NCB2wE_fw658"/>
          <p:cNvPicPr>
            <a:picLocks noChangeAspect="1"/>
          </p:cNvPicPr>
          <p:nvPr/>
        </p:nvPicPr>
        <p:blipFill>
          <a:blip r:embed="rId1"/>
          <a:stretch>
            <a:fillRect/>
          </a:stretch>
        </p:blipFill>
        <p:spPr>
          <a:xfrm>
            <a:off x="1132840" y="-263525"/>
            <a:ext cx="1847850" cy="227584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PA_MH_Others_11" descr="#wm#_48_07_*Z"/>
          <p:cNvSpPr>
            <a:spLocks noChangeArrowheads="1"/>
          </p:cNvSpPr>
          <p:nvPr>
            <p:custDataLst>
              <p:tags r:id="rId1"/>
            </p:custDataLst>
          </p:nvPr>
        </p:nvSpPr>
        <p:spPr bwMode="auto">
          <a:xfrm>
            <a:off x="8419465" y="1092200"/>
            <a:ext cx="1088390" cy="1091565"/>
          </a:xfrm>
          <a:prstGeom prst="ellipse">
            <a:avLst/>
          </a:prstGeom>
          <a:solidFill>
            <a:schemeClr val="tx2">
              <a:lumMod val="90000"/>
              <a:alpha val="86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endParaRPr lang="zh-CN" altLang="zh-CN" sz="3300" kern="0" dirty="0">
              <a:solidFill>
                <a:schemeClr val="bg1">
                  <a:lumMod val="50000"/>
                </a:schemeClr>
              </a:solidFill>
              <a:ea typeface="微软雅黑" panose="020B0503020204020204" charset="-122"/>
              <a:cs typeface="+mn-ea"/>
            </a:endParaRPr>
          </a:p>
        </p:txBody>
      </p:sp>
      <p:sp>
        <p:nvSpPr>
          <p:cNvPr id="58" name="椭圆 57"/>
          <p:cNvSpPr/>
          <p:nvPr/>
        </p:nvSpPr>
        <p:spPr>
          <a:xfrm>
            <a:off x="9316720" y="1299845"/>
            <a:ext cx="2088515" cy="200723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MH_Others_12"/>
          <p:cNvSpPr txBox="1"/>
          <p:nvPr>
            <p:custDataLst>
              <p:tags r:id="rId2"/>
            </p:custDataLst>
          </p:nvPr>
        </p:nvSpPr>
        <p:spPr>
          <a:xfrm>
            <a:off x="9169400" y="2480310"/>
            <a:ext cx="720090" cy="3230880"/>
          </a:xfrm>
          <a:prstGeom prst="rect">
            <a:avLst/>
          </a:prstGeom>
          <a:noFill/>
        </p:spPr>
        <p:txBody>
          <a:bodyPr vert="eaVert" wrap="square" lIns="0" tIns="0" rIns="0" bIns="0" rtlCol="0" anchor="ctr" anchorCtr="0">
            <a:normAutofit/>
          </a:bodyPr>
          <a:lstStyle/>
          <a:p>
            <a:r>
              <a:rPr lang="en-US" altLang="zh-CN"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CONTENTS</a:t>
            </a:r>
            <a:endParaRPr lang="zh-CN" altLang="en-US"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nvGrpSpPr>
          <p:cNvPr id="54" name="组合 53"/>
          <p:cNvGrpSpPr/>
          <p:nvPr/>
        </p:nvGrpSpPr>
        <p:grpSpPr>
          <a:xfrm>
            <a:off x="874395" y="2026920"/>
            <a:ext cx="7545070" cy="3398520"/>
            <a:chOff x="7340" y="2923"/>
            <a:chExt cx="9060" cy="5352"/>
          </a:xfrm>
        </p:grpSpPr>
        <p:grpSp>
          <p:nvGrpSpPr>
            <p:cNvPr id="37" name="组合 36"/>
            <p:cNvGrpSpPr/>
            <p:nvPr/>
          </p:nvGrpSpPr>
          <p:grpSpPr>
            <a:xfrm>
              <a:off x="7340" y="2923"/>
              <a:ext cx="9060" cy="1077"/>
              <a:chOff x="3494405" y="1392118"/>
              <a:chExt cx="5753100" cy="684261"/>
            </a:xfrm>
          </p:grpSpPr>
          <p:sp>
            <p:nvSpPr>
              <p:cNvPr id="38" name="文本框 37"/>
              <p:cNvSpPr txBox="1"/>
              <p:nvPr>
                <p:custDataLst>
                  <p:tags r:id="rId3"/>
                </p:custDataLst>
              </p:nvPr>
            </p:nvSpPr>
            <p:spPr>
              <a:xfrm>
                <a:off x="3494405" y="1392118"/>
                <a:ext cx="739742" cy="684261"/>
              </a:xfrm>
              <a:prstGeom prst="rect">
                <a:avLst/>
              </a:prstGeom>
              <a:noFill/>
            </p:spPr>
            <p:txBody>
              <a:bodyPr wrap="square" tIns="46800" bIns="46800" anchor="ctr">
                <a:normAutofit fontScale="92500" lnSpcReduction="10000"/>
              </a:bodyPr>
              <a:p>
                <a:pPr algn="ctr" fontAlgn="auto">
                  <a:lnSpc>
                    <a:spcPct val="120000"/>
                  </a:lnSpc>
                </a:pPr>
                <a:r>
                  <a:rPr lang="en-US" altLang="zh-CN" sz="3600" dirty="0">
                    <a:solidFill>
                      <a:schemeClr val="tx1">
                        <a:lumMod val="65000"/>
                        <a:lumOff val="35000"/>
                      </a:schemeClr>
                    </a:solidFill>
                    <a:latin typeface="逐浪温莎雅楷体" panose="03000509000000000000" charset="-122"/>
                    <a:ea typeface="逐浪温莎雅楷体" panose="03000509000000000000" charset="-122"/>
                  </a:rPr>
                  <a:t>01</a:t>
                </a:r>
                <a:endParaRPr lang="en-US" altLang="zh-CN" sz="3600" dirty="0">
                  <a:solidFill>
                    <a:schemeClr val="tx1">
                      <a:lumMod val="65000"/>
                      <a:lumOff val="35000"/>
                    </a:schemeClr>
                  </a:solidFill>
                  <a:latin typeface="逐浪温莎雅楷体" panose="03000509000000000000" charset="-122"/>
                  <a:ea typeface="逐浪温莎雅楷体" panose="03000509000000000000" charset="-122"/>
                </a:endParaRPr>
              </a:p>
            </p:txBody>
          </p:sp>
          <p:sp>
            <p:nvSpPr>
              <p:cNvPr id="39" name="文本框 38"/>
              <p:cNvSpPr txBox="1"/>
              <p:nvPr>
                <p:custDataLst>
                  <p:tags r:id="rId4"/>
                </p:custDataLst>
              </p:nvPr>
            </p:nvSpPr>
            <p:spPr>
              <a:xfrm>
                <a:off x="4306513" y="1525289"/>
                <a:ext cx="4940992" cy="417311"/>
              </a:xfrm>
              <a:prstGeom prst="rect">
                <a:avLst/>
              </a:prstGeom>
              <a:noFill/>
            </p:spPr>
            <p:txBody>
              <a:bodyPr wrap="square" lIns="90000" tIns="46800" rIns="90000" bIns="0" anchor="b" anchorCtr="0">
                <a:noAutofit/>
              </a:bodyPr>
              <a:p>
                <a:pPr fontAlgn="auto">
                  <a:lnSpc>
                    <a:spcPct val="120000"/>
                  </a:lnSpc>
                </a:pPr>
                <a:r>
                  <a:rPr lang="en-US" altLang="zh-CN" sz="2800" b="1" spc="300" dirty="0">
                    <a:solidFill>
                      <a:schemeClr val="tx1">
                        <a:lumMod val="65000"/>
                        <a:lumOff val="35000"/>
                      </a:schemeClr>
                    </a:solidFill>
                    <a:latin typeface="逐浪温莎雅楷体" panose="03000509000000000000" charset="-122"/>
                    <a:ea typeface="逐浪温莎雅楷体" panose="03000509000000000000" charset="-122"/>
                    <a:cs typeface="+mj-cs"/>
                  </a:rPr>
                  <a:t>I</a:t>
                </a:r>
                <a:r>
                  <a:rPr lang="zh-CN" altLang="en-US" sz="2800" b="1" spc="300" dirty="0">
                    <a:solidFill>
                      <a:schemeClr val="tx1">
                        <a:lumMod val="65000"/>
                        <a:lumOff val="35000"/>
                      </a:schemeClr>
                    </a:solidFill>
                    <a:latin typeface="逐浪温莎雅楷体" panose="03000509000000000000" charset="-122"/>
                    <a:ea typeface="逐浪温莎雅楷体" panose="03000509000000000000" charset="-122"/>
                    <a:cs typeface="+mj-cs"/>
                  </a:rPr>
                  <a:t>ntroduction</a:t>
                </a:r>
                <a:endParaRPr lang="zh-CN" altLang="en-US" sz="2800" b="1" spc="300" dirty="0">
                  <a:solidFill>
                    <a:schemeClr val="tx1">
                      <a:lumMod val="65000"/>
                      <a:lumOff val="35000"/>
                    </a:schemeClr>
                  </a:solidFill>
                  <a:latin typeface="逐浪温莎雅楷体" panose="03000509000000000000" charset="-122"/>
                  <a:ea typeface="逐浪温莎雅楷体" panose="03000509000000000000" charset="-122"/>
                  <a:cs typeface="+mj-cs"/>
                </a:endParaRPr>
              </a:p>
            </p:txBody>
          </p:sp>
        </p:grpSp>
        <p:grpSp>
          <p:nvGrpSpPr>
            <p:cNvPr id="41" name="组合 40"/>
            <p:cNvGrpSpPr/>
            <p:nvPr/>
          </p:nvGrpSpPr>
          <p:grpSpPr>
            <a:xfrm>
              <a:off x="7340" y="4347"/>
              <a:ext cx="9060" cy="1077"/>
              <a:chOff x="3494405" y="2296694"/>
              <a:chExt cx="5753100" cy="684261"/>
            </a:xfrm>
          </p:grpSpPr>
          <p:sp>
            <p:nvSpPr>
              <p:cNvPr id="42" name="文本框 41"/>
              <p:cNvSpPr txBox="1"/>
              <p:nvPr>
                <p:custDataLst>
                  <p:tags r:id="rId5"/>
                </p:custDataLst>
              </p:nvPr>
            </p:nvSpPr>
            <p:spPr>
              <a:xfrm>
                <a:off x="3494405" y="2296694"/>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lumMod val="75000"/>
                        <a:lumOff val="25000"/>
                      </a:schemeClr>
                    </a:solidFill>
                    <a:latin typeface="逐浪温莎雅楷体" panose="03000509000000000000" charset="-122"/>
                    <a:ea typeface="逐浪温莎雅楷体" panose="03000509000000000000" charset="-122"/>
                  </a:rPr>
                  <a:t>02</a:t>
                </a:r>
                <a:endParaRPr lang="en-US" altLang="zh-CN" sz="3600" dirty="0">
                  <a:solidFill>
                    <a:schemeClr val="tx1">
                      <a:lumMod val="75000"/>
                      <a:lumOff val="25000"/>
                    </a:schemeClr>
                  </a:solidFill>
                  <a:latin typeface="逐浪温莎雅楷体" panose="03000509000000000000" charset="-122"/>
                  <a:ea typeface="逐浪温莎雅楷体" panose="03000509000000000000" charset="-122"/>
                </a:endParaRPr>
              </a:p>
            </p:txBody>
          </p:sp>
          <p:sp>
            <p:nvSpPr>
              <p:cNvPr id="43" name="文本框 42"/>
              <p:cNvSpPr txBox="1"/>
              <p:nvPr>
                <p:custDataLst>
                  <p:tags r:id="rId6"/>
                </p:custDataLst>
              </p:nvPr>
            </p:nvSpPr>
            <p:spPr>
              <a:xfrm>
                <a:off x="4306513" y="2430428"/>
                <a:ext cx="4940992" cy="417311"/>
              </a:xfrm>
              <a:prstGeom prst="rect">
                <a:avLst/>
              </a:prstGeom>
              <a:noFill/>
            </p:spPr>
            <p:txBody>
              <a:bodyPr wrap="square" lIns="90000" tIns="46800" rIns="90000" bIns="0" anchor="b" anchorCtr="0">
                <a:noAutofit/>
              </a:bodyPr>
              <a:p>
                <a:pPr fontAlgn="auto">
                  <a:lnSpc>
                    <a:spcPct val="120000"/>
                  </a:lnSpc>
                </a:pPr>
                <a:r>
                  <a:rPr lang="zh-CN" altLang="en-US" sz="2800" b="1" spc="300" dirty="0">
                    <a:solidFill>
                      <a:schemeClr val="tx1">
                        <a:lumMod val="75000"/>
                        <a:lumOff val="25000"/>
                      </a:schemeClr>
                    </a:solidFill>
                    <a:latin typeface="逐浪温莎雅楷体" panose="03000509000000000000" charset="-122"/>
                    <a:ea typeface="逐浪温莎雅楷体" panose="03000509000000000000" charset="-122"/>
                    <a:cs typeface="+mj-cs"/>
                  </a:rPr>
                  <a:t>Program overview </a:t>
                </a:r>
                <a:endParaRPr lang="zh-CN" altLang="en-US" sz="2800" b="1" spc="300" dirty="0">
                  <a:solidFill>
                    <a:schemeClr val="tx1">
                      <a:lumMod val="75000"/>
                      <a:lumOff val="25000"/>
                    </a:schemeClr>
                  </a:solidFill>
                  <a:latin typeface="逐浪温莎雅楷体" panose="03000509000000000000" charset="-122"/>
                  <a:ea typeface="逐浪温莎雅楷体" panose="03000509000000000000" charset="-122"/>
                  <a:cs typeface="+mj-cs"/>
                </a:endParaRPr>
              </a:p>
            </p:txBody>
          </p:sp>
        </p:grpSp>
        <p:grpSp>
          <p:nvGrpSpPr>
            <p:cNvPr id="45" name="组合 44"/>
            <p:cNvGrpSpPr/>
            <p:nvPr/>
          </p:nvGrpSpPr>
          <p:grpSpPr>
            <a:xfrm>
              <a:off x="7340" y="5773"/>
              <a:ext cx="9060" cy="1077"/>
              <a:chOff x="3494405" y="3201269"/>
              <a:chExt cx="5753100" cy="684261"/>
            </a:xfrm>
          </p:grpSpPr>
          <p:sp>
            <p:nvSpPr>
              <p:cNvPr id="46" name="文本框 45"/>
              <p:cNvSpPr txBox="1"/>
              <p:nvPr>
                <p:custDataLst>
                  <p:tags r:id="rId7"/>
                </p:custDataLst>
              </p:nvPr>
            </p:nvSpPr>
            <p:spPr>
              <a:xfrm>
                <a:off x="3494405" y="3201269"/>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lumMod val="85000"/>
                        <a:lumOff val="15000"/>
                      </a:schemeClr>
                    </a:solidFill>
                    <a:latin typeface="逐浪温莎雅楷体" panose="03000509000000000000" charset="-122"/>
                    <a:ea typeface="逐浪温莎雅楷体" panose="03000509000000000000" charset="-122"/>
                  </a:rPr>
                  <a:t>03</a:t>
                </a:r>
                <a:endParaRPr lang="en-US" altLang="zh-CN" sz="360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47" name="文本框 46"/>
              <p:cNvSpPr txBox="1"/>
              <p:nvPr>
                <p:custDataLst>
                  <p:tags r:id="rId8"/>
                </p:custDataLst>
              </p:nvPr>
            </p:nvSpPr>
            <p:spPr>
              <a:xfrm>
                <a:off x="4306513" y="3334932"/>
                <a:ext cx="4940992" cy="417311"/>
              </a:xfrm>
              <a:prstGeom prst="rect">
                <a:avLst/>
              </a:prstGeom>
              <a:noFill/>
            </p:spPr>
            <p:txBody>
              <a:bodyPr wrap="square" lIns="90000" tIns="46800" rIns="90000" bIns="0" anchor="b" anchorCtr="0">
                <a:noAutofit/>
              </a:bodyPr>
              <a:p>
                <a:pPr fontAlgn="auto">
                  <a:lnSpc>
                    <a:spcPct val="120000"/>
                  </a:lnSpc>
                </a:pPr>
                <a:r>
                  <a:rPr lang="zh-CN" altLang="en-US" sz="2800" b="1" spc="300" dirty="0">
                    <a:solidFill>
                      <a:schemeClr val="tx1">
                        <a:lumMod val="85000"/>
                        <a:lumOff val="15000"/>
                      </a:schemeClr>
                    </a:solidFill>
                    <a:latin typeface="逐浪温莎雅楷体" panose="03000509000000000000" charset="-122"/>
                    <a:ea typeface="逐浪温莎雅楷体" panose="03000509000000000000" charset="-122"/>
                    <a:cs typeface="+mj-cs"/>
                  </a:rPr>
                  <a:t>Specific needs</a:t>
                </a:r>
                <a:endParaRPr lang="zh-CN" altLang="en-US" sz="2800" b="1" spc="300" dirty="0">
                  <a:solidFill>
                    <a:schemeClr val="tx1">
                      <a:lumMod val="85000"/>
                      <a:lumOff val="15000"/>
                    </a:schemeClr>
                  </a:solidFill>
                  <a:latin typeface="逐浪温莎雅楷体" panose="03000509000000000000" charset="-122"/>
                  <a:ea typeface="逐浪温莎雅楷体" panose="03000509000000000000" charset="-122"/>
                  <a:cs typeface="+mj-cs"/>
                </a:endParaRPr>
              </a:p>
            </p:txBody>
          </p:sp>
        </p:grpSp>
        <p:grpSp>
          <p:nvGrpSpPr>
            <p:cNvPr id="49" name="组合 48"/>
            <p:cNvGrpSpPr/>
            <p:nvPr/>
          </p:nvGrpSpPr>
          <p:grpSpPr>
            <a:xfrm>
              <a:off x="7340" y="7197"/>
              <a:ext cx="9060" cy="1078"/>
              <a:chOff x="3494405" y="4105845"/>
              <a:chExt cx="5753100" cy="684261"/>
            </a:xfrm>
          </p:grpSpPr>
          <p:sp>
            <p:nvSpPr>
              <p:cNvPr id="50" name="文本框 49"/>
              <p:cNvSpPr txBox="1"/>
              <p:nvPr>
                <p:custDataLst>
                  <p:tags r:id="rId9"/>
                </p:custDataLst>
              </p:nvPr>
            </p:nvSpPr>
            <p:spPr>
              <a:xfrm>
                <a:off x="3494405" y="4105845"/>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solidFill>
                    <a:latin typeface="逐浪温莎雅楷体" panose="03000509000000000000" charset="-122"/>
                    <a:ea typeface="逐浪温莎雅楷体" panose="03000509000000000000" charset="-122"/>
                  </a:rPr>
                  <a:t>04</a:t>
                </a:r>
                <a:endParaRPr lang="en-US" altLang="zh-CN" sz="3600" dirty="0">
                  <a:solidFill>
                    <a:schemeClr val="tx1"/>
                  </a:solidFill>
                  <a:latin typeface="逐浪温莎雅楷体" panose="03000509000000000000" charset="-122"/>
                  <a:ea typeface="逐浪温莎雅楷体" panose="03000509000000000000" charset="-122"/>
                </a:endParaRPr>
              </a:p>
            </p:txBody>
          </p:sp>
          <p:sp>
            <p:nvSpPr>
              <p:cNvPr id="57" name="文本框 56"/>
              <p:cNvSpPr txBox="1"/>
              <p:nvPr>
                <p:custDataLst>
                  <p:tags r:id="rId10"/>
                </p:custDataLst>
              </p:nvPr>
            </p:nvSpPr>
            <p:spPr>
              <a:xfrm>
                <a:off x="4306570" y="4282292"/>
                <a:ext cx="4940935" cy="392880"/>
              </a:xfrm>
              <a:prstGeom prst="rect">
                <a:avLst/>
              </a:prstGeom>
              <a:noFill/>
            </p:spPr>
            <p:txBody>
              <a:bodyPr wrap="square" lIns="90000" tIns="46800" rIns="90000" bIns="0" anchor="b" anchorCtr="0">
                <a:noAutofit/>
              </a:bodyPr>
              <a:p>
                <a:pPr fontAlgn="auto">
                  <a:lnSpc>
                    <a:spcPct val="120000"/>
                  </a:lnSpc>
                </a:pPr>
                <a:r>
                  <a:rPr lang="zh-CN" altLang="en-US" sz="2800" b="1" spc="300" dirty="0">
                    <a:solidFill>
                      <a:schemeClr val="tx1"/>
                    </a:solidFill>
                    <a:latin typeface="逐浪温莎雅楷体" panose="03000509000000000000" charset="-122"/>
                    <a:ea typeface="逐浪温莎雅楷体" panose="03000509000000000000" charset="-122"/>
                    <a:cs typeface="+mj-cs"/>
                  </a:rPr>
                  <a:t>Main interface of the system</a:t>
                </a:r>
                <a:endParaRPr lang="zh-CN" altLang="en-US" sz="2800" b="1" spc="300" dirty="0">
                  <a:solidFill>
                    <a:schemeClr val="tx1"/>
                  </a:solidFill>
                  <a:latin typeface="逐浪温莎雅楷体" panose="03000509000000000000" charset="-122"/>
                  <a:ea typeface="逐浪温莎雅楷体" panose="03000509000000000000" charset="-122"/>
                  <a:cs typeface="+mj-cs"/>
                </a:endParaRPr>
              </a:p>
            </p:txBody>
          </p:sp>
        </p:grpSp>
      </p:grpSp>
      <p:sp>
        <p:nvSpPr>
          <p:cNvPr id="61" name="标题 60"/>
          <p:cNvSpPr>
            <a:spLocks noGrp="1"/>
          </p:cNvSpPr>
          <p:nvPr>
            <p:ph type="ctrTitle"/>
            <p:custDataLst>
              <p:tags r:id="rId11"/>
            </p:custDataLst>
          </p:nvPr>
        </p:nvSpPr>
        <p:spPr>
          <a:xfrm>
            <a:off x="10001885" y="1761490"/>
            <a:ext cx="1403350" cy="1701165"/>
          </a:xfrm>
        </p:spPr>
        <p:txBody>
          <a:bodyPr vert="eaVert">
            <a:noAutofit/>
          </a:bodyPr>
          <a:p>
            <a:pPr algn="dist">
              <a:lnSpc>
                <a:spcPct val="200000"/>
              </a:lnSpc>
            </a:pPr>
            <a:r>
              <a:rPr lang="zh-CN" altLang="en-US" sz="8800" b="0" dirty="0">
                <a:solidFill>
                  <a:schemeClr val="tx1">
                    <a:lumMod val="85000"/>
                    <a:lumOff val="15000"/>
                  </a:schemeClr>
                </a:solidFill>
                <a:latin typeface="逐浪温莎雅楷体" panose="03000509000000000000" charset="-122"/>
                <a:ea typeface="逐浪温莎雅楷体" panose="03000509000000000000" charset="-122"/>
              </a:rPr>
              <a:t>录</a:t>
            </a:r>
            <a:endParaRPr lang="zh-CN" altLang="en-US" sz="8800" b="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62" name="标题 60"/>
          <p:cNvSpPr>
            <a:spLocks noGrp="1"/>
          </p:cNvSpPr>
          <p:nvPr>
            <p:custDataLst>
              <p:tags r:id="rId12"/>
            </p:custDataLst>
          </p:nvPr>
        </p:nvSpPr>
        <p:spPr>
          <a:xfrm>
            <a:off x="8089265" y="1172845"/>
            <a:ext cx="1403350" cy="1104265"/>
          </a:xfrm>
          <a:prstGeom prst="rect">
            <a:avLst/>
          </a:prstGeom>
        </p:spPr>
        <p:txBody>
          <a:bodyPr vert="eaVert" lIns="91440" tIns="45720" rIns="91440" bIns="45720" rtlCol="0"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pPr algn="dist">
              <a:lnSpc>
                <a:spcPct val="100000"/>
              </a:lnSpc>
            </a:pPr>
            <a:r>
              <a:rPr lang="zh-CN" altLang="en-US" sz="5400" b="0" dirty="0">
                <a:solidFill>
                  <a:schemeClr val="tx1">
                    <a:lumMod val="85000"/>
                    <a:lumOff val="15000"/>
                  </a:schemeClr>
                </a:solidFill>
                <a:latin typeface="逐浪温莎雅楷体" panose="03000509000000000000" charset="-122"/>
                <a:ea typeface="逐浪温莎雅楷体" panose="03000509000000000000" charset="-122"/>
              </a:rPr>
              <a:t>目</a:t>
            </a:r>
            <a:endParaRPr lang="zh-CN" altLang="en-US" sz="5400" b="0" dirty="0">
              <a:solidFill>
                <a:schemeClr val="tx1">
                  <a:lumMod val="85000"/>
                  <a:lumOff val="15000"/>
                </a:schemeClr>
              </a:solidFill>
              <a:latin typeface="逐浪温莎雅楷体" panose="03000509000000000000" charset="-122"/>
              <a:ea typeface="逐浪温莎雅楷体" panose="03000509000000000000" charset="-122"/>
            </a:endParaRPr>
          </a:p>
        </p:txBody>
      </p:sp>
      <p:pic>
        <p:nvPicPr>
          <p:cNvPr id="3" name="图片 2" descr="0172d0dc26b25d2e622eceade12082b0b4877cadcac02-NCB2wE_fw658"/>
          <p:cNvPicPr>
            <a:picLocks noChangeAspect="1"/>
          </p:cNvPicPr>
          <p:nvPr/>
        </p:nvPicPr>
        <p:blipFill>
          <a:blip r:embed="rId13"/>
          <a:stretch>
            <a:fillRect/>
          </a:stretch>
        </p:blipFill>
        <p:spPr>
          <a:xfrm>
            <a:off x="9690735" y="2860675"/>
            <a:ext cx="1847850" cy="2275840"/>
          </a:xfrm>
          <a:prstGeom prst="rect">
            <a:avLst/>
          </a:prstGeom>
        </p:spPr>
      </p:pic>
    </p:spTree>
    <p:custDataLst>
      <p:tags r:id="rId14"/>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 name="TextBox 28"/>
          <p:cNvSpPr txBox="1"/>
          <p:nvPr/>
        </p:nvSpPr>
        <p:spPr>
          <a:xfrm>
            <a:off x="4380230" y="291465"/>
            <a:ext cx="3429635" cy="368300"/>
          </a:xfrm>
          <a:prstGeom prst="rect">
            <a:avLst/>
          </a:prstGeom>
          <a:solidFill>
            <a:srgbClr val="556740"/>
          </a:solidFill>
        </p:spPr>
        <p:txBody>
          <a:bodyPr wrap="square" rtlCol="0">
            <a:spAutoFit/>
          </a:bodyPr>
          <a:p>
            <a:pPr algn="ctr"/>
            <a:r>
              <a:rPr lang="en-US" altLang="zh-CN" dirty="0" smtClean="0">
                <a:solidFill>
                  <a:schemeClr val="bg1"/>
                </a:solidFill>
                <a:latin typeface="Mangal" panose="02040503050203030202" pitchFamily="18" charset="0"/>
                <a:cs typeface="Mangal" panose="02040503050203030202" pitchFamily="18" charset="0"/>
                <a:sym typeface="+mn-ea"/>
              </a:rPr>
              <a:t>Other needs</a:t>
            </a:r>
            <a:endParaRPr lang="en-US" altLang="zh-CN" dirty="0" smtClean="0">
              <a:solidFill>
                <a:schemeClr val="bg1"/>
              </a:solidFill>
              <a:latin typeface="Mangal" panose="02040503050203030202" pitchFamily="18" charset="0"/>
              <a:cs typeface="Mangal" panose="02040503050203030202" pitchFamily="18" charset="0"/>
              <a:sym typeface="+mn-ea"/>
            </a:endParaRPr>
          </a:p>
        </p:txBody>
      </p:sp>
      <p:pic>
        <p:nvPicPr>
          <p:cNvPr id="6" name="图片 5" descr="0172d0dc26b25d2e622eceade12082b0b4877cadcac02-NCB2wE_fw658"/>
          <p:cNvPicPr>
            <a:picLocks noChangeAspect="1"/>
          </p:cNvPicPr>
          <p:nvPr/>
        </p:nvPicPr>
        <p:blipFill>
          <a:blip r:embed="rId1"/>
          <a:stretch>
            <a:fillRect/>
          </a:stretch>
        </p:blipFill>
        <p:spPr>
          <a:xfrm>
            <a:off x="1132840" y="-263525"/>
            <a:ext cx="1847850" cy="2275840"/>
          </a:xfrm>
          <a:prstGeom prst="rect">
            <a:avLst/>
          </a:prstGeom>
        </p:spPr>
      </p:pic>
      <p:graphicFrame>
        <p:nvGraphicFramePr>
          <p:cNvPr id="2" name="表格 1"/>
          <p:cNvGraphicFramePr/>
          <p:nvPr/>
        </p:nvGraphicFramePr>
        <p:xfrm>
          <a:off x="136525" y="2862580"/>
          <a:ext cx="4105275" cy="3884295"/>
        </p:xfrm>
        <a:graphic>
          <a:graphicData uri="http://schemas.openxmlformats.org/drawingml/2006/table">
            <a:tbl>
              <a:tblPr firstRow="1" bandRow="1">
                <a:tableStyleId>{5940675A-B579-460E-94D1-54222C63F5DA}</a:tableStyleId>
              </a:tblPr>
              <a:tblGrid>
                <a:gridCol w="1368425"/>
                <a:gridCol w="1368425"/>
                <a:gridCol w="1368425"/>
              </a:tblGrid>
              <a:tr h="282575">
                <a:tc gridSpan="3">
                  <a:txBody>
                    <a:bodyPr/>
                    <a:p>
                      <a:pPr indent="0">
                        <a:buNone/>
                      </a:pPr>
                      <a:r>
                        <a:rPr lang="en-US" sz="1200" b="0">
                          <a:latin typeface="Calibri" panose="020F0502020204030204" charset="0"/>
                          <a:cs typeface="Calibri" panose="020F0502020204030204" charset="0"/>
                        </a:rPr>
                        <a:t>function name</a:t>
                      </a:r>
                      <a:r>
                        <a:rPr lang="en-US" sz="1200" b="0">
                          <a:latin typeface="宋体" panose="02010600030101010101" pitchFamily="2" charset="-122"/>
                          <a:ea typeface="宋体" panose="02010600030101010101" pitchFamily="2" charset="-122"/>
                          <a:cs typeface="宋体" panose="02010600030101010101" pitchFamily="2" charset="-122"/>
                        </a:rPr>
                        <a:t>：inbound_information table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00710">
                <a:tc>
                  <a:txBody>
                    <a:bodyPr/>
                    <a:p>
                      <a:pPr indent="0">
                        <a:buNone/>
                      </a:pPr>
                      <a:r>
                        <a:rPr lang="en-US" sz="1200" b="0">
                          <a:latin typeface="Calibri" panose="020F0502020204030204" charset="0"/>
                          <a:cs typeface="Calibri" panose="020F0502020204030204" charset="0"/>
                        </a:rPr>
                        <a:t>Storage location: database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Storage method: one record for one car</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Primary key:</a:t>
                      </a:r>
                      <a:r>
                        <a:rPr lang="en-US" sz="1200" b="0">
                          <a:latin typeface="宋体" panose="02010600030101010101" pitchFamily="2" charset="-122"/>
                          <a:ea typeface="宋体" panose="02010600030101010101" pitchFamily="2" charset="-122"/>
                          <a:cs typeface="宋体" panose="02010600030101010101" pitchFamily="2" charset="-122"/>
                        </a:rPr>
                        <a:t>number</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0050">
                <a:tc>
                  <a:txBody>
                    <a:bodyPr/>
                    <a:p>
                      <a:pPr indent="0">
                        <a:buNone/>
                      </a:pPr>
                      <a:r>
                        <a:rPr lang="en-US" sz="1200" b="0">
                          <a:latin typeface="Calibri" panose="020F0502020204030204" charset="0"/>
                          <a:cs typeface="Calibri" panose="020F0502020204030204" charset="0"/>
                        </a:rPr>
                        <a:t>Data element</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Data collection method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Description</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005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Number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Primary key, must be collected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068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Intime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must be collected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005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Parking number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005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Color(optional)</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007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Rntry location(optional)</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005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Photo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4383405" y="2862580"/>
          <a:ext cx="4154170" cy="3884295"/>
        </p:xfrm>
        <a:graphic>
          <a:graphicData uri="http://schemas.openxmlformats.org/drawingml/2006/table">
            <a:tbl>
              <a:tblPr firstRow="1" bandRow="1">
                <a:tableStyleId>{5940675A-B579-460E-94D1-54222C63F5DA}</a:tableStyleId>
              </a:tblPr>
              <a:tblGrid>
                <a:gridCol w="1461135"/>
                <a:gridCol w="1461135"/>
                <a:gridCol w="1231900"/>
              </a:tblGrid>
              <a:tr h="217170">
                <a:tc gridSpan="3">
                  <a:txBody>
                    <a:bodyPr/>
                    <a:p>
                      <a:pPr indent="0">
                        <a:buNone/>
                      </a:pPr>
                      <a:r>
                        <a:rPr lang="en-US" sz="1200" b="0">
                          <a:latin typeface="Calibri" panose="020F0502020204030204" charset="0"/>
                          <a:cs typeface="Calibri" panose="020F0502020204030204" charset="0"/>
                        </a:rPr>
                        <a:t>function name</a:t>
                      </a:r>
                      <a:r>
                        <a:rPr lang="en-US" sz="1200" b="0">
                          <a:latin typeface="宋体" panose="02010600030101010101" pitchFamily="2" charset="-122"/>
                          <a:ea typeface="宋体" panose="02010600030101010101" pitchFamily="2" charset="-122"/>
                          <a:cs typeface="宋体" panose="02010600030101010101" pitchFamily="2" charset="-122"/>
                        </a:rPr>
                        <a:t>：leave_vehicle_information table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3700">
                <a:tc>
                  <a:txBody>
                    <a:bodyPr/>
                    <a:p>
                      <a:pPr indent="0">
                        <a:buNone/>
                      </a:pPr>
                      <a:r>
                        <a:rPr lang="en-US" sz="1200" b="0">
                          <a:latin typeface="Calibri" panose="020F0502020204030204" charset="0"/>
                          <a:cs typeface="Calibri" panose="020F0502020204030204" charset="0"/>
                        </a:rPr>
                        <a:t>Storage location: database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Storage method: one record for one car</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Primary key:</a:t>
                      </a:r>
                      <a:r>
                        <a:rPr lang="en-US" sz="1200" b="0">
                          <a:latin typeface="宋体" panose="02010600030101010101" pitchFamily="2" charset="-122"/>
                          <a:ea typeface="宋体" panose="02010600030101010101" pitchFamily="2" charset="-122"/>
                          <a:cs typeface="宋体" panose="02010600030101010101" pitchFamily="2" charset="-122"/>
                        </a:rPr>
                        <a:t>number</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335">
                <a:tc>
                  <a:txBody>
                    <a:bodyPr/>
                    <a:p>
                      <a:pPr indent="0">
                        <a:buNone/>
                      </a:pPr>
                      <a:r>
                        <a:rPr lang="en-US" sz="1200" b="0">
                          <a:latin typeface="Calibri" panose="020F0502020204030204" charset="0"/>
                          <a:cs typeface="Calibri" panose="020F0502020204030204" charset="0"/>
                        </a:rPr>
                        <a:t>Data element</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Data collection method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Description</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498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number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Primary key, must be collected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37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Intime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must be collected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33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Parking number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37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Color(optional)</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33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Departure location(optional)</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37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Outtime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must be collected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33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Photo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8672195" y="2862580"/>
          <a:ext cx="3474720" cy="3884295"/>
        </p:xfrm>
        <a:graphic>
          <a:graphicData uri="http://schemas.openxmlformats.org/drawingml/2006/table">
            <a:tbl>
              <a:tblPr firstRow="1" bandRow="1">
                <a:tableStyleId>{5940675A-B579-460E-94D1-54222C63F5DA}</a:tableStyleId>
              </a:tblPr>
              <a:tblGrid>
                <a:gridCol w="1158240"/>
                <a:gridCol w="1158240"/>
                <a:gridCol w="1158240"/>
              </a:tblGrid>
              <a:tr h="226695">
                <a:tc gridSpan="3">
                  <a:txBody>
                    <a:bodyPr/>
                    <a:p>
                      <a:pPr indent="0">
                        <a:buNone/>
                      </a:pPr>
                      <a:r>
                        <a:rPr lang="en-US" sz="1200" b="0">
                          <a:latin typeface="Calibri" panose="020F0502020204030204" charset="0"/>
                          <a:cs typeface="Calibri" panose="020F0502020204030204" charset="0"/>
                        </a:rPr>
                        <a:t>function name</a:t>
                      </a:r>
                      <a:r>
                        <a:rPr lang="en-US" sz="1200" b="0">
                          <a:latin typeface="宋体" panose="02010600030101010101" pitchFamily="2" charset="-122"/>
                          <a:ea typeface="宋体" panose="02010600030101010101" pitchFamily="2" charset="-122"/>
                          <a:cs typeface="宋体" panose="02010600030101010101" pitchFamily="2" charset="-122"/>
                        </a:rPr>
                        <a:t>：weather_to_pay table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31520">
                <a:tc>
                  <a:txBody>
                    <a:bodyPr/>
                    <a:p>
                      <a:pPr indent="0">
                        <a:buNone/>
                      </a:pPr>
                      <a:r>
                        <a:rPr lang="en-US" sz="1200" b="0">
                          <a:latin typeface="Calibri" panose="020F0502020204030204" charset="0"/>
                          <a:cs typeface="Calibri" panose="020F0502020204030204" charset="0"/>
                        </a:rPr>
                        <a:t>Storage location: database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Storage method: one record for one car</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Primary key:</a:t>
                      </a:r>
                      <a:r>
                        <a:rPr lang="en-US" sz="1200" b="0">
                          <a:latin typeface="宋体" panose="02010600030101010101" pitchFamily="2" charset="-122"/>
                          <a:ea typeface="宋体" panose="02010600030101010101" pitchFamily="2" charset="-122"/>
                          <a:cs typeface="宋体" panose="02010600030101010101" pitchFamily="2" charset="-122"/>
                        </a:rPr>
                        <a:t>number</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1200" b="0">
                          <a:latin typeface="Calibri" panose="020F0502020204030204" charset="0"/>
                          <a:cs typeface="Calibri" panose="020F0502020204030204" charset="0"/>
                        </a:rPr>
                        <a:t>Data element</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Data collection method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Description</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Number</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Manual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Primary key, must be collected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Cost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charset="0"/>
                          <a:cs typeface="Calibri" panose="020F0502020204030204" charset="0"/>
                        </a:rPr>
                        <a:t>must be collected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Photo (optional)</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Parking number(optional)</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Intime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Outtime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Automatic acquisition</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3305175" y="1058545"/>
            <a:ext cx="5581015" cy="953135"/>
          </a:xfrm>
          <a:prstGeom prst="rect">
            <a:avLst/>
          </a:prstGeom>
          <a:noFill/>
        </p:spPr>
        <p:txBody>
          <a:bodyPr wrap="square" rtlCol="0">
            <a:spAutoFit/>
          </a:bodyPr>
          <a:p>
            <a:r>
              <a:rPr lang="zh-CN" altLang="en-US" sz="1400"/>
              <a:t>The program database mainly uses three basic tables, namely inbound_information, leave_vehicle_information, and weather_to_pay table. The specific description of each table is as follows:</a:t>
            </a:r>
            <a:endParaRPr lang="zh-CN" altLang="en-US" sz="1400"/>
          </a:p>
        </p:txBody>
      </p:sp>
      <p:sp>
        <p:nvSpPr>
          <p:cNvPr id="7" name="文本框 6"/>
          <p:cNvSpPr txBox="1"/>
          <p:nvPr/>
        </p:nvSpPr>
        <p:spPr>
          <a:xfrm>
            <a:off x="136525" y="2012315"/>
            <a:ext cx="4105910" cy="521970"/>
          </a:xfrm>
          <a:prstGeom prst="rect">
            <a:avLst/>
          </a:prstGeom>
          <a:noFill/>
        </p:spPr>
        <p:txBody>
          <a:bodyPr wrap="square" rtlCol="0">
            <a:spAutoFit/>
          </a:bodyPr>
          <a:p>
            <a:r>
              <a:rPr lang="zh-CN" altLang="en-US" sz="1400"/>
              <a:t>1.inbound_information table,Specific information for storing vehicles entering the parking lot</a:t>
            </a:r>
            <a:endParaRPr lang="zh-CN" altLang="en-US" sz="1400"/>
          </a:p>
        </p:txBody>
      </p:sp>
      <p:sp>
        <p:nvSpPr>
          <p:cNvPr id="8" name="文本框 7"/>
          <p:cNvSpPr txBox="1"/>
          <p:nvPr/>
        </p:nvSpPr>
        <p:spPr>
          <a:xfrm>
            <a:off x="4380230" y="2012315"/>
            <a:ext cx="4157345" cy="737235"/>
          </a:xfrm>
          <a:prstGeom prst="rect">
            <a:avLst/>
          </a:prstGeom>
          <a:noFill/>
        </p:spPr>
        <p:txBody>
          <a:bodyPr wrap="square" rtlCol="0">
            <a:spAutoFit/>
          </a:bodyPr>
          <a:p>
            <a:r>
              <a:rPr lang="zh-CN" altLang="en-US" sz="1400"/>
              <a:t>2.leave_vehicle_information table for storing specific information about vehicles leaving the parking lot</a:t>
            </a:r>
            <a:endParaRPr lang="zh-CN" altLang="en-US" sz="1400"/>
          </a:p>
        </p:txBody>
      </p:sp>
      <p:sp>
        <p:nvSpPr>
          <p:cNvPr id="9" name="文本框 8"/>
          <p:cNvSpPr txBox="1"/>
          <p:nvPr/>
        </p:nvSpPr>
        <p:spPr>
          <a:xfrm>
            <a:off x="8672195" y="2012315"/>
            <a:ext cx="3474720" cy="737235"/>
          </a:xfrm>
          <a:prstGeom prst="rect">
            <a:avLst/>
          </a:prstGeom>
          <a:noFill/>
        </p:spPr>
        <p:txBody>
          <a:bodyPr wrap="square" rtlCol="0">
            <a:spAutoFit/>
          </a:bodyPr>
          <a:p>
            <a:r>
              <a:rPr lang="zh-CN" altLang="en-US" sz="1400"/>
              <a:t>3.weather_to_pay table, used to store the specific information of the owner's payment</a:t>
            </a:r>
            <a:endParaRPr lang="zh-CN" altLang="en-US" sz="1400"/>
          </a:p>
        </p:txBody>
      </p:sp>
      <p:sp>
        <p:nvSpPr>
          <p:cNvPr id="16" name="文本框 15"/>
          <p:cNvSpPr txBox="1"/>
          <p:nvPr/>
        </p:nvSpPr>
        <p:spPr>
          <a:xfrm>
            <a:off x="3376295" y="2412365"/>
            <a:ext cx="5467350" cy="337185"/>
          </a:xfrm>
          <a:prstGeom prst="rect">
            <a:avLst/>
          </a:prstGeom>
          <a:noFill/>
        </p:spPr>
        <p:txBody>
          <a:bodyPr wrap="square" rtlCol="0">
            <a:spAutoFit/>
          </a:bodyPr>
          <a:p>
            <a:r>
              <a:rPr lang="zh-CN" altLang="en-US" sz="1600"/>
              <a:t>This system must be used in a network environment.</a:t>
            </a:r>
            <a:endParaRPr lang="zh-CN" altLang="en-US" sz="1600"/>
          </a:p>
        </p:txBody>
      </p:sp>
      <p:sp>
        <p:nvSpPr>
          <p:cNvPr id="19" name="矩形 18"/>
          <p:cNvSpPr/>
          <p:nvPr/>
        </p:nvSpPr>
        <p:spPr>
          <a:xfrm>
            <a:off x="5123180" y="751840"/>
            <a:ext cx="1790700" cy="30670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algn="ctr"/>
            <a:r>
              <a:rPr lang="en-US" altLang="zh-CN" sz="1400" b="1" dirty="0" smtClean="0">
                <a:solidFill>
                  <a:schemeClr val="tx1"/>
                </a:solidFill>
                <a:latin typeface="Mangal" panose="02040503050203030202" pitchFamily="18" charset="0"/>
                <a:cs typeface="Mangal" panose="02040503050203030202" pitchFamily="18" charset="0"/>
                <a:sym typeface="+mn-ea"/>
              </a:rPr>
              <a:t>Database</a:t>
            </a:r>
            <a:endParaRPr kumimoji="0" lang="en-US" altLang="zh-CN" sz="1400" b="1" i="0" u="none" strike="noStrike" kern="1200" cap="none" spc="0" normalizeH="0" baseline="0" noProof="0" dirty="0" smtClean="0">
              <a:ln>
                <a:noFill/>
              </a:ln>
              <a:solidFill>
                <a:schemeClr val="tx1"/>
              </a:solidFill>
              <a:effectLst/>
              <a:uLnTx/>
              <a:uFillTx/>
              <a:latin typeface="Mangal" panose="02040503050203030202" pitchFamily="18" charset="0"/>
              <a:ea typeface="微软雅黑" panose="020B0503020204020204" charset="-122"/>
              <a:cs typeface="Mangal" panose="02040503050203030202" pitchFamily="18" charset="0"/>
              <a:sym typeface="+mn-ea"/>
            </a:endParaRPr>
          </a:p>
        </p:txBody>
      </p:sp>
      <p:sp>
        <p:nvSpPr>
          <p:cNvPr id="20" name="矩形 19"/>
          <p:cNvSpPr/>
          <p:nvPr/>
        </p:nvSpPr>
        <p:spPr>
          <a:xfrm>
            <a:off x="4351655" y="751840"/>
            <a:ext cx="3486150" cy="30670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algn="ctr"/>
            <a:r>
              <a:rPr lang="en-US" altLang="zh-CN" sz="1400" b="1" dirty="0" smtClean="0">
                <a:solidFill>
                  <a:schemeClr val="tx1"/>
                </a:solidFill>
                <a:latin typeface="Mangal" panose="02040503050203030202" pitchFamily="18" charset="0"/>
                <a:cs typeface="Mangal" panose="02040503050203030202" pitchFamily="18" charset="0"/>
                <a:sym typeface="+mn-ea"/>
              </a:rPr>
              <a:t>Occasional adaptation requirements</a:t>
            </a:r>
            <a:endParaRPr lang="en-US" altLang="zh-CN" sz="1400" b="1" dirty="0" smtClean="0">
              <a:solidFill>
                <a:schemeClr val="tx1"/>
              </a:solidFill>
              <a:latin typeface="Mangal" panose="02040503050203030202" pitchFamily="18" charset="0"/>
              <a:cs typeface="Mangal" panose="02040503050203030202" pitchFamily="18"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2" nodeType="clickEffect">
                                  <p:stCondLst>
                                    <p:cond delay="0"/>
                                  </p:stCondLst>
                                  <p:childTnLst>
                                    <p:anim calcmode="lin" valueType="num">
                                      <p:cBhvr additive="base">
                                        <p:cTn id="36" dur="500"/>
                                        <p:tgtEl>
                                          <p:spTgt spid="19"/>
                                        </p:tgtEl>
                                        <p:attrNameLst>
                                          <p:attrName>ppt_x</p:attrName>
                                        </p:attrNameLst>
                                      </p:cBhvr>
                                      <p:tavLst>
                                        <p:tav tm="0">
                                          <p:val>
                                            <p:strVal val="ppt_x"/>
                                          </p:val>
                                        </p:tav>
                                        <p:tav tm="100000">
                                          <p:val>
                                            <p:strVal val="ppt_x"/>
                                          </p:val>
                                        </p:tav>
                                      </p:tavLst>
                                    </p:anim>
                                    <p:anim calcmode="lin" valueType="num">
                                      <p:cBhvr additive="base">
                                        <p:cTn id="37" dur="500"/>
                                        <p:tgtEl>
                                          <p:spTgt spid="19"/>
                                        </p:tgtEl>
                                        <p:attrNameLst>
                                          <p:attrName>ppt_y</p:attrName>
                                        </p:attrNameLst>
                                      </p:cBhvr>
                                      <p:tavLst>
                                        <p:tav tm="0">
                                          <p:val>
                                            <p:strVal val="ppt_y"/>
                                          </p:val>
                                        </p:tav>
                                        <p:tav tm="100000">
                                          <p:val>
                                            <p:strVal val="1+ppt_h/2"/>
                                          </p:val>
                                        </p:tav>
                                      </p:tavLst>
                                    </p:anim>
                                    <p:set>
                                      <p:cBhvr>
                                        <p:cTn id="38" dur="1" fill="hold">
                                          <p:stCondLst>
                                            <p:cond delay="499"/>
                                          </p:stCondLst>
                                        </p:cTn>
                                        <p:tgtEl>
                                          <p:spTgt spid="19"/>
                                        </p:tgtEl>
                                        <p:attrNameLst>
                                          <p:attrName>style.visibility</p:attrName>
                                        </p:attrNameLst>
                                      </p:cBhvr>
                                      <p:to>
                                        <p:strVal val="hidden"/>
                                      </p:to>
                                    </p:set>
                                  </p:childTnLst>
                                </p:cTn>
                              </p:par>
                              <p:par>
                                <p:cTn id="39" presetID="2" presetClass="exit" presetSubtype="4" fill="hold" grpId="2" nodeType="withEffect">
                                  <p:stCondLst>
                                    <p:cond delay="0"/>
                                  </p:stCondLst>
                                  <p:childTnLst>
                                    <p:anim calcmode="lin" valueType="num">
                                      <p:cBhvr additive="base">
                                        <p:cTn id="40" dur="500"/>
                                        <p:tgtEl>
                                          <p:spTgt spid="5"/>
                                        </p:tgtEl>
                                        <p:attrNameLst>
                                          <p:attrName>ppt_x</p:attrName>
                                        </p:attrNameLst>
                                      </p:cBhvr>
                                      <p:tavLst>
                                        <p:tav tm="0">
                                          <p:val>
                                            <p:strVal val="ppt_x"/>
                                          </p:val>
                                        </p:tav>
                                        <p:tav tm="100000">
                                          <p:val>
                                            <p:strVal val="ppt_x"/>
                                          </p:val>
                                        </p:tav>
                                      </p:tavLst>
                                    </p:anim>
                                    <p:anim calcmode="lin" valueType="num">
                                      <p:cBhvr additive="base">
                                        <p:cTn id="41" dur="500"/>
                                        <p:tgtEl>
                                          <p:spTgt spid="5"/>
                                        </p:tgtEl>
                                        <p:attrNameLst>
                                          <p:attrName>ppt_y</p:attrName>
                                        </p:attrNameLst>
                                      </p:cBhvr>
                                      <p:tavLst>
                                        <p:tav tm="0">
                                          <p:val>
                                            <p:strVal val="ppt_y"/>
                                          </p:val>
                                        </p:tav>
                                        <p:tav tm="100000">
                                          <p:val>
                                            <p:strVal val="1+ppt_h/2"/>
                                          </p:val>
                                        </p:tav>
                                      </p:tavLst>
                                    </p:anim>
                                    <p:set>
                                      <p:cBhvr>
                                        <p:cTn id="42" dur="1" fill="hold">
                                          <p:stCondLst>
                                            <p:cond delay="499"/>
                                          </p:stCondLst>
                                        </p:cTn>
                                        <p:tgtEl>
                                          <p:spTgt spid="5"/>
                                        </p:tgtEl>
                                        <p:attrNameLst>
                                          <p:attrName>style.visibility</p:attrName>
                                        </p:attrNameLst>
                                      </p:cBhvr>
                                      <p:to>
                                        <p:strVal val="hidden"/>
                                      </p:to>
                                    </p:set>
                                  </p:childTnLst>
                                </p:cTn>
                              </p:par>
                              <p:par>
                                <p:cTn id="43" presetID="2" presetClass="exit" presetSubtype="4" fill="hold" grpId="2" nodeType="withEffect">
                                  <p:stCondLst>
                                    <p:cond delay="0"/>
                                  </p:stCondLst>
                                  <p:childTnLst>
                                    <p:anim calcmode="lin" valueType="num">
                                      <p:cBhvr additive="base">
                                        <p:cTn id="44" dur="500"/>
                                        <p:tgtEl>
                                          <p:spTgt spid="7"/>
                                        </p:tgtEl>
                                        <p:attrNameLst>
                                          <p:attrName>ppt_x</p:attrName>
                                        </p:attrNameLst>
                                      </p:cBhvr>
                                      <p:tavLst>
                                        <p:tav tm="0">
                                          <p:val>
                                            <p:strVal val="ppt_x"/>
                                          </p:val>
                                        </p:tav>
                                        <p:tav tm="100000">
                                          <p:val>
                                            <p:strVal val="ppt_x"/>
                                          </p:val>
                                        </p:tav>
                                      </p:tavLst>
                                    </p:anim>
                                    <p:anim calcmode="lin" valueType="num">
                                      <p:cBhvr additive="base">
                                        <p:cTn id="45" dur="500"/>
                                        <p:tgtEl>
                                          <p:spTgt spid="7"/>
                                        </p:tgtEl>
                                        <p:attrNameLst>
                                          <p:attrName>ppt_y</p:attrName>
                                        </p:attrNameLst>
                                      </p:cBhvr>
                                      <p:tavLst>
                                        <p:tav tm="0">
                                          <p:val>
                                            <p:strVal val="ppt_y"/>
                                          </p:val>
                                        </p:tav>
                                        <p:tav tm="100000">
                                          <p:val>
                                            <p:strVal val="1+ppt_h/2"/>
                                          </p:val>
                                        </p:tav>
                                      </p:tavLst>
                                    </p:anim>
                                    <p:set>
                                      <p:cBhvr>
                                        <p:cTn id="46" dur="1" fill="hold">
                                          <p:stCondLst>
                                            <p:cond delay="499"/>
                                          </p:stCondLst>
                                        </p:cTn>
                                        <p:tgtEl>
                                          <p:spTgt spid="7"/>
                                        </p:tgtEl>
                                        <p:attrNameLst>
                                          <p:attrName>style.visibility</p:attrName>
                                        </p:attrNameLst>
                                      </p:cBhvr>
                                      <p:to>
                                        <p:strVal val="hidden"/>
                                      </p:to>
                                    </p:set>
                                  </p:childTnLst>
                                </p:cTn>
                              </p:par>
                              <p:par>
                                <p:cTn id="47" presetID="2" presetClass="exit" presetSubtype="4" fill="hold" nodeType="withEffect">
                                  <p:stCondLst>
                                    <p:cond delay="0"/>
                                  </p:stCondLst>
                                  <p:childTnLst>
                                    <p:anim calcmode="lin" valueType="num">
                                      <p:cBhvr additive="base">
                                        <p:cTn id="48" dur="500"/>
                                        <p:tgtEl>
                                          <p:spTgt spid="2"/>
                                        </p:tgtEl>
                                        <p:attrNameLst>
                                          <p:attrName>ppt_x</p:attrName>
                                        </p:attrNameLst>
                                      </p:cBhvr>
                                      <p:tavLst>
                                        <p:tav tm="0">
                                          <p:val>
                                            <p:strVal val="ppt_x"/>
                                          </p:val>
                                        </p:tav>
                                        <p:tav tm="100000">
                                          <p:val>
                                            <p:strVal val="ppt_x"/>
                                          </p:val>
                                        </p:tav>
                                      </p:tavLst>
                                    </p:anim>
                                    <p:anim calcmode="lin" valueType="num">
                                      <p:cBhvr additive="base">
                                        <p:cTn id="49" dur="500"/>
                                        <p:tgtEl>
                                          <p:spTgt spid="2"/>
                                        </p:tgtEl>
                                        <p:attrNameLst>
                                          <p:attrName>ppt_y</p:attrName>
                                        </p:attrNameLst>
                                      </p:cBhvr>
                                      <p:tavLst>
                                        <p:tav tm="0">
                                          <p:val>
                                            <p:strVal val="ppt_y"/>
                                          </p:val>
                                        </p:tav>
                                        <p:tav tm="100000">
                                          <p:val>
                                            <p:strVal val="1+ppt_h/2"/>
                                          </p:val>
                                        </p:tav>
                                      </p:tavLst>
                                    </p:anim>
                                    <p:set>
                                      <p:cBhvr>
                                        <p:cTn id="50" dur="1" fill="hold">
                                          <p:stCondLst>
                                            <p:cond delay="499"/>
                                          </p:stCondLst>
                                        </p:cTn>
                                        <p:tgtEl>
                                          <p:spTgt spid="2"/>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500"/>
                                        <p:tgtEl>
                                          <p:spTgt spid="3"/>
                                        </p:tgtEl>
                                        <p:attrNameLst>
                                          <p:attrName>ppt_x</p:attrName>
                                        </p:attrNameLst>
                                      </p:cBhvr>
                                      <p:tavLst>
                                        <p:tav tm="0">
                                          <p:val>
                                            <p:strVal val="ppt_x"/>
                                          </p:val>
                                        </p:tav>
                                        <p:tav tm="100000">
                                          <p:val>
                                            <p:strVal val="ppt_x"/>
                                          </p:val>
                                        </p:tav>
                                      </p:tavLst>
                                    </p:anim>
                                    <p:anim calcmode="lin" valueType="num">
                                      <p:cBhvr additive="base">
                                        <p:cTn id="53" dur="500"/>
                                        <p:tgtEl>
                                          <p:spTgt spid="3"/>
                                        </p:tgtEl>
                                        <p:attrNameLst>
                                          <p:attrName>ppt_y</p:attrName>
                                        </p:attrNameLst>
                                      </p:cBhvr>
                                      <p:tavLst>
                                        <p:tav tm="0">
                                          <p:val>
                                            <p:strVal val="ppt_y"/>
                                          </p:val>
                                        </p:tav>
                                        <p:tav tm="100000">
                                          <p:val>
                                            <p:strVal val="1+ppt_h/2"/>
                                          </p:val>
                                        </p:tav>
                                      </p:tavLst>
                                    </p:anim>
                                    <p:set>
                                      <p:cBhvr>
                                        <p:cTn id="54" dur="1" fill="hold">
                                          <p:stCondLst>
                                            <p:cond delay="499"/>
                                          </p:stCondLst>
                                        </p:cTn>
                                        <p:tgtEl>
                                          <p:spTgt spid="3"/>
                                        </p:tgtEl>
                                        <p:attrNameLst>
                                          <p:attrName>style.visibility</p:attrName>
                                        </p:attrNameLst>
                                      </p:cBhvr>
                                      <p:to>
                                        <p:strVal val="hidden"/>
                                      </p:to>
                                    </p:set>
                                  </p:childTnLst>
                                </p:cTn>
                              </p:par>
                              <p:par>
                                <p:cTn id="55" presetID="2" presetClass="exit" presetSubtype="4" fill="hold" grpId="2" nodeType="withEffect">
                                  <p:stCondLst>
                                    <p:cond delay="0"/>
                                  </p:stCondLst>
                                  <p:childTnLst>
                                    <p:anim calcmode="lin" valueType="num">
                                      <p:cBhvr additive="base">
                                        <p:cTn id="56" dur="500"/>
                                        <p:tgtEl>
                                          <p:spTgt spid="8"/>
                                        </p:tgtEl>
                                        <p:attrNameLst>
                                          <p:attrName>ppt_x</p:attrName>
                                        </p:attrNameLst>
                                      </p:cBhvr>
                                      <p:tavLst>
                                        <p:tav tm="0">
                                          <p:val>
                                            <p:strVal val="ppt_x"/>
                                          </p:val>
                                        </p:tav>
                                        <p:tav tm="100000">
                                          <p:val>
                                            <p:strVal val="ppt_x"/>
                                          </p:val>
                                        </p:tav>
                                      </p:tavLst>
                                    </p:anim>
                                    <p:anim calcmode="lin" valueType="num">
                                      <p:cBhvr additive="base">
                                        <p:cTn id="57" dur="500"/>
                                        <p:tgtEl>
                                          <p:spTgt spid="8"/>
                                        </p:tgtEl>
                                        <p:attrNameLst>
                                          <p:attrName>ppt_y</p:attrName>
                                        </p:attrNameLst>
                                      </p:cBhvr>
                                      <p:tavLst>
                                        <p:tav tm="0">
                                          <p:val>
                                            <p:strVal val="ppt_y"/>
                                          </p:val>
                                        </p:tav>
                                        <p:tav tm="100000">
                                          <p:val>
                                            <p:strVal val="1+ppt_h/2"/>
                                          </p:val>
                                        </p:tav>
                                      </p:tavLst>
                                    </p:anim>
                                    <p:set>
                                      <p:cBhvr>
                                        <p:cTn id="58" dur="1" fill="hold">
                                          <p:stCondLst>
                                            <p:cond delay="499"/>
                                          </p:stCondLst>
                                        </p:cTn>
                                        <p:tgtEl>
                                          <p:spTgt spid="8"/>
                                        </p:tgtEl>
                                        <p:attrNameLst>
                                          <p:attrName>style.visibility</p:attrName>
                                        </p:attrNameLst>
                                      </p:cBhvr>
                                      <p:to>
                                        <p:strVal val="hidden"/>
                                      </p:to>
                                    </p:set>
                                  </p:childTnLst>
                                </p:cTn>
                              </p:par>
                              <p:par>
                                <p:cTn id="59" presetID="2" presetClass="exit" presetSubtype="4" fill="hold" grpId="2" nodeType="withEffect">
                                  <p:stCondLst>
                                    <p:cond delay="0"/>
                                  </p:stCondLst>
                                  <p:childTnLst>
                                    <p:anim calcmode="lin" valueType="num">
                                      <p:cBhvr additive="base">
                                        <p:cTn id="60" dur="500"/>
                                        <p:tgtEl>
                                          <p:spTgt spid="9"/>
                                        </p:tgtEl>
                                        <p:attrNameLst>
                                          <p:attrName>ppt_x</p:attrName>
                                        </p:attrNameLst>
                                      </p:cBhvr>
                                      <p:tavLst>
                                        <p:tav tm="0">
                                          <p:val>
                                            <p:strVal val="ppt_x"/>
                                          </p:val>
                                        </p:tav>
                                        <p:tav tm="100000">
                                          <p:val>
                                            <p:strVal val="ppt_x"/>
                                          </p:val>
                                        </p:tav>
                                      </p:tavLst>
                                    </p:anim>
                                    <p:anim calcmode="lin" valueType="num">
                                      <p:cBhvr additive="base">
                                        <p:cTn id="61" dur="500"/>
                                        <p:tgtEl>
                                          <p:spTgt spid="9"/>
                                        </p:tgtEl>
                                        <p:attrNameLst>
                                          <p:attrName>ppt_y</p:attrName>
                                        </p:attrNameLst>
                                      </p:cBhvr>
                                      <p:tavLst>
                                        <p:tav tm="0">
                                          <p:val>
                                            <p:strVal val="ppt_y"/>
                                          </p:val>
                                        </p:tav>
                                        <p:tav tm="100000">
                                          <p:val>
                                            <p:strVal val="1+ppt_h/2"/>
                                          </p:val>
                                        </p:tav>
                                      </p:tavLst>
                                    </p:anim>
                                    <p:set>
                                      <p:cBhvr>
                                        <p:cTn id="62" dur="1" fill="hold">
                                          <p:stCondLst>
                                            <p:cond delay="499"/>
                                          </p:stCondLst>
                                        </p:cTn>
                                        <p:tgtEl>
                                          <p:spTgt spid="9"/>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4"/>
                                        </p:tgtEl>
                                        <p:attrNameLst>
                                          <p:attrName>ppt_x</p:attrName>
                                        </p:attrNameLst>
                                      </p:cBhvr>
                                      <p:tavLst>
                                        <p:tav tm="0">
                                          <p:val>
                                            <p:strVal val="ppt_x"/>
                                          </p:val>
                                        </p:tav>
                                        <p:tav tm="100000">
                                          <p:val>
                                            <p:strVal val="ppt_x"/>
                                          </p:val>
                                        </p:tav>
                                      </p:tavLst>
                                    </p:anim>
                                    <p:anim calcmode="lin" valueType="num">
                                      <p:cBhvr additive="base">
                                        <p:cTn id="65" dur="500"/>
                                        <p:tgtEl>
                                          <p:spTgt spid="4"/>
                                        </p:tgtEl>
                                        <p:attrNameLst>
                                          <p:attrName>ppt_y</p:attrName>
                                        </p:attrNameLst>
                                      </p:cBhvr>
                                      <p:tavLst>
                                        <p:tav tm="0">
                                          <p:val>
                                            <p:strVal val="ppt_y"/>
                                          </p:val>
                                        </p:tav>
                                        <p:tav tm="100000">
                                          <p:val>
                                            <p:strVal val="1+ppt_h/2"/>
                                          </p:val>
                                        </p:tav>
                                      </p:tavLst>
                                    </p:anim>
                                    <p:set>
                                      <p:cBhvr>
                                        <p:cTn id="66" dur="1" fill="hold">
                                          <p:stCondLst>
                                            <p:cond delay="499"/>
                                          </p:stCondLst>
                                        </p:cTn>
                                        <p:tgtEl>
                                          <p:spTgt spid="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57" grpId="1" animBg="1"/>
      <p:bldP spid="5" grpId="0"/>
      <p:bldP spid="5" grpId="1"/>
      <p:bldP spid="7" grpId="0"/>
      <p:bldP spid="7" grpId="1"/>
      <p:bldP spid="8" grpId="0"/>
      <p:bldP spid="8" grpId="1"/>
      <p:bldP spid="9" grpId="0"/>
      <p:bldP spid="9" grpId="1"/>
      <p:bldP spid="16" grpId="0"/>
      <p:bldP spid="19" grpId="0" animBg="1"/>
      <p:bldP spid="19" grpId="1" animBg="1"/>
      <p:bldP spid="20" grpId="0" bldLvl="0" animBg="1"/>
      <p:bldP spid="20" grpId="1" animBg="1"/>
      <p:bldP spid="19" grpId="2" animBg="1"/>
      <p:bldP spid="5" grpId="2"/>
      <p:bldP spid="7" grpId="2"/>
      <p:bldP spid="8" grpId="2"/>
      <p:bldP spid="9"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494405" y="2513330"/>
            <a:ext cx="1203325" cy="1482725"/>
          </a:xfrm>
          <a:prstGeom prst="rect">
            <a:avLst/>
          </a:prstGeom>
        </p:spPr>
      </p:pic>
      <p:grpSp>
        <p:nvGrpSpPr>
          <p:cNvPr id="10" name="组合 9"/>
          <p:cNvGrpSpPr/>
          <p:nvPr/>
        </p:nvGrpSpPr>
        <p:grpSpPr>
          <a:xfrm flipH="1">
            <a:off x="4821555" y="3148965"/>
            <a:ext cx="100584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827395" y="2994660"/>
            <a:ext cx="4518025" cy="368300"/>
          </a:xfrm>
          <a:prstGeom prst="rect">
            <a:avLst/>
          </a:prstGeom>
          <a:noFill/>
        </p:spPr>
        <p:txBody>
          <a:bodyPr wrap="square" rtlCol="0">
            <a:spAutoFit/>
          </a:bodyPr>
          <a:p>
            <a:r>
              <a:rPr lang="en-US" altLang="zh-CN" b="1" spc="300" dirty="0">
                <a:solidFill>
                  <a:schemeClr val="tx1">
                    <a:lumMod val="75000"/>
                    <a:lumOff val="25000"/>
                  </a:schemeClr>
                </a:solidFill>
                <a:latin typeface="逐浪温莎雅楷体" panose="03000509000000000000" charset="-122"/>
                <a:ea typeface="逐浪温莎雅楷体" panose="03000509000000000000" charset="-122"/>
                <a:cs typeface="+mj-cs"/>
                <a:sym typeface="+mn-ea"/>
              </a:rPr>
              <a:t>Main interface of the system</a:t>
            </a:r>
            <a:endParaRPr lang="en-US" altLang="zh-CN" b="1" spc="300" dirty="0">
              <a:solidFill>
                <a:schemeClr val="tx1">
                  <a:lumMod val="75000"/>
                  <a:lumOff val="25000"/>
                </a:schemeClr>
              </a:solidFill>
              <a:latin typeface="逐浪温莎雅楷体" panose="03000509000000000000" charset="-122"/>
              <a:ea typeface="逐浪温莎雅楷体" panose="03000509000000000000" charset="-122"/>
              <a:cs typeface="+mj-cs"/>
              <a:sym typeface="+mn-ea"/>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04</a:t>
            </a:r>
            <a:endParaRPr lang="en-US" altLang="zh-CN" sz="4800">
              <a:latin typeface="+mj-ea"/>
              <a:ea typeface="+mj-ea"/>
            </a:endParaRPr>
          </a:p>
        </p:txBody>
      </p:sp>
      <p:cxnSp>
        <p:nvCxnSpPr>
          <p:cNvPr id="18" name="直接连接符 17"/>
          <p:cNvCxnSpPr/>
          <p:nvPr/>
        </p:nvCxnSpPr>
        <p:spPr>
          <a:xfrm>
            <a:off x="10203180" y="3227705"/>
            <a:ext cx="2602865" cy="53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8"/>
          <p:cNvSpPr txBox="1"/>
          <p:nvPr/>
        </p:nvSpPr>
        <p:spPr>
          <a:xfrm>
            <a:off x="3201035" y="320040"/>
            <a:ext cx="5789930" cy="368300"/>
          </a:xfrm>
          <a:prstGeom prst="rect">
            <a:avLst/>
          </a:prstGeom>
          <a:solidFill>
            <a:srgbClr val="556740"/>
          </a:solidFill>
        </p:spPr>
        <p:txBody>
          <a:bodyPr wrap="square" rtlCol="0">
            <a:spAutoFit/>
          </a:bodyPr>
          <a:p>
            <a:pPr algn="ctr"/>
            <a:r>
              <a:rPr lang="en-US" altLang="zh-CN" dirty="0" smtClean="0">
                <a:solidFill>
                  <a:schemeClr val="bg1"/>
                </a:solidFill>
                <a:latin typeface="Mangal" panose="02040503050203030202" pitchFamily="18" charset="0"/>
                <a:cs typeface="Mangal" panose="02040503050203030202" pitchFamily="18" charset="0"/>
                <a:sym typeface="+mn-ea"/>
              </a:rPr>
              <a:t>Introduction to preliminary design and description</a:t>
            </a:r>
            <a:endParaRPr lang="en-US" altLang="zh-CN" dirty="0" smtClean="0">
              <a:solidFill>
                <a:schemeClr val="bg1"/>
              </a:solidFill>
              <a:latin typeface="Mangal" panose="02040503050203030202" pitchFamily="18" charset="0"/>
              <a:cs typeface="Mangal" panose="02040503050203030202" pitchFamily="18" charset="0"/>
              <a:sym typeface="+mn-ea"/>
            </a:endParaRPr>
          </a:p>
        </p:txBody>
      </p:sp>
      <p:pic>
        <p:nvPicPr>
          <p:cNvPr id="21" name="image32.jpeg"/>
          <p:cNvPicPr>
            <a:picLocks noChangeAspect="1"/>
          </p:cNvPicPr>
          <p:nvPr/>
        </p:nvPicPr>
        <p:blipFill>
          <a:blip r:embed="rId1" cstate="print"/>
          <a:stretch>
            <a:fillRect/>
          </a:stretch>
        </p:blipFill>
        <p:spPr>
          <a:xfrm>
            <a:off x="638810" y="1501775"/>
            <a:ext cx="3094990" cy="5276850"/>
          </a:xfrm>
          <a:prstGeom prst="rect">
            <a:avLst/>
          </a:prstGeom>
        </p:spPr>
      </p:pic>
      <p:pic>
        <p:nvPicPr>
          <p:cNvPr id="23" name="image33.jpeg"/>
          <p:cNvPicPr>
            <a:picLocks noChangeAspect="1"/>
          </p:cNvPicPr>
          <p:nvPr/>
        </p:nvPicPr>
        <p:blipFill>
          <a:blip r:embed="rId2" cstate="print"/>
          <a:stretch>
            <a:fillRect/>
          </a:stretch>
        </p:blipFill>
        <p:spPr>
          <a:xfrm>
            <a:off x="8255635" y="1501775"/>
            <a:ext cx="3224530" cy="5350510"/>
          </a:xfrm>
          <a:prstGeom prst="rect">
            <a:avLst/>
          </a:prstGeom>
        </p:spPr>
      </p:pic>
      <p:sp>
        <p:nvSpPr>
          <p:cNvPr id="7" name="文本框 6"/>
          <p:cNvSpPr txBox="1"/>
          <p:nvPr/>
        </p:nvSpPr>
        <p:spPr>
          <a:xfrm>
            <a:off x="1137920" y="1000125"/>
            <a:ext cx="2096135" cy="368300"/>
          </a:xfrm>
          <a:prstGeom prst="rect">
            <a:avLst/>
          </a:prstGeom>
          <a:noFill/>
        </p:spPr>
        <p:txBody>
          <a:bodyPr wrap="square" rtlCol="0">
            <a:spAutoFit/>
          </a:bodyPr>
          <a:p>
            <a:r>
              <a:rPr lang="en-US" altLang="zh-CN"/>
              <a:t>1.</a:t>
            </a:r>
            <a:r>
              <a:rPr lang="zh-CN" altLang="en-US"/>
              <a:t>Open the apple</a:t>
            </a:r>
            <a:r>
              <a:rPr lang="en-US" altLang="zh-CN"/>
              <a:t>t</a:t>
            </a:r>
            <a:endParaRPr lang="en-US" altLang="zh-CN"/>
          </a:p>
        </p:txBody>
      </p:sp>
      <p:sp>
        <p:nvSpPr>
          <p:cNvPr id="8" name="文本框 7"/>
          <p:cNvSpPr txBox="1"/>
          <p:nvPr/>
        </p:nvSpPr>
        <p:spPr>
          <a:xfrm>
            <a:off x="8768715" y="1076325"/>
            <a:ext cx="2199005" cy="368300"/>
          </a:xfrm>
          <a:prstGeom prst="rect">
            <a:avLst/>
          </a:prstGeom>
          <a:noFill/>
        </p:spPr>
        <p:txBody>
          <a:bodyPr wrap="square" rtlCol="0">
            <a:spAutoFit/>
          </a:bodyPr>
          <a:p>
            <a:r>
              <a:rPr lang="en-US" altLang="zh-CN"/>
              <a:t>2.</a:t>
            </a:r>
            <a:r>
              <a:rPr lang="zh-CN" altLang="en-US"/>
              <a:t>Applet homepage</a:t>
            </a:r>
            <a:endParaRPr lang="zh-CN" altLang="en-US"/>
          </a:p>
        </p:txBody>
      </p:sp>
      <p:sp>
        <p:nvSpPr>
          <p:cNvPr id="9" name="文本框 8"/>
          <p:cNvSpPr txBox="1"/>
          <p:nvPr/>
        </p:nvSpPr>
        <p:spPr>
          <a:xfrm>
            <a:off x="3733800" y="1501775"/>
            <a:ext cx="3304540" cy="521970"/>
          </a:xfrm>
          <a:prstGeom prst="rect">
            <a:avLst/>
          </a:prstGeom>
          <a:noFill/>
        </p:spPr>
        <p:txBody>
          <a:bodyPr wrap="square" rtlCol="0">
            <a:spAutoFit/>
          </a:bodyPr>
          <a:p>
            <a:r>
              <a:rPr lang="zh-CN" altLang="en-US" sz="1400"/>
              <a:t>Select smart parking to enter the main program interface of the Apple version.</a:t>
            </a:r>
            <a:endParaRPr lang="zh-CN" altLang="en-US" sz="1400"/>
          </a:p>
        </p:txBody>
      </p:sp>
      <p:sp>
        <p:nvSpPr>
          <p:cNvPr id="10" name="文本框 9"/>
          <p:cNvSpPr txBox="1"/>
          <p:nvPr/>
        </p:nvSpPr>
        <p:spPr>
          <a:xfrm>
            <a:off x="4017010" y="4505325"/>
            <a:ext cx="4238625" cy="1168400"/>
          </a:xfrm>
          <a:prstGeom prst="rect">
            <a:avLst/>
          </a:prstGeom>
          <a:noFill/>
        </p:spPr>
        <p:txBody>
          <a:bodyPr wrap="square" rtlCol="0">
            <a:spAutoFit/>
          </a:bodyPr>
          <a:p>
            <a:r>
              <a:rPr lang="zh-CN" altLang="en-US" sz="1400"/>
              <a:t>The upper part of the interface is the place where the license plate information is queried. The lower part is the scanning parking QR code, parking record inquiry, parking space details, online customer service and online payment.</a:t>
            </a:r>
            <a:endParaRPr lang="zh-CN" altLang="en-US" sz="1400"/>
          </a:p>
        </p:txBody>
      </p:sp>
      <p:pic>
        <p:nvPicPr>
          <p:cNvPr id="11" name="图片 10" descr="0172d0dc26b25d2e622eceade12082b0b4877cadcac02-NCB2wE_fw658"/>
          <p:cNvPicPr>
            <a:picLocks noChangeAspect="1"/>
          </p:cNvPicPr>
          <p:nvPr/>
        </p:nvPicPr>
        <p:blipFill>
          <a:blip r:embed="rId3"/>
          <a:stretch>
            <a:fillRect/>
          </a:stretch>
        </p:blipFill>
        <p:spPr>
          <a:xfrm>
            <a:off x="-181610" y="-633730"/>
            <a:ext cx="1847850" cy="227584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7" grpId="0"/>
      <p:bldP spid="7" grpId="1"/>
      <p:bldP spid="9" grpId="0"/>
      <p:bldP spid="9" grpId="1"/>
      <p:bldP spid="8" grpId="0"/>
      <p:bldP spid="8" grpId="1"/>
      <p:bldP spid="10" grpId="0"/>
      <p:bldP spid="1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8"/>
          <p:cNvSpPr txBox="1"/>
          <p:nvPr/>
        </p:nvSpPr>
        <p:spPr>
          <a:xfrm>
            <a:off x="3201035" y="320040"/>
            <a:ext cx="5789930" cy="368300"/>
          </a:xfrm>
          <a:prstGeom prst="rect">
            <a:avLst/>
          </a:prstGeom>
          <a:solidFill>
            <a:srgbClr val="556740"/>
          </a:solidFill>
        </p:spPr>
        <p:txBody>
          <a:bodyPr wrap="square" rtlCol="0">
            <a:spAutoFit/>
          </a:bodyPr>
          <a:p>
            <a:pPr algn="ctr"/>
            <a:r>
              <a:rPr lang="en-US" altLang="zh-CN" dirty="0" smtClean="0">
                <a:solidFill>
                  <a:schemeClr val="bg1"/>
                </a:solidFill>
                <a:latin typeface="Mangal" panose="02040503050203030202" pitchFamily="18" charset="0"/>
                <a:cs typeface="Mangal" panose="02040503050203030202" pitchFamily="18" charset="0"/>
                <a:sym typeface="+mn-ea"/>
              </a:rPr>
              <a:t>Introduction to preliminary design and description</a:t>
            </a:r>
            <a:endParaRPr lang="en-US" altLang="zh-CN" dirty="0" smtClean="0">
              <a:solidFill>
                <a:schemeClr val="bg1"/>
              </a:solidFill>
              <a:latin typeface="Mangal" panose="02040503050203030202" pitchFamily="18" charset="0"/>
              <a:cs typeface="Mangal" panose="02040503050203030202" pitchFamily="18" charset="0"/>
              <a:sym typeface="+mn-ea"/>
            </a:endParaRPr>
          </a:p>
        </p:txBody>
      </p:sp>
      <p:pic>
        <p:nvPicPr>
          <p:cNvPr id="6" name="图片 5" descr="0172d0dc26b25d2e622eceade12082b0b4877cadcac02-NCB2wE_fw658"/>
          <p:cNvPicPr>
            <a:picLocks noChangeAspect="1"/>
          </p:cNvPicPr>
          <p:nvPr/>
        </p:nvPicPr>
        <p:blipFill>
          <a:blip r:embed="rId1"/>
          <a:stretch>
            <a:fillRect/>
          </a:stretch>
        </p:blipFill>
        <p:spPr>
          <a:xfrm>
            <a:off x="427990" y="-463550"/>
            <a:ext cx="1847850" cy="2275840"/>
          </a:xfrm>
          <a:prstGeom prst="rect">
            <a:avLst/>
          </a:prstGeom>
        </p:spPr>
      </p:pic>
      <p:grpSp>
        <p:nvGrpSpPr>
          <p:cNvPr id="4" name="组合 4"/>
          <p:cNvGrpSpPr/>
          <p:nvPr/>
        </p:nvGrpSpPr>
        <p:grpSpPr>
          <a:xfrm>
            <a:off x="171450" y="2698750"/>
            <a:ext cx="5048250" cy="3917950"/>
            <a:chOff x="0" y="0"/>
            <a:chExt cx="7950" cy="6170"/>
          </a:xfrm>
        </p:grpSpPr>
        <p:pic>
          <p:nvPicPr>
            <p:cNvPr id="3" name="图片 3"/>
            <p:cNvPicPr>
              <a:picLocks noChangeAspect="1"/>
            </p:cNvPicPr>
            <p:nvPr/>
          </p:nvPicPr>
          <p:blipFill>
            <a:blip r:embed="rId2"/>
            <a:stretch>
              <a:fillRect/>
            </a:stretch>
          </p:blipFill>
          <p:spPr>
            <a:xfrm>
              <a:off x="0" y="120"/>
              <a:ext cx="3982" cy="6050"/>
            </a:xfrm>
            <a:prstGeom prst="rect">
              <a:avLst/>
            </a:prstGeom>
            <a:noFill/>
            <a:ln>
              <a:noFill/>
            </a:ln>
          </p:spPr>
        </p:pic>
        <p:pic>
          <p:nvPicPr>
            <p:cNvPr id="5" name="图片 4"/>
            <p:cNvPicPr>
              <a:picLocks noChangeAspect="1"/>
            </p:cNvPicPr>
            <p:nvPr/>
          </p:nvPicPr>
          <p:blipFill>
            <a:blip r:embed="rId3"/>
            <a:stretch>
              <a:fillRect/>
            </a:stretch>
          </p:blipFill>
          <p:spPr>
            <a:xfrm>
              <a:off x="3990" y="0"/>
              <a:ext cx="3960" cy="6165"/>
            </a:xfrm>
            <a:prstGeom prst="rect">
              <a:avLst/>
            </a:prstGeom>
            <a:noFill/>
            <a:ln>
              <a:noFill/>
            </a:ln>
          </p:spPr>
        </p:pic>
      </p:grpSp>
      <p:sp>
        <p:nvSpPr>
          <p:cNvPr id="7" name="文本框 6"/>
          <p:cNvSpPr txBox="1"/>
          <p:nvPr/>
        </p:nvSpPr>
        <p:spPr>
          <a:xfrm>
            <a:off x="427990" y="2006600"/>
            <a:ext cx="4181475" cy="368300"/>
          </a:xfrm>
          <a:prstGeom prst="rect">
            <a:avLst/>
          </a:prstGeom>
          <a:noFill/>
        </p:spPr>
        <p:txBody>
          <a:bodyPr wrap="square" rtlCol="0">
            <a:spAutoFit/>
          </a:bodyPr>
          <a:p>
            <a:r>
              <a:rPr lang="en-US" altLang="zh-CN"/>
              <a:t>3. Enter license plate information</a:t>
            </a:r>
            <a:endParaRPr lang="en-US" altLang="zh-CN"/>
          </a:p>
        </p:txBody>
      </p:sp>
      <p:pic>
        <p:nvPicPr>
          <p:cNvPr id="25" name="image36.jpeg"/>
          <p:cNvPicPr>
            <a:picLocks noChangeAspect="1"/>
          </p:cNvPicPr>
          <p:nvPr/>
        </p:nvPicPr>
        <p:blipFill>
          <a:blip r:embed="rId4" cstate="print"/>
          <a:stretch>
            <a:fillRect/>
          </a:stretch>
        </p:blipFill>
        <p:spPr>
          <a:xfrm>
            <a:off x="8990965" y="2444115"/>
            <a:ext cx="2736215" cy="4293235"/>
          </a:xfrm>
          <a:prstGeom prst="rect">
            <a:avLst/>
          </a:prstGeom>
        </p:spPr>
      </p:pic>
      <p:sp>
        <p:nvSpPr>
          <p:cNvPr id="8" name="文本框 7"/>
          <p:cNvSpPr txBox="1"/>
          <p:nvPr/>
        </p:nvSpPr>
        <p:spPr>
          <a:xfrm>
            <a:off x="9083040" y="1812290"/>
            <a:ext cx="2552700" cy="368300"/>
          </a:xfrm>
          <a:prstGeom prst="rect">
            <a:avLst/>
          </a:prstGeom>
          <a:noFill/>
        </p:spPr>
        <p:txBody>
          <a:bodyPr wrap="square" rtlCol="0">
            <a:spAutoFit/>
          </a:bodyPr>
          <a:p>
            <a:r>
              <a:rPr lang="en-US" altLang="zh-CN"/>
              <a:t>4. Payment</a:t>
            </a:r>
            <a:endParaRPr lang="en-US" altLang="zh-CN"/>
          </a:p>
        </p:txBody>
      </p:sp>
      <p:sp>
        <p:nvSpPr>
          <p:cNvPr id="9" name="文本框 8"/>
          <p:cNvSpPr txBox="1"/>
          <p:nvPr/>
        </p:nvSpPr>
        <p:spPr>
          <a:xfrm>
            <a:off x="5219700" y="2698750"/>
            <a:ext cx="3019425" cy="737235"/>
          </a:xfrm>
          <a:prstGeom prst="rect">
            <a:avLst/>
          </a:prstGeom>
          <a:noFill/>
        </p:spPr>
        <p:txBody>
          <a:bodyPr wrap="square" rtlCol="0">
            <a:spAutoFit/>
          </a:bodyPr>
          <a:p>
            <a:r>
              <a:rPr lang="zh-CN" altLang="en-US" sz="1400"/>
              <a:t>Enter the license plate number in the input box to check the parking time and fare of the vehicle.</a:t>
            </a:r>
            <a:endParaRPr lang="zh-CN" altLang="en-US" sz="1400"/>
          </a:p>
        </p:txBody>
      </p:sp>
      <p:sp>
        <p:nvSpPr>
          <p:cNvPr id="10" name="文本框 9"/>
          <p:cNvSpPr txBox="1"/>
          <p:nvPr/>
        </p:nvSpPr>
        <p:spPr>
          <a:xfrm>
            <a:off x="6190615" y="4995545"/>
            <a:ext cx="2800350" cy="829945"/>
          </a:xfrm>
          <a:prstGeom prst="rect">
            <a:avLst/>
          </a:prstGeom>
          <a:noFill/>
        </p:spPr>
        <p:txBody>
          <a:bodyPr wrap="square" rtlCol="0">
            <a:spAutoFit/>
          </a:bodyPr>
          <a:p>
            <a:r>
              <a:rPr lang="zh-CN" altLang="en-US" sz="1600"/>
              <a:t>In the payment interface, you can choose to pay online via WeChat or Alipay.</a:t>
            </a:r>
            <a:endParaRPr lang="zh-CN" altLang="en-US" sz="1600"/>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2" grpId="2" animBg="1"/>
      <p:bldP spid="7" grpId="0"/>
      <p:bldP spid="9" grpId="0"/>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8"/>
          <p:cNvSpPr txBox="1"/>
          <p:nvPr/>
        </p:nvSpPr>
        <p:spPr>
          <a:xfrm>
            <a:off x="3201035" y="310515"/>
            <a:ext cx="5789930" cy="368300"/>
          </a:xfrm>
          <a:prstGeom prst="rect">
            <a:avLst/>
          </a:prstGeom>
          <a:solidFill>
            <a:srgbClr val="556740"/>
          </a:solidFill>
        </p:spPr>
        <p:txBody>
          <a:bodyPr wrap="square" rtlCol="0">
            <a:spAutoFit/>
          </a:bodyPr>
          <a:p>
            <a:pPr algn="ctr"/>
            <a:r>
              <a:rPr lang="en-US" altLang="zh-CN" dirty="0" smtClean="0">
                <a:solidFill>
                  <a:schemeClr val="bg1"/>
                </a:solidFill>
                <a:latin typeface="Mangal" panose="02040503050203030202" pitchFamily="18" charset="0"/>
                <a:cs typeface="Mangal" panose="02040503050203030202" pitchFamily="18" charset="0"/>
                <a:sym typeface="+mn-ea"/>
              </a:rPr>
              <a:t>Introduction to preliminary design and description</a:t>
            </a:r>
            <a:endParaRPr lang="en-US" altLang="zh-CN" dirty="0" smtClean="0">
              <a:solidFill>
                <a:schemeClr val="bg1"/>
              </a:solidFill>
              <a:latin typeface="Mangal" panose="02040503050203030202" pitchFamily="18" charset="0"/>
              <a:cs typeface="Mangal" panose="02040503050203030202" pitchFamily="18" charset="0"/>
              <a:sym typeface="+mn-ea"/>
            </a:endParaRPr>
          </a:p>
        </p:txBody>
      </p:sp>
      <p:pic>
        <p:nvPicPr>
          <p:cNvPr id="6" name="图片 5" descr="0172d0dc26b25d2e622eceade12082b0b4877cadcac02-NCB2wE_fw658"/>
          <p:cNvPicPr>
            <a:picLocks noChangeAspect="1"/>
          </p:cNvPicPr>
          <p:nvPr/>
        </p:nvPicPr>
        <p:blipFill>
          <a:blip r:embed="rId1"/>
          <a:stretch>
            <a:fillRect/>
          </a:stretch>
        </p:blipFill>
        <p:spPr>
          <a:xfrm>
            <a:off x="427990" y="-463550"/>
            <a:ext cx="1847850" cy="2275840"/>
          </a:xfrm>
          <a:prstGeom prst="rect">
            <a:avLst/>
          </a:prstGeom>
        </p:spPr>
      </p:pic>
      <p:pic>
        <p:nvPicPr>
          <p:cNvPr id="27" name="image37.jpeg"/>
          <p:cNvPicPr>
            <a:picLocks noChangeAspect="1"/>
          </p:cNvPicPr>
          <p:nvPr/>
        </p:nvPicPr>
        <p:blipFill>
          <a:blip r:embed="rId2" cstate="print"/>
          <a:stretch>
            <a:fillRect/>
          </a:stretch>
        </p:blipFill>
        <p:spPr>
          <a:xfrm>
            <a:off x="112395" y="2385695"/>
            <a:ext cx="2478405" cy="4410710"/>
          </a:xfrm>
          <a:prstGeom prst="rect">
            <a:avLst/>
          </a:prstGeom>
        </p:spPr>
      </p:pic>
      <p:pic>
        <p:nvPicPr>
          <p:cNvPr id="29" name="image38.jpeg"/>
          <p:cNvPicPr>
            <a:picLocks noChangeAspect="1"/>
          </p:cNvPicPr>
          <p:nvPr/>
        </p:nvPicPr>
        <p:blipFill>
          <a:blip r:embed="rId3" cstate="print"/>
          <a:stretch>
            <a:fillRect/>
          </a:stretch>
        </p:blipFill>
        <p:spPr>
          <a:xfrm>
            <a:off x="9205595" y="1736725"/>
            <a:ext cx="2840355" cy="5059680"/>
          </a:xfrm>
          <a:prstGeom prst="rect">
            <a:avLst/>
          </a:prstGeom>
        </p:spPr>
      </p:pic>
      <p:sp>
        <p:nvSpPr>
          <p:cNvPr id="3" name="文本框 2"/>
          <p:cNvSpPr txBox="1"/>
          <p:nvPr/>
        </p:nvSpPr>
        <p:spPr>
          <a:xfrm>
            <a:off x="151765" y="1915160"/>
            <a:ext cx="2400300" cy="368300"/>
          </a:xfrm>
          <a:prstGeom prst="rect">
            <a:avLst/>
          </a:prstGeom>
          <a:noFill/>
        </p:spPr>
        <p:txBody>
          <a:bodyPr wrap="square" rtlCol="0">
            <a:spAutoFit/>
          </a:bodyPr>
          <a:p>
            <a:r>
              <a:rPr lang="en-US" altLang="zh-CN"/>
              <a:t>5.Scan code parking</a:t>
            </a:r>
            <a:endParaRPr lang="en-US" altLang="zh-CN"/>
          </a:p>
        </p:txBody>
      </p:sp>
      <p:sp>
        <p:nvSpPr>
          <p:cNvPr id="4" name="文本框 3"/>
          <p:cNvSpPr txBox="1"/>
          <p:nvPr/>
        </p:nvSpPr>
        <p:spPr>
          <a:xfrm>
            <a:off x="9283065" y="1187450"/>
            <a:ext cx="2686050" cy="368300"/>
          </a:xfrm>
          <a:prstGeom prst="rect">
            <a:avLst/>
          </a:prstGeom>
          <a:noFill/>
        </p:spPr>
        <p:txBody>
          <a:bodyPr wrap="square" rtlCol="0">
            <a:spAutoFit/>
          </a:bodyPr>
          <a:p>
            <a:r>
              <a:rPr lang="en-US" altLang="zh-CN"/>
              <a:t>6.Parking Record</a:t>
            </a:r>
            <a:endParaRPr lang="en-US" altLang="zh-CN"/>
          </a:p>
        </p:txBody>
      </p:sp>
      <p:sp>
        <p:nvSpPr>
          <p:cNvPr id="5" name="文本框 4"/>
          <p:cNvSpPr txBox="1"/>
          <p:nvPr/>
        </p:nvSpPr>
        <p:spPr>
          <a:xfrm>
            <a:off x="6900545" y="4635500"/>
            <a:ext cx="2305050" cy="1322070"/>
          </a:xfrm>
          <a:prstGeom prst="rect">
            <a:avLst/>
          </a:prstGeom>
          <a:noFill/>
        </p:spPr>
        <p:txBody>
          <a:bodyPr wrap="square" rtlCol="0">
            <a:spAutoFit/>
          </a:bodyPr>
          <a:p>
            <a:r>
              <a:rPr lang="zh-CN" altLang="en-US" sz="1600"/>
              <a:t>Here you can check the parking information of the vehicle (such as parking space, parking time, etc.).</a:t>
            </a:r>
            <a:endParaRPr lang="zh-CN" altLang="en-US" sz="1600"/>
          </a:p>
        </p:txBody>
      </p:sp>
      <p:sp>
        <p:nvSpPr>
          <p:cNvPr id="7" name="文本框 6"/>
          <p:cNvSpPr txBox="1"/>
          <p:nvPr/>
        </p:nvSpPr>
        <p:spPr>
          <a:xfrm>
            <a:off x="2590800" y="2385695"/>
            <a:ext cx="4244975" cy="1076325"/>
          </a:xfrm>
          <a:prstGeom prst="rect">
            <a:avLst/>
          </a:prstGeom>
          <a:noFill/>
        </p:spPr>
        <p:txBody>
          <a:bodyPr wrap="square" rtlCol="0">
            <a:spAutoFit/>
          </a:bodyPr>
          <a:p>
            <a:r>
              <a:rPr lang="zh-CN" altLang="en-US" sz="1600"/>
              <a:t>Here you manually scan the parking lot's payment QR code to enter the payment interface to select the payment method and payment amount.</a:t>
            </a:r>
            <a:endParaRPr lang="zh-CN" altLang="en-US" sz="160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2" grpId="2" animBg="1"/>
      <p:bldP spid="3" grpId="0"/>
      <p:bldP spid="7"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8"/>
          <p:cNvSpPr txBox="1"/>
          <p:nvPr/>
        </p:nvSpPr>
        <p:spPr>
          <a:xfrm>
            <a:off x="3201035" y="320040"/>
            <a:ext cx="5789930" cy="368300"/>
          </a:xfrm>
          <a:prstGeom prst="rect">
            <a:avLst/>
          </a:prstGeom>
          <a:solidFill>
            <a:srgbClr val="556740"/>
          </a:solidFill>
        </p:spPr>
        <p:txBody>
          <a:bodyPr wrap="square" rtlCol="0">
            <a:spAutoFit/>
          </a:bodyPr>
          <a:p>
            <a:pPr algn="ctr"/>
            <a:r>
              <a:rPr lang="en-US" altLang="zh-CN" dirty="0" smtClean="0">
                <a:solidFill>
                  <a:schemeClr val="bg1"/>
                </a:solidFill>
                <a:latin typeface="Mangal" panose="02040503050203030202" pitchFamily="18" charset="0"/>
                <a:cs typeface="Mangal" panose="02040503050203030202" pitchFamily="18" charset="0"/>
                <a:sym typeface="+mn-ea"/>
              </a:rPr>
              <a:t>Introduction to preliminary design and description</a:t>
            </a:r>
            <a:endParaRPr lang="en-US" altLang="zh-CN" dirty="0" smtClean="0">
              <a:solidFill>
                <a:schemeClr val="bg1"/>
              </a:solidFill>
              <a:latin typeface="Mangal" panose="02040503050203030202" pitchFamily="18" charset="0"/>
              <a:cs typeface="Mangal" panose="02040503050203030202" pitchFamily="18" charset="0"/>
              <a:sym typeface="+mn-ea"/>
            </a:endParaRPr>
          </a:p>
        </p:txBody>
      </p:sp>
      <p:pic>
        <p:nvPicPr>
          <p:cNvPr id="6" name="图片 5" descr="0172d0dc26b25d2e622eceade12082b0b4877cadcac02-NCB2wE_fw658"/>
          <p:cNvPicPr>
            <a:picLocks noChangeAspect="1"/>
          </p:cNvPicPr>
          <p:nvPr/>
        </p:nvPicPr>
        <p:blipFill>
          <a:blip r:embed="rId1"/>
          <a:stretch>
            <a:fillRect/>
          </a:stretch>
        </p:blipFill>
        <p:spPr>
          <a:xfrm>
            <a:off x="361315" y="-633730"/>
            <a:ext cx="1847850" cy="2275840"/>
          </a:xfrm>
          <a:prstGeom prst="rect">
            <a:avLst/>
          </a:prstGeom>
        </p:spPr>
      </p:pic>
      <p:pic>
        <p:nvPicPr>
          <p:cNvPr id="31" name="image39.png"/>
          <p:cNvPicPr>
            <a:picLocks noChangeAspect="1"/>
          </p:cNvPicPr>
          <p:nvPr/>
        </p:nvPicPr>
        <p:blipFill>
          <a:blip r:embed="rId2" cstate="print"/>
          <a:stretch>
            <a:fillRect/>
          </a:stretch>
        </p:blipFill>
        <p:spPr>
          <a:xfrm>
            <a:off x="125095" y="1835785"/>
            <a:ext cx="3138170" cy="4950460"/>
          </a:xfrm>
          <a:prstGeom prst="rect">
            <a:avLst/>
          </a:prstGeom>
        </p:spPr>
      </p:pic>
      <p:pic>
        <p:nvPicPr>
          <p:cNvPr id="33" name="image40.jpeg"/>
          <p:cNvPicPr>
            <a:picLocks noChangeAspect="1"/>
          </p:cNvPicPr>
          <p:nvPr/>
        </p:nvPicPr>
        <p:blipFill>
          <a:blip r:embed="rId3" cstate="print"/>
          <a:stretch>
            <a:fillRect/>
          </a:stretch>
        </p:blipFill>
        <p:spPr>
          <a:xfrm>
            <a:off x="8653145" y="1835785"/>
            <a:ext cx="3466465" cy="4984115"/>
          </a:xfrm>
          <a:prstGeom prst="rect">
            <a:avLst/>
          </a:prstGeom>
        </p:spPr>
      </p:pic>
      <p:sp>
        <p:nvSpPr>
          <p:cNvPr id="3" name="文本框 2"/>
          <p:cNvSpPr txBox="1"/>
          <p:nvPr/>
        </p:nvSpPr>
        <p:spPr>
          <a:xfrm>
            <a:off x="518160" y="1235075"/>
            <a:ext cx="2352675" cy="368300"/>
          </a:xfrm>
          <a:prstGeom prst="rect">
            <a:avLst/>
          </a:prstGeom>
          <a:noFill/>
        </p:spPr>
        <p:txBody>
          <a:bodyPr wrap="square" rtlCol="0">
            <a:spAutoFit/>
          </a:bodyPr>
          <a:p>
            <a:r>
              <a:rPr lang="en-US" altLang="zh-CN"/>
              <a:t>7.Precautions</a:t>
            </a:r>
            <a:endParaRPr lang="en-US" altLang="zh-CN"/>
          </a:p>
        </p:txBody>
      </p:sp>
      <p:sp>
        <p:nvSpPr>
          <p:cNvPr id="4" name="文本框 3"/>
          <p:cNvSpPr txBox="1"/>
          <p:nvPr/>
        </p:nvSpPr>
        <p:spPr>
          <a:xfrm>
            <a:off x="9133840" y="1235075"/>
            <a:ext cx="2505075" cy="368300"/>
          </a:xfrm>
          <a:prstGeom prst="rect">
            <a:avLst/>
          </a:prstGeom>
          <a:noFill/>
        </p:spPr>
        <p:txBody>
          <a:bodyPr wrap="square" rtlCol="0">
            <a:spAutoFit/>
          </a:bodyPr>
          <a:p>
            <a:r>
              <a:rPr lang="en-US" altLang="zh-CN"/>
              <a:t>8.Customer service</a:t>
            </a:r>
            <a:endParaRPr lang="en-US" altLang="zh-CN"/>
          </a:p>
        </p:txBody>
      </p:sp>
      <p:sp>
        <p:nvSpPr>
          <p:cNvPr id="5" name="文本框 4"/>
          <p:cNvSpPr txBox="1"/>
          <p:nvPr/>
        </p:nvSpPr>
        <p:spPr>
          <a:xfrm>
            <a:off x="3263265" y="1835785"/>
            <a:ext cx="3684905" cy="583565"/>
          </a:xfrm>
          <a:prstGeom prst="rect">
            <a:avLst/>
          </a:prstGeom>
          <a:noFill/>
        </p:spPr>
        <p:txBody>
          <a:bodyPr wrap="square" rtlCol="0">
            <a:spAutoFit/>
          </a:bodyPr>
          <a:p>
            <a:r>
              <a:rPr lang="zh-CN" altLang="en-US" sz="1600"/>
              <a:t>Here you can check the parking lot's precautions and charging rules, etc.</a:t>
            </a:r>
            <a:endParaRPr lang="zh-CN" altLang="en-US" sz="1600"/>
          </a:p>
        </p:txBody>
      </p:sp>
      <p:sp>
        <p:nvSpPr>
          <p:cNvPr id="7" name="文本框 6"/>
          <p:cNvSpPr txBox="1"/>
          <p:nvPr/>
        </p:nvSpPr>
        <p:spPr>
          <a:xfrm>
            <a:off x="4825365" y="4121150"/>
            <a:ext cx="3827780" cy="829945"/>
          </a:xfrm>
          <a:prstGeom prst="rect">
            <a:avLst/>
          </a:prstGeom>
          <a:noFill/>
        </p:spPr>
        <p:txBody>
          <a:bodyPr wrap="square" rtlCol="0">
            <a:spAutoFit/>
          </a:bodyPr>
          <a:p>
            <a:r>
              <a:rPr lang="zh-CN" altLang="en-US" sz="1600"/>
              <a:t>In the online customer service interface, you can choose to get online customer service through WeChat or phone.</a:t>
            </a:r>
            <a:endParaRPr lang="zh-CN" altLang="en-US" sz="160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2" grpId="2" animBg="1"/>
      <p:bldP spid="3" grpId="0"/>
      <p:bldP spid="5"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903980" y="1557020"/>
            <a:ext cx="3964305" cy="380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1"/>
            </p:custDataLst>
          </p:nvPr>
        </p:nvSpPr>
        <p:spPr>
          <a:xfrm>
            <a:off x="3938905" y="2972435"/>
            <a:ext cx="3893820" cy="1180465"/>
          </a:xfrm>
          <a:solidFill>
            <a:srgbClr val="556740"/>
          </a:solidFill>
        </p:spPr>
        <p:txBody>
          <a:bodyPr vert="horz">
            <a:noAutofit/>
          </a:bodyPr>
          <a:lstStyle/>
          <a:p>
            <a:pPr>
              <a:lnSpc>
                <a:spcPct val="100000"/>
              </a:lnSpc>
            </a:pPr>
            <a:r>
              <a:rPr lang="en-US" altLang="zh-CN" sz="6600" dirty="0">
                <a:solidFill>
                  <a:schemeClr val="bg1"/>
                </a:solidFill>
                <a:latin typeface="+mj-ea"/>
                <a:cs typeface="+mj-ea"/>
              </a:rPr>
              <a:t>THANKS</a:t>
            </a:r>
            <a:endParaRPr lang="en-US" altLang="zh-CN" sz="6600" dirty="0">
              <a:solidFill>
                <a:schemeClr val="bg1"/>
              </a:solidFill>
              <a:latin typeface="+mj-ea"/>
              <a:cs typeface="+mj-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901315"/>
            <a:ext cx="3275965" cy="645160"/>
          </a:xfrm>
          <a:prstGeom prst="rect">
            <a:avLst/>
          </a:prstGeom>
          <a:noFill/>
        </p:spPr>
        <p:txBody>
          <a:bodyPr wrap="square" rtlCol="0">
            <a:spAutoFit/>
          </a:bodyPr>
          <a:p>
            <a:r>
              <a:rPr lang="zh-CN" altLang="en-US" sz="3600">
                <a:latin typeface="逐浪粗宋简体" panose="02010601030101010101" charset="-122"/>
                <a:ea typeface="逐浪粗宋简体" panose="02010601030101010101" charset="-122"/>
              </a:rPr>
              <a:t>Introduction</a:t>
            </a:r>
            <a:endParaRPr lang="zh-CN" altLang="en-US" sz="3600">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01</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Freeform 12"/>
          <p:cNvSpPr/>
          <p:nvPr/>
        </p:nvSpPr>
        <p:spPr bwMode="auto">
          <a:xfrm>
            <a:off x="2954020" y="25260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8" name="组合 7"/>
          <p:cNvGrpSpPr/>
          <p:nvPr/>
        </p:nvGrpSpPr>
        <p:grpSpPr>
          <a:xfrm rot="0">
            <a:off x="3180080" y="2595880"/>
            <a:ext cx="1151255" cy="883920"/>
            <a:chOff x="1283891" y="1695061"/>
            <a:chExt cx="857250" cy="571500"/>
          </a:xfrm>
        </p:grpSpPr>
        <p:sp>
          <p:nvSpPr>
            <p:cNvPr id="9"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 name="组合 1"/>
            <p:cNvGrpSpPr/>
            <p:nvPr/>
          </p:nvGrpSpPr>
          <p:grpSpPr>
            <a:xfrm>
              <a:off x="1320404" y="1695061"/>
              <a:ext cx="820737" cy="522685"/>
              <a:chOff x="1320404" y="1695061"/>
              <a:chExt cx="820737" cy="522685"/>
            </a:xfrm>
          </p:grpSpPr>
          <p:sp>
            <p:nvSpPr>
              <p:cNvPr id="11"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4"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5"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grpSp>
      <p:cxnSp>
        <p:nvCxnSpPr>
          <p:cNvPr id="17" name="直接连接符 16"/>
          <p:cNvCxnSpPr/>
          <p:nvPr/>
        </p:nvCxnSpPr>
        <p:spPr>
          <a:xfrm>
            <a:off x="2954020" y="385381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18" name="矩形 17"/>
          <p:cNvSpPr/>
          <p:nvPr/>
        </p:nvSpPr>
        <p:spPr>
          <a:xfrm>
            <a:off x="3075305" y="3988435"/>
            <a:ext cx="1790700" cy="30670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Purpose of writing</a:t>
            </a:r>
            <a:endParaRPr kumimoji="0" lang="zh-CN" altLang="en-US" sz="14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9" name="Freeform 12"/>
          <p:cNvSpPr/>
          <p:nvPr/>
        </p:nvSpPr>
        <p:spPr bwMode="auto">
          <a:xfrm>
            <a:off x="5349875" y="25260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0" name="组合 19"/>
          <p:cNvGrpSpPr/>
          <p:nvPr/>
        </p:nvGrpSpPr>
        <p:grpSpPr>
          <a:xfrm rot="0">
            <a:off x="5577840" y="2595880"/>
            <a:ext cx="1148715" cy="883920"/>
            <a:chOff x="3069828" y="1695061"/>
            <a:chExt cx="855664" cy="571500"/>
          </a:xfrm>
        </p:grpSpPr>
        <p:sp>
          <p:nvSpPr>
            <p:cNvPr id="21" name="Freeform 13"/>
            <p:cNvSpPr/>
            <p:nvPr/>
          </p:nvSpPr>
          <p:spPr bwMode="auto">
            <a:xfrm>
              <a:off x="3069828"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2" name="Freeform 14"/>
            <p:cNvSpPr/>
            <p:nvPr/>
          </p:nvSpPr>
          <p:spPr bwMode="auto">
            <a:xfrm>
              <a:off x="3695304" y="1695061"/>
              <a:ext cx="119063"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3" name="Freeform 15"/>
            <p:cNvSpPr/>
            <p:nvPr/>
          </p:nvSpPr>
          <p:spPr bwMode="auto">
            <a:xfrm>
              <a:off x="3423842" y="1715302"/>
              <a:ext cx="141287"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0">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16"/>
            <p:cNvSpPr/>
            <p:nvPr/>
          </p:nvSpPr>
          <p:spPr bwMode="auto">
            <a:xfrm>
              <a:off x="3176191" y="1798645"/>
              <a:ext cx="188912"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17"/>
            <p:cNvSpPr/>
            <p:nvPr/>
          </p:nvSpPr>
          <p:spPr bwMode="auto">
            <a:xfrm>
              <a:off x="3104753" y="2114161"/>
              <a:ext cx="476250"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18"/>
            <p:cNvSpPr/>
            <p:nvPr/>
          </p:nvSpPr>
          <p:spPr bwMode="auto">
            <a:xfrm>
              <a:off x="329842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7" name="Freeform 19"/>
            <p:cNvSpPr/>
            <p:nvPr/>
          </p:nvSpPr>
          <p:spPr bwMode="auto">
            <a:xfrm>
              <a:off x="3609579" y="1815314"/>
              <a:ext cx="315913"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28" name="直接连接符 27"/>
          <p:cNvCxnSpPr/>
          <p:nvPr/>
        </p:nvCxnSpPr>
        <p:spPr>
          <a:xfrm>
            <a:off x="5349875" y="3853815"/>
            <a:ext cx="203581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29" name="矩形 28"/>
          <p:cNvSpPr/>
          <p:nvPr/>
        </p:nvSpPr>
        <p:spPr>
          <a:xfrm>
            <a:off x="5683250" y="3988435"/>
            <a:ext cx="1627505" cy="30670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Scope of use</a:t>
            </a:r>
            <a:endParaRPr kumimoji="0" lang="zh-CN" altLang="en-US" sz="14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0" name="Freeform 12"/>
          <p:cNvSpPr/>
          <p:nvPr/>
        </p:nvSpPr>
        <p:spPr bwMode="auto">
          <a:xfrm>
            <a:off x="7747635" y="25260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31" name="组合 30"/>
          <p:cNvGrpSpPr/>
          <p:nvPr/>
        </p:nvGrpSpPr>
        <p:grpSpPr>
          <a:xfrm rot="0">
            <a:off x="7975600" y="2595880"/>
            <a:ext cx="1148715" cy="883920"/>
            <a:chOff x="4855766" y="1695061"/>
            <a:chExt cx="855662" cy="571500"/>
          </a:xfrm>
        </p:grpSpPr>
        <p:sp>
          <p:nvSpPr>
            <p:cNvPr id="32" name="Freeform 13"/>
            <p:cNvSpPr/>
            <p:nvPr/>
          </p:nvSpPr>
          <p:spPr bwMode="auto">
            <a:xfrm>
              <a:off x="4855766" y="1720064"/>
              <a:ext cx="842962"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3" name="Freeform 14"/>
            <p:cNvSpPr/>
            <p:nvPr/>
          </p:nvSpPr>
          <p:spPr bwMode="auto">
            <a:xfrm>
              <a:off x="5481242"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4" name="Freeform 15"/>
            <p:cNvSpPr/>
            <p:nvPr/>
          </p:nvSpPr>
          <p:spPr bwMode="auto">
            <a:xfrm>
              <a:off x="5208192"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5" name="Freeform 16"/>
            <p:cNvSpPr/>
            <p:nvPr/>
          </p:nvSpPr>
          <p:spPr bwMode="auto">
            <a:xfrm>
              <a:off x="4962129"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6" name="Freeform 17"/>
            <p:cNvSpPr/>
            <p:nvPr/>
          </p:nvSpPr>
          <p:spPr bwMode="auto">
            <a:xfrm>
              <a:off x="4890691" y="2114161"/>
              <a:ext cx="474662"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7" name="Freeform 18"/>
            <p:cNvSpPr/>
            <p:nvPr/>
          </p:nvSpPr>
          <p:spPr bwMode="auto">
            <a:xfrm>
              <a:off x="508277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8" name="Freeform 19"/>
            <p:cNvSpPr/>
            <p:nvPr/>
          </p:nvSpPr>
          <p:spPr bwMode="auto">
            <a:xfrm>
              <a:off x="5393928"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39" name="直接连接符 38"/>
          <p:cNvCxnSpPr/>
          <p:nvPr/>
        </p:nvCxnSpPr>
        <p:spPr>
          <a:xfrm>
            <a:off x="7747635" y="385381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40" name="矩形 39"/>
          <p:cNvSpPr/>
          <p:nvPr/>
        </p:nvSpPr>
        <p:spPr>
          <a:xfrm>
            <a:off x="7952740" y="3988435"/>
            <a:ext cx="1882140" cy="306705"/>
          </a:xfrm>
          <a:prstGeom prst="rect">
            <a:avLst/>
          </a:prstGeom>
          <a:noFill/>
          <a:extLst>
            <a:ext uri="{909E8E84-426E-40DD-AFC4-6F175D3DCCD1}">
              <a14:hiddenFill xmlns:a14="http://schemas.microsoft.com/office/drawing/2010/main">
                <a:solidFill>
                  <a:schemeClr val="tx2">
                    <a:lumMod val="90000"/>
                  </a:schemeClr>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Reference materials</a:t>
            </a:r>
            <a:endParaRPr kumimoji="0" lang="zh-CN" altLang="en-US" sz="14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7" name="TextBox 28"/>
          <p:cNvSpPr txBox="1"/>
          <p:nvPr/>
        </p:nvSpPr>
        <p:spPr>
          <a:xfrm>
            <a:off x="4707255" y="1186815"/>
            <a:ext cx="2688590" cy="398780"/>
          </a:xfrm>
          <a:prstGeom prst="rect">
            <a:avLst/>
          </a:prstGeom>
          <a:solidFill>
            <a:srgbClr val="556740"/>
          </a:solidFill>
        </p:spPr>
        <p:txBody>
          <a:bodyPr wrap="square" rtlCol="0">
            <a:spAutoFit/>
          </a:bodyPr>
          <a:p>
            <a:pPr algn="ctr"/>
            <a:r>
              <a:rPr lang="en-US" altLang="zh-CN" sz="2000" b="1" dirty="0" smtClean="0">
                <a:solidFill>
                  <a:schemeClr val="bg1"/>
                </a:solidFill>
                <a:latin typeface="Mangal" panose="02040503050203030202" pitchFamily="18" charset="0"/>
                <a:cs typeface="Mangal" panose="02040503050203030202" pitchFamily="18" charset="0"/>
              </a:rPr>
              <a:t>Section directory</a:t>
            </a:r>
            <a:endParaRPr lang="en-US" altLang="zh-CN" sz="2000" b="1" dirty="0" smtClean="0">
              <a:solidFill>
                <a:schemeClr val="bg1"/>
              </a:solidFill>
              <a:latin typeface="Mangal" panose="02040503050203030202" pitchFamily="18" charset="0"/>
              <a:cs typeface="Mangal" panose="02040503050203030202" pitchFamily="18" charset="0"/>
            </a:endParaRPr>
          </a:p>
        </p:txBody>
      </p:sp>
      <p:pic>
        <p:nvPicPr>
          <p:cNvPr id="3" name="图片 2" descr="0172d0dc26b25d2e622eceade12082b0b4877cadcac02-NCB2wE_fw658"/>
          <p:cNvPicPr>
            <a:picLocks noChangeAspect="1"/>
          </p:cNvPicPr>
          <p:nvPr/>
        </p:nvPicPr>
        <p:blipFill>
          <a:blip r:embed="rId1"/>
          <a:stretch>
            <a:fillRect/>
          </a:stretch>
        </p:blipFill>
        <p:spPr>
          <a:xfrm>
            <a:off x="1437640" y="-73025"/>
            <a:ext cx="1847850" cy="2275840"/>
          </a:xfrm>
          <a:prstGeom prst="rect">
            <a:avLst/>
          </a:prstGeom>
        </p:spPr>
      </p:pic>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TextBox 28"/>
          <p:cNvSpPr txBox="1"/>
          <p:nvPr/>
        </p:nvSpPr>
        <p:spPr>
          <a:xfrm>
            <a:off x="4267835" y="1193165"/>
            <a:ext cx="3656330" cy="521970"/>
          </a:xfrm>
          <a:prstGeom prst="rect">
            <a:avLst/>
          </a:prstGeom>
          <a:solidFill>
            <a:srgbClr val="556740"/>
          </a:solidFill>
        </p:spPr>
        <p:txBody>
          <a:bodyPr wrap="square" rtlCol="0">
            <a:spAutoFit/>
          </a:bodyPr>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2800" b="1"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Purpose of writing</a:t>
            </a:r>
            <a:endParaRPr lang="en-US" altLang="zh-CN" sz="2800" b="1" dirty="0" smtClean="0">
              <a:solidFill>
                <a:schemeClr val="bg1"/>
              </a:solidFill>
              <a:latin typeface="Mangal" panose="02040503050203030202" pitchFamily="18" charset="0"/>
              <a:cs typeface="Mangal" panose="02040503050203030202" pitchFamily="18" charset="0"/>
            </a:endParaRPr>
          </a:p>
        </p:txBody>
      </p:sp>
      <p:pic>
        <p:nvPicPr>
          <p:cNvPr id="3" name="图片 2" descr="0172d0dc26b25d2e622eceade12082b0b4877cadcac02-NCB2wE_fw658"/>
          <p:cNvPicPr>
            <a:picLocks noChangeAspect="1"/>
          </p:cNvPicPr>
          <p:nvPr/>
        </p:nvPicPr>
        <p:blipFill>
          <a:blip r:embed="rId1"/>
          <a:stretch>
            <a:fillRect/>
          </a:stretch>
        </p:blipFill>
        <p:spPr>
          <a:xfrm>
            <a:off x="1437640" y="-73025"/>
            <a:ext cx="1847850" cy="2275840"/>
          </a:xfrm>
          <a:prstGeom prst="rect">
            <a:avLst/>
          </a:prstGeom>
        </p:spPr>
      </p:pic>
      <p:sp>
        <p:nvSpPr>
          <p:cNvPr id="2" name="文本框 1"/>
          <p:cNvSpPr txBox="1"/>
          <p:nvPr/>
        </p:nvSpPr>
        <p:spPr>
          <a:xfrm>
            <a:off x="2362835" y="2294255"/>
            <a:ext cx="7466330" cy="2676525"/>
          </a:xfrm>
          <a:prstGeom prst="rect">
            <a:avLst/>
          </a:prstGeom>
          <a:noFill/>
        </p:spPr>
        <p:txBody>
          <a:bodyPr wrap="square" rtlCol="0">
            <a:spAutoFit/>
          </a:bodyPr>
          <a:p>
            <a:r>
              <a:rPr lang="en-US" altLang="zh-CN" sz="2400"/>
              <a:t>This program is written to make it easier for the owner to know the number of free parking spaces in the entire parking lot and prevent traffic congestion caused by blindly searching for parking spaces. And the program supports online payment, so that the owner can quickly leave the parking lot without waiting at the exit.</a:t>
            </a:r>
            <a:endParaRPr lang="en-US" altLang="zh-CN" sz="24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1630680" y="2057400"/>
            <a:ext cx="4510405" cy="3154045"/>
            <a:chOff x="2388" y="3440"/>
            <a:chExt cx="6695" cy="4967"/>
          </a:xfrm>
        </p:grpSpPr>
        <p:sp>
          <p:nvSpPr>
            <p:cNvPr id="29" name="TextBox 28"/>
            <p:cNvSpPr txBox="1"/>
            <p:nvPr/>
          </p:nvSpPr>
          <p:spPr>
            <a:xfrm>
              <a:off x="3379" y="3440"/>
              <a:ext cx="4234" cy="79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Scope of use</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388" y="4644"/>
              <a:ext cx="6695" cy="3763"/>
            </a:xfrm>
            <a:prstGeom prst="rect">
              <a:avLst/>
            </a:prstGeom>
            <a:noFill/>
          </p:spPr>
          <p:txBody>
            <a:bodyPr wrap="square" rtlCol="0">
              <a:spAutoFit/>
            </a:bodyPr>
            <a:p>
              <a:r>
                <a:rPr lang="en-US" altLang="zh-CN" sz="1865" dirty="0">
                  <a:solidFill>
                    <a:schemeClr val="tx1">
                      <a:lumMod val="75000"/>
                      <a:lumOff val="25000"/>
                    </a:schemeClr>
                  </a:solidFill>
                </a:rPr>
                <a:t>    Program Name: Smart parking</a:t>
              </a:r>
              <a:endParaRPr lang="en-US" altLang="zh-CN" sz="1865" dirty="0">
                <a:solidFill>
                  <a:schemeClr val="tx1">
                    <a:lumMod val="75000"/>
                    <a:lumOff val="25000"/>
                  </a:schemeClr>
                </a:solidFill>
              </a:endParaRPr>
            </a:p>
            <a:p>
              <a:r>
                <a:rPr lang="en-US" altLang="zh-CN" sz="1865" dirty="0">
                  <a:solidFill>
                    <a:schemeClr val="tx1">
                      <a:lumMod val="75000"/>
                      <a:lumOff val="25000"/>
                    </a:schemeClr>
                  </a:solidFill>
                </a:rPr>
                <a:t>    Program function: query parking lot free parking space, free parking space location, vehicle inquiry and positioning, online payment, information about, exit, etc.</a:t>
              </a:r>
              <a:endParaRPr lang="en-US" altLang="zh-CN" sz="1865" dirty="0">
                <a:solidFill>
                  <a:schemeClr val="tx1">
                    <a:lumMod val="75000"/>
                    <a:lumOff val="25000"/>
                  </a:schemeClr>
                </a:solidFill>
              </a:endParaRPr>
            </a:p>
            <a:p>
              <a:r>
                <a:rPr lang="en-US" altLang="zh-CN" sz="1865" dirty="0">
                  <a:solidFill>
                    <a:schemeClr val="tx1">
                      <a:lumMod val="75000"/>
                      <a:lumOff val="25000"/>
                    </a:schemeClr>
                  </a:solidFill>
                </a:rPr>
                <a:t>    Programmer: Thomas Evan Alan Alex</a:t>
              </a:r>
              <a:endParaRPr lang="en-US" altLang="zh-CN" sz="1865" dirty="0">
                <a:solidFill>
                  <a:schemeClr val="tx1">
                    <a:lumMod val="75000"/>
                    <a:lumOff val="25000"/>
                  </a:schemeClr>
                </a:solidFill>
              </a:endParaRPr>
            </a:p>
            <a:p>
              <a:r>
                <a:rPr lang="en-US" altLang="zh-CN" sz="1865" dirty="0">
                  <a:solidFill>
                    <a:schemeClr val="tx1">
                      <a:lumMod val="75000"/>
                      <a:lumOff val="25000"/>
                    </a:schemeClr>
                  </a:solidFill>
                </a:rPr>
                <a:t>    Program users: owner and parking lot.</a:t>
              </a:r>
              <a:endParaRPr lang="en-US" altLang="zh-CN" sz="1865" dirty="0">
                <a:solidFill>
                  <a:schemeClr val="tx1">
                    <a:lumMod val="75000"/>
                    <a:lumOff val="25000"/>
                  </a:schemeClr>
                </a:solidFill>
              </a:endParaRPr>
            </a:p>
          </p:txBody>
        </p:sp>
      </p:grpSp>
      <p:pic>
        <p:nvPicPr>
          <p:cNvPr id="3" name="图片 2" descr="0172d0dc26b25d2e622eceade12082b0b4877cadcac02-NCB2wE_fw658"/>
          <p:cNvPicPr>
            <a:picLocks noChangeAspect="1"/>
          </p:cNvPicPr>
          <p:nvPr/>
        </p:nvPicPr>
        <p:blipFill>
          <a:blip r:embed="rId1"/>
          <a:stretch>
            <a:fillRect/>
          </a:stretch>
        </p:blipFill>
        <p:spPr>
          <a:xfrm>
            <a:off x="7432040" y="1470660"/>
            <a:ext cx="3633470" cy="4475480"/>
          </a:xfrm>
          <a:prstGeom prst="rect">
            <a:avLst/>
          </a:prstGeom>
        </p:spPr>
      </p:pic>
      <p:sp>
        <p:nvSpPr>
          <p:cNvPr id="6" name="椭圆 5"/>
          <p:cNvSpPr/>
          <p:nvPr/>
        </p:nvSpPr>
        <p:spPr>
          <a:xfrm>
            <a:off x="6812280" y="1205865"/>
            <a:ext cx="4382770" cy="421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0172d0dc26b25d2e622eceade12082b0b4877cadcac02-NCB2wE_fw658"/>
          <p:cNvPicPr>
            <a:picLocks noChangeAspect="1"/>
          </p:cNvPicPr>
          <p:nvPr/>
        </p:nvPicPr>
        <p:blipFill>
          <a:blip r:embed="rId1"/>
          <a:stretch>
            <a:fillRect/>
          </a:stretch>
        </p:blipFill>
        <p:spPr>
          <a:xfrm>
            <a:off x="1400175" y="-48260"/>
            <a:ext cx="1847850" cy="2275840"/>
          </a:xfrm>
          <a:prstGeom prst="rect">
            <a:avLst/>
          </a:prstGeom>
        </p:spPr>
      </p:pic>
      <p:sp>
        <p:nvSpPr>
          <p:cNvPr id="29" name="TextBox 28"/>
          <p:cNvSpPr txBox="1"/>
          <p:nvPr/>
        </p:nvSpPr>
        <p:spPr>
          <a:xfrm>
            <a:off x="4335145" y="1202055"/>
            <a:ext cx="3521710" cy="50165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Reference materials</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5" name="文本框 4"/>
          <p:cNvSpPr txBox="1"/>
          <p:nvPr/>
        </p:nvSpPr>
        <p:spPr>
          <a:xfrm>
            <a:off x="2331720" y="2491740"/>
            <a:ext cx="7527925" cy="1198880"/>
          </a:xfrm>
          <a:prstGeom prst="rect">
            <a:avLst/>
          </a:prstGeom>
          <a:noFill/>
        </p:spPr>
        <p:txBody>
          <a:bodyPr wrap="square" rtlCol="0">
            <a:spAutoFit/>
          </a:bodyPr>
          <a:p>
            <a:r>
              <a:rPr lang="en-US" altLang="zh-CN"/>
              <a:t>    </a:t>
            </a:r>
            <a:r>
              <a:rPr lang="zh-CN" altLang="en-US"/>
              <a:t>References from:</a:t>
            </a:r>
            <a:endParaRPr lang="zh-CN" altLang="en-US"/>
          </a:p>
          <a:p>
            <a:r>
              <a:rPr lang="zh-CN" altLang="en-US" u="sng">
                <a:solidFill>
                  <a:schemeClr val="accent1"/>
                </a:solidFill>
              </a:rPr>
              <a:t>http://www.itdlc.com/programview/558.html?bd_vid=75740431821157</a:t>
            </a:r>
            <a:endParaRPr lang="zh-CN" altLang="en-US"/>
          </a:p>
          <a:p>
            <a:r>
              <a:rPr lang="zh-CN" altLang="en-US"/>
              <a:t>    References from:</a:t>
            </a:r>
            <a:endParaRPr lang="zh-CN" altLang="en-US"/>
          </a:p>
          <a:p>
            <a:r>
              <a:rPr lang="zh-CN" altLang="en-US" u="sng">
                <a:solidFill>
                  <a:schemeClr val="accent1"/>
                </a:solidFill>
              </a:rPr>
              <a:t>http://www.sohu.com/a/240932817_775892</a:t>
            </a:r>
            <a:endParaRPr lang="zh-CN" altLang="en-US" u="sng">
              <a:solidFill>
                <a:schemeClr val="accent1"/>
              </a:solidFill>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494405" y="2513330"/>
            <a:ext cx="1203325" cy="1482725"/>
          </a:xfrm>
          <a:prstGeom prst="rect">
            <a:avLst/>
          </a:prstGeom>
        </p:spPr>
      </p:pic>
      <p:grpSp>
        <p:nvGrpSpPr>
          <p:cNvPr id="10" name="组合 9"/>
          <p:cNvGrpSpPr/>
          <p:nvPr/>
        </p:nvGrpSpPr>
        <p:grpSpPr>
          <a:xfrm flipH="1">
            <a:off x="4821555" y="3148965"/>
            <a:ext cx="100584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542280" y="2880360"/>
            <a:ext cx="4712970" cy="645160"/>
          </a:xfrm>
          <a:prstGeom prst="rect">
            <a:avLst/>
          </a:prstGeom>
          <a:noFill/>
        </p:spPr>
        <p:txBody>
          <a:bodyPr wrap="square" rtlCol="0">
            <a:spAutoFit/>
          </a:bodyPr>
          <a:p>
            <a:r>
              <a:rPr lang="zh-CN" altLang="en-US" sz="3600" b="1" spc="300" dirty="0">
                <a:solidFill>
                  <a:schemeClr val="tx1">
                    <a:lumMod val="75000"/>
                    <a:lumOff val="25000"/>
                  </a:schemeClr>
                </a:solidFill>
                <a:latin typeface="逐浪温莎雅楷体" panose="03000509000000000000" charset="-122"/>
                <a:ea typeface="逐浪温莎雅楷体" panose="03000509000000000000" charset="-122"/>
                <a:cs typeface="+mj-cs"/>
                <a:sym typeface="+mn-ea"/>
              </a:rPr>
              <a:t>Program overview</a:t>
            </a:r>
            <a:endParaRPr lang="zh-CN" altLang="en-US" sz="3600">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02</a:t>
            </a:r>
            <a:endParaRPr lang="en-US" altLang="zh-CN" sz="4800">
              <a:latin typeface="+mj-ea"/>
              <a:ea typeface="+mj-ea"/>
            </a:endParaRPr>
          </a:p>
        </p:txBody>
      </p:sp>
      <p:cxnSp>
        <p:nvCxnSpPr>
          <p:cNvPr id="18" name="直接连接符 17"/>
          <p:cNvCxnSpPr/>
          <p:nvPr/>
        </p:nvCxnSpPr>
        <p:spPr>
          <a:xfrm>
            <a:off x="9884410" y="3199130"/>
            <a:ext cx="2303780" cy="57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Freeform 12"/>
          <p:cNvSpPr/>
          <p:nvPr/>
        </p:nvSpPr>
        <p:spPr bwMode="auto">
          <a:xfrm>
            <a:off x="2954020" y="25260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8" name="组合 7"/>
          <p:cNvGrpSpPr/>
          <p:nvPr/>
        </p:nvGrpSpPr>
        <p:grpSpPr>
          <a:xfrm rot="0">
            <a:off x="3180080" y="2595880"/>
            <a:ext cx="1151255" cy="883920"/>
            <a:chOff x="1283891" y="1695061"/>
            <a:chExt cx="857250" cy="571500"/>
          </a:xfrm>
        </p:grpSpPr>
        <p:sp>
          <p:nvSpPr>
            <p:cNvPr id="9"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 name="组合 1"/>
            <p:cNvGrpSpPr/>
            <p:nvPr/>
          </p:nvGrpSpPr>
          <p:grpSpPr>
            <a:xfrm>
              <a:off x="1320404" y="1695061"/>
              <a:ext cx="820737" cy="522685"/>
              <a:chOff x="1320404" y="1695061"/>
              <a:chExt cx="820737" cy="522685"/>
            </a:xfrm>
          </p:grpSpPr>
          <p:sp>
            <p:nvSpPr>
              <p:cNvPr id="11"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4"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5"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grpSp>
      <p:cxnSp>
        <p:nvCxnSpPr>
          <p:cNvPr id="17" name="直接连接符 16"/>
          <p:cNvCxnSpPr/>
          <p:nvPr/>
        </p:nvCxnSpPr>
        <p:spPr>
          <a:xfrm>
            <a:off x="2954020" y="385381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18" name="矩形 17"/>
          <p:cNvSpPr/>
          <p:nvPr/>
        </p:nvSpPr>
        <p:spPr>
          <a:xfrm>
            <a:off x="3075305" y="3988435"/>
            <a:ext cx="1790700" cy="30670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algn="ctr"/>
            <a:r>
              <a:rPr lang="en-US" altLang="zh-CN" sz="1400" b="1" dirty="0" smtClean="0">
                <a:solidFill>
                  <a:schemeClr val="tx1"/>
                </a:solidFill>
                <a:latin typeface="Mangal" panose="02040503050203030202" pitchFamily="18" charset="0"/>
                <a:cs typeface="Mangal" panose="02040503050203030202" pitchFamily="18" charset="0"/>
                <a:sym typeface="+mn-ea"/>
              </a:rPr>
              <a:t>Product objectives</a:t>
            </a:r>
            <a:endParaRPr kumimoji="0" lang="en-US" altLang="zh-CN" sz="1400" b="1" i="0" u="none" strike="noStrike" kern="1200" cap="none" spc="0" normalizeH="0" baseline="0" noProof="0" dirty="0" smtClean="0">
              <a:ln>
                <a:noFill/>
              </a:ln>
              <a:solidFill>
                <a:schemeClr val="tx1"/>
              </a:solidFill>
              <a:effectLst/>
              <a:uLnTx/>
              <a:uFillTx/>
              <a:latin typeface="Mangal" panose="02040503050203030202" pitchFamily="18" charset="0"/>
              <a:ea typeface="微软雅黑" panose="020B0503020204020204" charset="-122"/>
              <a:cs typeface="Mangal" panose="02040503050203030202" pitchFamily="18" charset="0"/>
              <a:sym typeface="+mn-ea"/>
            </a:endParaRPr>
          </a:p>
        </p:txBody>
      </p:sp>
      <p:sp>
        <p:nvSpPr>
          <p:cNvPr id="19" name="Freeform 12"/>
          <p:cNvSpPr/>
          <p:nvPr/>
        </p:nvSpPr>
        <p:spPr bwMode="auto">
          <a:xfrm>
            <a:off x="5349875" y="25260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0" name="组合 19"/>
          <p:cNvGrpSpPr/>
          <p:nvPr/>
        </p:nvGrpSpPr>
        <p:grpSpPr>
          <a:xfrm rot="0">
            <a:off x="5577840" y="2595880"/>
            <a:ext cx="1148715" cy="883920"/>
            <a:chOff x="3069828" y="1695061"/>
            <a:chExt cx="855664" cy="571500"/>
          </a:xfrm>
        </p:grpSpPr>
        <p:sp>
          <p:nvSpPr>
            <p:cNvPr id="21" name="Freeform 13"/>
            <p:cNvSpPr/>
            <p:nvPr/>
          </p:nvSpPr>
          <p:spPr bwMode="auto">
            <a:xfrm>
              <a:off x="3069828"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2" name="Freeform 14"/>
            <p:cNvSpPr/>
            <p:nvPr/>
          </p:nvSpPr>
          <p:spPr bwMode="auto">
            <a:xfrm>
              <a:off x="3695304" y="1695061"/>
              <a:ext cx="119063"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3" name="Freeform 15"/>
            <p:cNvSpPr/>
            <p:nvPr/>
          </p:nvSpPr>
          <p:spPr bwMode="auto">
            <a:xfrm>
              <a:off x="3423842" y="1715302"/>
              <a:ext cx="141287"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0">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16"/>
            <p:cNvSpPr/>
            <p:nvPr/>
          </p:nvSpPr>
          <p:spPr bwMode="auto">
            <a:xfrm>
              <a:off x="3176191" y="1798645"/>
              <a:ext cx="188912"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17"/>
            <p:cNvSpPr/>
            <p:nvPr/>
          </p:nvSpPr>
          <p:spPr bwMode="auto">
            <a:xfrm>
              <a:off x="3104753" y="2114161"/>
              <a:ext cx="476250"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18"/>
            <p:cNvSpPr/>
            <p:nvPr/>
          </p:nvSpPr>
          <p:spPr bwMode="auto">
            <a:xfrm>
              <a:off x="329842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7" name="Freeform 19"/>
            <p:cNvSpPr/>
            <p:nvPr/>
          </p:nvSpPr>
          <p:spPr bwMode="auto">
            <a:xfrm>
              <a:off x="3609579" y="1815314"/>
              <a:ext cx="315913"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28" name="直接连接符 27"/>
          <p:cNvCxnSpPr/>
          <p:nvPr/>
        </p:nvCxnSpPr>
        <p:spPr>
          <a:xfrm>
            <a:off x="5349875" y="3853815"/>
            <a:ext cx="203581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29" name="矩形 28"/>
          <p:cNvSpPr/>
          <p:nvPr/>
        </p:nvSpPr>
        <p:spPr>
          <a:xfrm>
            <a:off x="5508625" y="3988435"/>
            <a:ext cx="1802130" cy="30670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algn="ctr"/>
            <a:r>
              <a:rPr lang="en-US" altLang="zh-CN" sz="1400" b="1" dirty="0" smtClean="0">
                <a:solidFill>
                  <a:schemeClr val="tx1"/>
                </a:solidFill>
                <a:latin typeface="Mangal" panose="02040503050203030202" pitchFamily="18" charset="0"/>
                <a:cs typeface="Mangal" panose="02040503050203030202" pitchFamily="18" charset="0"/>
                <a:sym typeface="+mn-ea"/>
              </a:rPr>
              <a:t>Product Features</a:t>
            </a:r>
            <a:endParaRPr kumimoji="0" lang="en-US" altLang="zh-CN" sz="1400" b="1" i="0" u="none" strike="noStrike" kern="1200" cap="none" spc="0" normalizeH="0" baseline="0" noProof="0" dirty="0" smtClean="0">
              <a:ln>
                <a:noFill/>
              </a:ln>
              <a:solidFill>
                <a:schemeClr val="tx1"/>
              </a:solidFill>
              <a:effectLst/>
              <a:uLnTx/>
              <a:uFillTx/>
              <a:latin typeface="Mangal" panose="02040503050203030202" pitchFamily="18" charset="0"/>
              <a:ea typeface="微软雅黑" panose="020B0503020204020204" charset="-122"/>
              <a:cs typeface="Mangal" panose="02040503050203030202" pitchFamily="18" charset="0"/>
              <a:sym typeface="+mn-ea"/>
            </a:endParaRPr>
          </a:p>
        </p:txBody>
      </p:sp>
      <p:sp>
        <p:nvSpPr>
          <p:cNvPr id="30" name="Freeform 12"/>
          <p:cNvSpPr/>
          <p:nvPr/>
        </p:nvSpPr>
        <p:spPr bwMode="auto">
          <a:xfrm>
            <a:off x="7747635" y="25260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31" name="组合 30"/>
          <p:cNvGrpSpPr/>
          <p:nvPr/>
        </p:nvGrpSpPr>
        <p:grpSpPr>
          <a:xfrm rot="0">
            <a:off x="7975600" y="2595880"/>
            <a:ext cx="1148715" cy="883920"/>
            <a:chOff x="4855766" y="1695061"/>
            <a:chExt cx="855662" cy="571500"/>
          </a:xfrm>
        </p:grpSpPr>
        <p:sp>
          <p:nvSpPr>
            <p:cNvPr id="32" name="Freeform 13"/>
            <p:cNvSpPr/>
            <p:nvPr/>
          </p:nvSpPr>
          <p:spPr bwMode="auto">
            <a:xfrm>
              <a:off x="4855766" y="1720064"/>
              <a:ext cx="842962"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3" name="Freeform 14"/>
            <p:cNvSpPr/>
            <p:nvPr/>
          </p:nvSpPr>
          <p:spPr bwMode="auto">
            <a:xfrm>
              <a:off x="5481242"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4" name="Freeform 15"/>
            <p:cNvSpPr/>
            <p:nvPr/>
          </p:nvSpPr>
          <p:spPr bwMode="auto">
            <a:xfrm>
              <a:off x="5208192"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5" name="Freeform 16"/>
            <p:cNvSpPr/>
            <p:nvPr/>
          </p:nvSpPr>
          <p:spPr bwMode="auto">
            <a:xfrm>
              <a:off x="4962129"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6" name="Freeform 17"/>
            <p:cNvSpPr/>
            <p:nvPr/>
          </p:nvSpPr>
          <p:spPr bwMode="auto">
            <a:xfrm>
              <a:off x="4890691" y="2114161"/>
              <a:ext cx="474662"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7" name="Freeform 18"/>
            <p:cNvSpPr/>
            <p:nvPr/>
          </p:nvSpPr>
          <p:spPr bwMode="auto">
            <a:xfrm>
              <a:off x="508277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8" name="Freeform 19"/>
            <p:cNvSpPr/>
            <p:nvPr/>
          </p:nvSpPr>
          <p:spPr bwMode="auto">
            <a:xfrm>
              <a:off x="5393928"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39" name="直接连接符 38"/>
          <p:cNvCxnSpPr/>
          <p:nvPr/>
        </p:nvCxnSpPr>
        <p:spPr>
          <a:xfrm>
            <a:off x="7747635" y="385381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40" name="矩形 39"/>
          <p:cNvSpPr/>
          <p:nvPr/>
        </p:nvSpPr>
        <p:spPr>
          <a:xfrm>
            <a:off x="7819390" y="3988435"/>
            <a:ext cx="1889760" cy="306705"/>
          </a:xfrm>
          <a:prstGeom prst="rect">
            <a:avLst/>
          </a:prstGeom>
          <a:noFill/>
          <a:extLst>
            <a:ext uri="{909E8E84-426E-40DD-AFC4-6F175D3DCCD1}">
              <a14:hiddenFill xmlns:a14="http://schemas.microsoft.com/office/drawing/2010/main">
                <a:solidFill>
                  <a:schemeClr val="tx2">
                    <a:lumMod val="90000"/>
                  </a:schemeClr>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lang="en-US" sz="1400" b="1"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User characteristics</a:t>
            </a:r>
            <a:endParaRPr kumimoji="0" lang="zh-CN" altLang="en-US" sz="14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7" name="TextBox 28"/>
          <p:cNvSpPr txBox="1"/>
          <p:nvPr/>
        </p:nvSpPr>
        <p:spPr>
          <a:xfrm>
            <a:off x="4707255" y="1186815"/>
            <a:ext cx="2688590" cy="398780"/>
          </a:xfrm>
          <a:prstGeom prst="rect">
            <a:avLst/>
          </a:prstGeom>
          <a:solidFill>
            <a:srgbClr val="556740"/>
          </a:solidFill>
        </p:spPr>
        <p:txBody>
          <a:bodyPr wrap="square" rtlCol="0">
            <a:spAutoFit/>
          </a:bodyPr>
          <a:p>
            <a:pPr algn="ctr"/>
            <a:r>
              <a:rPr lang="en-US" altLang="zh-CN" sz="2000" b="1" dirty="0" smtClean="0">
                <a:solidFill>
                  <a:schemeClr val="bg1"/>
                </a:solidFill>
                <a:latin typeface="Mangal" panose="02040503050203030202" pitchFamily="18" charset="0"/>
                <a:cs typeface="Mangal" panose="02040503050203030202" pitchFamily="18" charset="0"/>
              </a:rPr>
              <a:t>Section directory</a:t>
            </a:r>
            <a:endParaRPr lang="en-US" altLang="zh-CN" sz="2000" b="1" dirty="0" smtClean="0">
              <a:solidFill>
                <a:schemeClr val="bg1"/>
              </a:solidFill>
              <a:latin typeface="Mangal" panose="02040503050203030202" pitchFamily="18" charset="0"/>
              <a:cs typeface="Mangal" panose="02040503050203030202" pitchFamily="18" charset="0"/>
            </a:endParaRPr>
          </a:p>
        </p:txBody>
      </p:sp>
      <p:pic>
        <p:nvPicPr>
          <p:cNvPr id="3" name="图片 2" descr="0172d0dc26b25d2e622eceade12082b0b4877cadcac02-NCB2wE_fw658"/>
          <p:cNvPicPr>
            <a:picLocks noChangeAspect="1"/>
          </p:cNvPicPr>
          <p:nvPr/>
        </p:nvPicPr>
        <p:blipFill>
          <a:blip r:embed="rId1"/>
          <a:stretch>
            <a:fillRect/>
          </a:stretch>
        </p:blipFill>
        <p:spPr>
          <a:xfrm>
            <a:off x="1437640" y="-73025"/>
            <a:ext cx="1847850" cy="2275840"/>
          </a:xfrm>
          <a:prstGeom prst="rect">
            <a:avLst/>
          </a:prstGeom>
        </p:spPr>
      </p:pic>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EMPLATE_CATEGORY" val="diagram"/>
  <p:tag name="KSO_WM_TEMPLATE_INDEX" val="20187691"/>
  <p:tag name="KSO_WM_UNIT_ID" val="diagram20187691_4*m_h_i*1_2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2_1"/>
  <p:tag name="KSO_WM_UNIT_DIAGRAM_ISNUMVISUAL" val="0"/>
  <p:tag name="KSO_WM_UNIT_DIAGRAM_ISREFERUNIT" val="0"/>
  <p:tag name="KSO_WM_UNIT_TEXT_FILL_FORE_SCHEMECOLOR_INDEX" val="6"/>
  <p:tag name="KSO_WM_UNIT_TEXT_FILL_TYPE" val="1"/>
  <p:tag name="KSO_WM_UNIT_USESOURCEFORMAT_APPLY" val="0"/>
</p:tagLst>
</file>

<file path=ppt/tags/tag11.xml><?xml version="1.0" encoding="utf-8"?>
<p:tagLst xmlns:p="http://schemas.openxmlformats.org/presentationml/2006/main">
  <p:tag name="KSO_WM_TEMPLATE_CATEGORY" val="diagram"/>
  <p:tag name="KSO_WM_TEMPLATE_INDEX" val="20187691"/>
  <p:tag name="KSO_WM_UNIT_ID" val="diagram20187691_4*m_h_a*1_2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2_1"/>
  <p:tag name="KSO_WM_UNIT_PRESET_TEXT" val="单击此处添加标题"/>
  <p:tag name="KSO_WM_UNIT_DIAGRAM_ISNUMVISUAL" val="0"/>
  <p:tag name="KSO_WM_UNIT_DIAGRAM_ISREFERUNIT" val="0"/>
  <p:tag name="KSO_WM_UNIT_TEXT_FILL_FORE_SCHEMECOLOR_INDEX" val="6"/>
  <p:tag name="KSO_WM_UNIT_TEXT_FILL_TYPE" val="1"/>
  <p:tag name="KSO_WM_UNIT_USESOURCEFORMAT_APPLY" val="0"/>
</p:tagLst>
</file>

<file path=ppt/tags/tag12.xml><?xml version="1.0" encoding="utf-8"?>
<p:tagLst xmlns:p="http://schemas.openxmlformats.org/presentationml/2006/main">
  <p:tag name="KSO_WM_TEMPLATE_CATEGORY" val="diagram"/>
  <p:tag name="KSO_WM_TEMPLATE_INDEX" val="20187691"/>
  <p:tag name="KSO_WM_UNIT_ID" val="diagram20187691_4*m_h_i*1_3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3_1"/>
  <p:tag name="KSO_WM_UNIT_DIAGRAM_ISNUMVISUAL" val="0"/>
  <p:tag name="KSO_WM_UNIT_DIAGRAM_ISREFERUNIT" val="0"/>
  <p:tag name="KSO_WM_UNIT_TEXT_FILL_FORE_SCHEMECOLOR_INDEX" val="7"/>
  <p:tag name="KSO_WM_UNIT_TEXT_FILL_TYPE" val="1"/>
  <p:tag name="KSO_WM_UNIT_USESOURCEFORMAT_APPLY" val="0"/>
</p:tagLst>
</file>

<file path=ppt/tags/tag13.xml><?xml version="1.0" encoding="utf-8"?>
<p:tagLst xmlns:p="http://schemas.openxmlformats.org/presentationml/2006/main">
  <p:tag name="KSO_WM_TEMPLATE_CATEGORY" val="diagram"/>
  <p:tag name="KSO_WM_TEMPLATE_INDEX" val="20187691"/>
  <p:tag name="KSO_WM_UNIT_ID" val="diagram20187691_4*m_h_a*1_3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3_1"/>
  <p:tag name="KSO_WM_UNIT_PRESET_TEXT" val="单击此处添加标题"/>
  <p:tag name="KSO_WM_UNIT_DIAGRAM_ISNUMVISUAL" val="0"/>
  <p:tag name="KSO_WM_UNIT_DIAGRAM_ISREFERUNIT" val="0"/>
  <p:tag name="KSO_WM_UNIT_TEXT_FILL_FORE_SCHEMECOLOR_INDEX" val="7"/>
  <p:tag name="KSO_WM_UNIT_TEXT_FILL_TYPE" val="1"/>
  <p:tag name="KSO_WM_UNIT_USESOURCEFORMAT_APPLY" val="0"/>
</p:tagLst>
</file>

<file path=ppt/tags/tag14.xml><?xml version="1.0" encoding="utf-8"?>
<p:tagLst xmlns:p="http://schemas.openxmlformats.org/presentationml/2006/main">
  <p:tag name="KSO_WM_TEMPLATE_CATEGORY" val="diagram"/>
  <p:tag name="KSO_WM_TEMPLATE_INDEX" val="20187691"/>
  <p:tag name="KSO_WM_UNIT_ID" val="diagram20187691_4*m_h_i*1_4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4_1"/>
  <p:tag name="KSO_WM_UNIT_DIAGRAM_ISNUMVISUAL" val="0"/>
  <p:tag name="KSO_WM_UNIT_DIAGRAM_ISREFERUNIT" val="0"/>
  <p:tag name="KSO_WM_UNIT_TEXT_FILL_FORE_SCHEMECOLOR_INDEX" val="8"/>
  <p:tag name="KSO_WM_UNIT_TEXT_FILL_TYPE" val="1"/>
  <p:tag name="KSO_WM_UNIT_USESOURCEFORMAT_APPLY" val="0"/>
</p:tagLst>
</file>

<file path=ppt/tags/tag15.xml><?xml version="1.0" encoding="utf-8"?>
<p:tagLst xmlns:p="http://schemas.openxmlformats.org/presentationml/2006/main">
  <p:tag name="KSO_WM_TEMPLATE_CATEGORY" val="diagram"/>
  <p:tag name="KSO_WM_TEMPLATE_INDEX" val="20187691"/>
  <p:tag name="KSO_WM_UNIT_ID" val="diagram20187691_4*m_h_a*1_4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4_1"/>
  <p:tag name="KSO_WM_UNIT_PRESET_TEXT" val="单击此处添加标题"/>
  <p:tag name="KSO_WM_UNIT_DIAGRAM_ISNUMVISUAL" val="0"/>
  <p:tag name="KSO_WM_UNIT_DIAGRAM_ISREFERUNIT" val="0"/>
  <p:tag name="KSO_WM_UNIT_TEXT_FILL_FORE_SCHEMECOLOR_INDEX" val="8"/>
  <p:tag name="KSO_WM_UNIT_TEXT_FILL_TYPE" val="1"/>
  <p:tag name="KSO_WM_UNIT_USESOURCEFORMAT_APPLY" val="0"/>
</p:tagLst>
</file>

<file path=ppt/tags/tag16.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7.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8.xml><?xml version="1.0" encoding="utf-8"?>
<p:tagLst xmlns:p="http://schemas.openxmlformats.org/presentationml/2006/main">
  <p:tag name="KSO_WM_BEAUTIFY_FLAG" val="#wm#"/>
  <p:tag name="KSO_WM_TEMPLATE_CATEGORY" val="custom"/>
  <p:tag name="KSO_WM_TEMPLATE_INDEX" val="20187308"/>
</p:tagLst>
</file>

<file path=ppt/tags/tag19.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BEAUTIFY_FLAG" val="#wm#"/>
  <p:tag name="KSO_WM_TEMPLATE_CATEGORY" val="custom"/>
  <p:tag name="KSO_WM_TEMPLATE_INDEX" val="20187308"/>
</p:tagLst>
</file>

<file path=ppt/tags/tag21.xml><?xml version="1.0" encoding="utf-8"?>
<p:tagLst xmlns:p="http://schemas.openxmlformats.org/presentationml/2006/main">
  <p:tag name="KSO_WM_BEAUTIFY_FLAG" val="#wm#"/>
  <p:tag name="KSO_WM_TEMPLATE_CATEGORY" val="custom"/>
  <p:tag name="KSO_WM_TEMPLATE_INDEX" val="20187308"/>
</p:tagLst>
</file>

<file path=ppt/tags/tag22.xml><?xml version="1.0" encoding="utf-8"?>
<p:tagLst xmlns:p="http://schemas.openxmlformats.org/presentationml/2006/main">
  <p:tag name="KSO_WM_BEAUTIFY_FLAG" val="#wm#"/>
  <p:tag name="KSO_WM_TEMPLATE_CATEGORY" val="custom"/>
  <p:tag name="KSO_WM_TEMPLATE_INDEX" val="20187308"/>
</p:tagLst>
</file>

<file path=ppt/tags/tag23.xml><?xml version="1.0" encoding="utf-8"?>
<p:tagLst xmlns:p="http://schemas.openxmlformats.org/presentationml/2006/main">
  <p:tag name="KSO_WM_BEAUTIFY_FLAG" val="#wm#"/>
  <p:tag name="KSO_WM_TEMPLATE_CATEGORY" val="custom"/>
  <p:tag name="KSO_WM_TEMPLATE_INDEX" val="20187308"/>
</p:tagLst>
</file>

<file path=ppt/tags/tag24.xml><?xml version="1.0" encoding="utf-8"?>
<p:tagLst xmlns:p="http://schemas.openxmlformats.org/presentationml/2006/main">
  <p:tag name="KSO_WM_BEAUTIFY_FLAG" val="#wm#"/>
  <p:tag name="KSO_WM_TEMPLATE_CATEGORY" val="custom"/>
  <p:tag name="KSO_WM_TEMPLATE_INDEX" val="20187308"/>
</p:tagLst>
</file>

<file path=ppt/tags/tag25.xml><?xml version="1.0" encoding="utf-8"?>
<p:tagLst xmlns:p="http://schemas.openxmlformats.org/presentationml/2006/main">
  <p:tag name="KSO_WM_BEAUTIFY_FLAG" val="#wm#"/>
  <p:tag name="KSO_WM_TEMPLATE_CATEGORY" val="custom"/>
  <p:tag name="KSO_WM_TEMPLATE_INDEX" val="20187308"/>
</p:tagLst>
</file>

<file path=ppt/tags/tag26.xml><?xml version="1.0" encoding="utf-8"?>
<p:tagLst xmlns:p="http://schemas.openxmlformats.org/presentationml/2006/main">
  <p:tag name="KSO_WM_BEAUTIFY_FLAG" val="#wm#"/>
  <p:tag name="KSO_WM_TEMPLATE_CATEGORY" val="custom"/>
  <p:tag name="KSO_WM_TEMPLATE_INDEX" val="20187308"/>
</p:tagLst>
</file>

<file path=ppt/tags/tag27.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
  <p:tag name="KSO_WM_UNIT_ID" val="diagram160132_2*m_i*1_1"/>
  <p:tag name="KSO_WM_UNIT_CLEAR" val="1"/>
  <p:tag name="KSO_WM_UNIT_LAYERLEVEL" val="1_1"/>
  <p:tag name="KSO_WM_DIAGRAM_GROUP_CODE" val="m1-1"/>
  <p:tag name="KSO_WM_UNIT_TEXT_FILL_FORE_SCHEMECOLOR_INDEX" val="13"/>
  <p:tag name="KSO_WM_UNIT_TEXT_FILL_TYPE" val="1"/>
</p:tagLst>
</file>

<file path=ppt/tags/tag28.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4_1"/>
  <p:tag name="KSO_WM_UNIT_ID" val="diagram160132_2*m_h_f*1_4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29.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2"/>
  <p:tag name="KSO_WM_UNIT_ID" val="diagram160132_2*m_i*1_2"/>
  <p:tag name="KSO_WM_UNIT_CLEAR" val="1"/>
  <p:tag name="KSO_WM_UNIT_LAYERLEVEL" val="1_1"/>
  <p:tag name="KSO_WM_DIAGRAM_GROUP_CODE" val="m1-1"/>
  <p:tag name="KSO_WM_UNIT_TEXT_FILL_FORE_SCHEMECOLOR_INDEX" val="13"/>
  <p:tag name="KSO_WM_UNIT_TEXT_FILL_TYPE"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2_1"/>
  <p:tag name="KSO_WM_UNIT_ID" val="diagram160132_2*m_h_f*1_2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31.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4"/>
  <p:tag name="KSO_WM_UNIT_ID" val="diagram160132_2*m_i*1_4"/>
  <p:tag name="KSO_WM_UNIT_CLEAR" val="1"/>
  <p:tag name="KSO_WM_UNIT_LAYERLEVEL" val="1_1"/>
  <p:tag name="KSO_WM_DIAGRAM_GROUP_CODE" val="m1-1"/>
  <p:tag name="KSO_WM_UNIT_TEXT_FILL_FORE_SCHEMECOLOR_INDEX" val="13"/>
  <p:tag name="KSO_WM_UNIT_TEXT_FILL_TYPE" val="1"/>
</p:tagLst>
</file>

<file path=ppt/tags/tag32.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3_1"/>
  <p:tag name="KSO_WM_UNIT_ID" val="diagram160132_2*m_h_f*1_3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33.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5"/>
  <p:tag name="KSO_WM_UNIT_ID" val="diagram160132_2*m_i*1_5"/>
  <p:tag name="KSO_WM_UNIT_CLEAR" val="1"/>
  <p:tag name="KSO_WM_UNIT_LAYERLEVEL" val="1_1"/>
  <p:tag name="KSO_WM_DIAGRAM_GROUP_CODE" val="m1-1"/>
  <p:tag name="KSO_WM_UNIT_TEXT_FILL_FORE_SCHEMECOLOR_INDEX" val="13"/>
  <p:tag name="KSO_WM_UNIT_TEXT_FILL_TYPE" val="1"/>
</p:tagLst>
</file>

<file path=ppt/tags/tag34.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1_1"/>
  <p:tag name="KSO_WM_UNIT_ID" val="diagram160132_2*m_h_f*1_1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35.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7"/>
  <p:tag name="KSO_WM_UNIT_ID" val="diagram160132_2*m_i*1_7"/>
  <p:tag name="KSO_WM_UNIT_CLEAR" val="1"/>
  <p:tag name="KSO_WM_UNIT_LAYERLEVEL" val="1_1"/>
  <p:tag name="KSO_WM_DIAGRAM_GROUP_CODE" val="m1-1"/>
  <p:tag name="KSO_WM_UNIT_FILL_FORE_SCHEMECOLOR_INDEX" val="5"/>
  <p:tag name="KSO_WM_UNIT_FILL_TYPE" val="1"/>
</p:tagLst>
</file>

<file path=ppt/tags/tag36.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8"/>
  <p:tag name="KSO_WM_UNIT_ID" val="diagram160132_2*m_i*1_8"/>
  <p:tag name="KSO_WM_UNIT_CLEAR" val="1"/>
  <p:tag name="KSO_WM_UNIT_LAYERLEVEL" val="1_1"/>
  <p:tag name="KSO_WM_DIAGRAM_GROUP_CODE" val="m1-1"/>
  <p:tag name="KSO_WM_UNIT_FILL_FORE_SCHEMECOLOR_INDEX" val="5"/>
  <p:tag name="KSO_WM_UNIT_FILL_TYPE" val="1"/>
</p:tagLst>
</file>

<file path=ppt/tags/tag37.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9"/>
  <p:tag name="KSO_WM_UNIT_ID" val="diagram160132_2*m_i*1_9"/>
  <p:tag name="KSO_WM_UNIT_CLEAR" val="1"/>
  <p:tag name="KSO_WM_UNIT_LAYERLEVEL" val="1_1"/>
  <p:tag name="KSO_WM_DIAGRAM_GROUP_CODE" val="m1-1"/>
  <p:tag name="KSO_WM_UNIT_FILL_FORE_SCHEMECOLOR_INDEX" val="5"/>
  <p:tag name="KSO_WM_UNIT_FILL_TYPE" val="1"/>
</p:tagLst>
</file>

<file path=ppt/tags/tag38.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0"/>
  <p:tag name="KSO_WM_UNIT_ID" val="diagram160132_2*m_i*1_10"/>
  <p:tag name="KSO_WM_UNIT_CLEAR" val="1"/>
  <p:tag name="KSO_WM_UNIT_LAYERLEVEL" val="1_1"/>
  <p:tag name="KSO_WM_DIAGRAM_GROUP_CODE" val="m1-1"/>
  <p:tag name="KSO_WM_UNIT_FILL_FORE_SCHEMECOLOR_INDEX" val="5"/>
  <p:tag name="KSO_WM_UNIT_FILL_TYPE" val="1"/>
</p:tagLst>
</file>

<file path=ppt/tags/tag39.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40.xml><?xml version="1.0" encoding="utf-8"?>
<p:tagLst xmlns:p="http://schemas.openxmlformats.org/presentationml/2006/main">
  <p:tag name="KSO_WM_BEAUTIFY_FLAG" val="#wm#"/>
  <p:tag name="KSO_WM_TEMPLATE_CATEGORY" val="custom"/>
  <p:tag name="KSO_WM_TEMPLATE_INDEX" val="20187308"/>
</p:tagLst>
</file>

<file path=ppt/tags/tag41.xml><?xml version="1.0" encoding="utf-8"?>
<p:tagLst xmlns:p="http://schemas.openxmlformats.org/presentationml/2006/main">
  <p:tag name="KSO_WM_BEAUTIFY_FLAG" val="#wm#"/>
  <p:tag name="KSO_WM_TEMPLATE_CATEGORY" val="custom"/>
  <p:tag name="KSO_WM_TEMPLATE_INDEX" val="20187308"/>
</p:tagLst>
</file>

<file path=ppt/tags/tag42.xml><?xml version="1.0" encoding="utf-8"?>
<p:tagLst xmlns:p="http://schemas.openxmlformats.org/presentationml/2006/main">
  <p:tag name="KSO_WM_BEAUTIFY_FLAG" val="#wm#"/>
  <p:tag name="KSO_WM_TEMPLATE_CATEGORY" val="custom"/>
  <p:tag name="KSO_WM_TEMPLATE_INDEX" val="20187308"/>
</p:tagLst>
</file>

<file path=ppt/tags/tag43.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
  <p:tag name="KSO_WM_UNIT_ID" val="diagram160132_2*m_i*1_1"/>
  <p:tag name="KSO_WM_UNIT_CLEAR" val="1"/>
  <p:tag name="KSO_WM_UNIT_LAYERLEVEL" val="1_1"/>
  <p:tag name="KSO_WM_DIAGRAM_GROUP_CODE" val="m1-1"/>
  <p:tag name="KSO_WM_UNIT_TEXT_FILL_FORE_SCHEMECOLOR_INDEX" val="13"/>
  <p:tag name="KSO_WM_UNIT_TEXT_FILL_TYPE" val="1"/>
</p:tagLst>
</file>

<file path=ppt/tags/tag44.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4_1"/>
  <p:tag name="KSO_WM_UNIT_ID" val="diagram160132_2*m_h_f*1_4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45.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4_1"/>
  <p:tag name="KSO_WM_UNIT_ID" val="diagram160132_2*m_h_a*1_4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46.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2"/>
  <p:tag name="KSO_WM_UNIT_ID" val="diagram160132_2*m_i*1_2"/>
  <p:tag name="KSO_WM_UNIT_CLEAR" val="1"/>
  <p:tag name="KSO_WM_UNIT_LAYERLEVEL" val="1_1"/>
  <p:tag name="KSO_WM_DIAGRAM_GROUP_CODE" val="m1-1"/>
  <p:tag name="KSO_WM_UNIT_TEXT_FILL_FORE_SCHEMECOLOR_INDEX" val="13"/>
  <p:tag name="KSO_WM_UNIT_TEXT_FILL_TYPE" val="1"/>
</p:tagLst>
</file>

<file path=ppt/tags/tag47.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2_1"/>
  <p:tag name="KSO_WM_UNIT_ID" val="diagram160132_2*m_h_f*1_2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48.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2_1"/>
  <p:tag name="KSO_WM_UNIT_ID" val="diagram160132_2*m_h_a*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49.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3"/>
  <p:tag name="KSO_WM_UNIT_ID" val="diagram160132_2*m_i*1_3"/>
  <p:tag name="KSO_WM_UNIT_CLEAR" val="1"/>
  <p:tag name="KSO_WM_UNIT_LAYERLEVEL" val="1_1"/>
  <p:tag name="KSO_WM_DIAGRAM_GROUP_CODE" val="m1-1"/>
  <p:tag name="KSO_WM_UNIT_TEXT_FILL_FORE_SCHEMECOLOR_INDEX" val="13"/>
  <p:tag name="KSO_WM_UNIT_TEXT_FILL_TYPE" val="1"/>
</p:tagLst>
</file>

<file path=ppt/tags/tag5.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0.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5_1"/>
  <p:tag name="KSO_WM_UNIT_ID" val="diagram160132_2*m_h_f*1_5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51.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5_1"/>
  <p:tag name="KSO_WM_UNIT_ID" val="diagram160132_2*m_h_a*1_5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52.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4"/>
  <p:tag name="KSO_WM_UNIT_ID" val="diagram160132_2*m_i*1_4"/>
  <p:tag name="KSO_WM_UNIT_CLEAR" val="1"/>
  <p:tag name="KSO_WM_UNIT_LAYERLEVEL" val="1_1"/>
  <p:tag name="KSO_WM_DIAGRAM_GROUP_CODE" val="m1-1"/>
  <p:tag name="KSO_WM_UNIT_TEXT_FILL_FORE_SCHEMECOLOR_INDEX" val="13"/>
  <p:tag name="KSO_WM_UNIT_TEXT_FILL_TYPE" val="1"/>
</p:tagLst>
</file>

<file path=ppt/tags/tag53.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3_1"/>
  <p:tag name="KSO_WM_UNIT_ID" val="diagram160132_2*m_h_f*1_3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54.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3_1"/>
  <p:tag name="KSO_WM_UNIT_ID" val="diagram160132_2*m_h_a*1_3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55.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5"/>
  <p:tag name="KSO_WM_UNIT_ID" val="diagram160132_2*m_i*1_5"/>
  <p:tag name="KSO_WM_UNIT_CLEAR" val="1"/>
  <p:tag name="KSO_WM_UNIT_LAYERLEVEL" val="1_1"/>
  <p:tag name="KSO_WM_DIAGRAM_GROUP_CODE" val="m1-1"/>
  <p:tag name="KSO_WM_UNIT_TEXT_FILL_FORE_SCHEMECOLOR_INDEX" val="13"/>
  <p:tag name="KSO_WM_UNIT_TEXT_FILL_TYPE" val="1"/>
</p:tagLst>
</file>

<file path=ppt/tags/tag56.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1_1"/>
  <p:tag name="KSO_WM_UNIT_ID" val="diagram160132_2*m_h_f*1_1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57.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1_1"/>
  <p:tag name="KSO_WM_UNIT_ID" val="diagram160132_2*m_h_a*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58.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6"/>
  <p:tag name="KSO_WM_UNIT_ID" val="diagram160132_2*m_i*1_6"/>
  <p:tag name="KSO_WM_UNIT_CLEAR" val="1"/>
  <p:tag name="KSO_WM_UNIT_LAYERLEVEL" val="1_1"/>
  <p:tag name="KSO_WM_DIAGRAM_GROUP_CODE" val="m1-1"/>
  <p:tag name="KSO_WM_UNIT_FILL_FORE_SCHEMECOLOR_INDEX" val="5"/>
  <p:tag name="KSO_WM_UNIT_FILL_TYPE" val="1"/>
</p:tagLst>
</file>

<file path=ppt/tags/tag59.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7"/>
  <p:tag name="KSO_WM_UNIT_ID" val="diagram160132_2*m_i*1_7"/>
  <p:tag name="KSO_WM_UNIT_CLEAR" val="1"/>
  <p:tag name="KSO_WM_UNIT_LAYERLEVEL" val="1_1"/>
  <p:tag name="KSO_WM_DIAGRAM_GROUP_CODE" val="m1-1"/>
  <p:tag name="KSO_WM_UNIT_FILL_FORE_SCHEMECOLOR_INDEX" val="5"/>
  <p:tag name="KSO_WM_UNIT_FILL_TYPE" val="1"/>
</p:tagLst>
</file>

<file path=ppt/tags/tag6.xml><?xml version="1.0" encoding="utf-8"?>
<p:tagLst xmlns:p="http://schemas.openxmlformats.org/presentationml/2006/main">
  <p:tag name="MH" val="20170626084737"/>
  <p:tag name="MH_LIBRARY" val="CONTENTS"/>
  <p:tag name="MH_TYPE" val="OTHERS"/>
  <p:tag name="ID" val="626765"/>
  <p:tag name="PA" val="v3.2.0"/>
</p:tagLst>
</file>

<file path=ppt/tags/tag60.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8"/>
  <p:tag name="KSO_WM_UNIT_ID" val="diagram160132_2*m_i*1_8"/>
  <p:tag name="KSO_WM_UNIT_CLEAR" val="1"/>
  <p:tag name="KSO_WM_UNIT_LAYERLEVEL" val="1_1"/>
  <p:tag name="KSO_WM_DIAGRAM_GROUP_CODE" val="m1-1"/>
  <p:tag name="KSO_WM_UNIT_FILL_FORE_SCHEMECOLOR_INDEX" val="5"/>
  <p:tag name="KSO_WM_UNIT_FILL_TYPE" val="1"/>
</p:tagLst>
</file>

<file path=ppt/tags/tag61.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9"/>
  <p:tag name="KSO_WM_UNIT_ID" val="diagram160132_2*m_i*1_9"/>
  <p:tag name="KSO_WM_UNIT_CLEAR" val="1"/>
  <p:tag name="KSO_WM_UNIT_LAYERLEVEL" val="1_1"/>
  <p:tag name="KSO_WM_DIAGRAM_GROUP_CODE" val="m1-1"/>
  <p:tag name="KSO_WM_UNIT_FILL_FORE_SCHEMECOLOR_INDEX" val="5"/>
  <p:tag name="KSO_WM_UNIT_FILL_TYPE" val="1"/>
</p:tagLst>
</file>

<file path=ppt/tags/tag62.xml><?xml version="1.0" encoding="utf-8"?>
<p:tagLst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0"/>
  <p:tag name="KSO_WM_UNIT_ID" val="diagram160132_2*m_i*1_10"/>
  <p:tag name="KSO_WM_UNIT_CLEAR" val="1"/>
  <p:tag name="KSO_WM_UNIT_LAYERLEVEL" val="1_1"/>
  <p:tag name="KSO_WM_DIAGRAM_GROUP_CODE" val="m1-1"/>
  <p:tag name="KSO_WM_UNIT_FILL_FORE_SCHEMECOLOR_INDEX" val="5"/>
  <p:tag name="KSO_WM_UNIT_FILL_TYPE" val="1"/>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MH" val="20170626084737"/>
  <p:tag name="MH_LIBRARY" val="CONTENTS"/>
  <p:tag name="MH_TYPE" val="OTHERS"/>
  <p:tag name="ID" val="626765"/>
  <p:tag name="PA" val="v3.2.0"/>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75.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8.xml><?xml version="1.0" encoding="utf-8"?>
<p:tagLst xmlns:p="http://schemas.openxmlformats.org/presentationml/2006/main">
  <p:tag name="KSO_WM_TEMPLATE_CATEGORY" val="diagram"/>
  <p:tag name="KSO_WM_TEMPLATE_INDEX" val="20187691"/>
  <p:tag name="KSO_WM_UNIT_ID" val="diagram20187691_4*m_h_i*1_1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1_1"/>
  <p:tag name="KSO_WM_UNIT_DIAGRAM_ISNUMVISUAL" val="0"/>
  <p:tag name="KSO_WM_UNIT_DIAGRAM_ISREFERUNIT" val="0"/>
  <p:tag name="KSO_WM_UNIT_TEXT_FILL_FORE_SCHEMECOLOR_INDEX" val="5"/>
  <p:tag name="KSO_WM_UNIT_TEXT_FILL_TYPE" val="1"/>
  <p:tag name="KSO_WM_UNIT_USESOURCEFORMAT_APPLY" val="0"/>
</p:tagLst>
</file>

<file path=ppt/tags/tag9.xml><?xml version="1.0" encoding="utf-8"?>
<p:tagLst xmlns:p="http://schemas.openxmlformats.org/presentationml/2006/main">
  <p:tag name="KSO_WM_TEMPLATE_CATEGORY" val="diagram"/>
  <p:tag name="KSO_WM_TEMPLATE_INDEX" val="20187691"/>
  <p:tag name="KSO_WM_UNIT_ID" val="diagram20187691_4*m_h_a*1_1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1_1"/>
  <p:tag name="KSO_WM_UNIT_PRESET_TEXT" val="单击此处添加标题"/>
  <p:tag name="KSO_WM_UNIT_DIAGRAM_ISNUMVISUAL" val="0"/>
  <p:tag name="KSO_WM_UNIT_DIAGRAM_ISREFERUNIT" val="0"/>
  <p:tag name="KSO_WM_UNIT_TEXT_FILL_FORE_SCHEMECOLOR_INDEX" val="5"/>
  <p:tag name="KSO_WM_UNIT_TEXT_FILL_TYPE" val="1"/>
  <p:tag name="KSO_WM_UNIT_USESOURCEFORMAT_APPLY" val="0"/>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10711</Words>
  <Application>WPS 演示</Application>
  <PresentationFormat>宽屏</PresentationFormat>
  <Paragraphs>464</Paragraphs>
  <Slides>26</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宋体</vt:lpstr>
      <vt:lpstr>Wingdings</vt:lpstr>
      <vt:lpstr>逐浪马列大楷体</vt:lpstr>
      <vt:lpstr>黑体</vt:lpstr>
      <vt:lpstr>微软雅黑</vt:lpstr>
      <vt:lpstr>逐浪温莎雅楷体</vt:lpstr>
      <vt:lpstr>逐浪粗宋简体</vt:lpstr>
      <vt:lpstr>Mangal</vt:lpstr>
      <vt:lpstr>Calibri Light</vt:lpstr>
      <vt:lpstr>Arial Unicode MS</vt:lpstr>
      <vt:lpstr>等线</vt:lpstr>
      <vt:lpstr>Calibri</vt:lpstr>
      <vt:lpstr>Office 主题​​</vt:lpstr>
      <vt:lpstr>极   简</vt:lpstr>
      <vt:lpstr>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田洋1383467965</cp:lastModifiedBy>
  <cp:revision>399</cp:revision>
  <dcterms:created xsi:type="dcterms:W3CDTF">2017-08-03T09:01:00Z</dcterms:created>
  <dcterms:modified xsi:type="dcterms:W3CDTF">2019-05-07T05:54:57Z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