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notesMasterIdLst>
    <p:notesMasterId r:id="rId46"/>
  </p:notesMasterIdLst>
  <p:sldIdLst>
    <p:sldId id="256" r:id="rId2"/>
    <p:sldId id="257" r:id="rId3"/>
    <p:sldId id="300"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99"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53584" autoAdjust="0"/>
  </p:normalViewPr>
  <p:slideViewPr>
    <p:cSldViewPr snapToGrid="0">
      <p:cViewPr varScale="1">
        <p:scale>
          <a:sx n="51" d="100"/>
          <a:sy n="51" d="100"/>
        </p:scale>
        <p:origin x="84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_rels/data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4" Type="http://schemas.openxmlformats.org/officeDocument/2006/relationships/image" Target="../media/image13.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4" Type="http://schemas.openxmlformats.org/officeDocument/2006/relationships/image" Target="../media/image13.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F9AD650-6DE3-4FDA-ADFA-B210047CC869}" type="doc">
      <dgm:prSet loTypeId="urn:microsoft.com/office/officeart/2016/7/layout/LinearBlockProcessNumbered" loCatId="process" qsTypeId="urn:microsoft.com/office/officeart/2005/8/quickstyle/simple1" qsCatId="simple" csTypeId="urn:microsoft.com/office/officeart/2005/8/colors/colorful1" csCatId="colorful"/>
      <dgm:spPr/>
      <dgm:t>
        <a:bodyPr/>
        <a:lstStyle/>
        <a:p>
          <a:endParaRPr lang="en-US"/>
        </a:p>
      </dgm:t>
    </dgm:pt>
    <dgm:pt modelId="{B41A80E5-B11C-44CD-A3C8-479F3B45ED87}">
      <dgm:prSet/>
      <dgm:spPr/>
      <dgm:t>
        <a:bodyPr/>
        <a:lstStyle/>
        <a:p>
          <a:r>
            <a:rPr lang="en-US"/>
            <a:t>Limited or no existing endpoint management tools</a:t>
          </a:r>
        </a:p>
      </dgm:t>
    </dgm:pt>
    <dgm:pt modelId="{7A46E061-4938-448D-BFD2-BA1EA4F60556}" type="parTrans" cxnId="{30205A51-F7A8-4013-BBA4-1872C44B9CE3}">
      <dgm:prSet/>
      <dgm:spPr/>
      <dgm:t>
        <a:bodyPr/>
        <a:lstStyle/>
        <a:p>
          <a:endParaRPr lang="en-US"/>
        </a:p>
      </dgm:t>
    </dgm:pt>
    <dgm:pt modelId="{5D655B40-44D1-4CA1-9BE6-E93706473C50}" type="sibTrans" cxnId="{30205A51-F7A8-4013-BBA4-1872C44B9CE3}">
      <dgm:prSet phldrT="01" phldr="0"/>
      <dgm:spPr/>
      <dgm:t>
        <a:bodyPr/>
        <a:lstStyle/>
        <a:p>
          <a:r>
            <a:rPr lang="en-US"/>
            <a:t>01</a:t>
          </a:r>
        </a:p>
      </dgm:t>
    </dgm:pt>
    <dgm:pt modelId="{0DF073A9-C920-4FF1-B292-9D519002C0A6}">
      <dgm:prSet/>
      <dgm:spPr/>
      <dgm:t>
        <a:bodyPr/>
        <a:lstStyle/>
        <a:p>
          <a:r>
            <a:rPr lang="en-US"/>
            <a:t>Existing third-party mobile device management provider</a:t>
          </a:r>
        </a:p>
      </dgm:t>
    </dgm:pt>
    <dgm:pt modelId="{CE52CA68-BCCB-4074-B142-55A88734396F}" type="parTrans" cxnId="{55A9D625-EA9E-44EF-8910-6BB1AB61B65E}">
      <dgm:prSet/>
      <dgm:spPr/>
      <dgm:t>
        <a:bodyPr/>
        <a:lstStyle/>
        <a:p>
          <a:endParaRPr lang="en-US"/>
        </a:p>
      </dgm:t>
    </dgm:pt>
    <dgm:pt modelId="{76687540-34D4-4D46-8D0C-6B82AC776240}" type="sibTrans" cxnId="{55A9D625-EA9E-44EF-8910-6BB1AB61B65E}">
      <dgm:prSet phldrT="02" phldr="0"/>
      <dgm:spPr/>
      <dgm:t>
        <a:bodyPr/>
        <a:lstStyle/>
        <a:p>
          <a:r>
            <a:rPr lang="en-US"/>
            <a:t>02</a:t>
          </a:r>
        </a:p>
      </dgm:t>
    </dgm:pt>
    <dgm:pt modelId="{E7789655-1AEF-4D18-AEBB-B1885FD0A72F}">
      <dgm:prSet/>
      <dgm:spPr/>
      <dgm:t>
        <a:bodyPr/>
        <a:lstStyle/>
        <a:p>
          <a:r>
            <a:rPr lang="en-US"/>
            <a:t>Existing on-premises endpoint management implementation</a:t>
          </a:r>
        </a:p>
      </dgm:t>
    </dgm:pt>
    <dgm:pt modelId="{58E9D17D-D47B-4071-B15F-05E185456903}" type="parTrans" cxnId="{541A8EDB-2A3F-4077-A085-D988BAE8ABD6}">
      <dgm:prSet/>
      <dgm:spPr/>
      <dgm:t>
        <a:bodyPr/>
        <a:lstStyle/>
        <a:p>
          <a:endParaRPr lang="en-US"/>
        </a:p>
      </dgm:t>
    </dgm:pt>
    <dgm:pt modelId="{ED6FA3D6-49E7-40F2-9329-5D2BB875921E}" type="sibTrans" cxnId="{541A8EDB-2A3F-4077-A085-D988BAE8ABD6}">
      <dgm:prSet phldrT="03" phldr="0"/>
      <dgm:spPr/>
      <dgm:t>
        <a:bodyPr/>
        <a:lstStyle/>
        <a:p>
          <a:r>
            <a:rPr lang="en-US"/>
            <a:t>03</a:t>
          </a:r>
        </a:p>
      </dgm:t>
    </dgm:pt>
    <dgm:pt modelId="{271DD0D1-B436-4F2B-9A43-40D4B45D4AC5}">
      <dgm:prSet/>
      <dgm:spPr/>
      <dgm:t>
        <a:bodyPr/>
        <a:lstStyle/>
        <a:p>
          <a:r>
            <a:rPr lang="en-US"/>
            <a:t>Existing on-premises group policy</a:t>
          </a:r>
        </a:p>
      </dgm:t>
    </dgm:pt>
    <dgm:pt modelId="{2F860ECF-81E3-4C9F-8077-B33690CE20FF}" type="parTrans" cxnId="{5B490B7A-8D06-40BF-8C5E-B3A24253AE8E}">
      <dgm:prSet/>
      <dgm:spPr/>
      <dgm:t>
        <a:bodyPr/>
        <a:lstStyle/>
        <a:p>
          <a:endParaRPr lang="en-US"/>
        </a:p>
      </dgm:t>
    </dgm:pt>
    <dgm:pt modelId="{CA3F3801-F3FB-403B-B83E-20E5DE25C546}" type="sibTrans" cxnId="{5B490B7A-8D06-40BF-8C5E-B3A24253AE8E}">
      <dgm:prSet phldrT="04" phldr="0"/>
      <dgm:spPr/>
      <dgm:t>
        <a:bodyPr/>
        <a:lstStyle/>
        <a:p>
          <a:r>
            <a:rPr lang="en-US"/>
            <a:t>04</a:t>
          </a:r>
        </a:p>
      </dgm:t>
    </dgm:pt>
    <dgm:pt modelId="{909568BE-ACFF-4C8A-8379-07B1689F35D8}" type="pres">
      <dgm:prSet presAssocID="{BF9AD650-6DE3-4FDA-ADFA-B210047CC869}" presName="Name0" presStyleCnt="0">
        <dgm:presLayoutVars>
          <dgm:animLvl val="lvl"/>
          <dgm:resizeHandles val="exact"/>
        </dgm:presLayoutVars>
      </dgm:prSet>
      <dgm:spPr/>
    </dgm:pt>
    <dgm:pt modelId="{BCDF644C-A759-4BEF-AA07-376B44C493BA}" type="pres">
      <dgm:prSet presAssocID="{B41A80E5-B11C-44CD-A3C8-479F3B45ED87}" presName="compositeNode" presStyleCnt="0">
        <dgm:presLayoutVars>
          <dgm:bulletEnabled val="1"/>
        </dgm:presLayoutVars>
      </dgm:prSet>
      <dgm:spPr/>
    </dgm:pt>
    <dgm:pt modelId="{A161FD6F-2094-4944-8DBD-720BF054F2B0}" type="pres">
      <dgm:prSet presAssocID="{B41A80E5-B11C-44CD-A3C8-479F3B45ED87}" presName="bgRect" presStyleLbl="alignNode1" presStyleIdx="0" presStyleCnt="4"/>
      <dgm:spPr/>
    </dgm:pt>
    <dgm:pt modelId="{0CEE89E5-4C64-4808-AFB4-2EF1C08793C8}" type="pres">
      <dgm:prSet presAssocID="{5D655B40-44D1-4CA1-9BE6-E93706473C50}" presName="sibTransNodeRect" presStyleLbl="alignNode1" presStyleIdx="0" presStyleCnt="4">
        <dgm:presLayoutVars>
          <dgm:chMax val="0"/>
          <dgm:bulletEnabled val="1"/>
        </dgm:presLayoutVars>
      </dgm:prSet>
      <dgm:spPr/>
    </dgm:pt>
    <dgm:pt modelId="{354EAD57-4465-478B-907D-FA28E6E0848E}" type="pres">
      <dgm:prSet presAssocID="{B41A80E5-B11C-44CD-A3C8-479F3B45ED87}" presName="nodeRect" presStyleLbl="alignNode1" presStyleIdx="0" presStyleCnt="4">
        <dgm:presLayoutVars>
          <dgm:bulletEnabled val="1"/>
        </dgm:presLayoutVars>
      </dgm:prSet>
      <dgm:spPr/>
    </dgm:pt>
    <dgm:pt modelId="{5F8CC0C7-7CA3-4E2C-AF3A-B0A5756D40A0}" type="pres">
      <dgm:prSet presAssocID="{5D655B40-44D1-4CA1-9BE6-E93706473C50}" presName="sibTrans" presStyleCnt="0"/>
      <dgm:spPr/>
    </dgm:pt>
    <dgm:pt modelId="{2FB1C6B5-A1F9-4653-A0AA-10D81A254B3B}" type="pres">
      <dgm:prSet presAssocID="{0DF073A9-C920-4FF1-B292-9D519002C0A6}" presName="compositeNode" presStyleCnt="0">
        <dgm:presLayoutVars>
          <dgm:bulletEnabled val="1"/>
        </dgm:presLayoutVars>
      </dgm:prSet>
      <dgm:spPr/>
    </dgm:pt>
    <dgm:pt modelId="{9E9F3E48-7C8C-4903-9762-42564A335D72}" type="pres">
      <dgm:prSet presAssocID="{0DF073A9-C920-4FF1-B292-9D519002C0A6}" presName="bgRect" presStyleLbl="alignNode1" presStyleIdx="1" presStyleCnt="4"/>
      <dgm:spPr/>
    </dgm:pt>
    <dgm:pt modelId="{9C8D898A-BF1F-416A-9251-DB202F91F7EC}" type="pres">
      <dgm:prSet presAssocID="{76687540-34D4-4D46-8D0C-6B82AC776240}" presName="sibTransNodeRect" presStyleLbl="alignNode1" presStyleIdx="1" presStyleCnt="4">
        <dgm:presLayoutVars>
          <dgm:chMax val="0"/>
          <dgm:bulletEnabled val="1"/>
        </dgm:presLayoutVars>
      </dgm:prSet>
      <dgm:spPr/>
    </dgm:pt>
    <dgm:pt modelId="{ADA133DF-B0FD-4C34-85DD-640245C16465}" type="pres">
      <dgm:prSet presAssocID="{0DF073A9-C920-4FF1-B292-9D519002C0A6}" presName="nodeRect" presStyleLbl="alignNode1" presStyleIdx="1" presStyleCnt="4">
        <dgm:presLayoutVars>
          <dgm:bulletEnabled val="1"/>
        </dgm:presLayoutVars>
      </dgm:prSet>
      <dgm:spPr/>
    </dgm:pt>
    <dgm:pt modelId="{306421ED-276F-442A-AE61-AA2395AE9D6C}" type="pres">
      <dgm:prSet presAssocID="{76687540-34D4-4D46-8D0C-6B82AC776240}" presName="sibTrans" presStyleCnt="0"/>
      <dgm:spPr/>
    </dgm:pt>
    <dgm:pt modelId="{B2DB081B-7B0F-49E9-A274-B17C5776CDE7}" type="pres">
      <dgm:prSet presAssocID="{E7789655-1AEF-4D18-AEBB-B1885FD0A72F}" presName="compositeNode" presStyleCnt="0">
        <dgm:presLayoutVars>
          <dgm:bulletEnabled val="1"/>
        </dgm:presLayoutVars>
      </dgm:prSet>
      <dgm:spPr/>
    </dgm:pt>
    <dgm:pt modelId="{60F491CA-C478-441C-99D1-958A2DF88668}" type="pres">
      <dgm:prSet presAssocID="{E7789655-1AEF-4D18-AEBB-B1885FD0A72F}" presName="bgRect" presStyleLbl="alignNode1" presStyleIdx="2" presStyleCnt="4"/>
      <dgm:spPr/>
    </dgm:pt>
    <dgm:pt modelId="{EC4AE490-4532-4045-AEA6-6576D1B68783}" type="pres">
      <dgm:prSet presAssocID="{ED6FA3D6-49E7-40F2-9329-5D2BB875921E}" presName="sibTransNodeRect" presStyleLbl="alignNode1" presStyleIdx="2" presStyleCnt="4">
        <dgm:presLayoutVars>
          <dgm:chMax val="0"/>
          <dgm:bulletEnabled val="1"/>
        </dgm:presLayoutVars>
      </dgm:prSet>
      <dgm:spPr/>
    </dgm:pt>
    <dgm:pt modelId="{AB9E563C-D5E3-4F83-A4D1-F17BE9BAB72E}" type="pres">
      <dgm:prSet presAssocID="{E7789655-1AEF-4D18-AEBB-B1885FD0A72F}" presName="nodeRect" presStyleLbl="alignNode1" presStyleIdx="2" presStyleCnt="4">
        <dgm:presLayoutVars>
          <dgm:bulletEnabled val="1"/>
        </dgm:presLayoutVars>
      </dgm:prSet>
      <dgm:spPr/>
    </dgm:pt>
    <dgm:pt modelId="{3E98F305-1EB7-45B4-A94C-112A696021C4}" type="pres">
      <dgm:prSet presAssocID="{ED6FA3D6-49E7-40F2-9329-5D2BB875921E}" presName="sibTrans" presStyleCnt="0"/>
      <dgm:spPr/>
    </dgm:pt>
    <dgm:pt modelId="{D3F09670-1ADB-497B-BFB7-430DE4FF21F0}" type="pres">
      <dgm:prSet presAssocID="{271DD0D1-B436-4F2B-9A43-40D4B45D4AC5}" presName="compositeNode" presStyleCnt="0">
        <dgm:presLayoutVars>
          <dgm:bulletEnabled val="1"/>
        </dgm:presLayoutVars>
      </dgm:prSet>
      <dgm:spPr/>
    </dgm:pt>
    <dgm:pt modelId="{37B3F52E-2A5B-407E-AF2F-40BE2C797286}" type="pres">
      <dgm:prSet presAssocID="{271DD0D1-B436-4F2B-9A43-40D4B45D4AC5}" presName="bgRect" presStyleLbl="alignNode1" presStyleIdx="3" presStyleCnt="4"/>
      <dgm:spPr/>
    </dgm:pt>
    <dgm:pt modelId="{4E73CE13-17EB-477E-A547-B4FC08F54187}" type="pres">
      <dgm:prSet presAssocID="{CA3F3801-F3FB-403B-B83E-20E5DE25C546}" presName="sibTransNodeRect" presStyleLbl="alignNode1" presStyleIdx="3" presStyleCnt="4">
        <dgm:presLayoutVars>
          <dgm:chMax val="0"/>
          <dgm:bulletEnabled val="1"/>
        </dgm:presLayoutVars>
      </dgm:prSet>
      <dgm:spPr/>
    </dgm:pt>
    <dgm:pt modelId="{13EB0722-1E2B-4AEF-B3B3-6BCC7A784A48}" type="pres">
      <dgm:prSet presAssocID="{271DD0D1-B436-4F2B-9A43-40D4B45D4AC5}" presName="nodeRect" presStyleLbl="alignNode1" presStyleIdx="3" presStyleCnt="4">
        <dgm:presLayoutVars>
          <dgm:bulletEnabled val="1"/>
        </dgm:presLayoutVars>
      </dgm:prSet>
      <dgm:spPr/>
    </dgm:pt>
  </dgm:ptLst>
  <dgm:cxnLst>
    <dgm:cxn modelId="{7C242700-78C0-42AE-9F73-0C5254EAAD8E}" type="presOf" srcId="{B41A80E5-B11C-44CD-A3C8-479F3B45ED87}" destId="{A161FD6F-2094-4944-8DBD-720BF054F2B0}" srcOrd="0" destOrd="0" presId="urn:microsoft.com/office/officeart/2016/7/layout/LinearBlockProcessNumbered"/>
    <dgm:cxn modelId="{DB9E8106-8B7C-45A7-AE37-412427471A67}" type="presOf" srcId="{B41A80E5-B11C-44CD-A3C8-479F3B45ED87}" destId="{354EAD57-4465-478B-907D-FA28E6E0848E}" srcOrd="1" destOrd="0" presId="urn:microsoft.com/office/officeart/2016/7/layout/LinearBlockProcessNumbered"/>
    <dgm:cxn modelId="{C648760C-728A-458B-B573-88404F820292}" type="presOf" srcId="{ED6FA3D6-49E7-40F2-9329-5D2BB875921E}" destId="{EC4AE490-4532-4045-AEA6-6576D1B68783}" srcOrd="0" destOrd="0" presId="urn:microsoft.com/office/officeart/2016/7/layout/LinearBlockProcessNumbered"/>
    <dgm:cxn modelId="{7F857E1B-6882-4457-8EB7-779FC87EDDAC}" type="presOf" srcId="{E7789655-1AEF-4D18-AEBB-B1885FD0A72F}" destId="{AB9E563C-D5E3-4F83-A4D1-F17BE9BAB72E}" srcOrd="1" destOrd="0" presId="urn:microsoft.com/office/officeart/2016/7/layout/LinearBlockProcessNumbered"/>
    <dgm:cxn modelId="{55A9D625-EA9E-44EF-8910-6BB1AB61B65E}" srcId="{BF9AD650-6DE3-4FDA-ADFA-B210047CC869}" destId="{0DF073A9-C920-4FF1-B292-9D519002C0A6}" srcOrd="1" destOrd="0" parTransId="{CE52CA68-BCCB-4074-B142-55A88734396F}" sibTransId="{76687540-34D4-4D46-8D0C-6B82AC776240}"/>
    <dgm:cxn modelId="{5A1D0434-089A-422C-AA97-E0C03EBF000F}" type="presOf" srcId="{0DF073A9-C920-4FF1-B292-9D519002C0A6}" destId="{9E9F3E48-7C8C-4903-9762-42564A335D72}" srcOrd="0" destOrd="0" presId="urn:microsoft.com/office/officeart/2016/7/layout/LinearBlockProcessNumbered"/>
    <dgm:cxn modelId="{B730445B-5BCD-4FD6-9255-B4FAFC04655F}" type="presOf" srcId="{5D655B40-44D1-4CA1-9BE6-E93706473C50}" destId="{0CEE89E5-4C64-4808-AFB4-2EF1C08793C8}" srcOrd="0" destOrd="0" presId="urn:microsoft.com/office/officeart/2016/7/layout/LinearBlockProcessNumbered"/>
    <dgm:cxn modelId="{04BCA861-8A36-44C7-8542-CF6F4259ACEE}" type="presOf" srcId="{E7789655-1AEF-4D18-AEBB-B1885FD0A72F}" destId="{60F491CA-C478-441C-99D1-958A2DF88668}" srcOrd="0" destOrd="0" presId="urn:microsoft.com/office/officeart/2016/7/layout/LinearBlockProcessNumbered"/>
    <dgm:cxn modelId="{30205A51-F7A8-4013-BBA4-1872C44B9CE3}" srcId="{BF9AD650-6DE3-4FDA-ADFA-B210047CC869}" destId="{B41A80E5-B11C-44CD-A3C8-479F3B45ED87}" srcOrd="0" destOrd="0" parTransId="{7A46E061-4938-448D-BFD2-BA1EA4F60556}" sibTransId="{5D655B40-44D1-4CA1-9BE6-E93706473C50}"/>
    <dgm:cxn modelId="{5B490B7A-8D06-40BF-8C5E-B3A24253AE8E}" srcId="{BF9AD650-6DE3-4FDA-ADFA-B210047CC869}" destId="{271DD0D1-B436-4F2B-9A43-40D4B45D4AC5}" srcOrd="3" destOrd="0" parTransId="{2F860ECF-81E3-4C9F-8077-B33690CE20FF}" sibTransId="{CA3F3801-F3FB-403B-B83E-20E5DE25C546}"/>
    <dgm:cxn modelId="{029C3083-95C3-4202-A07F-6B453062E24E}" type="presOf" srcId="{CA3F3801-F3FB-403B-B83E-20E5DE25C546}" destId="{4E73CE13-17EB-477E-A547-B4FC08F54187}" srcOrd="0" destOrd="0" presId="urn:microsoft.com/office/officeart/2016/7/layout/LinearBlockProcessNumbered"/>
    <dgm:cxn modelId="{8B3CFE92-E84F-4896-A21C-F8ECD842B1C8}" type="presOf" srcId="{271DD0D1-B436-4F2B-9A43-40D4B45D4AC5}" destId="{13EB0722-1E2B-4AEF-B3B3-6BCC7A784A48}" srcOrd="1" destOrd="0" presId="urn:microsoft.com/office/officeart/2016/7/layout/LinearBlockProcessNumbered"/>
    <dgm:cxn modelId="{806215C3-F4C2-477C-8662-6EF3673DDD76}" type="presOf" srcId="{271DD0D1-B436-4F2B-9A43-40D4B45D4AC5}" destId="{37B3F52E-2A5B-407E-AF2F-40BE2C797286}" srcOrd="0" destOrd="0" presId="urn:microsoft.com/office/officeart/2016/7/layout/LinearBlockProcessNumbered"/>
    <dgm:cxn modelId="{06C341CF-5018-49FA-9AA3-0EE0C6CCC0C0}" type="presOf" srcId="{76687540-34D4-4D46-8D0C-6B82AC776240}" destId="{9C8D898A-BF1F-416A-9251-DB202F91F7EC}" srcOrd="0" destOrd="0" presId="urn:microsoft.com/office/officeart/2016/7/layout/LinearBlockProcessNumbered"/>
    <dgm:cxn modelId="{541A8EDB-2A3F-4077-A085-D988BAE8ABD6}" srcId="{BF9AD650-6DE3-4FDA-ADFA-B210047CC869}" destId="{E7789655-1AEF-4D18-AEBB-B1885FD0A72F}" srcOrd="2" destOrd="0" parTransId="{58E9D17D-D47B-4071-B15F-05E185456903}" sibTransId="{ED6FA3D6-49E7-40F2-9329-5D2BB875921E}"/>
    <dgm:cxn modelId="{F3CB15F8-608F-4FD5-9BE3-F84365CE023C}" type="presOf" srcId="{0DF073A9-C920-4FF1-B292-9D519002C0A6}" destId="{ADA133DF-B0FD-4C34-85DD-640245C16465}" srcOrd="1" destOrd="0" presId="urn:microsoft.com/office/officeart/2016/7/layout/LinearBlockProcessNumbered"/>
    <dgm:cxn modelId="{1BBB3BFB-9ACF-4AD7-A60C-8FAB6B7091EE}" type="presOf" srcId="{BF9AD650-6DE3-4FDA-ADFA-B210047CC869}" destId="{909568BE-ACFF-4C8A-8379-07B1689F35D8}" srcOrd="0" destOrd="0" presId="urn:microsoft.com/office/officeart/2016/7/layout/LinearBlockProcessNumbered"/>
    <dgm:cxn modelId="{C9EEB0FF-04CF-47A6-9F0F-6D651970E9F4}" type="presParOf" srcId="{909568BE-ACFF-4C8A-8379-07B1689F35D8}" destId="{BCDF644C-A759-4BEF-AA07-376B44C493BA}" srcOrd="0" destOrd="0" presId="urn:microsoft.com/office/officeart/2016/7/layout/LinearBlockProcessNumbered"/>
    <dgm:cxn modelId="{3942B29B-AE8A-466A-89CE-909F0764FD14}" type="presParOf" srcId="{BCDF644C-A759-4BEF-AA07-376B44C493BA}" destId="{A161FD6F-2094-4944-8DBD-720BF054F2B0}" srcOrd="0" destOrd="0" presId="urn:microsoft.com/office/officeart/2016/7/layout/LinearBlockProcessNumbered"/>
    <dgm:cxn modelId="{CA928EFE-CE8A-4687-95C8-B8FAF3BB52E9}" type="presParOf" srcId="{BCDF644C-A759-4BEF-AA07-376B44C493BA}" destId="{0CEE89E5-4C64-4808-AFB4-2EF1C08793C8}" srcOrd="1" destOrd="0" presId="urn:microsoft.com/office/officeart/2016/7/layout/LinearBlockProcessNumbered"/>
    <dgm:cxn modelId="{F74D2D5A-039B-4F78-8783-98E01E24F40D}" type="presParOf" srcId="{BCDF644C-A759-4BEF-AA07-376B44C493BA}" destId="{354EAD57-4465-478B-907D-FA28E6E0848E}" srcOrd="2" destOrd="0" presId="urn:microsoft.com/office/officeart/2016/7/layout/LinearBlockProcessNumbered"/>
    <dgm:cxn modelId="{502CC983-3030-4293-8B62-B6240CBA7AAA}" type="presParOf" srcId="{909568BE-ACFF-4C8A-8379-07B1689F35D8}" destId="{5F8CC0C7-7CA3-4E2C-AF3A-B0A5756D40A0}" srcOrd="1" destOrd="0" presId="urn:microsoft.com/office/officeart/2016/7/layout/LinearBlockProcessNumbered"/>
    <dgm:cxn modelId="{399EC335-23E9-4C70-9815-D3E91373FE0F}" type="presParOf" srcId="{909568BE-ACFF-4C8A-8379-07B1689F35D8}" destId="{2FB1C6B5-A1F9-4653-A0AA-10D81A254B3B}" srcOrd="2" destOrd="0" presId="urn:microsoft.com/office/officeart/2016/7/layout/LinearBlockProcessNumbered"/>
    <dgm:cxn modelId="{04B2C2B7-8E7C-480C-9053-B8EEDC9014C7}" type="presParOf" srcId="{2FB1C6B5-A1F9-4653-A0AA-10D81A254B3B}" destId="{9E9F3E48-7C8C-4903-9762-42564A335D72}" srcOrd="0" destOrd="0" presId="urn:microsoft.com/office/officeart/2016/7/layout/LinearBlockProcessNumbered"/>
    <dgm:cxn modelId="{0B9B4469-0B68-4588-9EDC-D13D6C30A90F}" type="presParOf" srcId="{2FB1C6B5-A1F9-4653-A0AA-10D81A254B3B}" destId="{9C8D898A-BF1F-416A-9251-DB202F91F7EC}" srcOrd="1" destOrd="0" presId="urn:microsoft.com/office/officeart/2016/7/layout/LinearBlockProcessNumbered"/>
    <dgm:cxn modelId="{90820023-6935-4B5C-A12F-8EA63E6ABE9F}" type="presParOf" srcId="{2FB1C6B5-A1F9-4653-A0AA-10D81A254B3B}" destId="{ADA133DF-B0FD-4C34-85DD-640245C16465}" srcOrd="2" destOrd="0" presId="urn:microsoft.com/office/officeart/2016/7/layout/LinearBlockProcessNumbered"/>
    <dgm:cxn modelId="{D2AEA1C3-6414-4536-AB9B-7706BA768E4C}" type="presParOf" srcId="{909568BE-ACFF-4C8A-8379-07B1689F35D8}" destId="{306421ED-276F-442A-AE61-AA2395AE9D6C}" srcOrd="3" destOrd="0" presId="urn:microsoft.com/office/officeart/2016/7/layout/LinearBlockProcessNumbered"/>
    <dgm:cxn modelId="{624BD226-23E0-456A-B963-A05BF71AE93B}" type="presParOf" srcId="{909568BE-ACFF-4C8A-8379-07B1689F35D8}" destId="{B2DB081B-7B0F-49E9-A274-B17C5776CDE7}" srcOrd="4" destOrd="0" presId="urn:microsoft.com/office/officeart/2016/7/layout/LinearBlockProcessNumbered"/>
    <dgm:cxn modelId="{62B6A364-0142-453A-962A-7D2513BBB572}" type="presParOf" srcId="{B2DB081B-7B0F-49E9-A274-B17C5776CDE7}" destId="{60F491CA-C478-441C-99D1-958A2DF88668}" srcOrd="0" destOrd="0" presId="urn:microsoft.com/office/officeart/2016/7/layout/LinearBlockProcessNumbered"/>
    <dgm:cxn modelId="{21A73277-47B0-481E-9273-888BB906ED79}" type="presParOf" srcId="{B2DB081B-7B0F-49E9-A274-B17C5776CDE7}" destId="{EC4AE490-4532-4045-AEA6-6576D1B68783}" srcOrd="1" destOrd="0" presId="urn:microsoft.com/office/officeart/2016/7/layout/LinearBlockProcessNumbered"/>
    <dgm:cxn modelId="{4D701550-4E92-4708-A0FE-13EBE44D7E14}" type="presParOf" srcId="{B2DB081B-7B0F-49E9-A274-B17C5776CDE7}" destId="{AB9E563C-D5E3-4F83-A4D1-F17BE9BAB72E}" srcOrd="2" destOrd="0" presId="urn:microsoft.com/office/officeart/2016/7/layout/LinearBlockProcessNumbered"/>
    <dgm:cxn modelId="{21ADE6EE-7994-4297-B66E-3EA4F0FC09B8}" type="presParOf" srcId="{909568BE-ACFF-4C8A-8379-07B1689F35D8}" destId="{3E98F305-1EB7-45B4-A94C-112A696021C4}" srcOrd="5" destOrd="0" presId="urn:microsoft.com/office/officeart/2016/7/layout/LinearBlockProcessNumbered"/>
    <dgm:cxn modelId="{6DEBEFE3-9150-4982-9F2A-A0392A4C0839}" type="presParOf" srcId="{909568BE-ACFF-4C8A-8379-07B1689F35D8}" destId="{D3F09670-1ADB-497B-BFB7-430DE4FF21F0}" srcOrd="6" destOrd="0" presId="urn:microsoft.com/office/officeart/2016/7/layout/LinearBlockProcessNumbered"/>
    <dgm:cxn modelId="{63E5EE01-F5C2-4677-B46D-04CC2BA84C68}" type="presParOf" srcId="{D3F09670-1ADB-497B-BFB7-430DE4FF21F0}" destId="{37B3F52E-2A5B-407E-AF2F-40BE2C797286}" srcOrd="0" destOrd="0" presId="urn:microsoft.com/office/officeart/2016/7/layout/LinearBlockProcessNumbered"/>
    <dgm:cxn modelId="{F70CF7AF-FEA3-43FD-9F04-0C3456607100}" type="presParOf" srcId="{D3F09670-1ADB-497B-BFB7-430DE4FF21F0}" destId="{4E73CE13-17EB-477E-A547-B4FC08F54187}" srcOrd="1" destOrd="0" presId="urn:microsoft.com/office/officeart/2016/7/layout/LinearBlockProcessNumbered"/>
    <dgm:cxn modelId="{09B8E1C7-8038-489A-831F-A0D0B8F01D0B}" type="presParOf" srcId="{D3F09670-1ADB-497B-BFB7-430DE4FF21F0}" destId="{13EB0722-1E2B-4AEF-B3B3-6BCC7A784A48}" srcOrd="2" destOrd="0" presId="urn:microsoft.com/office/officeart/2016/7/layout/LinearBlock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FA35E77-428F-46ED-833D-9D431F9CCCC6}"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7FBB097B-587A-4A06-BE4F-AC26EE3A19B8}">
      <dgm:prSet/>
      <dgm:spPr/>
      <dgm:t>
        <a:bodyPr/>
        <a:lstStyle/>
        <a:p>
          <a:pPr>
            <a:lnSpc>
              <a:spcPct val="100000"/>
            </a:lnSpc>
          </a:pPr>
          <a:r>
            <a:rPr lang="en-US"/>
            <a:t>Move directly to cloud endpoint management using Microsoft Intune.</a:t>
          </a:r>
        </a:p>
      </dgm:t>
    </dgm:pt>
    <dgm:pt modelId="{F0160EA8-71EC-4C7C-8530-C5E7E7243E2E}" type="parTrans" cxnId="{68F19422-0E08-44C5-B8A4-B49B282C813F}">
      <dgm:prSet/>
      <dgm:spPr/>
      <dgm:t>
        <a:bodyPr/>
        <a:lstStyle/>
        <a:p>
          <a:endParaRPr lang="en-US"/>
        </a:p>
      </dgm:t>
    </dgm:pt>
    <dgm:pt modelId="{D075D616-923F-4B08-837B-6775A418A79A}" type="sibTrans" cxnId="{68F19422-0E08-44C5-B8A4-B49B282C813F}">
      <dgm:prSet/>
      <dgm:spPr/>
      <dgm:t>
        <a:bodyPr/>
        <a:lstStyle/>
        <a:p>
          <a:endParaRPr lang="en-US"/>
        </a:p>
      </dgm:t>
    </dgm:pt>
    <dgm:pt modelId="{659AE48B-28D7-4455-B2E6-5017222C8AC4}">
      <dgm:prSet/>
      <dgm:spPr/>
      <dgm:t>
        <a:bodyPr/>
        <a:lstStyle/>
        <a:p>
          <a:pPr>
            <a:lnSpc>
              <a:spcPct val="100000"/>
            </a:lnSpc>
          </a:pPr>
          <a:r>
            <a:rPr lang="en-US"/>
            <a:t>Use tenant attach or co-management with Microsoft Endpoint Configuration Manager.</a:t>
          </a:r>
        </a:p>
      </dgm:t>
    </dgm:pt>
    <dgm:pt modelId="{1A51DE51-8113-416C-A966-AB3A1509C3DE}" type="parTrans" cxnId="{AED15E60-084D-4193-BCBE-412BCBDB4C76}">
      <dgm:prSet/>
      <dgm:spPr/>
      <dgm:t>
        <a:bodyPr/>
        <a:lstStyle/>
        <a:p>
          <a:endParaRPr lang="en-US"/>
        </a:p>
      </dgm:t>
    </dgm:pt>
    <dgm:pt modelId="{BBA9542F-9105-4C6D-8C24-23D487EC7658}" type="sibTrans" cxnId="{AED15E60-084D-4193-BCBE-412BCBDB4C76}">
      <dgm:prSet/>
      <dgm:spPr/>
      <dgm:t>
        <a:bodyPr/>
        <a:lstStyle/>
        <a:p>
          <a:endParaRPr lang="en-US"/>
        </a:p>
      </dgm:t>
    </dgm:pt>
    <dgm:pt modelId="{F64DA0F9-B72D-4559-BD3F-2153E3E359DD}" type="pres">
      <dgm:prSet presAssocID="{4FA35E77-428F-46ED-833D-9D431F9CCCC6}" presName="root" presStyleCnt="0">
        <dgm:presLayoutVars>
          <dgm:dir/>
          <dgm:resizeHandles val="exact"/>
        </dgm:presLayoutVars>
      </dgm:prSet>
      <dgm:spPr/>
    </dgm:pt>
    <dgm:pt modelId="{11AE625D-DFC0-4C87-934A-01240300FB82}" type="pres">
      <dgm:prSet presAssocID="{7FBB097B-587A-4A06-BE4F-AC26EE3A19B8}" presName="compNode" presStyleCnt="0"/>
      <dgm:spPr/>
    </dgm:pt>
    <dgm:pt modelId="{9FFA83CD-D071-4597-BE61-3B5F26F515BC}" type="pres">
      <dgm:prSet presAssocID="{7FBB097B-587A-4A06-BE4F-AC26EE3A19B8}"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loud"/>
        </a:ext>
      </dgm:extLst>
    </dgm:pt>
    <dgm:pt modelId="{D5C5402D-007E-4C4E-8424-338DDD936C99}" type="pres">
      <dgm:prSet presAssocID="{7FBB097B-587A-4A06-BE4F-AC26EE3A19B8}" presName="spaceRect" presStyleCnt="0"/>
      <dgm:spPr/>
    </dgm:pt>
    <dgm:pt modelId="{1E36C850-C687-4FA8-8E99-048E801C8542}" type="pres">
      <dgm:prSet presAssocID="{7FBB097B-587A-4A06-BE4F-AC26EE3A19B8}" presName="textRect" presStyleLbl="revTx" presStyleIdx="0" presStyleCnt="2">
        <dgm:presLayoutVars>
          <dgm:chMax val="1"/>
          <dgm:chPref val="1"/>
        </dgm:presLayoutVars>
      </dgm:prSet>
      <dgm:spPr/>
    </dgm:pt>
    <dgm:pt modelId="{B78B047D-28F3-4838-94B5-728D879B9A82}" type="pres">
      <dgm:prSet presAssocID="{D075D616-923F-4B08-837B-6775A418A79A}" presName="sibTrans" presStyleCnt="0"/>
      <dgm:spPr/>
    </dgm:pt>
    <dgm:pt modelId="{3A336AAF-F95B-49AB-A657-D635FBFC31B5}" type="pres">
      <dgm:prSet presAssocID="{659AE48B-28D7-4455-B2E6-5017222C8AC4}" presName="compNode" presStyleCnt="0"/>
      <dgm:spPr/>
    </dgm:pt>
    <dgm:pt modelId="{924156E0-88BD-4FC9-B880-306B9CAF416D}" type="pres">
      <dgm:prSet presAssocID="{659AE48B-28D7-4455-B2E6-5017222C8AC4}"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erver"/>
        </a:ext>
      </dgm:extLst>
    </dgm:pt>
    <dgm:pt modelId="{D7B4F6B0-2C51-4746-B9A4-31CB1A5E7337}" type="pres">
      <dgm:prSet presAssocID="{659AE48B-28D7-4455-B2E6-5017222C8AC4}" presName="spaceRect" presStyleCnt="0"/>
      <dgm:spPr/>
    </dgm:pt>
    <dgm:pt modelId="{E72EA8E6-403E-469E-A3E3-1BE936F7BDC4}" type="pres">
      <dgm:prSet presAssocID="{659AE48B-28D7-4455-B2E6-5017222C8AC4}" presName="textRect" presStyleLbl="revTx" presStyleIdx="1" presStyleCnt="2">
        <dgm:presLayoutVars>
          <dgm:chMax val="1"/>
          <dgm:chPref val="1"/>
        </dgm:presLayoutVars>
      </dgm:prSet>
      <dgm:spPr/>
    </dgm:pt>
  </dgm:ptLst>
  <dgm:cxnLst>
    <dgm:cxn modelId="{68F19422-0E08-44C5-B8A4-B49B282C813F}" srcId="{4FA35E77-428F-46ED-833D-9D431F9CCCC6}" destId="{7FBB097B-587A-4A06-BE4F-AC26EE3A19B8}" srcOrd="0" destOrd="0" parTransId="{F0160EA8-71EC-4C7C-8530-C5E7E7243E2E}" sibTransId="{D075D616-923F-4B08-837B-6775A418A79A}"/>
    <dgm:cxn modelId="{3115C73D-FC24-4265-96EE-0E94E4BDF7A9}" type="presOf" srcId="{7FBB097B-587A-4A06-BE4F-AC26EE3A19B8}" destId="{1E36C850-C687-4FA8-8E99-048E801C8542}" srcOrd="0" destOrd="0" presId="urn:microsoft.com/office/officeart/2018/2/layout/IconLabelList"/>
    <dgm:cxn modelId="{AED15E60-084D-4193-BCBE-412BCBDB4C76}" srcId="{4FA35E77-428F-46ED-833D-9D431F9CCCC6}" destId="{659AE48B-28D7-4455-B2E6-5017222C8AC4}" srcOrd="1" destOrd="0" parTransId="{1A51DE51-8113-416C-A966-AB3A1509C3DE}" sibTransId="{BBA9542F-9105-4C6D-8C24-23D487EC7658}"/>
    <dgm:cxn modelId="{32E0804A-1E40-4FC6-A110-9CF967E39617}" type="presOf" srcId="{4FA35E77-428F-46ED-833D-9D431F9CCCC6}" destId="{F64DA0F9-B72D-4559-BD3F-2153E3E359DD}" srcOrd="0" destOrd="0" presId="urn:microsoft.com/office/officeart/2018/2/layout/IconLabelList"/>
    <dgm:cxn modelId="{307EE490-391B-462F-9795-3BFF8BC9E984}" type="presOf" srcId="{659AE48B-28D7-4455-B2E6-5017222C8AC4}" destId="{E72EA8E6-403E-469E-A3E3-1BE936F7BDC4}" srcOrd="0" destOrd="0" presId="urn:microsoft.com/office/officeart/2018/2/layout/IconLabelList"/>
    <dgm:cxn modelId="{5601781F-FA56-420C-B867-CA3698F73742}" type="presParOf" srcId="{F64DA0F9-B72D-4559-BD3F-2153E3E359DD}" destId="{11AE625D-DFC0-4C87-934A-01240300FB82}" srcOrd="0" destOrd="0" presId="urn:microsoft.com/office/officeart/2018/2/layout/IconLabelList"/>
    <dgm:cxn modelId="{84135C22-FD95-4EA6-B37C-1A163F010021}" type="presParOf" srcId="{11AE625D-DFC0-4C87-934A-01240300FB82}" destId="{9FFA83CD-D071-4597-BE61-3B5F26F515BC}" srcOrd="0" destOrd="0" presId="urn:microsoft.com/office/officeart/2018/2/layout/IconLabelList"/>
    <dgm:cxn modelId="{BDB63DD1-D002-4972-9579-5DF56CF2C7A2}" type="presParOf" srcId="{11AE625D-DFC0-4C87-934A-01240300FB82}" destId="{D5C5402D-007E-4C4E-8424-338DDD936C99}" srcOrd="1" destOrd="0" presId="urn:microsoft.com/office/officeart/2018/2/layout/IconLabelList"/>
    <dgm:cxn modelId="{0825650F-42DE-4314-B30F-55545CF70373}" type="presParOf" srcId="{11AE625D-DFC0-4C87-934A-01240300FB82}" destId="{1E36C850-C687-4FA8-8E99-048E801C8542}" srcOrd="2" destOrd="0" presId="urn:microsoft.com/office/officeart/2018/2/layout/IconLabelList"/>
    <dgm:cxn modelId="{A4558E47-6B00-4AC5-9785-87C3D17F5862}" type="presParOf" srcId="{F64DA0F9-B72D-4559-BD3F-2153E3E359DD}" destId="{B78B047D-28F3-4838-94B5-728D879B9A82}" srcOrd="1" destOrd="0" presId="urn:microsoft.com/office/officeart/2018/2/layout/IconLabelList"/>
    <dgm:cxn modelId="{9FF4CD17-BADE-4BCE-803A-FE19DFB6FBC5}" type="presParOf" srcId="{F64DA0F9-B72D-4559-BD3F-2153E3E359DD}" destId="{3A336AAF-F95B-49AB-A657-D635FBFC31B5}" srcOrd="2" destOrd="0" presId="urn:microsoft.com/office/officeart/2018/2/layout/IconLabelList"/>
    <dgm:cxn modelId="{3152466F-66B8-491B-824B-15B2AEFAF249}" type="presParOf" srcId="{3A336AAF-F95B-49AB-A657-D635FBFC31B5}" destId="{924156E0-88BD-4FC9-B880-306B9CAF416D}" srcOrd="0" destOrd="0" presId="urn:microsoft.com/office/officeart/2018/2/layout/IconLabelList"/>
    <dgm:cxn modelId="{6A7A4143-1146-464B-9667-20D7AB7B3562}" type="presParOf" srcId="{3A336AAF-F95B-49AB-A657-D635FBFC31B5}" destId="{D7B4F6B0-2C51-4746-B9A4-31CB1A5E7337}" srcOrd="1" destOrd="0" presId="urn:microsoft.com/office/officeart/2018/2/layout/IconLabelList"/>
    <dgm:cxn modelId="{8040F13F-1453-4A66-A7BC-3F8E65395F33}" type="presParOf" srcId="{3A336AAF-F95B-49AB-A657-D635FBFC31B5}" destId="{E72EA8E6-403E-469E-A3E3-1BE936F7BDC4}"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61FD6F-2094-4944-8DBD-720BF054F2B0}">
      <dsp:nvSpPr>
        <dsp:cNvPr id="0" name=""/>
        <dsp:cNvSpPr/>
      </dsp:nvSpPr>
      <dsp:spPr>
        <a:xfrm>
          <a:off x="211" y="143868"/>
          <a:ext cx="2556664" cy="3067996"/>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2542" tIns="0" rIns="252542" bIns="330200" numCol="1" spcCol="1270" anchor="t" anchorCtr="0">
          <a:noAutofit/>
        </a:bodyPr>
        <a:lstStyle/>
        <a:p>
          <a:pPr marL="0" lvl="0" indent="0" algn="l" defTabSz="977900">
            <a:lnSpc>
              <a:spcPct val="90000"/>
            </a:lnSpc>
            <a:spcBef>
              <a:spcPct val="0"/>
            </a:spcBef>
            <a:spcAft>
              <a:spcPct val="35000"/>
            </a:spcAft>
            <a:buNone/>
          </a:pPr>
          <a:r>
            <a:rPr lang="en-US" sz="2200" kern="1200"/>
            <a:t>Limited or no existing endpoint management tools</a:t>
          </a:r>
        </a:p>
      </dsp:txBody>
      <dsp:txXfrm>
        <a:off x="211" y="1371067"/>
        <a:ext cx="2556664" cy="1840798"/>
      </dsp:txXfrm>
    </dsp:sp>
    <dsp:sp modelId="{0CEE89E5-4C64-4808-AFB4-2EF1C08793C8}">
      <dsp:nvSpPr>
        <dsp:cNvPr id="0" name=""/>
        <dsp:cNvSpPr/>
      </dsp:nvSpPr>
      <dsp:spPr>
        <a:xfrm>
          <a:off x="211" y="143868"/>
          <a:ext cx="2556664" cy="1227198"/>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52542" tIns="165100" rIns="252542" bIns="165100" numCol="1" spcCol="1270" anchor="ctr" anchorCtr="0">
          <a:noAutofit/>
        </a:bodyPr>
        <a:lstStyle/>
        <a:p>
          <a:pPr marL="0" lvl="0" indent="0" algn="l" defTabSz="2889250">
            <a:lnSpc>
              <a:spcPct val="90000"/>
            </a:lnSpc>
            <a:spcBef>
              <a:spcPct val="0"/>
            </a:spcBef>
            <a:spcAft>
              <a:spcPct val="35000"/>
            </a:spcAft>
            <a:buNone/>
          </a:pPr>
          <a:r>
            <a:rPr lang="en-US" sz="6500" kern="1200"/>
            <a:t>01</a:t>
          </a:r>
        </a:p>
      </dsp:txBody>
      <dsp:txXfrm>
        <a:off x="211" y="143868"/>
        <a:ext cx="2556664" cy="1227198"/>
      </dsp:txXfrm>
    </dsp:sp>
    <dsp:sp modelId="{9E9F3E48-7C8C-4903-9762-42564A335D72}">
      <dsp:nvSpPr>
        <dsp:cNvPr id="0" name=""/>
        <dsp:cNvSpPr/>
      </dsp:nvSpPr>
      <dsp:spPr>
        <a:xfrm>
          <a:off x="2761408" y="143868"/>
          <a:ext cx="2556664" cy="3067996"/>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2542" tIns="0" rIns="252542" bIns="330200" numCol="1" spcCol="1270" anchor="t" anchorCtr="0">
          <a:noAutofit/>
        </a:bodyPr>
        <a:lstStyle/>
        <a:p>
          <a:pPr marL="0" lvl="0" indent="0" algn="l" defTabSz="977900">
            <a:lnSpc>
              <a:spcPct val="90000"/>
            </a:lnSpc>
            <a:spcBef>
              <a:spcPct val="0"/>
            </a:spcBef>
            <a:spcAft>
              <a:spcPct val="35000"/>
            </a:spcAft>
            <a:buNone/>
          </a:pPr>
          <a:r>
            <a:rPr lang="en-US" sz="2200" kern="1200"/>
            <a:t>Existing third-party mobile device management provider</a:t>
          </a:r>
        </a:p>
      </dsp:txBody>
      <dsp:txXfrm>
        <a:off x="2761408" y="1371067"/>
        <a:ext cx="2556664" cy="1840798"/>
      </dsp:txXfrm>
    </dsp:sp>
    <dsp:sp modelId="{9C8D898A-BF1F-416A-9251-DB202F91F7EC}">
      <dsp:nvSpPr>
        <dsp:cNvPr id="0" name=""/>
        <dsp:cNvSpPr/>
      </dsp:nvSpPr>
      <dsp:spPr>
        <a:xfrm>
          <a:off x="2761408" y="143868"/>
          <a:ext cx="2556664" cy="1227198"/>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52542" tIns="165100" rIns="252542" bIns="165100" numCol="1" spcCol="1270" anchor="ctr" anchorCtr="0">
          <a:noAutofit/>
        </a:bodyPr>
        <a:lstStyle/>
        <a:p>
          <a:pPr marL="0" lvl="0" indent="0" algn="l" defTabSz="2889250">
            <a:lnSpc>
              <a:spcPct val="90000"/>
            </a:lnSpc>
            <a:spcBef>
              <a:spcPct val="0"/>
            </a:spcBef>
            <a:spcAft>
              <a:spcPct val="35000"/>
            </a:spcAft>
            <a:buNone/>
          </a:pPr>
          <a:r>
            <a:rPr lang="en-US" sz="6500" kern="1200"/>
            <a:t>02</a:t>
          </a:r>
        </a:p>
      </dsp:txBody>
      <dsp:txXfrm>
        <a:off x="2761408" y="143868"/>
        <a:ext cx="2556664" cy="1227198"/>
      </dsp:txXfrm>
    </dsp:sp>
    <dsp:sp modelId="{60F491CA-C478-441C-99D1-958A2DF88668}">
      <dsp:nvSpPr>
        <dsp:cNvPr id="0" name=""/>
        <dsp:cNvSpPr/>
      </dsp:nvSpPr>
      <dsp:spPr>
        <a:xfrm>
          <a:off x="5522606" y="143868"/>
          <a:ext cx="2556664" cy="3067996"/>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2542" tIns="0" rIns="252542" bIns="330200" numCol="1" spcCol="1270" anchor="t" anchorCtr="0">
          <a:noAutofit/>
        </a:bodyPr>
        <a:lstStyle/>
        <a:p>
          <a:pPr marL="0" lvl="0" indent="0" algn="l" defTabSz="977900">
            <a:lnSpc>
              <a:spcPct val="90000"/>
            </a:lnSpc>
            <a:spcBef>
              <a:spcPct val="0"/>
            </a:spcBef>
            <a:spcAft>
              <a:spcPct val="35000"/>
            </a:spcAft>
            <a:buNone/>
          </a:pPr>
          <a:r>
            <a:rPr lang="en-US" sz="2200" kern="1200"/>
            <a:t>Existing on-premises endpoint management implementation</a:t>
          </a:r>
        </a:p>
      </dsp:txBody>
      <dsp:txXfrm>
        <a:off x="5522606" y="1371067"/>
        <a:ext cx="2556664" cy="1840798"/>
      </dsp:txXfrm>
    </dsp:sp>
    <dsp:sp modelId="{EC4AE490-4532-4045-AEA6-6576D1B68783}">
      <dsp:nvSpPr>
        <dsp:cNvPr id="0" name=""/>
        <dsp:cNvSpPr/>
      </dsp:nvSpPr>
      <dsp:spPr>
        <a:xfrm>
          <a:off x="5522606" y="143868"/>
          <a:ext cx="2556664" cy="1227198"/>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52542" tIns="165100" rIns="252542" bIns="165100" numCol="1" spcCol="1270" anchor="ctr" anchorCtr="0">
          <a:noAutofit/>
        </a:bodyPr>
        <a:lstStyle/>
        <a:p>
          <a:pPr marL="0" lvl="0" indent="0" algn="l" defTabSz="2889250">
            <a:lnSpc>
              <a:spcPct val="90000"/>
            </a:lnSpc>
            <a:spcBef>
              <a:spcPct val="0"/>
            </a:spcBef>
            <a:spcAft>
              <a:spcPct val="35000"/>
            </a:spcAft>
            <a:buNone/>
          </a:pPr>
          <a:r>
            <a:rPr lang="en-US" sz="6500" kern="1200"/>
            <a:t>03</a:t>
          </a:r>
        </a:p>
      </dsp:txBody>
      <dsp:txXfrm>
        <a:off x="5522606" y="143868"/>
        <a:ext cx="2556664" cy="1227198"/>
      </dsp:txXfrm>
    </dsp:sp>
    <dsp:sp modelId="{37B3F52E-2A5B-407E-AF2F-40BE2C797286}">
      <dsp:nvSpPr>
        <dsp:cNvPr id="0" name=""/>
        <dsp:cNvSpPr/>
      </dsp:nvSpPr>
      <dsp:spPr>
        <a:xfrm>
          <a:off x="8283803" y="143868"/>
          <a:ext cx="2556664" cy="3067996"/>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2542" tIns="0" rIns="252542" bIns="330200" numCol="1" spcCol="1270" anchor="t" anchorCtr="0">
          <a:noAutofit/>
        </a:bodyPr>
        <a:lstStyle/>
        <a:p>
          <a:pPr marL="0" lvl="0" indent="0" algn="l" defTabSz="977900">
            <a:lnSpc>
              <a:spcPct val="90000"/>
            </a:lnSpc>
            <a:spcBef>
              <a:spcPct val="0"/>
            </a:spcBef>
            <a:spcAft>
              <a:spcPct val="35000"/>
            </a:spcAft>
            <a:buNone/>
          </a:pPr>
          <a:r>
            <a:rPr lang="en-US" sz="2200" kern="1200"/>
            <a:t>Existing on-premises group policy</a:t>
          </a:r>
        </a:p>
      </dsp:txBody>
      <dsp:txXfrm>
        <a:off x="8283803" y="1371067"/>
        <a:ext cx="2556664" cy="1840798"/>
      </dsp:txXfrm>
    </dsp:sp>
    <dsp:sp modelId="{4E73CE13-17EB-477E-A547-B4FC08F54187}">
      <dsp:nvSpPr>
        <dsp:cNvPr id="0" name=""/>
        <dsp:cNvSpPr/>
      </dsp:nvSpPr>
      <dsp:spPr>
        <a:xfrm>
          <a:off x="8283803" y="143868"/>
          <a:ext cx="2556664" cy="1227198"/>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52542" tIns="165100" rIns="252542" bIns="165100" numCol="1" spcCol="1270" anchor="ctr" anchorCtr="0">
          <a:noAutofit/>
        </a:bodyPr>
        <a:lstStyle/>
        <a:p>
          <a:pPr marL="0" lvl="0" indent="0" algn="l" defTabSz="2889250">
            <a:lnSpc>
              <a:spcPct val="90000"/>
            </a:lnSpc>
            <a:spcBef>
              <a:spcPct val="0"/>
            </a:spcBef>
            <a:spcAft>
              <a:spcPct val="35000"/>
            </a:spcAft>
            <a:buNone/>
          </a:pPr>
          <a:r>
            <a:rPr lang="en-US" sz="6500" kern="1200"/>
            <a:t>04</a:t>
          </a:r>
        </a:p>
      </dsp:txBody>
      <dsp:txXfrm>
        <a:off x="8283803" y="143868"/>
        <a:ext cx="2556664" cy="122719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FA83CD-D071-4597-BE61-3B5F26F515BC}">
      <dsp:nvSpPr>
        <dsp:cNvPr id="0" name=""/>
        <dsp:cNvSpPr/>
      </dsp:nvSpPr>
      <dsp:spPr>
        <a:xfrm>
          <a:off x="1652499" y="215048"/>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E36C850-C687-4FA8-8E99-048E801C8542}">
      <dsp:nvSpPr>
        <dsp:cNvPr id="0" name=""/>
        <dsp:cNvSpPr/>
      </dsp:nvSpPr>
      <dsp:spPr>
        <a:xfrm>
          <a:off x="464499" y="2629387"/>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a:t>Move directly to cloud endpoint management using Microsoft Intune.</a:t>
          </a:r>
        </a:p>
      </dsp:txBody>
      <dsp:txXfrm>
        <a:off x="464499" y="2629387"/>
        <a:ext cx="4320000" cy="720000"/>
      </dsp:txXfrm>
    </dsp:sp>
    <dsp:sp modelId="{924156E0-88BD-4FC9-B880-306B9CAF416D}">
      <dsp:nvSpPr>
        <dsp:cNvPr id="0" name=""/>
        <dsp:cNvSpPr/>
      </dsp:nvSpPr>
      <dsp:spPr>
        <a:xfrm>
          <a:off x="6728500" y="215048"/>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72EA8E6-403E-469E-A3E3-1BE936F7BDC4}">
      <dsp:nvSpPr>
        <dsp:cNvPr id="0" name=""/>
        <dsp:cNvSpPr/>
      </dsp:nvSpPr>
      <dsp:spPr>
        <a:xfrm>
          <a:off x="5540500" y="2629387"/>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a:t>Use tenant attach or co-management with Microsoft Endpoint Configuration Manager.</a:t>
          </a:r>
        </a:p>
      </dsp:txBody>
      <dsp:txXfrm>
        <a:off x="5540500" y="2629387"/>
        <a:ext cx="4320000" cy="720000"/>
      </dsp:txXfrm>
    </dsp:sp>
  </dsp:spTree>
</dsp:drawing>
</file>

<file path=ppt/diagrams/layout1.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931206-9DD3-4384-8FEB-8B0012DC1336}" type="datetimeFigureOut">
              <a:rPr lang="en-US" smtClean="0"/>
              <a:t>1/25/2022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BECBCE-E8C5-4825-BB35-C0848492DF5D}" type="slidenum">
              <a:rPr lang="en-US" smtClean="0"/>
              <a:t>‹#›</a:t>
            </a:fld>
            <a:endParaRPr lang="en-US"/>
          </a:p>
        </p:txBody>
      </p:sp>
    </p:spTree>
    <p:extLst>
      <p:ext uri="{BB962C8B-B14F-4D97-AF65-F5344CB8AC3E}">
        <p14:creationId xmlns:p14="http://schemas.microsoft.com/office/powerpoint/2010/main" val="24691332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docs.microsoft.com/en-us/learn/paths/endpoint-manager-fundamentals/?azure-portal=true"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8" Type="http://schemas.openxmlformats.org/officeDocument/2006/relationships/hyperlink" Target="https://docs.microsoft.com/en-us/mem/configmgr/osd/deploy-use/manage-task-sequences-to-automate-tasks" TargetMode="External"/><Relationship Id="rId3" Type="http://schemas.openxmlformats.org/officeDocument/2006/relationships/hyperlink" Target="https://docs.microsoft.com/en-us/mem/intune/fundamentals/deployment-guide-intune-setup#deploy-intune" TargetMode="External"/><Relationship Id="rId7" Type="http://schemas.openxmlformats.org/officeDocument/2006/relationships/hyperlink" Target="https://docs.microsoft.com/en-us/mem/configmgr/sum/understand/software-updates-introduction" TargetMode="External"/><Relationship Id="rId2" Type="http://schemas.openxmlformats.org/officeDocument/2006/relationships/slide" Target="../slides/slide15.xml"/><Relationship Id="rId1" Type="http://schemas.openxmlformats.org/officeDocument/2006/relationships/notesMaster" Target="../notesMasters/notesMaster1.xml"/><Relationship Id="rId6" Type="http://schemas.openxmlformats.org/officeDocument/2006/relationships/hyperlink" Target="https://docs.microsoft.com/en-us/mem/configmgr/core/plan-design/configs/supported-operating-systems-for-clients-and-devices" TargetMode="External"/><Relationship Id="rId5" Type="http://schemas.openxmlformats.org/officeDocument/2006/relationships/hyperlink" Target="https://docs.microsoft.com/en-us/mem/intune/fundamentals/deployment-guide-intune-setup#option-2-set-up-co-management" TargetMode="External"/><Relationship Id="rId10" Type="http://schemas.openxmlformats.org/officeDocument/2006/relationships/hyperlink" Target="https://docs.microsoft.com/en-us/mem/configmgr/core/plan-design/choose-a-device-management-solution" TargetMode="External"/><Relationship Id="rId4" Type="http://schemas.openxmlformats.org/officeDocument/2006/relationships/hyperlink" Target="https://docs.microsoft.com/en-us/mem/intune/fundamentals/deployment-guide-intune-setup#option-1-add-tenant-attach" TargetMode="External"/><Relationship Id="rId9" Type="http://schemas.openxmlformats.org/officeDocument/2006/relationships/hyperlink" Target="https://docs.microsoft.com/en-us/mem/configmgr/apps/understand/introduction-to-application-management"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71717"/>
                </a:solidFill>
                <a:effectLst/>
                <a:latin typeface="Segoe UI" panose="020B0502040204020203" pitchFamily="34" charset="0"/>
              </a:rPr>
              <a:t>Managing and protecting data, mobile devices, desktop computers, virtual machines, servers, and apps that your organization uses may seem like an intimidating task. However, after completing the modules provided below, you will have both a better understanding and a path forward to implementing Microsoft Endpoint Manager. Whether you are new to endpoint management, or are new to Microsoft Endpoint Manager, this learning path presents both planning and guidance to help you get started with or migrate to Microsoft Endpoint Manager. If you are new to endpoint management overall, consider reviewing </a:t>
            </a:r>
            <a:r>
              <a:rPr lang="en-US" b="0" i="0" u="none" strike="noStrike" dirty="0">
                <a:effectLst/>
                <a:latin typeface="Segoe UI" panose="020B0502040204020203" pitchFamily="34" charset="0"/>
                <a:hlinkClick r:id="rId3"/>
              </a:rPr>
              <a:t>Microsoft Endpoint Manager fundamentals</a:t>
            </a:r>
            <a:r>
              <a:rPr lang="en-US" b="0" i="0" dirty="0">
                <a:solidFill>
                  <a:srgbClr val="171717"/>
                </a:solidFill>
                <a:effectLst/>
                <a:latin typeface="Segoe UI" panose="020B0502040204020203" pitchFamily="34" charset="0"/>
              </a:rPr>
              <a:t>. After completing the modules in this learning path, you will be ready to enroll your organization's devices and assign apps to the users at your organization.</a:t>
            </a:r>
            <a:endParaRPr lang="en-US" dirty="0"/>
          </a:p>
        </p:txBody>
      </p:sp>
      <p:sp>
        <p:nvSpPr>
          <p:cNvPr id="4" name="Slide Number Placeholder 3"/>
          <p:cNvSpPr>
            <a:spLocks noGrp="1"/>
          </p:cNvSpPr>
          <p:nvPr>
            <p:ph type="sldNum" sz="quarter" idx="5"/>
          </p:nvPr>
        </p:nvSpPr>
        <p:spPr/>
        <p:txBody>
          <a:bodyPr/>
          <a:lstStyle/>
          <a:p>
            <a:fld id="{E8BECBCE-E8C5-4825-BB35-C0848492DF5D}" type="slidenum">
              <a:rPr lang="en-US" smtClean="0"/>
              <a:t>1</a:t>
            </a:fld>
            <a:endParaRPr lang="en-US"/>
          </a:p>
        </p:txBody>
      </p:sp>
    </p:spTree>
    <p:extLst>
      <p:ext uri="{BB962C8B-B14F-4D97-AF65-F5344CB8AC3E}">
        <p14:creationId xmlns:p14="http://schemas.microsoft.com/office/powerpoint/2010/main" val="3263896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r>
              <a:rPr lang="en-US" b="1" i="0" dirty="0">
                <a:solidFill>
                  <a:srgbClr val="171717"/>
                </a:solidFill>
                <a:effectLst/>
                <a:latin typeface="Segoe UI" panose="020B0502040204020203" pitchFamily="34" charset="0"/>
              </a:rPr>
            </a:br>
            <a:r>
              <a:rPr lang="en-US" b="1" i="0" dirty="0">
                <a:solidFill>
                  <a:srgbClr val="171717"/>
                </a:solidFill>
                <a:effectLst/>
                <a:latin typeface="Segoe UI" panose="020B0502040204020203" pitchFamily="34" charset="0"/>
              </a:rPr>
              <a:t>Currently don't use anything</a:t>
            </a:r>
          </a:p>
          <a:p>
            <a:pPr algn="l"/>
            <a:r>
              <a:rPr lang="en-US" b="0" i="0" dirty="0">
                <a:solidFill>
                  <a:srgbClr val="171717"/>
                </a:solidFill>
                <a:effectLst/>
                <a:latin typeface="Segoe UI" panose="020B0502040204020203" pitchFamily="34" charset="0"/>
              </a:rPr>
              <a:t>If you currently don't use any MDM or MAM provider, then you have some options:</a:t>
            </a:r>
          </a:p>
          <a:p>
            <a:pPr algn="l">
              <a:buFont typeface="Arial" panose="020B0604020202020204" pitchFamily="34" charset="0"/>
              <a:buChar char="•"/>
            </a:pPr>
            <a:r>
              <a:rPr lang="en-US" b="1" i="0" dirty="0">
                <a:solidFill>
                  <a:srgbClr val="171717"/>
                </a:solidFill>
                <a:effectLst/>
                <a:latin typeface="Segoe UI" panose="020B0502040204020203" pitchFamily="34" charset="0"/>
              </a:rPr>
              <a:t>Intune + Endpoint Manager</a:t>
            </a:r>
            <a:r>
              <a:rPr lang="en-US" b="0" i="0" dirty="0">
                <a:solidFill>
                  <a:srgbClr val="171717"/>
                </a:solidFill>
                <a:effectLst/>
                <a:latin typeface="Segoe UI" panose="020B0502040204020203" pitchFamily="34" charset="0"/>
              </a:rPr>
              <a:t>: If you want a cloud solution, then consider going straight to Intune. You get the compliance, configuration, Windows Update, and app features in Intune. You also get the benefits of the Endpoint Manager admin center, which is a web-based console.</a:t>
            </a:r>
          </a:p>
          <a:p>
            <a:pPr algn="l">
              <a:buFont typeface="Arial" panose="020B0604020202020204" pitchFamily="34" charset="0"/>
              <a:buChar char="•"/>
            </a:pPr>
            <a:r>
              <a:rPr lang="en-US" b="0" i="0" dirty="0">
                <a:solidFill>
                  <a:srgbClr val="171717"/>
                </a:solidFill>
                <a:effectLst/>
                <a:latin typeface="Segoe UI" panose="020B0502040204020203" pitchFamily="34" charset="0"/>
              </a:rPr>
              <a:t>Next, </a:t>
            </a:r>
            <a:r>
              <a:rPr lang="en-US" b="0" i="0" u="none" strike="noStrike" dirty="0">
                <a:solidFill>
                  <a:srgbClr val="171717"/>
                </a:solidFill>
                <a:effectLst/>
                <a:latin typeface="Segoe UI" panose="020B0502040204020203" pitchFamily="34" charset="0"/>
                <a:hlinkClick r:id="rId3"/>
              </a:rPr>
              <a:t>deploy Intune</a:t>
            </a:r>
            <a:r>
              <a:rPr lang="en-US" b="0" i="0" dirty="0">
                <a:solidFill>
                  <a:srgbClr val="171717"/>
                </a:solidFill>
                <a:effectLst/>
                <a:latin typeface="Segoe UI" panose="020B0502040204020203" pitchFamily="34" charset="0"/>
              </a:rPr>
              <a:t> (in this article).</a:t>
            </a:r>
          </a:p>
          <a:p>
            <a:pPr algn="l">
              <a:buFont typeface="Arial" panose="020B0604020202020204" pitchFamily="34" charset="0"/>
              <a:buChar char="•"/>
            </a:pPr>
            <a:r>
              <a:rPr lang="en-US" b="1" i="0" dirty="0">
                <a:solidFill>
                  <a:srgbClr val="171717"/>
                </a:solidFill>
                <a:effectLst/>
                <a:latin typeface="Segoe UI" panose="020B0502040204020203" pitchFamily="34" charset="0"/>
              </a:rPr>
              <a:t>Configuration Manager + Endpoint Manager</a:t>
            </a:r>
            <a:r>
              <a:rPr lang="en-US" b="0" i="0" dirty="0">
                <a:solidFill>
                  <a:srgbClr val="171717"/>
                </a:solidFill>
                <a:effectLst/>
                <a:latin typeface="Segoe UI" panose="020B0502040204020203" pitchFamily="34" charset="0"/>
              </a:rPr>
              <a:t>: If you want the features of Configuration Manager (on-premises) combined with the cloud, then consider </a:t>
            </a:r>
            <a:r>
              <a:rPr lang="en-US" b="0" i="0" u="none" strike="noStrike" dirty="0">
                <a:solidFill>
                  <a:srgbClr val="171717"/>
                </a:solidFill>
                <a:effectLst/>
                <a:latin typeface="Segoe UI" panose="020B0502040204020203" pitchFamily="34" charset="0"/>
                <a:hlinkClick r:id="rId4"/>
              </a:rPr>
              <a:t>tenant attach</a:t>
            </a:r>
            <a:r>
              <a:rPr lang="en-US" b="0" i="0" dirty="0">
                <a:solidFill>
                  <a:srgbClr val="171717"/>
                </a:solidFill>
                <a:effectLst/>
                <a:latin typeface="Segoe UI" panose="020B0502040204020203" pitchFamily="34" charset="0"/>
              </a:rPr>
              <a:t> or </a:t>
            </a:r>
            <a:r>
              <a:rPr lang="en-US" b="0" i="0" u="none" strike="noStrike" dirty="0">
                <a:solidFill>
                  <a:srgbClr val="171717"/>
                </a:solidFill>
                <a:effectLst/>
                <a:latin typeface="Segoe UI" panose="020B0502040204020203" pitchFamily="34" charset="0"/>
                <a:hlinkClick r:id="rId5"/>
              </a:rPr>
              <a:t>co-management</a:t>
            </a:r>
            <a:r>
              <a:rPr lang="en-US" b="0" i="0" dirty="0">
                <a:solidFill>
                  <a:srgbClr val="171717"/>
                </a:solidFill>
                <a:effectLst/>
                <a:latin typeface="Segoe UI" panose="020B0502040204020203" pitchFamily="34" charset="0"/>
              </a:rPr>
              <a:t>. With Configuration Manager, you can:</a:t>
            </a:r>
          </a:p>
          <a:p>
            <a:pPr marL="742950" lvl="1" indent="-285750" algn="l">
              <a:buFont typeface="Arial" panose="020B0604020202020204" pitchFamily="34" charset="0"/>
              <a:buChar char="•"/>
            </a:pPr>
            <a:r>
              <a:rPr lang="en-US" b="0" i="0" u="none" strike="noStrike" dirty="0">
                <a:solidFill>
                  <a:srgbClr val="171717"/>
                </a:solidFill>
                <a:effectLst/>
                <a:latin typeface="Segoe UI" panose="020B0502040204020203" pitchFamily="34" charset="0"/>
                <a:hlinkClick r:id="rId6"/>
              </a:rPr>
              <a:t>Manage on-premises devices</a:t>
            </a:r>
            <a:r>
              <a:rPr lang="en-US" b="0" i="0" dirty="0">
                <a:solidFill>
                  <a:srgbClr val="171717"/>
                </a:solidFill>
                <a:effectLst/>
                <a:latin typeface="Segoe UI" panose="020B0502040204020203" pitchFamily="34" charset="0"/>
              </a:rPr>
              <a:t>, including Windows Server or Windows 8.1 devices.</a:t>
            </a:r>
          </a:p>
          <a:p>
            <a:pPr marL="742950" lvl="1" indent="-285750" algn="l">
              <a:buFont typeface="Arial" panose="020B0604020202020204" pitchFamily="34" charset="0"/>
              <a:buChar char="•"/>
            </a:pPr>
            <a:r>
              <a:rPr lang="en-US" b="0" i="0" u="none" strike="noStrike" dirty="0">
                <a:solidFill>
                  <a:srgbClr val="171717"/>
                </a:solidFill>
                <a:effectLst/>
                <a:latin typeface="Segoe UI" panose="020B0502040204020203" pitchFamily="34" charset="0"/>
                <a:hlinkClick r:id="rId7"/>
              </a:rPr>
              <a:t>Manage partner or third party software updates</a:t>
            </a:r>
            <a:r>
              <a:rPr lang="en-US" b="0" i="0" dirty="0">
                <a:solidFill>
                  <a:srgbClr val="171717"/>
                </a:solidFill>
                <a:effectLst/>
                <a:latin typeface="Segoe UI" panose="020B0502040204020203" pitchFamily="34" charset="0"/>
              </a:rPr>
              <a:t>.</a:t>
            </a:r>
          </a:p>
          <a:p>
            <a:pPr marL="742950" lvl="1" indent="-285750" algn="l">
              <a:buFont typeface="Arial" panose="020B0604020202020204" pitchFamily="34" charset="0"/>
              <a:buChar char="•"/>
            </a:pPr>
            <a:r>
              <a:rPr lang="en-US" b="0" i="0" u="none" strike="noStrike" dirty="0">
                <a:solidFill>
                  <a:srgbClr val="171717"/>
                </a:solidFill>
                <a:effectLst/>
                <a:latin typeface="Segoe UI" panose="020B0502040204020203" pitchFamily="34" charset="0"/>
                <a:hlinkClick r:id="rId8"/>
              </a:rPr>
              <a:t>Create custom task sequences</a:t>
            </a:r>
            <a:r>
              <a:rPr lang="en-US" b="0" i="0" dirty="0">
                <a:solidFill>
                  <a:srgbClr val="171717"/>
                </a:solidFill>
                <a:effectLst/>
                <a:latin typeface="Segoe UI" panose="020B0502040204020203" pitchFamily="34" charset="0"/>
              </a:rPr>
              <a:t> when deploying operating systems.</a:t>
            </a:r>
          </a:p>
          <a:p>
            <a:pPr marL="742950" lvl="1" indent="-285750" algn="l">
              <a:buFont typeface="Arial" panose="020B0604020202020204" pitchFamily="34" charset="0"/>
              <a:buChar char="•"/>
            </a:pPr>
            <a:r>
              <a:rPr lang="en-US" b="0" i="0" u="none" strike="noStrike" dirty="0">
                <a:solidFill>
                  <a:srgbClr val="171717"/>
                </a:solidFill>
                <a:effectLst/>
                <a:latin typeface="Segoe UI" panose="020B0502040204020203" pitchFamily="34" charset="0"/>
                <a:hlinkClick r:id="rId9"/>
              </a:rPr>
              <a:t>Deploy and manage many app</a:t>
            </a:r>
            <a:r>
              <a:rPr lang="en-US" b="0" i="0" dirty="0">
                <a:solidFill>
                  <a:srgbClr val="171717"/>
                </a:solidFill>
                <a:effectLst/>
                <a:latin typeface="Segoe UI" panose="020B0502040204020203" pitchFamily="34" charset="0"/>
              </a:rPr>
              <a:t> types.</a:t>
            </a:r>
          </a:p>
          <a:p>
            <a:pPr algn="l"/>
            <a:r>
              <a:rPr lang="en-US" b="0" i="0" dirty="0">
                <a:solidFill>
                  <a:srgbClr val="171717"/>
                </a:solidFill>
                <a:effectLst/>
                <a:latin typeface="Segoe UI" panose="020B0502040204020203" pitchFamily="34" charset="0"/>
              </a:rPr>
              <a:t>To help you decide, see </a:t>
            </a:r>
            <a:r>
              <a:rPr lang="en-US" b="0" i="0" u="none" strike="noStrike" dirty="0">
                <a:solidFill>
                  <a:srgbClr val="171717"/>
                </a:solidFill>
                <a:effectLst/>
                <a:latin typeface="Segoe UI" panose="020B0502040204020203" pitchFamily="34" charset="0"/>
                <a:hlinkClick r:id="rId10"/>
              </a:rPr>
              <a:t>choose a device management solution</a:t>
            </a:r>
            <a:r>
              <a:rPr lang="en-US" b="0" i="0" dirty="0">
                <a:solidFill>
                  <a:srgbClr val="171717"/>
                </a:solidFill>
                <a:effectLst/>
                <a:latin typeface="Segoe UI" panose="020B0502040204020203" pitchFamily="34" charset="0"/>
              </a:rPr>
              <a:t>.</a:t>
            </a:r>
          </a:p>
          <a:p>
            <a:endParaRPr lang="en-US" dirty="0"/>
          </a:p>
        </p:txBody>
      </p:sp>
      <p:sp>
        <p:nvSpPr>
          <p:cNvPr id="4" name="Slide Number Placeholder 3"/>
          <p:cNvSpPr>
            <a:spLocks noGrp="1"/>
          </p:cNvSpPr>
          <p:nvPr>
            <p:ph type="sldNum" sz="quarter" idx="5"/>
          </p:nvPr>
        </p:nvSpPr>
        <p:spPr/>
        <p:txBody>
          <a:bodyPr/>
          <a:lstStyle/>
          <a:p>
            <a:fld id="{E8BECBCE-E8C5-4825-BB35-C0848492DF5D}" type="slidenum">
              <a:rPr lang="en-US" smtClean="0"/>
              <a:t>15</a:t>
            </a:fld>
            <a:endParaRPr lang="en-US"/>
          </a:p>
        </p:txBody>
      </p:sp>
    </p:spTree>
    <p:extLst>
      <p:ext uri="{BB962C8B-B14F-4D97-AF65-F5344CB8AC3E}">
        <p14:creationId xmlns:p14="http://schemas.microsoft.com/office/powerpoint/2010/main" val="7338215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71717"/>
                </a:solidFill>
                <a:effectLst/>
                <a:latin typeface="Segoe UI" panose="020B0502040204020203" pitchFamily="34" charset="0"/>
              </a:rPr>
              <a:t>f you're using an existing cloud-based mobile device management provider, you should consider moving your existing endpoints and workloads to Microsoft Intune to achieve modern endpoint management. For cloud-based device management scenario, endpoint management can be accomplished for desktops and devices in the same way.</a:t>
            </a:r>
          </a:p>
          <a:p>
            <a:pPr algn="l"/>
            <a:endParaRPr lang="en-US" b="0" i="0" dirty="0">
              <a:solidFill>
                <a:srgbClr val="171717"/>
              </a:solidFill>
              <a:effectLst/>
              <a:latin typeface="Segoe UI" panose="020B0502040204020203" pitchFamily="34" charset="0"/>
            </a:endParaRPr>
          </a:p>
          <a:p>
            <a:pPr algn="l"/>
            <a:r>
              <a:rPr lang="en-US" b="1" i="0" dirty="0">
                <a:solidFill>
                  <a:srgbClr val="171717"/>
                </a:solidFill>
                <a:effectLst/>
                <a:latin typeface="Segoe UI" panose="020B0502040204020203" pitchFamily="34" charset="0"/>
              </a:rPr>
              <a:t> Note</a:t>
            </a:r>
          </a:p>
          <a:p>
            <a:pPr algn="l"/>
            <a:r>
              <a:rPr lang="en-US" b="0" i="0" dirty="0">
                <a:solidFill>
                  <a:srgbClr val="171717"/>
                </a:solidFill>
                <a:effectLst/>
                <a:latin typeface="Segoe UI" panose="020B0502040204020203" pitchFamily="34" charset="0"/>
              </a:rPr>
              <a:t>Devices should only have one Mobile Device Management (MDM) provider.</a:t>
            </a:r>
          </a:p>
          <a:p>
            <a:pPr algn="l"/>
            <a:endParaRPr lang="en-US" b="0" i="0" dirty="0">
              <a:solidFill>
                <a:srgbClr val="171717"/>
              </a:solidFill>
              <a:effectLst/>
              <a:latin typeface="Segoe UI" panose="020B0502040204020203" pitchFamily="34" charset="0"/>
            </a:endParaRPr>
          </a:p>
          <a:p>
            <a:pPr algn="l"/>
            <a:r>
              <a:rPr lang="en-US" b="0" i="0" dirty="0">
                <a:solidFill>
                  <a:srgbClr val="171717"/>
                </a:solidFill>
                <a:effectLst/>
                <a:latin typeface="Segoe UI" panose="020B0502040204020203" pitchFamily="34" charset="0"/>
              </a:rPr>
              <a:t>As previously mentioned in this module, Microsoft Intune is available within Microsoft Endpoint Manager. It's a modern cloud-based mobile device management (MDM) and mobile application management (MAM) provider for your devices and apps. It lets you protect your organization by controlling features and settings on Android, Android Enterprise, iOS/</a:t>
            </a:r>
            <a:r>
              <a:rPr lang="en-US" b="0" i="0" dirty="0" err="1">
                <a:solidFill>
                  <a:srgbClr val="171717"/>
                </a:solidFill>
                <a:effectLst/>
                <a:latin typeface="Segoe UI" panose="020B0502040204020203" pitchFamily="34" charset="0"/>
              </a:rPr>
              <a:t>iPadOS</a:t>
            </a:r>
            <a:r>
              <a:rPr lang="en-US" b="0" i="0" dirty="0">
                <a:solidFill>
                  <a:srgbClr val="171717"/>
                </a:solidFill>
                <a:effectLst/>
                <a:latin typeface="Segoe UI" panose="020B0502040204020203" pitchFamily="34" charset="0"/>
              </a:rPr>
              <a:t>, macOS, and Windows 10/11 devices. It integrates closely with Azure Active Directory (Azure AD) for identity and access control, as well as Azure Information Protection for data protection.</a:t>
            </a:r>
          </a:p>
          <a:p>
            <a:endParaRPr lang="en-US" dirty="0"/>
          </a:p>
        </p:txBody>
      </p:sp>
      <p:sp>
        <p:nvSpPr>
          <p:cNvPr id="4" name="Slide Number Placeholder 3"/>
          <p:cNvSpPr>
            <a:spLocks noGrp="1"/>
          </p:cNvSpPr>
          <p:nvPr>
            <p:ph type="sldNum" sz="quarter" idx="5"/>
          </p:nvPr>
        </p:nvSpPr>
        <p:spPr/>
        <p:txBody>
          <a:bodyPr/>
          <a:lstStyle/>
          <a:p>
            <a:fld id="{E8BECBCE-E8C5-4825-BB35-C0848492DF5D}" type="slidenum">
              <a:rPr lang="en-US" smtClean="0"/>
              <a:t>16</a:t>
            </a:fld>
            <a:endParaRPr lang="en-US"/>
          </a:p>
        </p:txBody>
      </p:sp>
    </p:spTree>
    <p:extLst>
      <p:ext uri="{BB962C8B-B14F-4D97-AF65-F5344CB8AC3E}">
        <p14:creationId xmlns:p14="http://schemas.microsoft.com/office/powerpoint/2010/main" val="7784704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71717"/>
                </a:solidFill>
                <a:effectLst/>
                <a:latin typeface="Segoe UI" panose="020B0502040204020203" pitchFamily="34" charset="0"/>
              </a:rPr>
              <a:t>If you're currently using Microsoft Endpoint Configuration Manager as your on-premises management solution, you can easily add cloud-attach management. Configuration Manager supports Windows and macOS devices. And, cloud attach allows you to leverage both Configuration Manager and Microsoft Intune from Microsoft Endpoint Manager.</a:t>
            </a:r>
          </a:p>
          <a:p>
            <a:pPr algn="l"/>
            <a:r>
              <a:rPr lang="en-US" b="0" i="0" dirty="0">
                <a:solidFill>
                  <a:srgbClr val="171717"/>
                </a:solidFill>
                <a:effectLst/>
                <a:latin typeface="Segoe UI" panose="020B0502040204020203" pitchFamily="34" charset="0"/>
              </a:rPr>
              <a:t>If you currently use an on-premises device management platform other than Configuration Manager, consider moving your endpoints to Configuration Manager. Going forward, you will also have the option to use co-management with Intune and Configuration Manager.</a:t>
            </a:r>
          </a:p>
          <a:p>
            <a:pPr algn="l"/>
            <a:r>
              <a:rPr lang="en-US" b="0" i="0" dirty="0">
                <a:solidFill>
                  <a:srgbClr val="171717"/>
                </a:solidFill>
                <a:effectLst/>
                <a:latin typeface="Segoe UI" panose="020B0502040204020203" pitchFamily="34" charset="0"/>
              </a:rPr>
              <a:t>You use Configuration Manager to manage desktops, servers, and laptops that are on your network or are internet-based. If you use Configuration Manager, you should attach your Configuration Manager deployment to the Microsoft 365 cloud, which will provide integration with Intune, Azure AD, Microsoft Defender for Endpoint, and other cloud services.</a:t>
            </a:r>
          </a:p>
          <a:p>
            <a:endParaRPr lang="en-US" dirty="0"/>
          </a:p>
        </p:txBody>
      </p:sp>
      <p:sp>
        <p:nvSpPr>
          <p:cNvPr id="4" name="Slide Number Placeholder 3"/>
          <p:cNvSpPr>
            <a:spLocks noGrp="1"/>
          </p:cNvSpPr>
          <p:nvPr>
            <p:ph type="sldNum" sz="quarter" idx="5"/>
          </p:nvPr>
        </p:nvSpPr>
        <p:spPr/>
        <p:txBody>
          <a:bodyPr/>
          <a:lstStyle/>
          <a:p>
            <a:fld id="{E8BECBCE-E8C5-4825-BB35-C0848492DF5D}" type="slidenum">
              <a:rPr lang="en-US" smtClean="0"/>
              <a:t>18</a:t>
            </a:fld>
            <a:endParaRPr lang="en-US"/>
          </a:p>
        </p:txBody>
      </p:sp>
    </p:spTree>
    <p:extLst>
      <p:ext uri="{BB962C8B-B14F-4D97-AF65-F5344CB8AC3E}">
        <p14:creationId xmlns:p14="http://schemas.microsoft.com/office/powerpoint/2010/main" val="9589121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71717"/>
                </a:solidFill>
                <a:effectLst/>
                <a:latin typeface="Segoe UI" panose="020B0502040204020203" pitchFamily="34" charset="0"/>
              </a:rPr>
              <a:t>As previously mentioned in this module, Configuration Manager is the leading PC management solution on the market. You use it to manage desktops, servers, and laptops that are on your network or are internet-based. If you use Configuration Manager, you should attach your Configuration Manager deployment to the Microsoft 365 cloud, which will provide integration with Intune, Azure AD, Microsoft Defender for Endpoint, and other cloud services. Use Configuration Manager to deploy apps, software updates, and operating systems, as well as configure sites and clients, and run and monitor management tasks. Configuration Manager supports Windows and macOS versions. The devices you manage with Configuration Manager can run in virtual environments. This includes Hyper-V on Windows servers as well as Virtual Machines (VM) in Azure. If you run a server as an Azure-based VM, you can install the Configuration Manager client on that device.</a:t>
            </a:r>
            <a:endParaRPr lang="en-US" dirty="0"/>
          </a:p>
        </p:txBody>
      </p:sp>
      <p:sp>
        <p:nvSpPr>
          <p:cNvPr id="4" name="Slide Number Placeholder 3"/>
          <p:cNvSpPr>
            <a:spLocks noGrp="1"/>
          </p:cNvSpPr>
          <p:nvPr>
            <p:ph type="sldNum" sz="quarter" idx="5"/>
          </p:nvPr>
        </p:nvSpPr>
        <p:spPr/>
        <p:txBody>
          <a:bodyPr/>
          <a:lstStyle/>
          <a:p>
            <a:fld id="{E8BECBCE-E8C5-4825-BB35-C0848492DF5D}" type="slidenum">
              <a:rPr lang="en-US" smtClean="0"/>
              <a:t>19</a:t>
            </a:fld>
            <a:endParaRPr lang="en-US"/>
          </a:p>
        </p:txBody>
      </p:sp>
    </p:spTree>
    <p:extLst>
      <p:ext uri="{BB962C8B-B14F-4D97-AF65-F5344CB8AC3E}">
        <p14:creationId xmlns:p14="http://schemas.microsoft.com/office/powerpoint/2010/main" val="9862602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71717"/>
                </a:solidFill>
                <a:effectLst/>
                <a:latin typeface="Segoe UI" panose="020B0502040204020203" pitchFamily="34" charset="0"/>
              </a:rPr>
              <a:t>two main paths to reach co-management:</a:t>
            </a:r>
          </a:p>
          <a:p>
            <a:pPr algn="l">
              <a:buFont typeface="Arial" panose="020B0604020202020204" pitchFamily="34" charset="0"/>
              <a:buChar char="•"/>
            </a:pPr>
            <a:r>
              <a:rPr lang="en-US" b="1" i="0" dirty="0">
                <a:solidFill>
                  <a:srgbClr val="171717"/>
                </a:solidFill>
                <a:effectLst/>
                <a:latin typeface="Segoe UI" panose="020B0502040204020203" pitchFamily="34" charset="0"/>
              </a:rPr>
              <a:t>Existing Configuration Manager clients</a:t>
            </a:r>
            <a:r>
              <a:rPr lang="en-US" b="0" i="0" dirty="0">
                <a:solidFill>
                  <a:srgbClr val="171717"/>
                </a:solidFill>
                <a:effectLst/>
                <a:latin typeface="Segoe UI" panose="020B0502040204020203" pitchFamily="34" charset="0"/>
              </a:rPr>
              <a:t>: You have Windows 10/11 devices that are already Configuration Manager clients. You set up hybrid Azure AD, and enroll them into Intune.</a:t>
            </a:r>
          </a:p>
          <a:p>
            <a:pPr algn="l">
              <a:buFont typeface="Arial" panose="020B0604020202020204" pitchFamily="34" charset="0"/>
              <a:buChar char="•"/>
            </a:pPr>
            <a:r>
              <a:rPr lang="en-US" b="1" i="0" dirty="0">
                <a:solidFill>
                  <a:srgbClr val="171717"/>
                </a:solidFill>
                <a:effectLst/>
                <a:latin typeface="Segoe UI" panose="020B0502040204020203" pitchFamily="34" charset="0"/>
              </a:rPr>
              <a:t>New internet-based devices</a:t>
            </a:r>
            <a:r>
              <a:rPr lang="en-US" b="0" i="0" dirty="0">
                <a:solidFill>
                  <a:srgbClr val="171717"/>
                </a:solidFill>
                <a:effectLst/>
                <a:latin typeface="Segoe UI" panose="020B0502040204020203" pitchFamily="34" charset="0"/>
              </a:rPr>
              <a:t>: You have new Windows 10/11 devices that join Azure AD and automatically enroll to Intune. You install the Configuration Manager client to reach a co-management state.</a:t>
            </a:r>
          </a:p>
          <a:p>
            <a:pPr algn="ctr" rtl="0"/>
            <a:r>
              <a:rPr lang="en-US" b="0" i="0" dirty="0">
                <a:effectLst/>
                <a:latin typeface="docons"/>
              </a:rPr>
              <a:t> Note</a:t>
            </a:r>
          </a:p>
          <a:p>
            <a:pPr algn="l"/>
            <a:r>
              <a:rPr lang="en-US" b="0" i="0" dirty="0">
                <a:solidFill>
                  <a:srgbClr val="171717"/>
                </a:solidFill>
                <a:effectLst/>
                <a:latin typeface="Segoe UI" panose="020B0502040204020203" pitchFamily="34" charset="0"/>
              </a:rPr>
              <a:t>It's important to understand that you have more than one option when considering a migration path to device management in the cloud. Any of the following options will put you on the path to modern endpoint management:</a:t>
            </a:r>
          </a:p>
          <a:p>
            <a:pPr algn="l">
              <a:buFont typeface="Arial" panose="020B0604020202020204" pitchFamily="34" charset="0"/>
              <a:buChar char="•"/>
            </a:pPr>
            <a:r>
              <a:rPr lang="en-US" b="0" i="0" dirty="0">
                <a:solidFill>
                  <a:srgbClr val="171717"/>
                </a:solidFill>
                <a:effectLst/>
                <a:latin typeface="Segoe UI" panose="020B0502040204020203" pitchFamily="34" charset="0"/>
              </a:rPr>
              <a:t>Add tenant attach with Microsoft Endpoint Configuration Manager</a:t>
            </a:r>
          </a:p>
          <a:p>
            <a:pPr algn="l">
              <a:buFont typeface="Arial" panose="020B0604020202020204" pitchFamily="34" charset="0"/>
              <a:buChar char="•"/>
            </a:pPr>
            <a:r>
              <a:rPr lang="en-US" b="0" i="0" dirty="0">
                <a:solidFill>
                  <a:srgbClr val="171717"/>
                </a:solidFill>
                <a:effectLst/>
                <a:latin typeface="Segoe UI" panose="020B0502040204020203" pitchFamily="34" charset="0"/>
              </a:rPr>
              <a:t>Set up co-management with Microsoft Endpoint Configuration Manager</a:t>
            </a:r>
          </a:p>
          <a:p>
            <a:pPr algn="l">
              <a:buFont typeface="Arial" panose="020B0604020202020204" pitchFamily="34" charset="0"/>
              <a:buChar char="•"/>
            </a:pPr>
            <a:r>
              <a:rPr lang="en-US" b="0" i="0" dirty="0">
                <a:solidFill>
                  <a:srgbClr val="171717"/>
                </a:solidFill>
                <a:effectLst/>
                <a:latin typeface="Segoe UI" panose="020B0502040204020203" pitchFamily="34" charset="0"/>
              </a:rPr>
              <a:t>Move from Configuration Manager to Intune</a:t>
            </a:r>
          </a:p>
          <a:p>
            <a:pPr algn="l">
              <a:buFont typeface="Arial" panose="020B0604020202020204" pitchFamily="34" charset="0"/>
              <a:buChar char="•"/>
            </a:pPr>
            <a:r>
              <a:rPr lang="en-US" b="0" i="0" dirty="0">
                <a:solidFill>
                  <a:srgbClr val="171717"/>
                </a:solidFill>
                <a:effectLst/>
                <a:latin typeface="Segoe UI" panose="020B0502040204020203" pitchFamily="34" charset="0"/>
              </a:rPr>
              <a:t>Start from scratch with Microsoft 365 and Intune</a:t>
            </a:r>
          </a:p>
          <a:p>
            <a:endParaRPr lang="en-US" dirty="0"/>
          </a:p>
        </p:txBody>
      </p:sp>
      <p:sp>
        <p:nvSpPr>
          <p:cNvPr id="4" name="Slide Number Placeholder 3"/>
          <p:cNvSpPr>
            <a:spLocks noGrp="1"/>
          </p:cNvSpPr>
          <p:nvPr>
            <p:ph type="sldNum" sz="quarter" idx="5"/>
          </p:nvPr>
        </p:nvSpPr>
        <p:spPr/>
        <p:txBody>
          <a:bodyPr/>
          <a:lstStyle/>
          <a:p>
            <a:fld id="{E8BECBCE-E8C5-4825-BB35-C0848492DF5D}" type="slidenum">
              <a:rPr lang="en-US" smtClean="0"/>
              <a:t>22</a:t>
            </a:fld>
            <a:endParaRPr lang="en-US"/>
          </a:p>
        </p:txBody>
      </p:sp>
    </p:spTree>
    <p:extLst>
      <p:ext uri="{BB962C8B-B14F-4D97-AF65-F5344CB8AC3E}">
        <p14:creationId xmlns:p14="http://schemas.microsoft.com/office/powerpoint/2010/main" val="31989488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71717"/>
                </a:solidFill>
                <a:effectLst/>
                <a:latin typeface="Segoe UI" panose="020B0502040204020203" pitchFamily="34" charset="0"/>
              </a:rPr>
              <a:t>Microsoft Intune includes settings and features you can enable or disable on different devices within your organization. These settings and features are added to "configuration profiles". You can create profiles for different devices and different platforms, including iOS/</a:t>
            </a:r>
            <a:r>
              <a:rPr lang="en-US" b="0" i="0" dirty="0" err="1">
                <a:solidFill>
                  <a:srgbClr val="171717"/>
                </a:solidFill>
                <a:effectLst/>
                <a:latin typeface="Segoe UI" panose="020B0502040204020203" pitchFamily="34" charset="0"/>
              </a:rPr>
              <a:t>iPadOS</a:t>
            </a:r>
            <a:r>
              <a:rPr lang="en-US" b="0" i="0" dirty="0">
                <a:solidFill>
                  <a:srgbClr val="171717"/>
                </a:solidFill>
                <a:effectLst/>
                <a:latin typeface="Segoe UI" panose="020B0502040204020203" pitchFamily="34" charset="0"/>
              </a:rPr>
              <a:t>, Android device administrator, Android Enterprise, and Windows. Then, use Intune to apply or "assign" the profile to the devices.</a:t>
            </a:r>
          </a:p>
          <a:p>
            <a:pPr algn="l"/>
            <a:r>
              <a:rPr lang="en-US" b="0" i="0" dirty="0">
                <a:solidFill>
                  <a:srgbClr val="171717"/>
                </a:solidFill>
                <a:effectLst/>
                <a:latin typeface="Segoe UI" panose="020B0502040204020203" pitchFamily="34" charset="0"/>
              </a:rPr>
              <a:t>As part of a MDM solution, you can use these configuration profiles to complete different tasks. Some profile examples include:</a:t>
            </a:r>
          </a:p>
          <a:p>
            <a:pPr algn="l">
              <a:buFont typeface="Arial" panose="020B0604020202020204" pitchFamily="34" charset="0"/>
              <a:buChar char="•"/>
            </a:pPr>
            <a:r>
              <a:rPr lang="en-US" b="0" i="0" dirty="0">
                <a:solidFill>
                  <a:srgbClr val="171717"/>
                </a:solidFill>
                <a:effectLst/>
                <a:latin typeface="Segoe UI" panose="020B0502040204020203" pitchFamily="34" charset="0"/>
              </a:rPr>
              <a:t>On Windows 10/11 devices, use a profile template that blocks ActiveX controls in Internet Explorer.</a:t>
            </a:r>
          </a:p>
          <a:p>
            <a:pPr algn="l">
              <a:buFont typeface="Arial" panose="020B0604020202020204" pitchFamily="34" charset="0"/>
              <a:buChar char="•"/>
            </a:pPr>
            <a:r>
              <a:rPr lang="en-US" b="0" i="0" dirty="0">
                <a:solidFill>
                  <a:srgbClr val="171717"/>
                </a:solidFill>
                <a:effectLst/>
                <a:latin typeface="Segoe UI" panose="020B0502040204020203" pitchFamily="34" charset="0"/>
              </a:rPr>
              <a:t>On iOS/</a:t>
            </a:r>
            <a:r>
              <a:rPr lang="en-US" b="0" i="0" dirty="0" err="1">
                <a:solidFill>
                  <a:srgbClr val="171717"/>
                </a:solidFill>
                <a:effectLst/>
                <a:latin typeface="Segoe UI" panose="020B0502040204020203" pitchFamily="34" charset="0"/>
              </a:rPr>
              <a:t>iPadOS</a:t>
            </a:r>
            <a:r>
              <a:rPr lang="en-US" b="0" i="0" dirty="0">
                <a:solidFill>
                  <a:srgbClr val="171717"/>
                </a:solidFill>
                <a:effectLst/>
                <a:latin typeface="Segoe UI" panose="020B0502040204020203" pitchFamily="34" charset="0"/>
              </a:rPr>
              <a:t> and macOS devices, allow users to use </a:t>
            </a:r>
            <a:r>
              <a:rPr lang="en-US" b="0" i="0" dirty="0" err="1">
                <a:solidFill>
                  <a:srgbClr val="171717"/>
                </a:solidFill>
                <a:effectLst/>
                <a:latin typeface="Segoe UI" panose="020B0502040204020203" pitchFamily="34" charset="0"/>
              </a:rPr>
              <a:t>AirPrint</a:t>
            </a:r>
            <a:r>
              <a:rPr lang="en-US" b="0" i="0" dirty="0">
                <a:solidFill>
                  <a:srgbClr val="171717"/>
                </a:solidFill>
                <a:effectLst/>
                <a:latin typeface="Segoe UI" panose="020B0502040204020203" pitchFamily="34" charset="0"/>
              </a:rPr>
              <a:t> printers in your organization.</a:t>
            </a:r>
          </a:p>
          <a:p>
            <a:pPr algn="l">
              <a:buFont typeface="Arial" panose="020B0604020202020204" pitchFamily="34" charset="0"/>
              <a:buChar char="•"/>
            </a:pPr>
            <a:r>
              <a:rPr lang="en-US" b="0" i="0" dirty="0">
                <a:solidFill>
                  <a:srgbClr val="171717"/>
                </a:solidFill>
                <a:effectLst/>
                <a:latin typeface="Segoe UI" panose="020B0502040204020203" pitchFamily="34" charset="0"/>
              </a:rPr>
              <a:t>Allow or prevent access to </a:t>
            </a:r>
            <a:r>
              <a:rPr lang="en-US" b="0" i="0" dirty="0" err="1">
                <a:solidFill>
                  <a:srgbClr val="171717"/>
                </a:solidFill>
                <a:effectLst/>
                <a:latin typeface="Segoe UI" panose="020B0502040204020203" pitchFamily="34" charset="0"/>
              </a:rPr>
              <a:t>bluetooth</a:t>
            </a:r>
            <a:r>
              <a:rPr lang="en-US" b="0" i="0" dirty="0">
                <a:solidFill>
                  <a:srgbClr val="171717"/>
                </a:solidFill>
                <a:effectLst/>
                <a:latin typeface="Segoe UI" panose="020B0502040204020203" pitchFamily="34" charset="0"/>
              </a:rPr>
              <a:t> on the device.</a:t>
            </a:r>
          </a:p>
          <a:p>
            <a:pPr algn="l">
              <a:buFont typeface="Arial" panose="020B0604020202020204" pitchFamily="34" charset="0"/>
              <a:buChar char="•"/>
            </a:pPr>
            <a:r>
              <a:rPr lang="en-US" b="0" i="0" dirty="0">
                <a:solidFill>
                  <a:srgbClr val="171717"/>
                </a:solidFill>
                <a:effectLst/>
                <a:latin typeface="Segoe UI" panose="020B0502040204020203" pitchFamily="34" charset="0"/>
              </a:rPr>
              <a:t>Create a </a:t>
            </a:r>
            <a:r>
              <a:rPr lang="en-US" b="0" i="0" dirty="0" err="1">
                <a:solidFill>
                  <a:srgbClr val="171717"/>
                </a:solidFill>
                <a:effectLst/>
                <a:latin typeface="Segoe UI" panose="020B0502040204020203" pitchFamily="34" charset="0"/>
              </a:rPr>
              <a:t>WiFi</a:t>
            </a:r>
            <a:r>
              <a:rPr lang="en-US" b="0" i="0" dirty="0">
                <a:solidFill>
                  <a:srgbClr val="171717"/>
                </a:solidFill>
                <a:effectLst/>
                <a:latin typeface="Segoe UI" panose="020B0502040204020203" pitchFamily="34" charset="0"/>
              </a:rPr>
              <a:t> or VPN profile that gives different devices access to your corporate network.</a:t>
            </a:r>
          </a:p>
          <a:p>
            <a:pPr algn="l">
              <a:buFont typeface="Arial" panose="020B0604020202020204" pitchFamily="34" charset="0"/>
              <a:buChar char="•"/>
            </a:pPr>
            <a:r>
              <a:rPr lang="en-US" b="0" i="0" dirty="0">
                <a:solidFill>
                  <a:srgbClr val="171717"/>
                </a:solidFill>
                <a:effectLst/>
                <a:latin typeface="Segoe UI" panose="020B0502040204020203" pitchFamily="34" charset="0"/>
              </a:rPr>
              <a:t>Manage software updates, including when they're installed.</a:t>
            </a:r>
          </a:p>
          <a:p>
            <a:pPr algn="l">
              <a:buFont typeface="Arial" panose="020B0604020202020204" pitchFamily="34" charset="0"/>
              <a:buChar char="•"/>
            </a:pPr>
            <a:r>
              <a:rPr lang="en-US" b="0" i="0" dirty="0">
                <a:solidFill>
                  <a:srgbClr val="171717"/>
                </a:solidFill>
                <a:effectLst/>
                <a:latin typeface="Segoe UI" panose="020B0502040204020203" pitchFamily="34" charset="0"/>
              </a:rPr>
              <a:t>Run an Android device as dedicated kiosk device that can run one app, or run many apps.</a:t>
            </a:r>
          </a:p>
          <a:p>
            <a:endParaRPr lang="en-US" dirty="0"/>
          </a:p>
        </p:txBody>
      </p:sp>
      <p:sp>
        <p:nvSpPr>
          <p:cNvPr id="4" name="Slide Number Placeholder 3"/>
          <p:cNvSpPr>
            <a:spLocks noGrp="1"/>
          </p:cNvSpPr>
          <p:nvPr>
            <p:ph type="sldNum" sz="quarter" idx="5"/>
          </p:nvPr>
        </p:nvSpPr>
        <p:spPr/>
        <p:txBody>
          <a:bodyPr/>
          <a:lstStyle/>
          <a:p>
            <a:fld id="{E8BECBCE-E8C5-4825-BB35-C0848492DF5D}" type="slidenum">
              <a:rPr lang="en-US" smtClean="0"/>
              <a:t>24</a:t>
            </a:fld>
            <a:endParaRPr lang="en-US"/>
          </a:p>
        </p:txBody>
      </p:sp>
    </p:spTree>
    <p:extLst>
      <p:ext uri="{BB962C8B-B14F-4D97-AF65-F5344CB8AC3E}">
        <p14:creationId xmlns:p14="http://schemas.microsoft.com/office/powerpoint/2010/main" val="36926418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71717"/>
                </a:solidFill>
                <a:effectLst/>
                <a:latin typeface="Segoe UI" panose="020B0502040204020203" pitchFamily="34" charset="0"/>
              </a:rPr>
              <a:t>Group policy objects (GPOs) are primarily used on-premises to configure settings on Windows computers, but also can include remote Windows devices. In device management, GPOs help control security and features in the Windows OS, Internet Explorer, Office apps, and more. Group policy provides the capability to manage a large number of Active Directory Domain Services (AD DS) computer and user objects through a centralized, one-to-many model. Group Policy settings are contained in a group policy object and linked to one or more AD DS service containers—sites, domains, and organizational units (OUs). Note that devices do not have to be domain-joined to apply GPOs.</a:t>
            </a:r>
          </a:p>
          <a:p>
            <a:pPr algn="l"/>
            <a:r>
              <a:rPr lang="en-US" b="0" i="0" dirty="0">
                <a:solidFill>
                  <a:srgbClr val="171717"/>
                </a:solidFill>
                <a:effectLst/>
                <a:latin typeface="Segoe UI" panose="020B0502040204020203" pitchFamily="34" charset="0"/>
              </a:rPr>
              <a:t>Some organizations have Group Policy settings that are restrictive and could cause problems during operating system deployments. For example, the following group policy settings can interrupt an automated logon process:</a:t>
            </a:r>
          </a:p>
          <a:p>
            <a:pPr algn="l">
              <a:buFont typeface="Arial" panose="020B0604020202020204" pitchFamily="34" charset="0"/>
              <a:buChar char="•"/>
            </a:pPr>
            <a:r>
              <a:rPr lang="en-US" b="0" i="0" dirty="0" err="1">
                <a:solidFill>
                  <a:srgbClr val="171717"/>
                </a:solidFill>
                <a:effectLst/>
                <a:latin typeface="Segoe UI" panose="020B0502040204020203" pitchFamily="34" charset="0"/>
              </a:rPr>
              <a:t>Autologon</a:t>
            </a:r>
            <a:r>
              <a:rPr lang="en-US" b="0" i="0" dirty="0">
                <a:solidFill>
                  <a:srgbClr val="171717"/>
                </a:solidFill>
                <a:effectLst/>
                <a:latin typeface="Segoe UI" panose="020B0502040204020203" pitchFamily="34" charset="0"/>
              </a:rPr>
              <a:t> restrictions</a:t>
            </a:r>
          </a:p>
          <a:p>
            <a:pPr algn="l">
              <a:buFont typeface="Arial" panose="020B0604020202020204" pitchFamily="34" charset="0"/>
              <a:buChar char="•"/>
            </a:pPr>
            <a:r>
              <a:rPr lang="en-US" b="0" i="0" dirty="0">
                <a:solidFill>
                  <a:srgbClr val="171717"/>
                </a:solidFill>
                <a:effectLst/>
                <a:latin typeface="Segoe UI" panose="020B0502040204020203" pitchFamily="34" charset="0"/>
              </a:rPr>
              <a:t>Administrator account renaming</a:t>
            </a:r>
          </a:p>
          <a:p>
            <a:pPr algn="l">
              <a:buFont typeface="Arial" panose="020B0604020202020204" pitchFamily="34" charset="0"/>
              <a:buChar char="•"/>
            </a:pPr>
            <a:r>
              <a:rPr lang="en-US" b="0" i="0" dirty="0">
                <a:solidFill>
                  <a:srgbClr val="171717"/>
                </a:solidFill>
                <a:effectLst/>
                <a:latin typeface="Segoe UI" panose="020B0502040204020203" pitchFamily="34" charset="0"/>
              </a:rPr>
              <a:t>Legal banners and captions</a:t>
            </a:r>
          </a:p>
          <a:p>
            <a:pPr algn="l">
              <a:buFont typeface="Arial" panose="020B0604020202020204" pitchFamily="34" charset="0"/>
              <a:buChar char="•"/>
            </a:pPr>
            <a:r>
              <a:rPr lang="en-US" b="0" i="0" dirty="0">
                <a:solidFill>
                  <a:srgbClr val="171717"/>
                </a:solidFill>
                <a:effectLst/>
                <a:latin typeface="Segoe UI" panose="020B0502040204020203" pitchFamily="34" charset="0"/>
              </a:rPr>
              <a:t>Restrictive security policies</a:t>
            </a:r>
          </a:p>
          <a:p>
            <a:pPr algn="l"/>
            <a:r>
              <a:rPr lang="en-US" b="0" i="0" dirty="0">
                <a:solidFill>
                  <a:srgbClr val="171717"/>
                </a:solidFill>
                <a:effectLst/>
                <a:latin typeface="Segoe UI" panose="020B0502040204020203" pitchFamily="34" charset="0"/>
              </a:rPr>
              <a:t>If your organization uses GPOs and you want to move some workloads to Microsoft Endpoint Manager and Intune, then </a:t>
            </a:r>
            <a:r>
              <a:rPr lang="en-US" b="1" i="0" dirty="0">
                <a:solidFill>
                  <a:srgbClr val="171717"/>
                </a:solidFill>
                <a:effectLst/>
                <a:latin typeface="Segoe UI" panose="020B0502040204020203" pitchFamily="34" charset="0"/>
              </a:rPr>
              <a:t>Group Policy analytics</a:t>
            </a:r>
            <a:r>
              <a:rPr lang="en-US" b="0" i="0" dirty="0">
                <a:solidFill>
                  <a:srgbClr val="171717"/>
                </a:solidFill>
                <a:effectLst/>
                <a:latin typeface="Segoe UI" panose="020B0502040204020203" pitchFamily="34" charset="0"/>
              </a:rPr>
              <a:t> will help.</a:t>
            </a:r>
          </a:p>
          <a:p>
            <a:endParaRPr lang="en-US" dirty="0"/>
          </a:p>
        </p:txBody>
      </p:sp>
      <p:sp>
        <p:nvSpPr>
          <p:cNvPr id="4" name="Slide Number Placeholder 3"/>
          <p:cNvSpPr>
            <a:spLocks noGrp="1"/>
          </p:cNvSpPr>
          <p:nvPr>
            <p:ph type="sldNum" sz="quarter" idx="5"/>
          </p:nvPr>
        </p:nvSpPr>
        <p:spPr/>
        <p:txBody>
          <a:bodyPr/>
          <a:lstStyle/>
          <a:p>
            <a:fld id="{E8BECBCE-E8C5-4825-BB35-C0848492DF5D}" type="slidenum">
              <a:rPr lang="en-US" smtClean="0"/>
              <a:t>25</a:t>
            </a:fld>
            <a:endParaRPr lang="en-US"/>
          </a:p>
        </p:txBody>
      </p:sp>
    </p:spTree>
    <p:extLst>
      <p:ext uri="{BB962C8B-B14F-4D97-AF65-F5344CB8AC3E}">
        <p14:creationId xmlns:p14="http://schemas.microsoft.com/office/powerpoint/2010/main" val="39225929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71717"/>
                </a:solidFill>
                <a:effectLst/>
                <a:latin typeface="Segoe UI" panose="020B0502040204020203" pitchFamily="34" charset="0"/>
              </a:rPr>
              <a:t>Many organizations are looking at cloud solutions to support the growing remote workforce. </a:t>
            </a:r>
            <a:r>
              <a:rPr lang="en-US" b="1" i="0" dirty="0">
                <a:solidFill>
                  <a:srgbClr val="171717"/>
                </a:solidFill>
                <a:effectLst/>
                <a:latin typeface="Segoe UI" panose="020B0502040204020203" pitchFamily="34" charset="0"/>
              </a:rPr>
              <a:t>Group Policy analytics</a:t>
            </a:r>
            <a:r>
              <a:rPr lang="en-US" b="0" i="0" dirty="0">
                <a:solidFill>
                  <a:srgbClr val="171717"/>
                </a:solidFill>
                <a:effectLst/>
                <a:latin typeface="Segoe UI" panose="020B0502040204020203" pitchFamily="34" charset="0"/>
              </a:rPr>
              <a:t> is a tool and feature in . It helps you determine how your GPOs The output shows which settings are supported in MDM providers, including Microsoft Intune. It also shows any deprecated settings, or settings not available to MDM providers.</a:t>
            </a:r>
            <a:endParaRPr lang="en-US" dirty="0"/>
          </a:p>
        </p:txBody>
      </p:sp>
      <p:sp>
        <p:nvSpPr>
          <p:cNvPr id="4" name="Slide Number Placeholder 3"/>
          <p:cNvSpPr>
            <a:spLocks noGrp="1"/>
          </p:cNvSpPr>
          <p:nvPr>
            <p:ph type="sldNum" sz="quarter" idx="5"/>
          </p:nvPr>
        </p:nvSpPr>
        <p:spPr/>
        <p:txBody>
          <a:bodyPr/>
          <a:lstStyle/>
          <a:p>
            <a:fld id="{E8BECBCE-E8C5-4825-BB35-C0848492DF5D}" type="slidenum">
              <a:rPr lang="en-US" smtClean="0"/>
              <a:t>26</a:t>
            </a:fld>
            <a:endParaRPr lang="en-US"/>
          </a:p>
        </p:txBody>
      </p:sp>
    </p:spTree>
    <p:extLst>
      <p:ext uri="{BB962C8B-B14F-4D97-AF65-F5344CB8AC3E}">
        <p14:creationId xmlns:p14="http://schemas.microsoft.com/office/powerpoint/2010/main" val="28647417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t>
            </a:r>
          </a:p>
          <a:p>
            <a:r>
              <a:rPr lang="en-US" dirty="0"/>
              <a:t>A</a:t>
            </a:r>
          </a:p>
          <a:p>
            <a:r>
              <a:rPr lang="en-US" dirty="0"/>
              <a:t>B</a:t>
            </a:r>
          </a:p>
        </p:txBody>
      </p:sp>
      <p:sp>
        <p:nvSpPr>
          <p:cNvPr id="4" name="Slide Number Placeholder 3"/>
          <p:cNvSpPr>
            <a:spLocks noGrp="1"/>
          </p:cNvSpPr>
          <p:nvPr>
            <p:ph type="sldNum" sz="quarter" idx="5"/>
          </p:nvPr>
        </p:nvSpPr>
        <p:spPr/>
        <p:txBody>
          <a:bodyPr/>
          <a:lstStyle/>
          <a:p>
            <a:fld id="{E8BECBCE-E8C5-4825-BB35-C0848492DF5D}" type="slidenum">
              <a:rPr lang="en-US" smtClean="0"/>
              <a:t>27</a:t>
            </a:fld>
            <a:endParaRPr lang="en-US"/>
          </a:p>
        </p:txBody>
      </p:sp>
    </p:spTree>
    <p:extLst>
      <p:ext uri="{BB962C8B-B14F-4D97-AF65-F5344CB8AC3E}">
        <p14:creationId xmlns:p14="http://schemas.microsoft.com/office/powerpoint/2010/main" val="2613904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8BECBCE-E8C5-4825-BB35-C0848492DF5D}" type="slidenum">
              <a:rPr lang="en-US" smtClean="0"/>
              <a:t>2</a:t>
            </a:fld>
            <a:endParaRPr lang="en-US"/>
          </a:p>
        </p:txBody>
      </p:sp>
    </p:spTree>
    <p:extLst>
      <p:ext uri="{BB962C8B-B14F-4D97-AF65-F5344CB8AC3E}">
        <p14:creationId xmlns:p14="http://schemas.microsoft.com/office/powerpoint/2010/main" val="26531910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71717"/>
                </a:solidFill>
                <a:effectLst/>
                <a:latin typeface="Segoe UI" panose="020B0502040204020203" pitchFamily="34" charset="0"/>
              </a:rPr>
              <a:t>This module explains the basic paths you can follow to migrate from your existing endpoint management state to Microsoft Endpoint Manager. Microsoft Endpoint Manager is a single, modern, integrated management platform for managing, protecting, and monitoring all of your organization's endpoints. Endpoints include the mobile devices, desktop computers, virtual machines, embedded devices, and servers that your organization uses. Additionally, endpoints include the apps used by your organization.</a:t>
            </a:r>
            <a:endParaRPr lang="en-US" dirty="0"/>
          </a:p>
        </p:txBody>
      </p:sp>
      <p:sp>
        <p:nvSpPr>
          <p:cNvPr id="4" name="Slide Number Placeholder 3"/>
          <p:cNvSpPr>
            <a:spLocks noGrp="1"/>
          </p:cNvSpPr>
          <p:nvPr>
            <p:ph type="sldNum" sz="quarter" idx="5"/>
          </p:nvPr>
        </p:nvSpPr>
        <p:spPr/>
        <p:txBody>
          <a:bodyPr/>
          <a:lstStyle/>
          <a:p>
            <a:fld id="{E8BECBCE-E8C5-4825-BB35-C0848492DF5D}" type="slidenum">
              <a:rPr lang="en-US" smtClean="0"/>
              <a:t>4</a:t>
            </a:fld>
            <a:endParaRPr lang="en-US"/>
          </a:p>
        </p:txBody>
      </p:sp>
    </p:spTree>
    <p:extLst>
      <p:ext uri="{BB962C8B-B14F-4D97-AF65-F5344CB8AC3E}">
        <p14:creationId xmlns:p14="http://schemas.microsoft.com/office/powerpoint/2010/main" val="15778551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71717"/>
                </a:solidFill>
                <a:effectLst/>
                <a:latin typeface="Segoe UI" panose="020B0502040204020203" pitchFamily="34" charset="0"/>
              </a:rPr>
              <a:t>The Microsoft Endpoint Manager console helps keep your organization's cloud and on-premises devices, apps, and data secure. Endpoint Manager integrates Microsoft Intune, Microsoft Endpoint Configuration Manager, Analytics, and Windows Autopilot. In addition, Microsoft Endpoint Manager integrates with specific technologies, such as Office 365, Microsoft Defender for Endpoint, Azure Active Directory, and Azure Information Protection. </a:t>
            </a:r>
          </a:p>
          <a:p>
            <a:endParaRPr lang="en-US" b="0" i="0" dirty="0">
              <a:solidFill>
                <a:srgbClr val="171717"/>
              </a:solidFill>
              <a:effectLst/>
              <a:latin typeface="Segoe UI" panose="020B0502040204020203" pitchFamily="34" charset="0"/>
            </a:endParaRPr>
          </a:p>
          <a:p>
            <a:r>
              <a:rPr lang="en-US" b="0" i="0" dirty="0">
                <a:solidFill>
                  <a:srgbClr val="171717"/>
                </a:solidFill>
                <a:effectLst/>
                <a:latin typeface="Segoe UI" panose="020B0502040204020203" pitchFamily="34" charset="0"/>
              </a:rPr>
              <a:t>Suppose that you're the administrator or business decision maker of a company with several thousand employees. Your company must determine the best path to manage end users devices, apps, and data. You currently have no Mobile Device Management (MDM) solution. You need to keep your corporate data safe by protecting data, apps, and devices that your employees use, and maximize the return on your investment. Learn how Microsoft Endpoint Manager can be a part of your device management migration path.</a:t>
            </a:r>
            <a:endParaRPr lang="en-US" dirty="0"/>
          </a:p>
        </p:txBody>
      </p:sp>
      <p:sp>
        <p:nvSpPr>
          <p:cNvPr id="4" name="Slide Number Placeholder 3"/>
          <p:cNvSpPr>
            <a:spLocks noGrp="1"/>
          </p:cNvSpPr>
          <p:nvPr>
            <p:ph type="sldNum" sz="quarter" idx="5"/>
          </p:nvPr>
        </p:nvSpPr>
        <p:spPr/>
        <p:txBody>
          <a:bodyPr/>
          <a:lstStyle/>
          <a:p>
            <a:fld id="{E8BECBCE-E8C5-4825-BB35-C0848492DF5D}" type="slidenum">
              <a:rPr lang="en-US" smtClean="0"/>
              <a:t>5</a:t>
            </a:fld>
            <a:endParaRPr lang="en-US"/>
          </a:p>
        </p:txBody>
      </p:sp>
    </p:spTree>
    <p:extLst>
      <p:ext uri="{BB962C8B-B14F-4D97-AF65-F5344CB8AC3E}">
        <p14:creationId xmlns:p14="http://schemas.microsoft.com/office/powerpoint/2010/main" val="34664562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71717"/>
                </a:solidFill>
                <a:effectLst/>
                <a:latin typeface="Segoe UI" panose="020B0502040204020203" pitchFamily="34" charset="0"/>
              </a:rPr>
              <a:t>When you have decided to migrate your organization to Microsoft Endpoint Manager, you must determine where to start. You must confirm the endpoint management solution you and your organization currently use. Then, determine the direction and solution that will make the most sense for you and your organization.</a:t>
            </a:r>
            <a:endParaRPr lang="en-US" dirty="0"/>
          </a:p>
        </p:txBody>
      </p:sp>
      <p:sp>
        <p:nvSpPr>
          <p:cNvPr id="4" name="Slide Number Placeholder 3"/>
          <p:cNvSpPr>
            <a:spLocks noGrp="1"/>
          </p:cNvSpPr>
          <p:nvPr>
            <p:ph type="sldNum" sz="quarter" idx="5"/>
          </p:nvPr>
        </p:nvSpPr>
        <p:spPr/>
        <p:txBody>
          <a:bodyPr/>
          <a:lstStyle/>
          <a:p>
            <a:fld id="{E8BECBCE-E8C5-4825-BB35-C0848492DF5D}" type="slidenum">
              <a:rPr lang="en-US" smtClean="0"/>
              <a:t>7</a:t>
            </a:fld>
            <a:endParaRPr lang="en-US"/>
          </a:p>
        </p:txBody>
      </p:sp>
    </p:spTree>
    <p:extLst>
      <p:ext uri="{BB962C8B-B14F-4D97-AF65-F5344CB8AC3E}">
        <p14:creationId xmlns:p14="http://schemas.microsoft.com/office/powerpoint/2010/main" val="7673725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71717"/>
                </a:solidFill>
                <a:effectLst/>
                <a:latin typeface="Segoe UI" panose="020B0502040204020203" pitchFamily="34" charset="0"/>
              </a:rPr>
              <a:t>This lesson and Module describes four basic paths you should consider when migrating from your existing endpoint management state to Microsoft Endpoint Manager. These paths describe the possible starting points of your organization's endpoint management solution or state. Each path provides the basic direction you should consider, as well as the migration benefits and additional value that your organization will gain by migrating to Microsoft Endpoint Manager. The basic paths are the following:</a:t>
            </a:r>
          </a:p>
          <a:p>
            <a:pPr lvl="1" algn="l">
              <a:buFont typeface="Arial" panose="020B0604020202020204" pitchFamily="34" charset="0"/>
              <a:buChar char="•"/>
            </a:pPr>
            <a:r>
              <a:rPr lang="en-US" b="0" i="0" dirty="0">
                <a:solidFill>
                  <a:srgbClr val="171717"/>
                </a:solidFill>
                <a:effectLst/>
                <a:latin typeface="Segoe UI" panose="020B0502040204020203" pitchFamily="34" charset="0"/>
              </a:rPr>
              <a:t>Limited or no existing endpoint management tools</a:t>
            </a:r>
          </a:p>
          <a:p>
            <a:pPr lvl="1" algn="l">
              <a:buFont typeface="Arial" panose="020B0604020202020204" pitchFamily="34" charset="0"/>
              <a:buChar char="•"/>
            </a:pPr>
            <a:r>
              <a:rPr lang="en-US" b="0" i="0" dirty="0">
                <a:solidFill>
                  <a:srgbClr val="171717"/>
                </a:solidFill>
                <a:effectLst/>
                <a:latin typeface="Segoe UI" panose="020B0502040204020203" pitchFamily="34" charset="0"/>
              </a:rPr>
              <a:t>Existing third-party mobile device management provider</a:t>
            </a:r>
          </a:p>
          <a:p>
            <a:pPr lvl="1" algn="l">
              <a:buFont typeface="Arial" panose="020B0604020202020204" pitchFamily="34" charset="0"/>
              <a:buChar char="•"/>
            </a:pPr>
            <a:r>
              <a:rPr lang="en-US" b="0" i="0" dirty="0">
                <a:solidFill>
                  <a:srgbClr val="171717"/>
                </a:solidFill>
                <a:effectLst/>
                <a:latin typeface="Segoe UI" panose="020B0502040204020203" pitchFamily="34" charset="0"/>
              </a:rPr>
              <a:t>Existing on-premises endpoint management implementation</a:t>
            </a:r>
          </a:p>
          <a:p>
            <a:pPr lvl="1" algn="l">
              <a:buFont typeface="Arial" panose="020B0604020202020204" pitchFamily="34" charset="0"/>
              <a:buChar char="•"/>
            </a:pPr>
            <a:r>
              <a:rPr lang="en-US" b="0" i="0" dirty="0">
                <a:solidFill>
                  <a:srgbClr val="171717"/>
                </a:solidFill>
                <a:effectLst/>
                <a:latin typeface="Segoe UI" panose="020B0502040204020203" pitchFamily="34" charset="0"/>
              </a:rPr>
              <a:t>Existing on-premises group policy</a:t>
            </a:r>
          </a:p>
          <a:p>
            <a:endParaRPr lang="en-US" dirty="0"/>
          </a:p>
        </p:txBody>
      </p:sp>
      <p:sp>
        <p:nvSpPr>
          <p:cNvPr id="4" name="Slide Number Placeholder 3"/>
          <p:cNvSpPr>
            <a:spLocks noGrp="1"/>
          </p:cNvSpPr>
          <p:nvPr>
            <p:ph type="sldNum" sz="quarter" idx="5"/>
          </p:nvPr>
        </p:nvSpPr>
        <p:spPr/>
        <p:txBody>
          <a:bodyPr/>
          <a:lstStyle/>
          <a:p>
            <a:fld id="{E8BECBCE-E8C5-4825-BB35-C0848492DF5D}" type="slidenum">
              <a:rPr lang="en-US" smtClean="0"/>
              <a:t>9</a:t>
            </a:fld>
            <a:endParaRPr lang="en-US"/>
          </a:p>
        </p:txBody>
      </p:sp>
    </p:spTree>
    <p:extLst>
      <p:ext uri="{BB962C8B-B14F-4D97-AF65-F5344CB8AC3E}">
        <p14:creationId xmlns:p14="http://schemas.microsoft.com/office/powerpoint/2010/main" val="24495290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8BECBCE-E8C5-4825-BB35-C0848492DF5D}" type="slidenum">
              <a:rPr lang="en-US" smtClean="0"/>
              <a:t>11</a:t>
            </a:fld>
            <a:endParaRPr lang="en-US"/>
          </a:p>
        </p:txBody>
      </p:sp>
    </p:spTree>
    <p:extLst>
      <p:ext uri="{BB962C8B-B14F-4D97-AF65-F5344CB8AC3E}">
        <p14:creationId xmlns:p14="http://schemas.microsoft.com/office/powerpoint/2010/main" val="27597491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71717"/>
                </a:solidFill>
                <a:effectLst/>
                <a:latin typeface="Segoe UI" panose="020B0502040204020203" pitchFamily="34" charset="0"/>
              </a:rPr>
              <a:t>When your organization has little to no modern endpoint management tools in use, you should consider either of the following options:</a:t>
            </a:r>
          </a:p>
          <a:p>
            <a:pPr algn="l"/>
            <a:endParaRPr lang="en-US" b="0" i="0" dirty="0">
              <a:solidFill>
                <a:srgbClr val="171717"/>
              </a:solidFill>
              <a:effectLst/>
              <a:latin typeface="Segoe UI" panose="020B0502040204020203" pitchFamily="34" charset="0"/>
            </a:endParaRPr>
          </a:p>
          <a:p>
            <a:pPr algn="l">
              <a:buFont typeface="Arial" panose="020B0604020202020204" pitchFamily="34" charset="0"/>
              <a:buChar char="•"/>
            </a:pPr>
            <a:r>
              <a:rPr lang="en-US" b="0" i="0" dirty="0">
                <a:solidFill>
                  <a:srgbClr val="171717"/>
                </a:solidFill>
                <a:effectLst/>
                <a:latin typeface="Segoe UI" panose="020B0502040204020203" pitchFamily="34" charset="0"/>
              </a:rPr>
              <a:t>Move directly to cloud endpoint management using Microsoft Intune.</a:t>
            </a:r>
          </a:p>
          <a:p>
            <a:pPr algn="l">
              <a:buFont typeface="Arial" panose="020B0604020202020204" pitchFamily="34" charset="0"/>
              <a:buChar char="•"/>
            </a:pPr>
            <a:r>
              <a:rPr lang="en-US" b="0" i="0" dirty="0">
                <a:solidFill>
                  <a:srgbClr val="171717"/>
                </a:solidFill>
                <a:effectLst/>
                <a:latin typeface="Segoe UI" panose="020B0502040204020203" pitchFamily="34" charset="0"/>
              </a:rPr>
              <a:t>Use tenant attach or co-management with Microsoft Endpoint Configuration Manager.</a:t>
            </a:r>
          </a:p>
          <a:p>
            <a:pPr algn="l">
              <a:buFont typeface="Arial" panose="020B0604020202020204" pitchFamily="34" charset="0"/>
              <a:buChar char="•"/>
            </a:pPr>
            <a:endParaRPr lang="en-US" b="0" i="0" dirty="0">
              <a:solidFill>
                <a:srgbClr val="171717"/>
              </a:solidFill>
              <a:effectLst/>
              <a:latin typeface="Segoe UI" panose="020B0502040204020203" pitchFamily="34" charset="0"/>
            </a:endParaRPr>
          </a:p>
          <a:p>
            <a:pPr algn="l"/>
            <a:r>
              <a:rPr lang="en-US" b="0" i="0" dirty="0">
                <a:solidFill>
                  <a:srgbClr val="171717"/>
                </a:solidFill>
                <a:effectLst/>
                <a:latin typeface="Segoe UI" panose="020B0502040204020203" pitchFamily="34" charset="0"/>
              </a:rPr>
              <a:t>Both of these endpoint management solutions are part of Microsoft Endpoint Manager. If you don't have a requirement to manage some devices on-premises, solely using Microsoft Intune may best fit your needs. Microsoft Intune, which is part of Microsoft Endpoint Manager, provides the cloud infrastructure, the cloud-based mobile device management (MDM), cloud-based mobile application management (MAM), and cloud-based PC management for your organization. It lets you protect your organization by controlling features and settings on Android, Android Enterprise, iOS/</a:t>
            </a:r>
            <a:r>
              <a:rPr lang="en-US" b="0" i="0" dirty="0" err="1">
                <a:solidFill>
                  <a:srgbClr val="171717"/>
                </a:solidFill>
                <a:effectLst/>
                <a:latin typeface="Segoe UI" panose="020B0502040204020203" pitchFamily="34" charset="0"/>
              </a:rPr>
              <a:t>iPadOS</a:t>
            </a:r>
            <a:r>
              <a:rPr lang="en-US" b="0" i="0" dirty="0">
                <a:solidFill>
                  <a:srgbClr val="171717"/>
                </a:solidFill>
                <a:effectLst/>
                <a:latin typeface="Segoe UI" panose="020B0502040204020203" pitchFamily="34" charset="0"/>
              </a:rPr>
              <a:t>, macOS, and Windows 10/11 devices. It integrates closely with Azure Active Directory (Azure AD) for identity and access control and it integrates with Azure Information Protection and other advanced threat protection products for data protection.</a:t>
            </a:r>
          </a:p>
          <a:p>
            <a:pPr algn="l"/>
            <a:endParaRPr lang="en-US" b="0" i="0" dirty="0">
              <a:solidFill>
                <a:srgbClr val="171717"/>
              </a:solidFill>
              <a:effectLst/>
              <a:latin typeface="Segoe UI" panose="020B0502040204020203" pitchFamily="34" charset="0"/>
            </a:endParaRPr>
          </a:p>
          <a:p>
            <a:r>
              <a:rPr lang="en-US" b="0" i="0" dirty="0">
                <a:solidFill>
                  <a:srgbClr val="171717"/>
                </a:solidFill>
                <a:effectLst/>
                <a:latin typeface="Segoe UI" panose="020B0502040204020203" pitchFamily="34" charset="0"/>
              </a:rPr>
              <a:t>If you need to use both cloud and on-premises device management, consider using tenant attach or co-management with Microsoft Endpoint Configuration Manager. Microsoft Endpoint Configuration Manager is the leading PC management solution on the market. You use it to manage desktops, servers, and laptops that are on your network or are internet-based. If you use Configuration Manager, you should attach your Configuration Manager deployment to the Microsoft 365 cloud, which will provide integration with Intune, Azure AD, Microsoft Defender for Endpoint, and other cloud services. Use Configuration Manager to deploy apps, software updates, and operating systems, as well as configure sites and clients, and run and monitor management tasks. Configuration Manager supports Windows and macOS versions.</a:t>
            </a:r>
            <a:endParaRPr lang="en-US" dirty="0"/>
          </a:p>
        </p:txBody>
      </p:sp>
      <p:sp>
        <p:nvSpPr>
          <p:cNvPr id="4" name="Slide Number Placeholder 3"/>
          <p:cNvSpPr>
            <a:spLocks noGrp="1"/>
          </p:cNvSpPr>
          <p:nvPr>
            <p:ph type="sldNum" sz="quarter" idx="5"/>
          </p:nvPr>
        </p:nvSpPr>
        <p:spPr/>
        <p:txBody>
          <a:bodyPr/>
          <a:lstStyle/>
          <a:p>
            <a:fld id="{E8BECBCE-E8C5-4825-BB35-C0848492DF5D}" type="slidenum">
              <a:rPr lang="en-US" smtClean="0"/>
              <a:t>12</a:t>
            </a:fld>
            <a:endParaRPr lang="en-US"/>
          </a:p>
        </p:txBody>
      </p:sp>
    </p:spTree>
    <p:extLst>
      <p:ext uri="{BB962C8B-B14F-4D97-AF65-F5344CB8AC3E}">
        <p14:creationId xmlns:p14="http://schemas.microsoft.com/office/powerpoint/2010/main" val="26214371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8BECBCE-E8C5-4825-BB35-C0848492DF5D}" type="slidenum">
              <a:rPr lang="en-US" smtClean="0"/>
              <a:t>14</a:t>
            </a:fld>
            <a:endParaRPr lang="en-US"/>
          </a:p>
        </p:txBody>
      </p:sp>
    </p:spTree>
    <p:extLst>
      <p:ext uri="{BB962C8B-B14F-4D97-AF65-F5344CB8AC3E}">
        <p14:creationId xmlns:p14="http://schemas.microsoft.com/office/powerpoint/2010/main" val="29711201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A7CD3-94E1-42A9-BAB7-2AFCD9FCBD10}"/>
              </a:ext>
            </a:extLst>
          </p:cNvPr>
          <p:cNvSpPr>
            <a:spLocks noGrp="1"/>
          </p:cNvSpPr>
          <p:nvPr>
            <p:ph type="ctrTitle"/>
          </p:nvPr>
        </p:nvSpPr>
        <p:spPr>
          <a:xfrm>
            <a:off x="691078" y="722903"/>
            <a:ext cx="10495904" cy="2460770"/>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467609B-8FD3-4FF7-8EBC-6619CA868B33}"/>
              </a:ext>
            </a:extLst>
          </p:cNvPr>
          <p:cNvSpPr>
            <a:spLocks noGrp="1"/>
          </p:cNvSpPr>
          <p:nvPr>
            <p:ph type="subTitle" idx="1"/>
          </p:nvPr>
        </p:nvSpPr>
        <p:spPr>
          <a:xfrm>
            <a:off x="691078" y="3428997"/>
            <a:ext cx="10495904" cy="2306639"/>
          </a:xfrm>
        </p:spPr>
        <p:txBody>
          <a:bodyPr/>
          <a:lstStyle>
            <a:lvl1pPr marL="0" indent="0" algn="l">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39" name="Right Triangle 38">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ACC7A76F-3401-4F50-AE85-8F2AA247B99F}"/>
              </a:ext>
            </a:extLst>
          </p:cNvPr>
          <p:cNvSpPr>
            <a:spLocks noGrp="1"/>
          </p:cNvSpPr>
          <p:nvPr>
            <p:ph type="dt" sz="half" idx="10"/>
          </p:nvPr>
        </p:nvSpPr>
        <p:spPr/>
        <p:txBody>
          <a:bodyPr/>
          <a:lstStyle/>
          <a:p>
            <a:fld id="{8F72BA41-EC5B-4197-BCC8-0FD2E523CD7A}" type="datetimeFigureOut">
              <a:rPr lang="en-US" smtClean="0"/>
              <a:t>1/25/2022</a:t>
            </a:fld>
            <a:endParaRPr lang="en-US"/>
          </a:p>
        </p:txBody>
      </p:sp>
      <p:sp>
        <p:nvSpPr>
          <p:cNvPr id="5" name="Footer Placeholder 4">
            <a:extLst>
              <a:ext uri="{FF2B5EF4-FFF2-40B4-BE49-F238E27FC236}">
                <a16:creationId xmlns:a16="http://schemas.microsoft.com/office/drawing/2014/main" id="{DEF02E50-D34E-4DD4-8B3B-55D08F25F50A}"/>
              </a:ext>
            </a:extLst>
          </p:cNvPr>
          <p:cNvSpPr>
            <a:spLocks noGrp="1"/>
          </p:cNvSpPr>
          <p:nvPr>
            <p:ph type="ftr" sz="quarter" idx="11"/>
          </p:nvPr>
        </p:nvSpPr>
        <p:spPr>
          <a:xfrm>
            <a:off x="691078" y="236364"/>
            <a:ext cx="4114800" cy="417126"/>
          </a:xfrm>
        </p:spPr>
        <p:txBody>
          <a:bodyPr/>
          <a:lstStyle/>
          <a:p>
            <a:endParaRPr lang="en-US" dirty="0"/>
          </a:p>
        </p:txBody>
      </p:sp>
      <p:sp>
        <p:nvSpPr>
          <p:cNvPr id="6" name="Slide Number Placeholder 5">
            <a:extLst>
              <a:ext uri="{FF2B5EF4-FFF2-40B4-BE49-F238E27FC236}">
                <a16:creationId xmlns:a16="http://schemas.microsoft.com/office/drawing/2014/main" id="{37B53B71-D2FA-4DDC-9C9C-E26F7B591A8E}"/>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5546169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BD70F-ACE4-4595-845E-2296BDF83B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6978CD9-E0B5-4B48-8366-91E6D22C9F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FAF4B4-44D3-4E29-B235-A1B868207789}"/>
              </a:ext>
            </a:extLst>
          </p:cNvPr>
          <p:cNvSpPr>
            <a:spLocks noGrp="1"/>
          </p:cNvSpPr>
          <p:nvPr>
            <p:ph type="dt" sz="half" idx="10"/>
          </p:nvPr>
        </p:nvSpPr>
        <p:spPr/>
        <p:txBody>
          <a:bodyPr/>
          <a:lstStyle/>
          <a:p>
            <a:fld id="{8F72BA41-EC5B-4197-BCC8-0FD2E523CD7A}" type="datetimeFigureOut">
              <a:rPr lang="en-US" smtClean="0"/>
              <a:t>1/25/2022</a:t>
            </a:fld>
            <a:endParaRPr lang="en-US"/>
          </a:p>
        </p:txBody>
      </p:sp>
      <p:sp>
        <p:nvSpPr>
          <p:cNvPr id="5" name="Footer Placeholder 4">
            <a:extLst>
              <a:ext uri="{FF2B5EF4-FFF2-40B4-BE49-F238E27FC236}">
                <a16:creationId xmlns:a16="http://schemas.microsoft.com/office/drawing/2014/main" id="{E2D7BA37-9639-480E-84AB-EA277225CA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BFC658-154E-48DE-AD31-813E5170C93C}"/>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8845674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39" name="Right Triangle 38">
            <a:extLst>
              <a:ext uri="{FF2B5EF4-FFF2-40B4-BE49-F238E27FC236}">
                <a16:creationId xmlns:a16="http://schemas.microsoft.com/office/drawing/2014/main" id="{ACE66A86-8455-497B-9CA4-F460A19E5FBB}"/>
              </a:ext>
              <a:ext uri="{C183D7F6-B498-43B3-948B-1728B52AA6E4}">
                <adec:decorative xmlns:adec="http://schemas.microsoft.com/office/drawing/2017/decorative" val="1"/>
              </a:ext>
            </a:extLst>
          </p:cNvPr>
          <p:cNvSpPr/>
          <p:nvPr/>
        </p:nvSpPr>
        <p:spPr>
          <a:xfrm rot="18900000">
            <a:off x="7770390" y="-287370"/>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Vertical Title 1">
            <a:extLst>
              <a:ext uri="{FF2B5EF4-FFF2-40B4-BE49-F238E27FC236}">
                <a16:creationId xmlns:a16="http://schemas.microsoft.com/office/drawing/2014/main" id="{5868C62B-71EF-4824-9EE8-6CAE17984232}"/>
              </a:ext>
            </a:extLst>
          </p:cNvPr>
          <p:cNvSpPr>
            <a:spLocks noGrp="1"/>
          </p:cNvSpPr>
          <p:nvPr>
            <p:ph type="title" orient="vert"/>
          </p:nvPr>
        </p:nvSpPr>
        <p:spPr>
          <a:xfrm>
            <a:off x="7707774" y="715616"/>
            <a:ext cx="3295876" cy="5026597"/>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243E4C8-4AA9-49D7-BF71-1AB5F2CFE1FC}"/>
              </a:ext>
            </a:extLst>
          </p:cNvPr>
          <p:cNvSpPr>
            <a:spLocks noGrp="1"/>
          </p:cNvSpPr>
          <p:nvPr>
            <p:ph type="body" orient="vert" idx="1"/>
          </p:nvPr>
        </p:nvSpPr>
        <p:spPr>
          <a:xfrm>
            <a:off x="683588" y="715616"/>
            <a:ext cx="6770448" cy="5026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97898B3-014E-440B-BA4E-106339212804}"/>
              </a:ext>
            </a:extLst>
          </p:cNvPr>
          <p:cNvSpPr>
            <a:spLocks noGrp="1"/>
          </p:cNvSpPr>
          <p:nvPr>
            <p:ph type="dt" sz="half" idx="10"/>
          </p:nvPr>
        </p:nvSpPr>
        <p:spPr/>
        <p:txBody>
          <a:bodyPr/>
          <a:lstStyle/>
          <a:p>
            <a:fld id="{8F72BA41-EC5B-4197-BCC8-0FD2E523CD7A}" type="datetimeFigureOut">
              <a:rPr lang="en-US" smtClean="0"/>
              <a:t>1/25/2022</a:t>
            </a:fld>
            <a:endParaRPr lang="en-US"/>
          </a:p>
        </p:txBody>
      </p:sp>
      <p:sp>
        <p:nvSpPr>
          <p:cNvPr id="5" name="Footer Placeholder 4">
            <a:extLst>
              <a:ext uri="{FF2B5EF4-FFF2-40B4-BE49-F238E27FC236}">
                <a16:creationId xmlns:a16="http://schemas.microsoft.com/office/drawing/2014/main" id="{81C22643-CE63-4C3E-B437-5A1A5EF911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D1CE5E-160A-4B37-94E2-3D9DC75BFFAF}"/>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6616941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D8D6B-70A2-430A-9F5D-DA093D8C16CF}"/>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94A2845-6CA6-4745-A951-25B8D5319D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049424-7A20-4BA1-9F60-671A5DBB3B13}"/>
              </a:ext>
            </a:extLst>
          </p:cNvPr>
          <p:cNvSpPr>
            <a:spLocks noGrp="1"/>
          </p:cNvSpPr>
          <p:nvPr>
            <p:ph type="dt" sz="half" idx="10"/>
          </p:nvPr>
        </p:nvSpPr>
        <p:spPr/>
        <p:txBody>
          <a:bodyPr/>
          <a:lstStyle/>
          <a:p>
            <a:fld id="{8F72BA41-EC5B-4197-BCC8-0FD2E523CD7A}" type="datetimeFigureOut">
              <a:rPr lang="en-US" smtClean="0"/>
              <a:t>1/25/2022</a:t>
            </a:fld>
            <a:endParaRPr lang="en-US"/>
          </a:p>
        </p:txBody>
      </p:sp>
      <p:sp>
        <p:nvSpPr>
          <p:cNvPr id="5" name="Footer Placeholder 4">
            <a:extLst>
              <a:ext uri="{FF2B5EF4-FFF2-40B4-BE49-F238E27FC236}">
                <a16:creationId xmlns:a16="http://schemas.microsoft.com/office/drawing/2014/main" id="{4F1BD2B2-E17F-402E-8EA3-5C7C1118A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D23070-8658-4AC0-B2A3-4BE605A840F8}"/>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943761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26FE0-8204-40BB-AD46-4A0C7A47514C}"/>
              </a:ext>
            </a:extLst>
          </p:cNvPr>
          <p:cNvSpPr>
            <a:spLocks noGrp="1"/>
          </p:cNvSpPr>
          <p:nvPr>
            <p:ph type="title"/>
          </p:nvPr>
        </p:nvSpPr>
        <p:spPr>
          <a:xfrm>
            <a:off x="691078" y="718115"/>
            <a:ext cx="10312571" cy="2781501"/>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B25E350-4200-419C-A167-527DD6B77792}"/>
              </a:ext>
            </a:extLst>
          </p:cNvPr>
          <p:cNvSpPr>
            <a:spLocks noGrp="1"/>
          </p:cNvSpPr>
          <p:nvPr>
            <p:ph type="body" idx="1"/>
          </p:nvPr>
        </p:nvSpPr>
        <p:spPr>
          <a:xfrm>
            <a:off x="691078" y="3753350"/>
            <a:ext cx="10312571" cy="1991572"/>
          </a:xfrm>
        </p:spPr>
        <p:txBody>
          <a:bodyPr/>
          <a:lstStyle>
            <a:lvl1pPr marL="0" indent="0">
              <a:buNone/>
              <a:defRPr lang="en-US" sz="2400" kern="1200" smtClean="0">
                <a:solidFill>
                  <a:schemeClr val="tx2"/>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39" name="Right Triangle 38">
            <a:extLst>
              <a:ext uri="{FF2B5EF4-FFF2-40B4-BE49-F238E27FC236}">
                <a16:creationId xmlns:a16="http://schemas.microsoft.com/office/drawing/2014/main" id="{6741F519-22CF-4C01-B140-5480DBAB30F8}"/>
              </a:ext>
              <a:ext uri="{C183D7F6-B498-43B3-948B-1728B52AA6E4}">
                <adec:decorative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D05D1550-9064-4767-B70A-3501AF956C94}"/>
              </a:ext>
            </a:extLst>
          </p:cNvPr>
          <p:cNvSpPr>
            <a:spLocks noGrp="1"/>
          </p:cNvSpPr>
          <p:nvPr>
            <p:ph type="dt" sz="half" idx="10"/>
          </p:nvPr>
        </p:nvSpPr>
        <p:spPr/>
        <p:txBody>
          <a:bodyPr/>
          <a:lstStyle/>
          <a:p>
            <a:fld id="{8F72BA41-EC5B-4197-BCC8-0FD2E523CD7A}" type="datetimeFigureOut">
              <a:rPr lang="en-US" smtClean="0"/>
              <a:t>1/25/2022</a:t>
            </a:fld>
            <a:endParaRPr lang="en-US"/>
          </a:p>
        </p:txBody>
      </p:sp>
      <p:sp>
        <p:nvSpPr>
          <p:cNvPr id="5" name="Footer Placeholder 4">
            <a:extLst>
              <a:ext uri="{FF2B5EF4-FFF2-40B4-BE49-F238E27FC236}">
                <a16:creationId xmlns:a16="http://schemas.microsoft.com/office/drawing/2014/main" id="{581E1C33-2E8E-4041-9683-12048CB8AB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D36992-B921-4F3F-9C4A-0D67E618D114}"/>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7010925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CFDF5-4B31-4F1B-83BA-82A9510379F2}"/>
              </a:ext>
            </a:extLst>
          </p:cNvPr>
          <p:cNvSpPr>
            <a:spLocks noGrp="1"/>
          </p:cNvSpPr>
          <p:nvPr>
            <p:ph type="title"/>
          </p:nvPr>
        </p:nvSpPr>
        <p:spPr>
          <a:xfrm>
            <a:off x="691078" y="722903"/>
            <a:ext cx="10312571" cy="1354844"/>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14EC9A6-F718-4497-8A75-637EE17458E0}"/>
              </a:ext>
            </a:extLst>
          </p:cNvPr>
          <p:cNvSpPr>
            <a:spLocks noGrp="1"/>
          </p:cNvSpPr>
          <p:nvPr>
            <p:ph sz="half" idx="1"/>
          </p:nvPr>
        </p:nvSpPr>
        <p:spPr>
          <a:xfrm>
            <a:off x="691078" y="2345843"/>
            <a:ext cx="500958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D503E57-9695-4508-9778-B3DB1FB5FAB6}"/>
              </a:ext>
            </a:extLst>
          </p:cNvPr>
          <p:cNvSpPr>
            <a:spLocks noGrp="1"/>
          </p:cNvSpPr>
          <p:nvPr>
            <p:ph sz="half" idx="2"/>
          </p:nvPr>
        </p:nvSpPr>
        <p:spPr>
          <a:xfrm>
            <a:off x="5935075" y="2345843"/>
            <a:ext cx="506857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474CEE6-B9DC-4CCC-8F4C-0B4DADFB0195}"/>
              </a:ext>
            </a:extLst>
          </p:cNvPr>
          <p:cNvSpPr>
            <a:spLocks noGrp="1"/>
          </p:cNvSpPr>
          <p:nvPr>
            <p:ph type="dt" sz="half" idx="10"/>
          </p:nvPr>
        </p:nvSpPr>
        <p:spPr/>
        <p:txBody>
          <a:bodyPr/>
          <a:lstStyle/>
          <a:p>
            <a:fld id="{8F72BA41-EC5B-4197-BCC8-0FD2E523CD7A}" type="datetimeFigureOut">
              <a:rPr lang="en-US" smtClean="0"/>
              <a:t>1/25/2022</a:t>
            </a:fld>
            <a:endParaRPr lang="en-US"/>
          </a:p>
        </p:txBody>
      </p:sp>
      <p:sp>
        <p:nvSpPr>
          <p:cNvPr id="6" name="Footer Placeholder 5">
            <a:extLst>
              <a:ext uri="{FF2B5EF4-FFF2-40B4-BE49-F238E27FC236}">
                <a16:creationId xmlns:a16="http://schemas.microsoft.com/office/drawing/2014/main" id="{2AC85191-5804-47C9-95EB-D49D715737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6B0A03-44F6-4299-B45D-E07A023906F0}"/>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8726372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920E6-CC97-4BD8-92FE-8F36024D0E38}"/>
              </a:ext>
            </a:extLst>
          </p:cNvPr>
          <p:cNvSpPr>
            <a:spLocks noGrp="1"/>
          </p:cNvSpPr>
          <p:nvPr>
            <p:ph type="title"/>
          </p:nvPr>
        </p:nvSpPr>
        <p:spPr>
          <a:xfrm>
            <a:off x="691078" y="722900"/>
            <a:ext cx="10320062" cy="1407505"/>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73872FB-EDD5-42FB-8A9A-279EAD4FB0D9}"/>
              </a:ext>
            </a:extLst>
          </p:cNvPr>
          <p:cNvSpPr>
            <a:spLocks noGrp="1"/>
          </p:cNvSpPr>
          <p:nvPr>
            <p:ph type="body" idx="1"/>
          </p:nvPr>
        </p:nvSpPr>
        <p:spPr>
          <a:xfrm>
            <a:off x="691078" y="2331481"/>
            <a:ext cx="4963444"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5F28C1-95C8-476A-8D93-D580DD39D8F7}"/>
              </a:ext>
            </a:extLst>
          </p:cNvPr>
          <p:cNvSpPr>
            <a:spLocks noGrp="1"/>
          </p:cNvSpPr>
          <p:nvPr>
            <p:ph sz="half" idx="2"/>
          </p:nvPr>
        </p:nvSpPr>
        <p:spPr>
          <a:xfrm>
            <a:off x="691078" y="2954564"/>
            <a:ext cx="4963444"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4315485-EE1A-41B0-873A-BA9D06E88BFD}"/>
              </a:ext>
            </a:extLst>
          </p:cNvPr>
          <p:cNvSpPr>
            <a:spLocks noGrp="1"/>
          </p:cNvSpPr>
          <p:nvPr>
            <p:ph type="body" sz="quarter" idx="3"/>
          </p:nvPr>
        </p:nvSpPr>
        <p:spPr>
          <a:xfrm>
            <a:off x="6103351" y="2331481"/>
            <a:ext cx="4900298"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581A6FB-1583-4A1B-A4A7-C65062C57B73}"/>
              </a:ext>
            </a:extLst>
          </p:cNvPr>
          <p:cNvSpPr>
            <a:spLocks noGrp="1"/>
          </p:cNvSpPr>
          <p:nvPr>
            <p:ph sz="quarter" idx="4"/>
          </p:nvPr>
        </p:nvSpPr>
        <p:spPr>
          <a:xfrm>
            <a:off x="6103351" y="2954564"/>
            <a:ext cx="4900298"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3A29EA7-E61E-4617-9DA9-40B9299B3287}"/>
              </a:ext>
            </a:extLst>
          </p:cNvPr>
          <p:cNvSpPr>
            <a:spLocks noGrp="1"/>
          </p:cNvSpPr>
          <p:nvPr>
            <p:ph type="dt" sz="half" idx="10"/>
          </p:nvPr>
        </p:nvSpPr>
        <p:spPr>
          <a:xfrm>
            <a:off x="683587" y="6215870"/>
            <a:ext cx="3843779" cy="417126"/>
          </a:xfrm>
        </p:spPr>
        <p:txBody>
          <a:bodyPr/>
          <a:lstStyle/>
          <a:p>
            <a:fld id="{8F72BA41-EC5B-4197-BCC8-0FD2E523CD7A}" type="datetimeFigureOut">
              <a:rPr lang="en-US" smtClean="0"/>
              <a:t>1/25/2022</a:t>
            </a:fld>
            <a:endParaRPr lang="en-US"/>
          </a:p>
        </p:txBody>
      </p:sp>
      <p:sp>
        <p:nvSpPr>
          <p:cNvPr id="8" name="Footer Placeholder 7">
            <a:extLst>
              <a:ext uri="{FF2B5EF4-FFF2-40B4-BE49-F238E27FC236}">
                <a16:creationId xmlns:a16="http://schemas.microsoft.com/office/drawing/2014/main" id="{D56249CC-EB72-46A6-87D9-5FBDA8E450EC}"/>
              </a:ext>
            </a:extLst>
          </p:cNvPr>
          <p:cNvSpPr>
            <a:spLocks noGrp="1"/>
          </p:cNvSpPr>
          <p:nvPr>
            <p:ph type="ftr" sz="quarter" idx="11"/>
          </p:nvPr>
        </p:nvSpPr>
        <p:spPr>
          <a:xfrm>
            <a:off x="691078" y="236364"/>
            <a:ext cx="4114800" cy="417126"/>
          </a:xfrm>
        </p:spPr>
        <p:txBody>
          <a:bodyPr/>
          <a:lstStyle/>
          <a:p>
            <a:endParaRPr lang="en-US" dirty="0"/>
          </a:p>
        </p:txBody>
      </p:sp>
      <p:sp>
        <p:nvSpPr>
          <p:cNvPr id="9" name="Slide Number Placeholder 8">
            <a:extLst>
              <a:ext uri="{FF2B5EF4-FFF2-40B4-BE49-F238E27FC236}">
                <a16:creationId xmlns:a16="http://schemas.microsoft.com/office/drawing/2014/main" id="{EAA04EE7-47BE-4ECE-A170-793C4E569518}"/>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1552126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E4946-24AD-40DD-95A7-49BA49C227DF}"/>
              </a:ext>
            </a:extLst>
          </p:cNvPr>
          <p:cNvSpPr>
            <a:spLocks noGrp="1"/>
          </p:cNvSpPr>
          <p:nvPr>
            <p:ph type="title"/>
          </p:nvPr>
        </p:nvSpPr>
        <p:spPr>
          <a:xfrm>
            <a:off x="691078" y="722903"/>
            <a:ext cx="10501177" cy="1401231"/>
          </a:xfrm>
        </p:spPr>
        <p:txBody>
          <a:bodyPr/>
          <a:lstStyle>
            <a:lvl1pPr>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7D8CF342-49F6-482D-943E-7E50B1694AE3}"/>
              </a:ext>
            </a:extLst>
          </p:cNvPr>
          <p:cNvSpPr>
            <a:spLocks noGrp="1"/>
          </p:cNvSpPr>
          <p:nvPr>
            <p:ph type="dt" sz="half" idx="10"/>
          </p:nvPr>
        </p:nvSpPr>
        <p:spPr/>
        <p:txBody>
          <a:bodyPr/>
          <a:lstStyle/>
          <a:p>
            <a:fld id="{8F72BA41-EC5B-4197-BCC8-0FD2E523CD7A}" type="datetimeFigureOut">
              <a:rPr lang="en-US" smtClean="0"/>
              <a:t>1/25/2022</a:t>
            </a:fld>
            <a:endParaRPr lang="en-US"/>
          </a:p>
        </p:txBody>
      </p:sp>
      <p:sp>
        <p:nvSpPr>
          <p:cNvPr id="4" name="Footer Placeholder 3">
            <a:extLst>
              <a:ext uri="{FF2B5EF4-FFF2-40B4-BE49-F238E27FC236}">
                <a16:creationId xmlns:a16="http://schemas.microsoft.com/office/drawing/2014/main" id="{064033E5-3797-4FF8-866F-9FD9325A9FAB}"/>
              </a:ext>
            </a:extLst>
          </p:cNvPr>
          <p:cNvSpPr>
            <a:spLocks noGrp="1"/>
          </p:cNvSpPr>
          <p:nvPr>
            <p:ph type="ftr" sz="quarter" idx="11"/>
          </p:nvPr>
        </p:nvSpPr>
        <p:spPr>
          <a:xfrm>
            <a:off x="691078" y="236364"/>
            <a:ext cx="4114800" cy="417126"/>
          </a:xfrm>
        </p:spPr>
        <p:txBody>
          <a:bodyPr/>
          <a:lstStyle/>
          <a:p>
            <a:endParaRPr lang="en-US"/>
          </a:p>
        </p:txBody>
      </p:sp>
      <p:sp>
        <p:nvSpPr>
          <p:cNvPr id="5" name="Slide Number Placeholder 4">
            <a:extLst>
              <a:ext uri="{FF2B5EF4-FFF2-40B4-BE49-F238E27FC236}">
                <a16:creationId xmlns:a16="http://schemas.microsoft.com/office/drawing/2014/main" id="{66DC1E67-424D-4638-98F8-38E71A410011}"/>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6794702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EA265F-80A1-448D-A6EB-CE8D6F6EC723}"/>
              </a:ext>
            </a:extLst>
          </p:cNvPr>
          <p:cNvSpPr>
            <a:spLocks noGrp="1"/>
          </p:cNvSpPr>
          <p:nvPr>
            <p:ph type="dt" sz="half" idx="10"/>
          </p:nvPr>
        </p:nvSpPr>
        <p:spPr/>
        <p:txBody>
          <a:bodyPr/>
          <a:lstStyle/>
          <a:p>
            <a:fld id="{8F72BA41-EC5B-4197-BCC8-0FD2E523CD7A}" type="datetimeFigureOut">
              <a:rPr lang="en-US" smtClean="0"/>
              <a:t>1/25/2022</a:t>
            </a:fld>
            <a:endParaRPr lang="en-US"/>
          </a:p>
        </p:txBody>
      </p:sp>
      <p:sp>
        <p:nvSpPr>
          <p:cNvPr id="3" name="Footer Placeholder 2">
            <a:extLst>
              <a:ext uri="{FF2B5EF4-FFF2-40B4-BE49-F238E27FC236}">
                <a16:creationId xmlns:a16="http://schemas.microsoft.com/office/drawing/2014/main" id="{4815D00D-89E6-4E7A-9A4D-A8CCEB3BED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22B5AEA-8C38-4776-878C-AB01474D9171}"/>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168528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40" name="Right Triangle 39">
            <a:extLst>
              <a:ext uri="{FF2B5EF4-FFF2-40B4-BE49-F238E27FC236}">
                <a16:creationId xmlns:a16="http://schemas.microsoft.com/office/drawing/2014/main" id="{C4853C57-22BC-4465-8B37-DC06FE5A0003}"/>
              </a:ext>
              <a:ext uri="{C183D7F6-B498-43B3-948B-1728B52AA6E4}">
                <adec:decorative xmlns:adec="http://schemas.microsoft.com/office/drawing/2017/decorative" val="1"/>
              </a:ext>
            </a:extLst>
          </p:cNvPr>
          <p:cNvSpPr/>
          <p:nvPr/>
        </p:nvSpPr>
        <p:spPr>
          <a:xfrm rot="13500000">
            <a:off x="-281092" y="314485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7E67C0A6-48E9-4845-9EBF-EF2A3DFD274F}"/>
              </a:ext>
            </a:extLst>
          </p:cNvPr>
          <p:cNvSpPr>
            <a:spLocks noGrp="1"/>
          </p:cNvSpPr>
          <p:nvPr>
            <p:ph type="title"/>
          </p:nvPr>
        </p:nvSpPr>
        <p:spPr>
          <a:xfrm>
            <a:off x="683587" y="713677"/>
            <a:ext cx="4499914" cy="2996581"/>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A8B542-2084-485C-ABFC-94340B4C7E77}"/>
              </a:ext>
            </a:extLst>
          </p:cNvPr>
          <p:cNvSpPr>
            <a:spLocks noGrp="1"/>
          </p:cNvSpPr>
          <p:nvPr>
            <p:ph idx="1"/>
          </p:nvPr>
        </p:nvSpPr>
        <p:spPr>
          <a:xfrm>
            <a:off x="5698672" y="708102"/>
            <a:ext cx="5656716" cy="543064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9647791F-9546-470D-A174-D75285263C2C}"/>
              </a:ext>
            </a:extLst>
          </p:cNvPr>
          <p:cNvSpPr>
            <a:spLocks noGrp="1"/>
          </p:cNvSpPr>
          <p:nvPr>
            <p:ph type="body" sz="half" idx="2"/>
          </p:nvPr>
        </p:nvSpPr>
        <p:spPr>
          <a:xfrm>
            <a:off x="683587" y="3976544"/>
            <a:ext cx="4499914" cy="2162201"/>
          </a:xfrm>
        </p:spPr>
        <p:txBody>
          <a:bodyPr>
            <a:normAutofit/>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None/>
            </a:pPr>
            <a:r>
              <a:rPr lang="en-US"/>
              <a:t>Click to edit Master text styles</a:t>
            </a:r>
          </a:p>
        </p:txBody>
      </p:sp>
      <p:sp>
        <p:nvSpPr>
          <p:cNvPr id="5" name="Date Placeholder 4">
            <a:extLst>
              <a:ext uri="{FF2B5EF4-FFF2-40B4-BE49-F238E27FC236}">
                <a16:creationId xmlns:a16="http://schemas.microsoft.com/office/drawing/2014/main" id="{AF6A2284-37AB-43F5-98B8-8AB49DBFA9F5}"/>
              </a:ext>
            </a:extLst>
          </p:cNvPr>
          <p:cNvSpPr>
            <a:spLocks noGrp="1"/>
          </p:cNvSpPr>
          <p:nvPr>
            <p:ph type="dt" sz="half" idx="10"/>
          </p:nvPr>
        </p:nvSpPr>
        <p:spPr/>
        <p:txBody>
          <a:bodyPr/>
          <a:lstStyle/>
          <a:p>
            <a:fld id="{8F72BA41-EC5B-4197-BCC8-0FD2E523CD7A}" type="datetimeFigureOut">
              <a:rPr lang="en-US" smtClean="0"/>
              <a:t>1/25/2022</a:t>
            </a:fld>
            <a:endParaRPr lang="en-US"/>
          </a:p>
        </p:txBody>
      </p:sp>
      <p:sp>
        <p:nvSpPr>
          <p:cNvPr id="6" name="Footer Placeholder 5">
            <a:extLst>
              <a:ext uri="{FF2B5EF4-FFF2-40B4-BE49-F238E27FC236}">
                <a16:creationId xmlns:a16="http://schemas.microsoft.com/office/drawing/2014/main" id="{9AD8ABAA-E2F7-4C89-99ED-2C340220DD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52EF12-B2CD-4F3C-9F19-A86915405017}"/>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6775425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556E7-762B-4E18-A961-A4F7A9ECF9D8}"/>
              </a:ext>
            </a:extLst>
          </p:cNvPr>
          <p:cNvSpPr>
            <a:spLocks noGrp="1"/>
          </p:cNvSpPr>
          <p:nvPr>
            <p:ph type="title"/>
          </p:nvPr>
        </p:nvSpPr>
        <p:spPr>
          <a:xfrm>
            <a:off x="683587" y="713677"/>
            <a:ext cx="4434823" cy="3020519"/>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FB7118AF-C54D-406D-AABE-AED6576D1281}"/>
              </a:ext>
            </a:extLst>
          </p:cNvPr>
          <p:cNvSpPr>
            <a:spLocks noGrp="1"/>
          </p:cNvSpPr>
          <p:nvPr>
            <p:ph type="pic" idx="1"/>
          </p:nvPr>
        </p:nvSpPr>
        <p:spPr>
          <a:xfrm>
            <a:off x="5698672" y="713677"/>
            <a:ext cx="5304977" cy="543064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0" name="Right Triangle 39">
            <a:extLst>
              <a:ext uri="{FF2B5EF4-FFF2-40B4-BE49-F238E27FC236}">
                <a16:creationId xmlns:a16="http://schemas.microsoft.com/office/drawing/2014/main" id="{205CDEB9-8DED-4711-8140-4C943FC2CDA0}"/>
              </a:ext>
              <a:ext uri="{C183D7F6-B498-43B3-948B-1728B52AA6E4}">
                <adec:decorative xmlns:adec="http://schemas.microsoft.com/office/drawing/2017/decorative" val="1"/>
              </a:ext>
            </a:extLst>
          </p:cNvPr>
          <p:cNvSpPr/>
          <p:nvPr/>
        </p:nvSpPr>
        <p:spPr>
          <a:xfrm rot="13500000">
            <a:off x="-281093" y="314330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Text Placeholder 3">
            <a:extLst>
              <a:ext uri="{FF2B5EF4-FFF2-40B4-BE49-F238E27FC236}">
                <a16:creationId xmlns:a16="http://schemas.microsoft.com/office/drawing/2014/main" id="{02E13C3F-6360-4760-9477-C3831A6E26EF}"/>
              </a:ext>
            </a:extLst>
          </p:cNvPr>
          <p:cNvSpPr>
            <a:spLocks noGrp="1"/>
          </p:cNvSpPr>
          <p:nvPr>
            <p:ph type="body" sz="half" idx="2"/>
          </p:nvPr>
        </p:nvSpPr>
        <p:spPr>
          <a:xfrm>
            <a:off x="683587" y="3970330"/>
            <a:ext cx="4434823" cy="2173992"/>
          </a:xfrm>
        </p:spPr>
        <p:txBody>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192D3B-60EE-4FC5-9ED7-4445300844CA}"/>
              </a:ext>
            </a:extLst>
          </p:cNvPr>
          <p:cNvSpPr>
            <a:spLocks noGrp="1"/>
          </p:cNvSpPr>
          <p:nvPr>
            <p:ph type="dt" sz="half" idx="10"/>
          </p:nvPr>
        </p:nvSpPr>
        <p:spPr/>
        <p:txBody>
          <a:bodyPr/>
          <a:lstStyle/>
          <a:p>
            <a:fld id="{8F72BA41-EC5B-4197-BCC8-0FD2E523CD7A}" type="datetimeFigureOut">
              <a:rPr lang="en-US" smtClean="0"/>
              <a:t>1/25/2022</a:t>
            </a:fld>
            <a:endParaRPr lang="en-US"/>
          </a:p>
        </p:txBody>
      </p:sp>
      <p:sp>
        <p:nvSpPr>
          <p:cNvPr id="6" name="Footer Placeholder 5">
            <a:extLst>
              <a:ext uri="{FF2B5EF4-FFF2-40B4-BE49-F238E27FC236}">
                <a16:creationId xmlns:a16="http://schemas.microsoft.com/office/drawing/2014/main" id="{5BCF831E-9B19-4936-8BC9-F62A9B118B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71E1D1-F7A2-40D0-91DA-07468A9651E7}"/>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0635373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5103067-48DA-458C-99F6-9921C19A802A}"/>
              </a:ext>
            </a:extLst>
          </p:cNvPr>
          <p:cNvSpPr>
            <a:spLocks noGrp="1"/>
          </p:cNvSpPr>
          <p:nvPr>
            <p:ph type="title"/>
          </p:nvPr>
        </p:nvSpPr>
        <p:spPr>
          <a:xfrm>
            <a:off x="691079" y="725951"/>
            <a:ext cx="10325000" cy="14424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CB86862-507E-4F73-890F-3B77BCFA3FA2}"/>
              </a:ext>
            </a:extLst>
          </p:cNvPr>
          <p:cNvSpPr>
            <a:spLocks noGrp="1"/>
          </p:cNvSpPr>
          <p:nvPr>
            <p:ph type="body" idx="1"/>
          </p:nvPr>
        </p:nvSpPr>
        <p:spPr>
          <a:xfrm>
            <a:off x="691079" y="2340131"/>
            <a:ext cx="10325000" cy="35644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EFBC0BB-AF05-4753-9159-41A16FBFC3B4}"/>
              </a:ext>
            </a:extLst>
          </p:cNvPr>
          <p:cNvSpPr>
            <a:spLocks noGrp="1"/>
          </p:cNvSpPr>
          <p:nvPr>
            <p:ph type="dt" sz="half" idx="2"/>
          </p:nvPr>
        </p:nvSpPr>
        <p:spPr>
          <a:xfrm>
            <a:off x="683587" y="6215870"/>
            <a:ext cx="3843779" cy="417126"/>
          </a:xfrm>
          <a:prstGeom prst="rect">
            <a:avLst/>
          </a:prstGeom>
        </p:spPr>
        <p:txBody>
          <a:bodyPr vert="horz" lIns="91440" tIns="45720" rIns="91440" bIns="45720" rtlCol="0" anchor="ctr"/>
          <a:lstStyle>
            <a:lvl1pPr algn="l">
              <a:defRPr sz="900">
                <a:solidFill>
                  <a:schemeClr val="tx1">
                    <a:tint val="75000"/>
                  </a:schemeClr>
                </a:solidFill>
              </a:defRPr>
            </a:lvl1pPr>
          </a:lstStyle>
          <a:p>
            <a:fld id="{8F72BA41-EC5B-4197-BCC8-0FD2E523CD7A}" type="datetimeFigureOut">
              <a:rPr lang="en-US" smtClean="0"/>
              <a:pPr/>
              <a:t>1/25/2022</a:t>
            </a:fld>
            <a:endParaRPr lang="en-US" dirty="0"/>
          </a:p>
        </p:txBody>
      </p:sp>
      <p:sp>
        <p:nvSpPr>
          <p:cNvPr id="5" name="Footer Placeholder 4">
            <a:extLst>
              <a:ext uri="{FF2B5EF4-FFF2-40B4-BE49-F238E27FC236}">
                <a16:creationId xmlns:a16="http://schemas.microsoft.com/office/drawing/2014/main" id="{28362F82-EA1A-4B02-8A64-3B44C0D9DAC6}"/>
              </a:ext>
            </a:extLst>
          </p:cNvPr>
          <p:cNvSpPr>
            <a:spLocks noGrp="1"/>
          </p:cNvSpPr>
          <p:nvPr>
            <p:ph type="ftr" sz="quarter" idx="3"/>
          </p:nvPr>
        </p:nvSpPr>
        <p:spPr>
          <a:xfrm>
            <a:off x="691078" y="236364"/>
            <a:ext cx="4114800" cy="417126"/>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D9C5EF32-1CA9-4CDA-8182-2FB0C30A0F6F}"/>
              </a:ext>
            </a:extLst>
          </p:cNvPr>
          <p:cNvSpPr>
            <a:spLocks noGrp="1"/>
          </p:cNvSpPr>
          <p:nvPr>
            <p:ph type="sldNum" sz="quarter" idx="4"/>
          </p:nvPr>
        </p:nvSpPr>
        <p:spPr>
          <a:xfrm>
            <a:off x="11003649" y="6215870"/>
            <a:ext cx="979151" cy="417126"/>
          </a:xfrm>
          <a:prstGeom prst="rect">
            <a:avLst/>
          </a:prstGeom>
        </p:spPr>
        <p:txBody>
          <a:bodyPr vert="horz" lIns="91440" tIns="45720" rIns="91440" bIns="45720" rtlCol="0" anchor="ctr"/>
          <a:lstStyle>
            <a:lvl1pPr algn="ctr">
              <a:defRPr sz="900">
                <a:solidFill>
                  <a:schemeClr val="tx1">
                    <a:tint val="75000"/>
                  </a:schemeClr>
                </a:solidFill>
              </a:defRPr>
            </a:lvl1pPr>
          </a:lstStyle>
          <a:p>
            <a:fld id="{BE15108C-154A-4A5A-9C05-91A49A422BA7}" type="slidenum">
              <a:rPr lang="en-US" smtClean="0"/>
              <a:pPr/>
              <a:t>‹#›</a:t>
            </a:fld>
            <a:endParaRPr lang="en-US" dirty="0"/>
          </a:p>
        </p:txBody>
      </p:sp>
      <p:sp>
        <p:nvSpPr>
          <p:cNvPr id="7" name="Right Triangle 6">
            <a:extLst>
              <a:ext uri="{FF2B5EF4-FFF2-40B4-BE49-F238E27FC236}">
                <a16:creationId xmlns:a16="http://schemas.microsoft.com/office/drawing/2014/main" id="{63BAC6E0-ADAC-40FB-AF53-88FA5F83738C}"/>
              </a:ext>
              <a:ext uri="{C183D7F6-B498-43B3-948B-1728B52AA6E4}">
                <adec:decorative xmlns:adec="http://schemas.microsoft.com/office/drawing/2017/decorative" val="1"/>
              </a:ext>
            </a:extLst>
          </p:cNvPr>
          <p:cNvSpPr/>
          <p:nvPr/>
        </p:nvSpPr>
        <p:spPr>
          <a:xfrm rot="13500000">
            <a:off x="-281094" y="151621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135518635"/>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5" r:id="rId7"/>
    <p:sldLayoutId id="2147483676" r:id="rId8"/>
    <p:sldLayoutId id="2147483677" r:id="rId9"/>
    <p:sldLayoutId id="2147483678" r:id="rId10"/>
    <p:sldLayoutId id="2147483680"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Char char="§"/>
        <a:defRPr sz="2000" kern="1200">
          <a:solidFill>
            <a:schemeClr val="tx2"/>
          </a:solidFill>
          <a:latin typeface="+mn-lt"/>
          <a:ea typeface="+mn-ea"/>
          <a:cs typeface="+mn-cs"/>
        </a:defRPr>
      </a:lvl1pPr>
      <a:lvl2pPr marL="4572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800" kern="1200">
          <a:solidFill>
            <a:schemeClr val="tx2"/>
          </a:solidFill>
          <a:latin typeface="+mn-lt"/>
          <a:ea typeface="+mn-ea"/>
          <a:cs typeface="+mn-cs"/>
        </a:defRPr>
      </a:lvl2pPr>
      <a:lvl3pPr marL="6858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600" kern="1200">
          <a:solidFill>
            <a:schemeClr val="tx2"/>
          </a:solidFill>
          <a:latin typeface="+mn-lt"/>
          <a:ea typeface="+mn-ea"/>
          <a:cs typeface="+mn-cs"/>
        </a:defRPr>
      </a:lvl3pPr>
      <a:lvl4pPr marL="9144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4pPr>
      <a:lvl5pPr marL="11430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svg"/></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BA6285CA-6AFA-4F27-AFB5-1B32CDE09B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54" name="Group 53">
            <a:extLst>
              <a:ext uri="{FF2B5EF4-FFF2-40B4-BE49-F238E27FC236}">
                <a16:creationId xmlns:a16="http://schemas.microsoft.com/office/drawing/2014/main" id="{7CC099DD-8E7F-4878-A418-76859A85E9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55" name="Straight Connector 54">
              <a:extLst>
                <a:ext uri="{FF2B5EF4-FFF2-40B4-BE49-F238E27FC236}">
                  <a16:creationId xmlns:a16="http://schemas.microsoft.com/office/drawing/2014/main" id="{3DEBDB6E-6E9D-48C5-8C66-EC8D1AC84FD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4B1C1573-D299-448C-8A04-C9E22704695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1D0AE86A-F86F-4CBE-9CAD-B508CD66DFB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637F07FB-5D28-409C-BEFF-56E4E0470B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1F314C2B-7573-4DB8-AD6D-D07CE831EB0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AAB0E5B9-7A69-4C8F-832C-385E34CF94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13EE5250-5184-40BF-9DF2-E25C8ED2F7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B45F0B04-CD2F-4DFA-BC25-7CD1B4723FD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9120A221-52E9-45D0-A6EA-2E4B7BA913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BEF69602-360C-4C8D-A2EC-558B20F587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C20FAB78-4165-4488-A328-3396610F0F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5FECEB49-DD6B-46B0-96F6-9B56A3AA9F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C9BB7828-91C2-45AB-B2EB-A77E93E5D2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658D9842-FFBE-40DA-AD41-4067978A6A5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EA9D92EE-93D9-42DE-9645-2C81E20E04D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318C150F-1B6F-4BD1-9052-EA20D0294BF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ECCDB6DC-96CE-4D4A-917E-DAC5774837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D1C4B445-E267-49A6-AB25-07B1822112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658BDCEC-CCF4-470A-A624-152E41F988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C55D99E0-6D1B-4979-BC1C-0F54F485AA1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98BFEC78-630A-4A9D-B4BF-92B08A15885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7DFC065A-13A3-45D2-ACB7-1068F4A697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D2551881-1E40-4ABC-A1FC-686D1B2D2D2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9445FBD3-DA73-4FF1-8388-AED59D76786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FB492AB2-E246-471D-A23E-7A279EDAEDC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A5DDB3BB-3E22-49A4-B920-BBC68FD6D1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444814FE-01E1-4C6F-AE3A-46BDA527BB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D90DA665-0CFA-4ADB-89FF-9F79AC29377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7249E6A0-5BFC-4622-B59D-F5082F67BD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3BD83E7E-1DA8-4060-9D1A-803D065427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94C0F59-9A0F-4340-BCD2-20B5BBBE5E4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87" name="Freeform: Shape 86">
            <a:extLst>
              <a:ext uri="{FF2B5EF4-FFF2-40B4-BE49-F238E27FC236}">
                <a16:creationId xmlns:a16="http://schemas.microsoft.com/office/drawing/2014/main" id="{A7050958-138C-4DA8-9DF5-1A9D65C19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133265" y="-2152219"/>
            <a:ext cx="6858000" cy="11162439"/>
          </a:xfrm>
          <a:custGeom>
            <a:avLst/>
            <a:gdLst>
              <a:gd name="connsiteX0" fmla="*/ 6858000 w 6858000"/>
              <a:gd name="connsiteY0" fmla="*/ 0 h 11162439"/>
              <a:gd name="connsiteX1" fmla="*/ 6858000 w 6858000"/>
              <a:gd name="connsiteY1" fmla="*/ 7095240 h 11162439"/>
              <a:gd name="connsiteX2" fmla="*/ 6857998 w 6858000"/>
              <a:gd name="connsiteY2" fmla="*/ 7095240 h 11162439"/>
              <a:gd name="connsiteX3" fmla="*/ 6857998 w 6858000"/>
              <a:gd name="connsiteY3" fmla="*/ 10339528 h 11162439"/>
              <a:gd name="connsiteX4" fmla="*/ 0 w 6858000"/>
              <a:gd name="connsiteY4" fmla="*/ 10925458 h 11162439"/>
              <a:gd name="connsiteX5" fmla="*/ 0 w 6858000"/>
              <a:gd name="connsiteY5" fmla="*/ 7095240 h 11162439"/>
              <a:gd name="connsiteX6" fmla="*/ 0 w 6858000"/>
              <a:gd name="connsiteY6" fmla="*/ 6778313 h 11162439"/>
              <a:gd name="connsiteX7" fmla="*/ 0 w 6858000"/>
              <a:gd name="connsiteY7" fmla="*/ 0 h 11162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11162439">
                <a:moveTo>
                  <a:pt x="6858000" y="0"/>
                </a:moveTo>
                <a:lnTo>
                  <a:pt x="6858000" y="7095240"/>
                </a:lnTo>
                <a:lnTo>
                  <a:pt x="6857998" y="7095240"/>
                </a:lnTo>
                <a:lnTo>
                  <a:pt x="6857998" y="10339528"/>
                </a:lnTo>
                <a:cubicBezTo>
                  <a:pt x="3428999" y="10339528"/>
                  <a:pt x="3428999" y="11696417"/>
                  <a:pt x="0" y="10925458"/>
                </a:cubicBezTo>
                <a:lnTo>
                  <a:pt x="0" y="7095240"/>
                </a:lnTo>
                <a:lnTo>
                  <a:pt x="0" y="6778313"/>
                </a:lnTo>
                <a:lnTo>
                  <a:pt x="0" y="0"/>
                </a:lnTo>
                <a:close/>
              </a:path>
            </a:pathLst>
          </a:cu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7" name="Picture 2" descr="A close-up of a string of lights&#10;&#10;Description automatically generated with low confidence">
            <a:extLst>
              <a:ext uri="{FF2B5EF4-FFF2-40B4-BE49-F238E27FC236}">
                <a16:creationId xmlns:a16="http://schemas.microsoft.com/office/drawing/2014/main" id="{BDDA7DF2-4618-4E37-8528-2F57BE323209}"/>
              </a:ext>
            </a:extLst>
          </p:cNvPr>
          <p:cNvPicPr>
            <a:picLocks noChangeAspect="1"/>
          </p:cNvPicPr>
          <p:nvPr/>
        </p:nvPicPr>
        <p:blipFill rotWithShape="1">
          <a:blip r:embed="rId3">
            <a:alphaModFix amt="60000"/>
          </a:blip>
          <a:srcRect t="674" r="-1" b="672"/>
          <a:stretch/>
        </p:blipFill>
        <p:spPr>
          <a:xfrm>
            <a:off x="-18954" y="10"/>
            <a:ext cx="11167367" cy="6857990"/>
          </a:xfrm>
          <a:custGeom>
            <a:avLst/>
            <a:gdLst/>
            <a:ahLst/>
            <a:cxnLst/>
            <a:rect l="l" t="t" r="r" b="b"/>
            <a:pathLst>
              <a:path w="12142767" h="6858000">
                <a:moveTo>
                  <a:pt x="0" y="0"/>
                </a:moveTo>
                <a:lnTo>
                  <a:pt x="11251490" y="0"/>
                </a:lnTo>
                <a:lnTo>
                  <a:pt x="11255634" y="308191"/>
                </a:lnTo>
                <a:cubicBezTo>
                  <a:pt x="11341049" y="3428907"/>
                  <a:pt x="12695043" y="3532715"/>
                  <a:pt x="11886084" y="6854559"/>
                </a:cubicBezTo>
                <a:lnTo>
                  <a:pt x="7539784" y="6854559"/>
                </a:lnTo>
                <a:lnTo>
                  <a:pt x="7539784" y="6858000"/>
                </a:lnTo>
                <a:lnTo>
                  <a:pt x="0" y="6858000"/>
                </a:lnTo>
                <a:close/>
              </a:path>
            </a:pathLst>
          </a:custGeom>
        </p:spPr>
      </p:pic>
      <p:sp>
        <p:nvSpPr>
          <p:cNvPr id="2" name="Title 1">
            <a:extLst>
              <a:ext uri="{FF2B5EF4-FFF2-40B4-BE49-F238E27FC236}">
                <a16:creationId xmlns:a16="http://schemas.microsoft.com/office/drawing/2014/main" id="{ED98BE06-0ABD-4A85-A626-35B598982A7B}"/>
              </a:ext>
            </a:extLst>
          </p:cNvPr>
          <p:cNvSpPr>
            <a:spLocks noGrp="1"/>
          </p:cNvSpPr>
          <p:nvPr>
            <p:ph type="ctrTitle"/>
          </p:nvPr>
        </p:nvSpPr>
        <p:spPr>
          <a:xfrm>
            <a:off x="684225" y="746841"/>
            <a:ext cx="9339075" cy="2682160"/>
          </a:xfrm>
        </p:spPr>
        <p:txBody>
          <a:bodyPr>
            <a:normAutofit/>
          </a:bodyPr>
          <a:lstStyle/>
          <a:p>
            <a:r>
              <a:rPr lang="en-US" dirty="0">
                <a:solidFill>
                  <a:srgbClr val="FFFFFF"/>
                </a:solidFill>
              </a:rPr>
              <a:t>Planning Microsoft Endpoint Manager deployment</a:t>
            </a:r>
          </a:p>
        </p:txBody>
      </p:sp>
      <p:sp>
        <p:nvSpPr>
          <p:cNvPr id="4" name="Subtitle 3">
            <a:extLst>
              <a:ext uri="{FF2B5EF4-FFF2-40B4-BE49-F238E27FC236}">
                <a16:creationId xmlns:a16="http://schemas.microsoft.com/office/drawing/2014/main" id="{A5448028-C3D4-4DB0-A211-53C74EEF828F}"/>
              </a:ext>
            </a:extLst>
          </p:cNvPr>
          <p:cNvSpPr>
            <a:spLocks noGrp="1"/>
          </p:cNvSpPr>
          <p:nvPr>
            <p:ph type="subTitle" idx="1"/>
          </p:nvPr>
        </p:nvSpPr>
        <p:spPr>
          <a:xfrm>
            <a:off x="684225" y="3674327"/>
            <a:ext cx="9339075" cy="1380213"/>
          </a:xfrm>
        </p:spPr>
        <p:txBody>
          <a:bodyPr>
            <a:normAutofit/>
          </a:bodyPr>
          <a:lstStyle/>
          <a:p>
            <a:r>
              <a:rPr lang="en-US">
                <a:solidFill>
                  <a:srgbClr val="FFFFFF"/>
                </a:solidFill>
              </a:rPr>
              <a:t>Module</a:t>
            </a:r>
          </a:p>
        </p:txBody>
      </p:sp>
    </p:spTree>
    <p:extLst>
      <p:ext uri="{BB962C8B-B14F-4D97-AF65-F5344CB8AC3E}">
        <p14:creationId xmlns:p14="http://schemas.microsoft.com/office/powerpoint/2010/main" val="1455096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4E1EF4E8-5513-4BF5-BC41-04645281C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3848" cap="flat">
            <a:noFill/>
            <a:prstDash val="solid"/>
            <a:miter/>
          </a:ln>
          <a:effectLst/>
        </p:spPr>
        <p:txBody>
          <a:bodyPr rtlCol="0" anchor="ctr"/>
          <a:lstStyle/>
          <a:p>
            <a:endParaRPr lang="en-US" dirty="0">
              <a:solidFill>
                <a:schemeClr val="tx1"/>
              </a:solidFill>
            </a:endParaRPr>
          </a:p>
        </p:txBody>
      </p:sp>
      <p:pic>
        <p:nvPicPr>
          <p:cNvPr id="50" name="Picture 5" descr="Silhouettes of sandhill cranes">
            <a:extLst>
              <a:ext uri="{FF2B5EF4-FFF2-40B4-BE49-F238E27FC236}">
                <a16:creationId xmlns:a16="http://schemas.microsoft.com/office/drawing/2014/main" id="{D6F9A38A-4CE9-4725-B63B-D273BB3843BD}"/>
              </a:ext>
            </a:extLst>
          </p:cNvPr>
          <p:cNvPicPr>
            <a:picLocks noChangeAspect="1"/>
          </p:cNvPicPr>
          <p:nvPr/>
        </p:nvPicPr>
        <p:blipFill rotWithShape="1">
          <a:blip r:embed="rId2"/>
          <a:srcRect t="7025"/>
          <a:stretch/>
        </p:blipFill>
        <p:spPr>
          <a:xfrm>
            <a:off x="20" y="10"/>
            <a:ext cx="12191980" cy="6857989"/>
          </a:xfrm>
          <a:prstGeom prst="rect">
            <a:avLst/>
          </a:prstGeom>
        </p:spPr>
      </p:pic>
      <p:sp>
        <p:nvSpPr>
          <p:cNvPr id="57" name="Flowchart: Document 56">
            <a:extLst>
              <a:ext uri="{FF2B5EF4-FFF2-40B4-BE49-F238E27FC236}">
                <a16:creationId xmlns:a16="http://schemas.microsoft.com/office/drawing/2014/main" id="{D22FBD32-C88A-4C1D-BC76-613A93944B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04804" y="304807"/>
            <a:ext cx="6858000" cy="6248391"/>
          </a:xfrm>
          <a:prstGeom prst="flowChartDocumen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bg1"/>
              </a:solidFill>
            </a:endParaRPr>
          </a:p>
        </p:txBody>
      </p:sp>
      <p:sp>
        <p:nvSpPr>
          <p:cNvPr id="2" name="Title 1">
            <a:extLst>
              <a:ext uri="{FF2B5EF4-FFF2-40B4-BE49-F238E27FC236}">
                <a16:creationId xmlns:a16="http://schemas.microsoft.com/office/drawing/2014/main" id="{802F94DA-0FE3-4FFC-B054-52806145146F}"/>
              </a:ext>
            </a:extLst>
          </p:cNvPr>
          <p:cNvSpPr>
            <a:spLocks noGrp="1"/>
          </p:cNvSpPr>
          <p:nvPr>
            <p:ph type="ctrTitle"/>
          </p:nvPr>
        </p:nvSpPr>
        <p:spPr>
          <a:xfrm>
            <a:off x="691078" y="722902"/>
            <a:ext cx="4225893" cy="3077253"/>
          </a:xfrm>
        </p:spPr>
        <p:txBody>
          <a:bodyPr>
            <a:normAutofit/>
          </a:bodyPr>
          <a:lstStyle/>
          <a:p>
            <a:r>
              <a:rPr lang="en-US" b="1" dirty="0">
                <a:latin typeface="Segoe UI" panose="020B0502040204020203" pitchFamily="34" charset="0"/>
              </a:rPr>
              <a:t>Understand Service Migration</a:t>
            </a:r>
            <a:endParaRPr lang="en-US" dirty="0"/>
          </a:p>
        </p:txBody>
      </p:sp>
      <p:sp>
        <p:nvSpPr>
          <p:cNvPr id="4" name="Subtitle 3">
            <a:extLst>
              <a:ext uri="{FF2B5EF4-FFF2-40B4-BE49-F238E27FC236}">
                <a16:creationId xmlns:a16="http://schemas.microsoft.com/office/drawing/2014/main" id="{F59F750E-E06D-479B-8A31-5D5634037180}"/>
              </a:ext>
            </a:extLst>
          </p:cNvPr>
          <p:cNvSpPr>
            <a:spLocks noGrp="1"/>
          </p:cNvSpPr>
          <p:nvPr>
            <p:ph type="subTitle" idx="1"/>
          </p:nvPr>
        </p:nvSpPr>
        <p:spPr>
          <a:xfrm>
            <a:off x="691077" y="3971875"/>
            <a:ext cx="4903265" cy="2190707"/>
          </a:xfrm>
        </p:spPr>
        <p:txBody>
          <a:bodyPr>
            <a:normAutofit/>
          </a:bodyPr>
          <a:lstStyle/>
          <a:p>
            <a:endParaRPr lang="en-US" dirty="0"/>
          </a:p>
        </p:txBody>
      </p:sp>
      <p:grpSp>
        <p:nvGrpSpPr>
          <p:cNvPr id="59" name="Group 58">
            <a:extLst>
              <a:ext uri="{FF2B5EF4-FFF2-40B4-BE49-F238E27FC236}">
                <a16:creationId xmlns:a16="http://schemas.microsoft.com/office/drawing/2014/main" id="{53499997-BC46-4896-AEA5-37EC629D229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60" name="Straight Connector 59">
              <a:extLst>
                <a:ext uri="{FF2B5EF4-FFF2-40B4-BE49-F238E27FC236}">
                  <a16:creationId xmlns:a16="http://schemas.microsoft.com/office/drawing/2014/main" id="{ADA461E0-415F-4E8B-8B08-2C975693D3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D1EDD03-89DD-456E-BB53-FA43BE25A3E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72A76E89-A44E-4207-8F8A-F853ED8A3B8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3C81BA9D-E2BC-4AD2-B816-5DE100BC855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EA155025-B3E7-46D2-B556-80A8E90834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DAAE4CEE-0410-46B5-B649-E3754C5394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C86DDB39-DB80-43C8-A5AF-24AE5841B69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EF3BE8C2-40CB-46C0-9536-BA1C51AF92B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BE2D5D2E-1F38-48BC-B038-9DA190B8713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8289E300-BEF0-4977-919B-F3367CF876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F12B4899-7298-454D-90B9-382ACAEAA8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686FBE75-F4D3-48DD-85D2-593D0C1B37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AE586789-549A-4D87-8967-6DCD5DEDF68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B66293A2-B541-4BE7-8C99-1B730BB4DA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F2938820-6D84-479D-B608-354903781A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98EE07FC-6A61-4C78-BAF6-86E2FD5435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9C4E5A61-6E0E-44DD-B47E-9547F3A540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948B355A-1131-4815-881C-3949360FA2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873D903E-5A72-42B5-B741-95081B06E2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65769BB5-F1CF-4A57-A2E8-2ED9F9DDF0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E4F9ABF1-4E55-4D70-ACF2-DB7D62C7D4E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2FD75E62-63B6-4237-88D5-02A90DDFA1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C6A41C83-58E2-4EE6-864C-DB7DE375A9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F1162541-E8F8-4926-91B8-AD9F514156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33E6FB3D-A8E2-4B96-B87B-EEEC499F83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30766009-515D-4494-BFF6-AC554CBCD02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14C1372F-2169-48C6-8AEB-411E8405B25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973FA4F1-4239-4336-BB84-8E3BBCD7F5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2E90E0AA-C864-445E-AC17-96D1C90CBE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5D4D2F48-C2BF-4C1C-82B9-FEB42F3CD8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96BB855D-6213-4C07-A21A-F0250B89F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30581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41" name="Group 240">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242" name="Straight Connector 241">
              <a:extLst>
                <a:ext uri="{FF2B5EF4-FFF2-40B4-BE49-F238E27FC236}">
                  <a16:creationId xmlns:a16="http://schemas.microsoft.com/office/drawing/2014/main" id="{317D1EC0-23FF-4FC8-B22D-E34878EAA4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5AB929A7-258C-4469-AAB4-A67D713F7A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DA635CDB-2D00-49D5-B26E-0694A25000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B4288D7A-F857-418D-92F2-368E841B9F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F1084F50-7F3C-4A4A-877E-FFD9EC7CD8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331E64C1-F4C0-4A94-B319-BB1A0A2450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363D8374-8052-417F-AB69-B97EAC43D5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C7750734-4D51-4019-A003-38A3DE49B4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71B693D1-DBA2-4D3B-9B37-D9EE8C4112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1" name="Straight Connector 250">
              <a:extLst>
                <a:ext uri="{FF2B5EF4-FFF2-40B4-BE49-F238E27FC236}">
                  <a16:creationId xmlns:a16="http://schemas.microsoft.com/office/drawing/2014/main" id="{1BCD3EA8-E4C0-4AF6-817F-F9F29157A4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id="{7A170FB3-B397-4AC9-85FD-65388F26D9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BE5EC0B9-49C7-4777-AEC5-B5EF8DE404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7902048B-30F7-4434-87A5-140F9BB4BE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5" name="Straight Connector 254">
              <a:extLst>
                <a:ext uri="{FF2B5EF4-FFF2-40B4-BE49-F238E27FC236}">
                  <a16:creationId xmlns:a16="http://schemas.microsoft.com/office/drawing/2014/main" id="{0500A6E2-A41C-4751-8A4E-9A0C5718D93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6" name="Straight Connector 255">
              <a:extLst>
                <a:ext uri="{FF2B5EF4-FFF2-40B4-BE49-F238E27FC236}">
                  <a16:creationId xmlns:a16="http://schemas.microsoft.com/office/drawing/2014/main" id="{FC259517-7BE7-45F9-81C0-3A6362BF14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7" name="Straight Connector 256">
              <a:extLst>
                <a:ext uri="{FF2B5EF4-FFF2-40B4-BE49-F238E27FC236}">
                  <a16:creationId xmlns:a16="http://schemas.microsoft.com/office/drawing/2014/main" id="{90652F56-7B71-42B2-AB68-22204A6DF1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8" name="Straight Connector 257">
              <a:extLst>
                <a:ext uri="{FF2B5EF4-FFF2-40B4-BE49-F238E27FC236}">
                  <a16:creationId xmlns:a16="http://schemas.microsoft.com/office/drawing/2014/main" id="{1059830E-1C3D-4D42-8789-524971CB4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9" name="Straight Connector 258">
              <a:extLst>
                <a:ext uri="{FF2B5EF4-FFF2-40B4-BE49-F238E27FC236}">
                  <a16:creationId xmlns:a16="http://schemas.microsoft.com/office/drawing/2014/main" id="{B53325A7-86D3-4B52-A7E3-ADDF408B40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0" name="Straight Connector 259">
              <a:extLst>
                <a:ext uri="{FF2B5EF4-FFF2-40B4-BE49-F238E27FC236}">
                  <a16:creationId xmlns:a16="http://schemas.microsoft.com/office/drawing/2014/main" id="{6D53F46F-EC12-484C-A4E7-791E57687AC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1" name="Straight Connector 260">
              <a:extLst>
                <a:ext uri="{FF2B5EF4-FFF2-40B4-BE49-F238E27FC236}">
                  <a16:creationId xmlns:a16="http://schemas.microsoft.com/office/drawing/2014/main" id="{464ED9CA-8950-47B8-A9ED-22B45CE15F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2" name="Straight Connector 261">
              <a:extLst>
                <a:ext uri="{FF2B5EF4-FFF2-40B4-BE49-F238E27FC236}">
                  <a16:creationId xmlns:a16="http://schemas.microsoft.com/office/drawing/2014/main" id="{E4429F7B-9FD7-438F-8ECA-3FCAD00618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3" name="Straight Connector 262">
              <a:extLst>
                <a:ext uri="{FF2B5EF4-FFF2-40B4-BE49-F238E27FC236}">
                  <a16:creationId xmlns:a16="http://schemas.microsoft.com/office/drawing/2014/main" id="{0C558100-D455-4B41-890C-BCC898B2D1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4" name="Straight Connector 263">
              <a:extLst>
                <a:ext uri="{FF2B5EF4-FFF2-40B4-BE49-F238E27FC236}">
                  <a16:creationId xmlns:a16="http://schemas.microsoft.com/office/drawing/2014/main" id="{F2886397-398A-4318-BE16-2CBAC1902F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7D32A3A6-CE6E-4ABD-8522-2C8DC88C07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6" name="Straight Connector 265">
              <a:extLst>
                <a:ext uri="{FF2B5EF4-FFF2-40B4-BE49-F238E27FC236}">
                  <a16:creationId xmlns:a16="http://schemas.microsoft.com/office/drawing/2014/main" id="{F9014C09-5B84-4798-8BDE-C80D76E67B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2A29EB9E-ED9D-4C69-8A26-9A7A0A8305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8" name="Straight Connector 267">
              <a:extLst>
                <a:ext uri="{FF2B5EF4-FFF2-40B4-BE49-F238E27FC236}">
                  <a16:creationId xmlns:a16="http://schemas.microsoft.com/office/drawing/2014/main" id="{AA2899F9-1795-416F-8F3D-26EEB684DB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9" name="Straight Connector 268">
              <a:extLst>
                <a:ext uri="{FF2B5EF4-FFF2-40B4-BE49-F238E27FC236}">
                  <a16:creationId xmlns:a16="http://schemas.microsoft.com/office/drawing/2014/main" id="{E3043474-8625-495C-BD06-3627FD286C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D432CE47-7631-408E-8DDC-79EE378B70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B2C8832D-8B8D-4036-B913-2D36314327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1CCEFEAF-E87B-4FF2-A947-94CABAA061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74" name="Right Triangle 273">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276" name="Rectangle 275">
            <a:extLst>
              <a:ext uri="{FF2B5EF4-FFF2-40B4-BE49-F238E27FC236}">
                <a16:creationId xmlns:a16="http://schemas.microsoft.com/office/drawing/2014/main" id="{4E1EF4E8-5513-4BF5-BC41-04645281C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3848" cap="flat">
            <a:noFill/>
            <a:prstDash val="solid"/>
            <a:miter/>
          </a:ln>
          <a:effectLst/>
        </p:spPr>
        <p:txBody>
          <a:bodyPr rtlCol="0" anchor="ctr"/>
          <a:lstStyle/>
          <a:p>
            <a:endParaRPr lang="en-US" dirty="0">
              <a:solidFill>
                <a:schemeClr val="tx1"/>
              </a:solidFill>
            </a:endParaRPr>
          </a:p>
        </p:txBody>
      </p:sp>
      <p:pic>
        <p:nvPicPr>
          <p:cNvPr id="5" name="Picture 4" descr="Coin-operated binoculars above Central Park Manhatten">
            <a:extLst>
              <a:ext uri="{FF2B5EF4-FFF2-40B4-BE49-F238E27FC236}">
                <a16:creationId xmlns:a16="http://schemas.microsoft.com/office/drawing/2014/main" id="{9917D9A0-E484-4D77-9F99-59EB87696391}"/>
              </a:ext>
            </a:extLst>
          </p:cNvPr>
          <p:cNvPicPr>
            <a:picLocks noChangeAspect="1"/>
          </p:cNvPicPr>
          <p:nvPr/>
        </p:nvPicPr>
        <p:blipFill rotWithShape="1">
          <a:blip r:embed="rId3"/>
          <a:srcRect t="15414"/>
          <a:stretch/>
        </p:blipFill>
        <p:spPr>
          <a:xfrm>
            <a:off x="20" y="10"/>
            <a:ext cx="12191980" cy="6857989"/>
          </a:xfrm>
          <a:prstGeom prst="rect">
            <a:avLst/>
          </a:prstGeom>
        </p:spPr>
      </p:pic>
      <p:grpSp>
        <p:nvGrpSpPr>
          <p:cNvPr id="278" name="Group 277">
            <a:extLst>
              <a:ext uri="{FF2B5EF4-FFF2-40B4-BE49-F238E27FC236}">
                <a16:creationId xmlns:a16="http://schemas.microsoft.com/office/drawing/2014/main" id="{386FCB15-7F30-4453-B0F7-4BEB5EB6FB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279" name="Straight Connector 278">
              <a:extLst>
                <a:ext uri="{FF2B5EF4-FFF2-40B4-BE49-F238E27FC236}">
                  <a16:creationId xmlns:a16="http://schemas.microsoft.com/office/drawing/2014/main" id="{0E7FF6A1-5529-4745-8840-FDFB9CF235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a16="http://schemas.microsoft.com/office/drawing/2014/main" id="{73D5344A-2D09-4646-B218-0884CAAAEA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088AA05E-54CF-40DF-89D5-6E191DC0A61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id="{646F284F-3157-49A5-8DA6-BF205C574AD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id="{C5751065-B160-4925-846B-A6D5888407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4" name="Straight Connector 283">
              <a:extLst>
                <a:ext uri="{FF2B5EF4-FFF2-40B4-BE49-F238E27FC236}">
                  <a16:creationId xmlns:a16="http://schemas.microsoft.com/office/drawing/2014/main" id="{24E1489A-F3EF-42BF-84CB-6BB9203D6C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5" name="Straight Connector 284">
              <a:extLst>
                <a:ext uri="{FF2B5EF4-FFF2-40B4-BE49-F238E27FC236}">
                  <a16:creationId xmlns:a16="http://schemas.microsoft.com/office/drawing/2014/main" id="{F138BC36-8129-4866-9D4A-F966FB5924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6" name="Straight Connector 285">
              <a:extLst>
                <a:ext uri="{FF2B5EF4-FFF2-40B4-BE49-F238E27FC236}">
                  <a16:creationId xmlns:a16="http://schemas.microsoft.com/office/drawing/2014/main" id="{8F2BC849-BEF7-4E50-9A60-48119FBD15D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7" name="Straight Connector 286">
              <a:extLst>
                <a:ext uri="{FF2B5EF4-FFF2-40B4-BE49-F238E27FC236}">
                  <a16:creationId xmlns:a16="http://schemas.microsoft.com/office/drawing/2014/main" id="{7DCB4417-C230-4602-AB86-2269C3EA14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8" name="Straight Connector 287">
              <a:extLst>
                <a:ext uri="{FF2B5EF4-FFF2-40B4-BE49-F238E27FC236}">
                  <a16:creationId xmlns:a16="http://schemas.microsoft.com/office/drawing/2014/main" id="{050E9A4F-55AE-45D6-B44E-05A490A6C1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a16="http://schemas.microsoft.com/office/drawing/2014/main" id="{3D7BBCCD-A1AE-4BFA-80F7-46BE8098AF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0F8B2CF2-81C9-4A74-A490-2BD6CD3B12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id="{75DCB727-D275-4817-B971-D9BB4F5B71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ABA80A43-0A4B-47A9-897D-3250BB7196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7CAC5A38-B877-4D02-9F87-FBB869B596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D32F9102-545F-491E-B1B4-2263E5F830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5" name="Straight Connector 294">
              <a:extLst>
                <a:ext uri="{FF2B5EF4-FFF2-40B4-BE49-F238E27FC236}">
                  <a16:creationId xmlns:a16="http://schemas.microsoft.com/office/drawing/2014/main" id="{7FE5AF7E-DC93-4AC8-A2E8-757DE86C9F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id="{E6E45B1B-C6E0-4BEA-B1E7-336F18C6C4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7" name="Straight Connector 296">
              <a:extLst>
                <a:ext uri="{FF2B5EF4-FFF2-40B4-BE49-F238E27FC236}">
                  <a16:creationId xmlns:a16="http://schemas.microsoft.com/office/drawing/2014/main" id="{6ACED6DF-BA5E-4A18-83F7-81BAA16C78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8" name="Straight Connector 297">
              <a:extLst>
                <a:ext uri="{FF2B5EF4-FFF2-40B4-BE49-F238E27FC236}">
                  <a16:creationId xmlns:a16="http://schemas.microsoft.com/office/drawing/2014/main" id="{B4C6C403-CCA8-4F3C-B05E-41B2D4D9CB8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9" name="Straight Connector 298">
              <a:extLst>
                <a:ext uri="{FF2B5EF4-FFF2-40B4-BE49-F238E27FC236}">
                  <a16:creationId xmlns:a16="http://schemas.microsoft.com/office/drawing/2014/main" id="{51E90276-C421-4004-A8A9-D20FA899B5A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05363102-1D9A-462A-B5E2-8D3018B9AF5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B1878078-BE67-48E4-A68A-3803731693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3F129970-7AA8-4010-BAA9-250B294119D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8517EE9A-5ABB-4AAE-B1C1-BC4082C545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529B555D-24AD-4FD6-8248-9ED911F7CE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13D64E16-87AC-4CE5-866C-6B59AD5F0A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5F483F33-5BEF-4FE4-99FF-136332EFB8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84747797-C3EA-43C3-B21A-68EE6961F1B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2F36F2F3-4904-4675-9844-8913BAB9F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5E33543B-C412-47F5-A29B-84867FDB8B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311" name="Flowchart: Document 310">
            <a:extLst>
              <a:ext uri="{FF2B5EF4-FFF2-40B4-BE49-F238E27FC236}">
                <a16:creationId xmlns:a16="http://schemas.microsoft.com/office/drawing/2014/main" id="{D22FBD32-C88A-4C1D-BC76-613A93944B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04804" y="304807"/>
            <a:ext cx="6858000" cy="6248391"/>
          </a:xfrm>
          <a:prstGeom prst="flowChartDocumen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bg1"/>
              </a:solidFill>
            </a:endParaRPr>
          </a:p>
        </p:txBody>
      </p:sp>
      <p:sp>
        <p:nvSpPr>
          <p:cNvPr id="2" name="Title 1">
            <a:extLst>
              <a:ext uri="{FF2B5EF4-FFF2-40B4-BE49-F238E27FC236}">
                <a16:creationId xmlns:a16="http://schemas.microsoft.com/office/drawing/2014/main" id="{802F94DA-0FE3-4FFC-B054-52806145146F}"/>
              </a:ext>
            </a:extLst>
          </p:cNvPr>
          <p:cNvSpPr>
            <a:spLocks noGrp="1"/>
          </p:cNvSpPr>
          <p:nvPr>
            <p:ph type="title"/>
          </p:nvPr>
        </p:nvSpPr>
        <p:spPr>
          <a:xfrm>
            <a:off x="684226" y="3124200"/>
            <a:ext cx="4425272" cy="2473223"/>
          </a:xfrm>
        </p:spPr>
        <p:txBody>
          <a:bodyPr vert="horz" lIns="91440" tIns="45720" rIns="91440" bIns="45720" rtlCol="0" anchor="t">
            <a:normAutofit/>
          </a:bodyPr>
          <a:lstStyle/>
          <a:p>
            <a:pPr>
              <a:lnSpc>
                <a:spcPct val="90000"/>
              </a:lnSpc>
            </a:pPr>
            <a:r>
              <a:rPr lang="en-US" sz="3400" dirty="0"/>
              <a:t>From a Limited Endpoint Management Solution point of view</a:t>
            </a:r>
          </a:p>
        </p:txBody>
      </p:sp>
    </p:spTree>
    <p:extLst>
      <p:ext uri="{BB962C8B-B14F-4D97-AF65-F5344CB8AC3E}">
        <p14:creationId xmlns:p14="http://schemas.microsoft.com/office/powerpoint/2010/main" val="2543384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F94DA-0FE3-4FFC-B054-52806145146F}"/>
              </a:ext>
            </a:extLst>
          </p:cNvPr>
          <p:cNvSpPr>
            <a:spLocks noGrp="1"/>
          </p:cNvSpPr>
          <p:nvPr>
            <p:ph type="title"/>
          </p:nvPr>
        </p:nvSpPr>
        <p:spPr/>
        <p:txBody>
          <a:bodyPr>
            <a:normAutofit/>
          </a:bodyPr>
          <a:lstStyle/>
          <a:p>
            <a:r>
              <a:rPr lang="en-US" sz="4000" b="1">
                <a:solidFill>
                  <a:srgbClr val="171717"/>
                </a:solidFill>
                <a:latin typeface="Segoe UI" panose="020B0502040204020203" pitchFamily="34" charset="0"/>
              </a:rPr>
              <a:t>Little to No </a:t>
            </a:r>
            <a:r>
              <a:rPr lang="en-US" b="1">
                <a:solidFill>
                  <a:srgbClr val="171717"/>
                </a:solidFill>
                <a:latin typeface="Segoe UI" panose="020B0502040204020203" pitchFamily="34" charset="0"/>
              </a:rPr>
              <a:t>Modern</a:t>
            </a:r>
            <a:r>
              <a:rPr lang="en-US" sz="4000" b="1">
                <a:solidFill>
                  <a:srgbClr val="171717"/>
                </a:solidFill>
                <a:latin typeface="Segoe UI" panose="020B0502040204020203" pitchFamily="34" charset="0"/>
              </a:rPr>
              <a:t> Endpoint Management Tools</a:t>
            </a:r>
            <a:endParaRPr lang="en-US" sz="4000" b="1" dirty="0"/>
          </a:p>
        </p:txBody>
      </p:sp>
      <p:graphicFrame>
        <p:nvGraphicFramePr>
          <p:cNvPr id="5" name="Content Placeholder 2">
            <a:extLst>
              <a:ext uri="{FF2B5EF4-FFF2-40B4-BE49-F238E27FC236}">
                <a16:creationId xmlns:a16="http://schemas.microsoft.com/office/drawing/2014/main" id="{627CF075-9E08-48D6-A7DC-92CBF34F5EFC}"/>
              </a:ext>
            </a:extLst>
          </p:cNvPr>
          <p:cNvGraphicFramePr>
            <a:graphicFrameLocks noGrp="1"/>
          </p:cNvGraphicFramePr>
          <p:nvPr>
            <p:ph idx="1"/>
          </p:nvPr>
        </p:nvGraphicFramePr>
        <p:xfrm>
          <a:off x="691079" y="2340131"/>
          <a:ext cx="10325000" cy="35644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077518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4" name="Rectangle 49">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useBgFill="1">
        <p:nvSpPr>
          <p:cNvPr id="95" name="Freeform: Shape 51">
            <a:extLst>
              <a:ext uri="{FF2B5EF4-FFF2-40B4-BE49-F238E27FC236}">
                <a16:creationId xmlns:a16="http://schemas.microsoft.com/office/drawing/2014/main" id="{CFDF70F4-97B6-40D8-B1FA-9580DBD239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2244" y="224448"/>
            <a:ext cx="6857996" cy="6409096"/>
          </a:xfrm>
          <a:custGeom>
            <a:avLst/>
            <a:gdLst>
              <a:gd name="connsiteX0" fmla="*/ 0 w 6857996"/>
              <a:gd name="connsiteY0" fmla="*/ 2827344 h 6142577"/>
              <a:gd name="connsiteX1" fmla="*/ 0 w 6857996"/>
              <a:gd name="connsiteY1" fmla="*/ 5080510 h 6142577"/>
              <a:gd name="connsiteX2" fmla="*/ 3 w 6857996"/>
              <a:gd name="connsiteY2" fmla="*/ 5080510 h 6142577"/>
              <a:gd name="connsiteX3" fmla="*/ 3 w 6857996"/>
              <a:gd name="connsiteY3" fmla="*/ 6142577 h 6142577"/>
              <a:gd name="connsiteX4" fmla="*/ 6857996 w 6857996"/>
              <a:gd name="connsiteY4" fmla="*/ 6142577 h 6142577"/>
              <a:gd name="connsiteX5" fmla="*/ 6857996 w 6857996"/>
              <a:gd name="connsiteY5" fmla="*/ 3928749 h 6142577"/>
              <a:gd name="connsiteX6" fmla="*/ 6857996 w 6857996"/>
              <a:gd name="connsiteY6" fmla="*/ 2572597 h 6142577"/>
              <a:gd name="connsiteX7" fmla="*/ 6857996 w 6857996"/>
              <a:gd name="connsiteY7" fmla="*/ 307516 h 6142577"/>
              <a:gd name="connsiteX8" fmla="*/ 6550769 w 6857996"/>
              <a:gd name="connsiteY8" fmla="*/ 222609 h 6142577"/>
              <a:gd name="connsiteX9" fmla="*/ 5031274 w 6857996"/>
              <a:gd name="connsiteY9" fmla="*/ 33 h 6142577"/>
              <a:gd name="connsiteX10" fmla="*/ 310659 w 6857996"/>
              <a:gd name="connsiteY10" fmla="*/ 1067285 h 6142577"/>
              <a:gd name="connsiteX11" fmla="*/ 2 w 6857996"/>
              <a:gd name="connsiteY11" fmla="*/ 1072307 h 6142577"/>
              <a:gd name="connsiteX12" fmla="*/ 2 w 6857996"/>
              <a:gd name="connsiteY12" fmla="*/ 2827344 h 6142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57996" h="6142577">
                <a:moveTo>
                  <a:pt x="0" y="2827344"/>
                </a:moveTo>
                <a:lnTo>
                  <a:pt x="0" y="5080510"/>
                </a:lnTo>
                <a:lnTo>
                  <a:pt x="3" y="5080510"/>
                </a:lnTo>
                <a:lnTo>
                  <a:pt x="3" y="6142577"/>
                </a:lnTo>
                <a:lnTo>
                  <a:pt x="6857996" y="6142577"/>
                </a:lnTo>
                <a:lnTo>
                  <a:pt x="6857996" y="3928749"/>
                </a:lnTo>
                <a:lnTo>
                  <a:pt x="6857996" y="2572597"/>
                </a:lnTo>
                <a:lnTo>
                  <a:pt x="6857996" y="307516"/>
                </a:lnTo>
                <a:lnTo>
                  <a:pt x="6550769" y="222609"/>
                </a:lnTo>
                <a:cubicBezTo>
                  <a:pt x="5946238" y="65902"/>
                  <a:pt x="5454822" y="1688"/>
                  <a:pt x="5031274" y="33"/>
                </a:cubicBezTo>
                <a:cubicBezTo>
                  <a:pt x="3337081" y="-6590"/>
                  <a:pt x="2728780" y="987729"/>
                  <a:pt x="310659" y="1067285"/>
                </a:cubicBezTo>
                <a:lnTo>
                  <a:pt x="2" y="1072307"/>
                </a:lnTo>
                <a:lnTo>
                  <a:pt x="2" y="2827344"/>
                </a:lnTo>
                <a:close/>
              </a:path>
            </a:pathLst>
          </a:custGeom>
          <a:solidFill>
            <a:srgbClr val="BCBCBC">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96" name="Group 53">
            <a:extLst>
              <a:ext uri="{FF2B5EF4-FFF2-40B4-BE49-F238E27FC236}">
                <a16:creationId xmlns:a16="http://schemas.microsoft.com/office/drawing/2014/main" id="{807F70BA-21EF-4B7D-ACFF-D02E136D44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55" name="Straight Connector 54">
              <a:extLst>
                <a:ext uri="{FF2B5EF4-FFF2-40B4-BE49-F238E27FC236}">
                  <a16:creationId xmlns:a16="http://schemas.microsoft.com/office/drawing/2014/main" id="{7D487A9C-B45A-450B-B04B-02570D8F41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09C56948-B944-4EAA-A601-1C3F289A7C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43EFFD07-1C36-4595-9832-727669712C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FA5917E5-3154-42BC-8308-71C3D44DB4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4B05D64D-A9ED-421A-9ABE-761977A815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25E49393-F5BE-4823-92E3-7A624F7EAAE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46035503-21C0-4568-B46B-90BB750327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F5CACA2B-D1AF-419E-BFBF-413F69DFDB8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2284408D-F3CE-466F-A0C8-D27F2BCFC62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A2C5065B-1474-4D66-99DB-CFEF811C0F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6C6F4B51-92DC-4003-A3E7-28710D57AB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0D5C13CE-E4FE-4F85-BC09-9C950ED7526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851C5D97-1CDA-475E-BAC6-EE58999872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DB712EBA-54FF-45FE-9A4E-98C0C0EC23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7E0AB49E-A89E-4B6C-AAAA-96E326D154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1E63E817-E471-4A64-9EF6-FFB1FBB348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E4BB2927-CDAC-455A-8D26-8582DD13DD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A8E42F79-594B-4397-8A30-281228EF99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6E578AA8-0A5F-4BAA-AAFC-8A1E07838B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9BA6CB24-165E-4D82-A315-18FFF8ABC6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6A7AFC89-7922-47E2-8920-9883AF13C2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82D63DEE-348A-4118-952F-DCD6FC1B6D2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47A17409-8146-400D-A3C1-1E93FE2056D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621B7B93-01A0-4FDD-A6E1-5729577818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6D3948D1-38CD-41AC-BBE8-291A85A7035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A633F3FE-70B6-41BD-A2D7-F9A53AB38E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09D1DD0D-9D4A-41EA-9650-F8215D949B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8148EE7C-8DC4-4A31-A981-8F838EA8FA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F7F7EC5C-3015-4A5E-A9E3-B53F5293D2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FD7AF31F-4674-411A-837A-ED991478D2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5D3DAED2-414E-42E1-998A-6D7EF4A4D06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87" name="Right Triangle 86">
            <a:extLst>
              <a:ext uri="{FF2B5EF4-FFF2-40B4-BE49-F238E27FC236}">
                <a16:creationId xmlns:a16="http://schemas.microsoft.com/office/drawing/2014/main" id="{9E92C66B-792F-479F-B983-F47FEE1AB5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4" y="1525300"/>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802F94DA-0FE3-4FFC-B054-52806145146F}"/>
              </a:ext>
            </a:extLst>
          </p:cNvPr>
          <p:cNvSpPr>
            <a:spLocks noGrp="1"/>
          </p:cNvSpPr>
          <p:nvPr>
            <p:ph type="title"/>
          </p:nvPr>
        </p:nvSpPr>
        <p:spPr>
          <a:xfrm>
            <a:off x="691079" y="725951"/>
            <a:ext cx="5408027" cy="1442463"/>
          </a:xfrm>
        </p:spPr>
        <p:txBody>
          <a:bodyPr>
            <a:normAutofit/>
          </a:bodyPr>
          <a:lstStyle/>
          <a:p>
            <a:r>
              <a:rPr lang="en-US" b="1">
                <a:latin typeface="Segoe UI" panose="020B0502040204020203" pitchFamily="34" charset="0"/>
              </a:rPr>
              <a:t>Benefits of using Intune</a:t>
            </a:r>
            <a:endParaRPr lang="en-US"/>
          </a:p>
        </p:txBody>
      </p:sp>
      <p:sp>
        <p:nvSpPr>
          <p:cNvPr id="3" name="Content Placeholder 2">
            <a:extLst>
              <a:ext uri="{FF2B5EF4-FFF2-40B4-BE49-F238E27FC236}">
                <a16:creationId xmlns:a16="http://schemas.microsoft.com/office/drawing/2014/main" id="{6973CA7D-A903-4FDD-9899-02ACF1EA5D34}"/>
              </a:ext>
            </a:extLst>
          </p:cNvPr>
          <p:cNvSpPr>
            <a:spLocks noGrp="1"/>
          </p:cNvSpPr>
          <p:nvPr>
            <p:ph idx="1"/>
          </p:nvPr>
        </p:nvSpPr>
        <p:spPr>
          <a:xfrm>
            <a:off x="691079" y="2340131"/>
            <a:ext cx="4424633" cy="3791918"/>
          </a:xfrm>
        </p:spPr>
        <p:txBody>
          <a:bodyPr>
            <a:normAutofit/>
          </a:bodyPr>
          <a:lstStyle/>
          <a:p>
            <a:pPr>
              <a:lnSpc>
                <a:spcPct val="100000"/>
              </a:lnSpc>
            </a:pPr>
            <a:r>
              <a:rPr lang="en-US" sz="1500">
                <a:latin typeface="Segoe UI" panose="020B0502040204020203" pitchFamily="34" charset="0"/>
              </a:rPr>
              <a:t>Following benefits:</a:t>
            </a:r>
          </a:p>
          <a:p>
            <a:pPr lvl="1">
              <a:lnSpc>
                <a:spcPct val="100000"/>
              </a:lnSpc>
              <a:buFont typeface="Arial" panose="020B0604020202020204" pitchFamily="34" charset="0"/>
              <a:buChar char="•"/>
            </a:pPr>
            <a:r>
              <a:rPr lang="en-US" sz="1500">
                <a:latin typeface="Segoe UI" panose="020B0502040204020203" pitchFamily="34" charset="0"/>
              </a:rPr>
              <a:t>No need to set up and operate your own management infrastructure.</a:t>
            </a:r>
          </a:p>
          <a:p>
            <a:pPr lvl="1">
              <a:lnSpc>
                <a:spcPct val="100000"/>
              </a:lnSpc>
              <a:buFont typeface="Arial" panose="020B0604020202020204" pitchFamily="34" charset="0"/>
              <a:buChar char="•"/>
            </a:pPr>
            <a:r>
              <a:rPr lang="en-US" sz="1500">
                <a:latin typeface="Segoe UI" panose="020B0502040204020203" pitchFamily="34" charset="0"/>
              </a:rPr>
              <a:t>Native integration with cloud-powered security controls and risk-based Conditional Access for apps and data.</a:t>
            </a:r>
          </a:p>
          <a:p>
            <a:pPr lvl="1">
              <a:lnSpc>
                <a:spcPct val="100000"/>
              </a:lnSpc>
              <a:buFont typeface="Arial" panose="020B0604020202020204" pitchFamily="34" charset="0"/>
              <a:buChar char="•"/>
            </a:pPr>
            <a:r>
              <a:rPr lang="en-US" sz="1500">
                <a:latin typeface="Segoe UI" panose="020B0502040204020203" pitchFamily="34" charset="0"/>
              </a:rPr>
              <a:t>Flexible support for diverse corporate and bring-your-own-device (BYOD) scenarios, while increasing productivity and collaboration.</a:t>
            </a:r>
          </a:p>
          <a:p>
            <a:pPr lvl="1">
              <a:lnSpc>
                <a:spcPct val="100000"/>
              </a:lnSpc>
              <a:buFont typeface="Arial" panose="020B0604020202020204" pitchFamily="34" charset="0"/>
              <a:buChar char="•"/>
            </a:pPr>
            <a:r>
              <a:rPr lang="en-US" sz="1500">
                <a:latin typeface="Segoe UI" panose="020B0502040204020203" pitchFamily="34" charset="0"/>
              </a:rPr>
              <a:t>Maximize your investment and accelerate time to value with fast rollout of services and devices with end-to-end integration across familiar Microsoft stack.</a:t>
            </a:r>
          </a:p>
          <a:p>
            <a:pPr>
              <a:lnSpc>
                <a:spcPct val="100000"/>
              </a:lnSpc>
            </a:pPr>
            <a:endParaRPr lang="en-US" sz="1500"/>
          </a:p>
        </p:txBody>
      </p:sp>
      <p:pic>
        <p:nvPicPr>
          <p:cNvPr id="7" name="Graphic 6" descr="Cloud Computing">
            <a:extLst>
              <a:ext uri="{FF2B5EF4-FFF2-40B4-BE49-F238E27FC236}">
                <a16:creationId xmlns:a16="http://schemas.microsoft.com/office/drawing/2014/main" id="{B8FAAD47-E5E7-40A7-B2B0-F43B4C5B0BF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87094" y="1231415"/>
            <a:ext cx="4401655" cy="4401655"/>
          </a:xfrm>
          <a:prstGeom prst="rect">
            <a:avLst/>
          </a:prstGeom>
        </p:spPr>
      </p:pic>
    </p:spTree>
    <p:extLst>
      <p:ext uri="{BB962C8B-B14F-4D97-AF65-F5344CB8AC3E}">
        <p14:creationId xmlns:p14="http://schemas.microsoft.com/office/powerpoint/2010/main" val="33118281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51" name="Group 50">
            <a:extLst>
              <a:ext uri="{FF2B5EF4-FFF2-40B4-BE49-F238E27FC236}">
                <a16:creationId xmlns:a16="http://schemas.microsoft.com/office/drawing/2014/main" id="{4D431671-5191-4947-8899-E90505A7042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52" name="Straight Connector 51">
              <a:extLst>
                <a:ext uri="{FF2B5EF4-FFF2-40B4-BE49-F238E27FC236}">
                  <a16:creationId xmlns:a16="http://schemas.microsoft.com/office/drawing/2014/main" id="{877D2E98-ED65-4121-9DA5-6DBB831D0F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DA94A307-5B5D-4E42-95B3-064D5093AD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8CB3B32C-3BDA-4D41-9802-681B0599FD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35BDBFD6-7C61-4520-8203-BAB1986C15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D4ABA4D7-9904-42C4-B0CD-B1CE2E0D37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BB63F0D6-8747-4126-9359-B730EB21B7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D91CD660-F5B2-49AC-9EFC-CE94B843B4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A4BEB7EB-8E7F-4A4B-8581-73CE2003F2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B04FB70E-6820-4456-872A-937F520606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E3598DD6-9887-4CF7-BAFE-F96E0324EB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AA503E64-565F-465B-A25C-042C5706C5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A140EE7B-5CA1-4DCB-8652-6E4D2147B0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85077BE-700D-4C44-AA4D-7CF4E8FD71A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FB8B3FEB-D353-443D-A148-3915606516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91FF5FBB-3BD8-46EB-BDF9-081B29A444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DC2E11FD-78A4-4F5C-A419-F0237DCAD27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9F708EBE-3154-4FF4-8E8F-88A0762080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27A99B5C-EB03-4D56-8DFE-B006D7081B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2FCBAFF0-9FB4-4160-B9BE-CCBE1D8B8C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326953D7-154A-49A4-B2E1-D94D365EC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836E3E12-5D96-48DB-8320-6294287740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7A059482-79BA-4E80-80A2-36FD8408DA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B4EF88B3-C210-433D-B20D-FE41B4D5F9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53665D3E-61E7-4EDF-A208-56449D765C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874CF3B0-C9C3-4683-94A3-DC0AE1E745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7BE90EF9-6DF5-47F4-A069-9F613C8142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F844EBDE-5A9F-4E9F-8A55-57FB9E9797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6491FC45-82C4-40CD-8D0C-0A2F86E8A1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71AD0FE3-6144-4171-943E-0E65D08E80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A7BA4499-5E6A-4998-A0F4-614E65552B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CAFE7A6F-A7F0-4406-809F-E23FCB201E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84" name="Right Triangle 83">
            <a:extLst>
              <a:ext uri="{FF2B5EF4-FFF2-40B4-BE49-F238E27FC236}">
                <a16:creationId xmlns:a16="http://schemas.microsoft.com/office/drawing/2014/main" id="{BEAC0A80-07D3-49CB-87C3-BC34F219DF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79641" y="206405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5" name="Picture 4" descr="Person watching empty phone">
            <a:extLst>
              <a:ext uri="{FF2B5EF4-FFF2-40B4-BE49-F238E27FC236}">
                <a16:creationId xmlns:a16="http://schemas.microsoft.com/office/drawing/2014/main" id="{C13FDD6D-3D88-4D37-B3A0-010E0F073A69}"/>
              </a:ext>
            </a:extLst>
          </p:cNvPr>
          <p:cNvPicPr>
            <a:picLocks noChangeAspect="1"/>
          </p:cNvPicPr>
          <p:nvPr/>
        </p:nvPicPr>
        <p:blipFill rotWithShape="1">
          <a:blip r:embed="rId3"/>
          <a:srcRect l="21308" r="21308" b="-1"/>
          <a:stretch/>
        </p:blipFill>
        <p:spPr>
          <a:xfrm>
            <a:off x="6309311" y="1"/>
            <a:ext cx="5899302" cy="6862230"/>
          </a:xfrm>
          <a:custGeom>
            <a:avLst/>
            <a:gdLst/>
            <a:ahLst/>
            <a:cxnLst/>
            <a:rect l="l" t="t" r="r" b="b"/>
            <a:pathLst>
              <a:path w="5923149" h="6857997">
                <a:moveTo>
                  <a:pt x="320173" y="0"/>
                </a:moveTo>
                <a:lnTo>
                  <a:pt x="5923149" y="0"/>
                </a:lnTo>
                <a:lnTo>
                  <a:pt x="5923149" y="6857997"/>
                </a:lnTo>
                <a:lnTo>
                  <a:pt x="1111789" y="6857997"/>
                </a:lnTo>
                <a:lnTo>
                  <a:pt x="1106562" y="6546368"/>
                </a:lnTo>
                <a:cubicBezTo>
                  <a:pt x="1000021" y="3425651"/>
                  <a:pt x="-688878" y="3321843"/>
                  <a:pt x="320173" y="0"/>
                </a:cubicBezTo>
                <a:close/>
              </a:path>
            </a:pathLst>
          </a:custGeom>
        </p:spPr>
      </p:pic>
      <p:sp>
        <p:nvSpPr>
          <p:cNvPr id="2" name="Title 1">
            <a:extLst>
              <a:ext uri="{FF2B5EF4-FFF2-40B4-BE49-F238E27FC236}">
                <a16:creationId xmlns:a16="http://schemas.microsoft.com/office/drawing/2014/main" id="{802F94DA-0FE3-4FFC-B054-52806145146F}"/>
              </a:ext>
            </a:extLst>
          </p:cNvPr>
          <p:cNvSpPr>
            <a:spLocks noGrp="1"/>
          </p:cNvSpPr>
          <p:nvPr>
            <p:ph type="title"/>
          </p:nvPr>
        </p:nvSpPr>
        <p:spPr>
          <a:xfrm>
            <a:off x="691079" y="725951"/>
            <a:ext cx="4927425" cy="1938525"/>
          </a:xfrm>
        </p:spPr>
        <p:txBody>
          <a:bodyPr>
            <a:normAutofit/>
          </a:bodyPr>
          <a:lstStyle/>
          <a:p>
            <a:pPr>
              <a:lnSpc>
                <a:spcPct val="90000"/>
              </a:lnSpc>
            </a:pPr>
            <a:r>
              <a:rPr lang="en-US" b="1">
                <a:latin typeface="Segoe UI" panose="020B0502040204020203" pitchFamily="34" charset="0"/>
              </a:rPr>
              <a:t>Benefits of using Configuration Manager</a:t>
            </a:r>
            <a:endParaRPr lang="en-US"/>
          </a:p>
        </p:txBody>
      </p:sp>
      <p:sp>
        <p:nvSpPr>
          <p:cNvPr id="3" name="Content Placeholder 2">
            <a:extLst>
              <a:ext uri="{FF2B5EF4-FFF2-40B4-BE49-F238E27FC236}">
                <a16:creationId xmlns:a16="http://schemas.microsoft.com/office/drawing/2014/main" id="{6973CA7D-A903-4FDD-9899-02ACF1EA5D34}"/>
              </a:ext>
            </a:extLst>
          </p:cNvPr>
          <p:cNvSpPr>
            <a:spLocks noGrp="1"/>
          </p:cNvSpPr>
          <p:nvPr>
            <p:ph idx="1"/>
          </p:nvPr>
        </p:nvSpPr>
        <p:spPr>
          <a:xfrm>
            <a:off x="691079" y="2886116"/>
            <a:ext cx="4927425" cy="3245931"/>
          </a:xfrm>
        </p:spPr>
        <p:txBody>
          <a:bodyPr>
            <a:normAutofit/>
          </a:bodyPr>
          <a:lstStyle/>
          <a:p>
            <a:pPr>
              <a:lnSpc>
                <a:spcPct val="100000"/>
              </a:lnSpc>
            </a:pPr>
            <a:r>
              <a:rPr lang="en-US" sz="1300">
                <a:latin typeface="Segoe UI" panose="020B0502040204020203" pitchFamily="34" charset="0"/>
              </a:rPr>
              <a:t>When you enroll Configuration Manager clients in co-management, you gain the following immediate value:</a:t>
            </a:r>
          </a:p>
          <a:p>
            <a:pPr lvl="1">
              <a:lnSpc>
                <a:spcPct val="100000"/>
              </a:lnSpc>
              <a:buFont typeface="Arial" panose="020B0604020202020204" pitchFamily="34" charset="0"/>
              <a:buChar char="•"/>
            </a:pPr>
            <a:r>
              <a:rPr lang="en-US" sz="1300">
                <a:latin typeface="Segoe UI" panose="020B0502040204020203" pitchFamily="34" charset="0"/>
              </a:rPr>
              <a:t>Conditional Access with device compliance</a:t>
            </a:r>
          </a:p>
          <a:p>
            <a:pPr lvl="1">
              <a:lnSpc>
                <a:spcPct val="100000"/>
              </a:lnSpc>
              <a:buFont typeface="Arial" panose="020B0604020202020204" pitchFamily="34" charset="0"/>
              <a:buChar char="•"/>
            </a:pPr>
            <a:r>
              <a:rPr lang="en-US" sz="1300">
                <a:latin typeface="Segoe UI" panose="020B0502040204020203" pitchFamily="34" charset="0"/>
              </a:rPr>
              <a:t>Intune-based remote actions, such as restart, remote control, or factory reset</a:t>
            </a:r>
          </a:p>
          <a:p>
            <a:pPr lvl="1">
              <a:lnSpc>
                <a:spcPct val="100000"/>
              </a:lnSpc>
              <a:buFont typeface="Arial" panose="020B0604020202020204" pitchFamily="34" charset="0"/>
              <a:buChar char="•"/>
            </a:pPr>
            <a:r>
              <a:rPr lang="en-US" sz="1300">
                <a:latin typeface="Segoe UI" panose="020B0502040204020203" pitchFamily="34" charset="0"/>
              </a:rPr>
              <a:t>Centralized visibility of device health</a:t>
            </a:r>
          </a:p>
          <a:p>
            <a:pPr lvl="1">
              <a:lnSpc>
                <a:spcPct val="100000"/>
              </a:lnSpc>
              <a:buFont typeface="Arial" panose="020B0604020202020204" pitchFamily="34" charset="0"/>
              <a:buChar char="•"/>
            </a:pPr>
            <a:r>
              <a:rPr lang="en-US" sz="1300">
                <a:latin typeface="Segoe UI" panose="020B0502040204020203" pitchFamily="34" charset="0"/>
              </a:rPr>
              <a:t>Link users, devices, and apps with Azure Active Directory (Azure AD)</a:t>
            </a:r>
          </a:p>
          <a:p>
            <a:pPr lvl="1">
              <a:lnSpc>
                <a:spcPct val="100000"/>
              </a:lnSpc>
              <a:buFont typeface="Arial" panose="020B0604020202020204" pitchFamily="34" charset="0"/>
              <a:buChar char="•"/>
            </a:pPr>
            <a:r>
              <a:rPr lang="en-US" sz="1300">
                <a:latin typeface="Segoe UI" panose="020B0502040204020203" pitchFamily="34" charset="0"/>
              </a:rPr>
              <a:t>End-to-end, robust OS deployment with Windows Autopilot</a:t>
            </a:r>
          </a:p>
          <a:p>
            <a:pPr lvl="1">
              <a:lnSpc>
                <a:spcPct val="100000"/>
              </a:lnSpc>
              <a:buFont typeface="Arial" panose="020B0604020202020204" pitchFamily="34" charset="0"/>
              <a:buChar char="•"/>
            </a:pPr>
            <a:r>
              <a:rPr lang="en-US" sz="1300">
                <a:latin typeface="Segoe UI" panose="020B0502040204020203" pitchFamily="34" charset="0"/>
              </a:rPr>
              <a:t>Optionally extend your device management infrastructure using co-management with Configuration Manager.</a:t>
            </a:r>
          </a:p>
          <a:p>
            <a:pPr>
              <a:lnSpc>
                <a:spcPct val="100000"/>
              </a:lnSpc>
            </a:pPr>
            <a:endParaRPr lang="en-US" sz="1300"/>
          </a:p>
        </p:txBody>
      </p:sp>
    </p:spTree>
    <p:extLst>
      <p:ext uri="{BB962C8B-B14F-4D97-AF65-F5344CB8AC3E}">
        <p14:creationId xmlns:p14="http://schemas.microsoft.com/office/powerpoint/2010/main" val="37806758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7C3C2D0-A48F-4A6F-9C7D-888E9DFE64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useBgFill="1">
        <p:nvSpPr>
          <p:cNvPr id="10" name="Freeform: Shape 9">
            <a:extLst>
              <a:ext uri="{FF2B5EF4-FFF2-40B4-BE49-F238E27FC236}">
                <a16:creationId xmlns:a16="http://schemas.microsoft.com/office/drawing/2014/main" id="{A522AC37-2BE3-4ECF-A007-1DE6CB354F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94387" y="266591"/>
            <a:ext cx="6857996" cy="6324809"/>
          </a:xfrm>
          <a:custGeom>
            <a:avLst/>
            <a:gdLst>
              <a:gd name="connsiteX0" fmla="*/ 0 w 6857996"/>
              <a:gd name="connsiteY0" fmla="*/ 2827344 h 6142577"/>
              <a:gd name="connsiteX1" fmla="*/ 0 w 6857996"/>
              <a:gd name="connsiteY1" fmla="*/ 5080510 h 6142577"/>
              <a:gd name="connsiteX2" fmla="*/ 3 w 6857996"/>
              <a:gd name="connsiteY2" fmla="*/ 5080510 h 6142577"/>
              <a:gd name="connsiteX3" fmla="*/ 3 w 6857996"/>
              <a:gd name="connsiteY3" fmla="*/ 6142577 h 6142577"/>
              <a:gd name="connsiteX4" fmla="*/ 6857996 w 6857996"/>
              <a:gd name="connsiteY4" fmla="*/ 6142577 h 6142577"/>
              <a:gd name="connsiteX5" fmla="*/ 6857996 w 6857996"/>
              <a:gd name="connsiteY5" fmla="*/ 3928749 h 6142577"/>
              <a:gd name="connsiteX6" fmla="*/ 6857996 w 6857996"/>
              <a:gd name="connsiteY6" fmla="*/ 2572597 h 6142577"/>
              <a:gd name="connsiteX7" fmla="*/ 6857996 w 6857996"/>
              <a:gd name="connsiteY7" fmla="*/ 307516 h 6142577"/>
              <a:gd name="connsiteX8" fmla="*/ 6550769 w 6857996"/>
              <a:gd name="connsiteY8" fmla="*/ 222609 h 6142577"/>
              <a:gd name="connsiteX9" fmla="*/ 5031274 w 6857996"/>
              <a:gd name="connsiteY9" fmla="*/ 33 h 6142577"/>
              <a:gd name="connsiteX10" fmla="*/ 310659 w 6857996"/>
              <a:gd name="connsiteY10" fmla="*/ 1067285 h 6142577"/>
              <a:gd name="connsiteX11" fmla="*/ 2 w 6857996"/>
              <a:gd name="connsiteY11" fmla="*/ 1072307 h 6142577"/>
              <a:gd name="connsiteX12" fmla="*/ 2 w 6857996"/>
              <a:gd name="connsiteY12" fmla="*/ 2827344 h 6142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57996" h="6142577">
                <a:moveTo>
                  <a:pt x="0" y="2827344"/>
                </a:moveTo>
                <a:lnTo>
                  <a:pt x="0" y="5080510"/>
                </a:lnTo>
                <a:lnTo>
                  <a:pt x="3" y="5080510"/>
                </a:lnTo>
                <a:lnTo>
                  <a:pt x="3" y="6142577"/>
                </a:lnTo>
                <a:lnTo>
                  <a:pt x="6857996" y="6142577"/>
                </a:lnTo>
                <a:lnTo>
                  <a:pt x="6857996" y="3928749"/>
                </a:lnTo>
                <a:lnTo>
                  <a:pt x="6857996" y="2572597"/>
                </a:lnTo>
                <a:lnTo>
                  <a:pt x="6857996" y="307516"/>
                </a:lnTo>
                <a:lnTo>
                  <a:pt x="6550769" y="222609"/>
                </a:lnTo>
                <a:cubicBezTo>
                  <a:pt x="5946238" y="65902"/>
                  <a:pt x="5454822" y="1688"/>
                  <a:pt x="5031274" y="33"/>
                </a:cubicBezTo>
                <a:cubicBezTo>
                  <a:pt x="3337081" y="-6590"/>
                  <a:pt x="2728780" y="987729"/>
                  <a:pt x="310659" y="1067285"/>
                </a:cubicBezTo>
                <a:lnTo>
                  <a:pt x="2" y="1072307"/>
                </a:lnTo>
                <a:lnTo>
                  <a:pt x="2" y="2827344"/>
                </a:lnTo>
                <a:close/>
              </a:path>
            </a:pathLst>
          </a:custGeom>
          <a:solidFill>
            <a:srgbClr val="BCBCBC">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2" name="Group 11">
            <a:extLst>
              <a:ext uri="{FF2B5EF4-FFF2-40B4-BE49-F238E27FC236}">
                <a16:creationId xmlns:a16="http://schemas.microsoft.com/office/drawing/2014/main" id="{ACAC8F7F-D35D-4520-8F56-4EFA77C73B6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3" name="Straight Connector 12">
              <a:extLst>
                <a:ext uri="{FF2B5EF4-FFF2-40B4-BE49-F238E27FC236}">
                  <a16:creationId xmlns:a16="http://schemas.microsoft.com/office/drawing/2014/main" id="{E87C587A-B291-49B1-BE30-198570DDAC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B6C1D58-93FC-4B49-9F8B-2262E08DAAB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0965ED9-2FC3-4180-9CAC-D7DF1C7BEF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116CA23-FA2C-4A44-A67C-FC147A715DD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E2C391CF-E782-40EA-B1EB-05ADC774CC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B322665-68EB-45B5-A6DE-2869B30F1C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3B7FA59-83C4-4952-AF38-C1FC950E90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E5D6D3A-DE20-486C-BBBF-F9B0E4D8A8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B8B1D81-CEF1-437F-8252-036661CB5E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1B0312A-9358-4743-961A-6F77AEB5D9D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C02485F-0EE1-4595-A972-16A13E91914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102D844-6E4F-483E-8E2E-9006EA1801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58766E6-D2D6-447C-B1DC-B7F7C381F1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9BBD00C-7AB2-445E-B7DA-98CC7CAF3D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D177E1C-6580-456C-AAAE-89D422A2C18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B85538F-9888-4E68-A9F3-DBB136C0FF1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C29B624F-F9D8-43BB-A468-08331D66CC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60E66F4-AE52-4D19-AF99-540F0CCFD7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ACADC852-407F-4870-9F7B-A6004FE77CE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8E9CC738-B12D-4154-A4EA-81D4576BC10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A2A84F5-CD6A-4287-A9C1-EED0E65CA9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53F4EFD5-6D1E-4865-83BA-0F116DF06F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0A8CE11-5C23-4CA3-8D8E-9E094566DBC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A5D41DA6-2047-4BB5-8469-509E240E492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FAACD460-E6E2-4C46-A780-095B52D1B2B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B36364A-122E-43B1-B2B8-F00D83E5D6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99A63098-DBC2-4C59-9D33-809ECCA623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8F309E4-ACE9-4428-8DDA-20E0F1A1BC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239F177F-07E3-45BF-85B1-21E231DCCC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23EC3277-85FC-401E-80E3-B64B9808DE4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59A24ED6-70A5-4DC0-A213-5385E58417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5" name="Right Triangle 44">
            <a:extLst>
              <a:ext uri="{FF2B5EF4-FFF2-40B4-BE49-F238E27FC236}">
                <a16:creationId xmlns:a16="http://schemas.microsoft.com/office/drawing/2014/main" id="{69F0804E-F8DE-40E7-90F4-68B638136E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8924" y="3137678"/>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802F94DA-0FE3-4FFC-B054-52806145146F}"/>
              </a:ext>
            </a:extLst>
          </p:cNvPr>
          <p:cNvSpPr>
            <a:spLocks noGrp="1"/>
          </p:cNvSpPr>
          <p:nvPr>
            <p:ph type="title"/>
          </p:nvPr>
        </p:nvSpPr>
        <p:spPr>
          <a:xfrm>
            <a:off x="691079" y="725951"/>
            <a:ext cx="4923187" cy="5417452"/>
          </a:xfrm>
        </p:spPr>
        <p:txBody>
          <a:bodyPr anchor="ctr">
            <a:normAutofit/>
          </a:bodyPr>
          <a:lstStyle/>
          <a:p>
            <a:r>
              <a:rPr lang="en-US">
                <a:latin typeface="Segoe UI" panose="020B0502040204020203" pitchFamily="34" charset="0"/>
              </a:rPr>
              <a:t>Don't use any </a:t>
            </a:r>
            <a:r>
              <a:rPr lang="en-US" b="1">
                <a:latin typeface="Segoe UI" panose="020B0502040204020203" pitchFamily="34" charset="0"/>
              </a:rPr>
              <a:t>MDM</a:t>
            </a:r>
            <a:r>
              <a:rPr lang="en-US">
                <a:latin typeface="Segoe UI" panose="020B0502040204020203" pitchFamily="34" charset="0"/>
              </a:rPr>
              <a:t> or </a:t>
            </a:r>
            <a:r>
              <a:rPr lang="en-US" b="1">
                <a:latin typeface="Segoe UI" panose="020B0502040204020203" pitchFamily="34" charset="0"/>
              </a:rPr>
              <a:t>MAM</a:t>
            </a:r>
            <a:r>
              <a:rPr lang="en-US">
                <a:latin typeface="Segoe UI" panose="020B0502040204020203" pitchFamily="34" charset="0"/>
              </a:rPr>
              <a:t> provider? </a:t>
            </a:r>
            <a:endParaRPr lang="en-US" dirty="0"/>
          </a:p>
        </p:txBody>
      </p:sp>
      <p:sp>
        <p:nvSpPr>
          <p:cNvPr id="7" name="Content Placeholder 2">
            <a:extLst>
              <a:ext uri="{FF2B5EF4-FFF2-40B4-BE49-F238E27FC236}">
                <a16:creationId xmlns:a16="http://schemas.microsoft.com/office/drawing/2014/main" id="{6973CA7D-A903-4FDD-9899-02ACF1EA5D34}"/>
              </a:ext>
            </a:extLst>
          </p:cNvPr>
          <p:cNvSpPr>
            <a:spLocks noGrp="1"/>
          </p:cNvSpPr>
          <p:nvPr>
            <p:ph idx="1"/>
          </p:nvPr>
        </p:nvSpPr>
        <p:spPr>
          <a:xfrm>
            <a:off x="7086745" y="713048"/>
            <a:ext cx="4414176" cy="5449532"/>
          </a:xfrm>
        </p:spPr>
        <p:txBody>
          <a:bodyPr anchor="ctr">
            <a:normAutofit/>
          </a:bodyPr>
          <a:lstStyle/>
          <a:p>
            <a:r>
              <a:rPr lang="en-US" sz="3200" dirty="0">
                <a:latin typeface="Calibri" panose="020F0502020204030204" pitchFamily="34" charset="0"/>
                <a:cs typeface="Calibri" panose="020F0502020204030204" pitchFamily="34" charset="0"/>
              </a:rPr>
              <a:t>Two options:</a:t>
            </a:r>
          </a:p>
          <a:p>
            <a:pPr lvl="1"/>
            <a:r>
              <a:rPr lang="en-US" sz="2000" b="1" cap="all" dirty="0">
                <a:latin typeface="Calibri" panose="020F0502020204030204" pitchFamily="34" charset="0"/>
                <a:cs typeface="Calibri" panose="020F0502020204030204" pitchFamily="34" charset="0"/>
              </a:rPr>
              <a:t>Option 1:</a:t>
            </a:r>
          </a:p>
          <a:p>
            <a:pPr lvl="2"/>
            <a:r>
              <a:rPr lang="en-US" sz="2000" dirty="0">
                <a:latin typeface="Calibri" panose="020F0502020204030204" pitchFamily="34" charset="0"/>
                <a:cs typeface="Calibri" panose="020F0502020204030204" pitchFamily="34" charset="0"/>
              </a:rPr>
              <a:t>Intune + Endpoint Manager</a:t>
            </a:r>
          </a:p>
          <a:p>
            <a:pPr lvl="1"/>
            <a:r>
              <a:rPr lang="en-US" sz="2000" b="1" cap="all" dirty="0">
                <a:latin typeface="Calibri" panose="020F0502020204030204" pitchFamily="34" charset="0"/>
                <a:cs typeface="Calibri" panose="020F0502020204030204" pitchFamily="34" charset="0"/>
              </a:rPr>
              <a:t>Option 2:</a:t>
            </a:r>
          </a:p>
          <a:p>
            <a:pPr lvl="2"/>
            <a:r>
              <a:rPr lang="en-US" b="1" dirty="0">
                <a:latin typeface="Segoe UI" panose="020B0502040204020203" pitchFamily="34" charset="0"/>
              </a:rPr>
              <a:t>Configuration Manager + Endpoint Manager </a:t>
            </a:r>
          </a:p>
          <a:p>
            <a:pPr marL="0" indent="0">
              <a:buNone/>
            </a:pPr>
            <a:endParaRPr lang="en-US" b="1" i="1" dirty="0">
              <a:latin typeface="Calibri" panose="020F0502020204030204" pitchFamily="34" charset="0"/>
              <a:cs typeface="Calibri" panose="020F0502020204030204" pitchFamily="34" charset="0"/>
            </a:endParaRPr>
          </a:p>
          <a:p>
            <a:pPr marL="0" indent="0">
              <a:buNone/>
            </a:pPr>
            <a:r>
              <a:rPr lang="en-US" sz="1600" b="1" i="1" dirty="0">
                <a:latin typeface="Calibri" panose="020F0502020204030204" pitchFamily="34" charset="0"/>
                <a:cs typeface="Calibri" panose="020F0502020204030204" pitchFamily="34" charset="0"/>
              </a:rPr>
              <a:t>Important: </a:t>
            </a:r>
            <a:r>
              <a:rPr lang="en-US" sz="1600" i="1" dirty="0">
                <a:latin typeface="Calibri" panose="020F0502020204030204" pitchFamily="34" charset="0"/>
                <a:cs typeface="Calibri" panose="020F0502020204030204" pitchFamily="34" charset="0"/>
              </a:rPr>
              <a:t>Don't configure Intune and your existing third party MDM solution to apply access controls to resources, including Exchange or SharePoint Online.</a:t>
            </a:r>
          </a:p>
          <a:p>
            <a:pPr lvl="2"/>
            <a:endParaRPr lang="en-US" sz="20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683288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7">
            <a:extLst>
              <a:ext uri="{FF2B5EF4-FFF2-40B4-BE49-F238E27FC236}">
                <a16:creationId xmlns:a16="http://schemas.microsoft.com/office/drawing/2014/main" id="{D7C3C2D0-A48F-4A6F-9C7D-888E9DFE64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useBgFill="1">
        <p:nvSpPr>
          <p:cNvPr id="48" name="Freeform: Shape 9">
            <a:extLst>
              <a:ext uri="{FF2B5EF4-FFF2-40B4-BE49-F238E27FC236}">
                <a16:creationId xmlns:a16="http://schemas.microsoft.com/office/drawing/2014/main" id="{A522AC37-2BE3-4ECF-A007-1DE6CB354F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94387" y="266591"/>
            <a:ext cx="6857996" cy="6324809"/>
          </a:xfrm>
          <a:custGeom>
            <a:avLst/>
            <a:gdLst>
              <a:gd name="connsiteX0" fmla="*/ 0 w 6857996"/>
              <a:gd name="connsiteY0" fmla="*/ 2827344 h 6142577"/>
              <a:gd name="connsiteX1" fmla="*/ 0 w 6857996"/>
              <a:gd name="connsiteY1" fmla="*/ 5080510 h 6142577"/>
              <a:gd name="connsiteX2" fmla="*/ 3 w 6857996"/>
              <a:gd name="connsiteY2" fmla="*/ 5080510 h 6142577"/>
              <a:gd name="connsiteX3" fmla="*/ 3 w 6857996"/>
              <a:gd name="connsiteY3" fmla="*/ 6142577 h 6142577"/>
              <a:gd name="connsiteX4" fmla="*/ 6857996 w 6857996"/>
              <a:gd name="connsiteY4" fmla="*/ 6142577 h 6142577"/>
              <a:gd name="connsiteX5" fmla="*/ 6857996 w 6857996"/>
              <a:gd name="connsiteY5" fmla="*/ 3928749 h 6142577"/>
              <a:gd name="connsiteX6" fmla="*/ 6857996 w 6857996"/>
              <a:gd name="connsiteY6" fmla="*/ 2572597 h 6142577"/>
              <a:gd name="connsiteX7" fmla="*/ 6857996 w 6857996"/>
              <a:gd name="connsiteY7" fmla="*/ 307516 h 6142577"/>
              <a:gd name="connsiteX8" fmla="*/ 6550769 w 6857996"/>
              <a:gd name="connsiteY8" fmla="*/ 222609 h 6142577"/>
              <a:gd name="connsiteX9" fmla="*/ 5031274 w 6857996"/>
              <a:gd name="connsiteY9" fmla="*/ 33 h 6142577"/>
              <a:gd name="connsiteX10" fmla="*/ 310659 w 6857996"/>
              <a:gd name="connsiteY10" fmla="*/ 1067285 h 6142577"/>
              <a:gd name="connsiteX11" fmla="*/ 2 w 6857996"/>
              <a:gd name="connsiteY11" fmla="*/ 1072307 h 6142577"/>
              <a:gd name="connsiteX12" fmla="*/ 2 w 6857996"/>
              <a:gd name="connsiteY12" fmla="*/ 2827344 h 6142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57996" h="6142577">
                <a:moveTo>
                  <a:pt x="0" y="2827344"/>
                </a:moveTo>
                <a:lnTo>
                  <a:pt x="0" y="5080510"/>
                </a:lnTo>
                <a:lnTo>
                  <a:pt x="3" y="5080510"/>
                </a:lnTo>
                <a:lnTo>
                  <a:pt x="3" y="6142577"/>
                </a:lnTo>
                <a:lnTo>
                  <a:pt x="6857996" y="6142577"/>
                </a:lnTo>
                <a:lnTo>
                  <a:pt x="6857996" y="3928749"/>
                </a:lnTo>
                <a:lnTo>
                  <a:pt x="6857996" y="2572597"/>
                </a:lnTo>
                <a:lnTo>
                  <a:pt x="6857996" y="307516"/>
                </a:lnTo>
                <a:lnTo>
                  <a:pt x="6550769" y="222609"/>
                </a:lnTo>
                <a:cubicBezTo>
                  <a:pt x="5946238" y="65902"/>
                  <a:pt x="5454822" y="1688"/>
                  <a:pt x="5031274" y="33"/>
                </a:cubicBezTo>
                <a:cubicBezTo>
                  <a:pt x="3337081" y="-6590"/>
                  <a:pt x="2728780" y="987729"/>
                  <a:pt x="310659" y="1067285"/>
                </a:cubicBezTo>
                <a:lnTo>
                  <a:pt x="2" y="1072307"/>
                </a:lnTo>
                <a:lnTo>
                  <a:pt x="2" y="2827344"/>
                </a:lnTo>
                <a:close/>
              </a:path>
            </a:pathLst>
          </a:custGeom>
          <a:solidFill>
            <a:srgbClr val="BCBCBC">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49" name="Group 11">
            <a:extLst>
              <a:ext uri="{FF2B5EF4-FFF2-40B4-BE49-F238E27FC236}">
                <a16:creationId xmlns:a16="http://schemas.microsoft.com/office/drawing/2014/main" id="{ACAC8F7F-D35D-4520-8F56-4EFA77C73B6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3" name="Straight Connector 12">
              <a:extLst>
                <a:ext uri="{FF2B5EF4-FFF2-40B4-BE49-F238E27FC236}">
                  <a16:creationId xmlns:a16="http://schemas.microsoft.com/office/drawing/2014/main" id="{E87C587A-B291-49B1-BE30-198570DDAC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B6C1D58-93FC-4B49-9F8B-2262E08DAAB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0965ED9-2FC3-4180-9CAC-D7DF1C7BEF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116CA23-FA2C-4A44-A67C-FC147A715DD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E2C391CF-E782-40EA-B1EB-05ADC774CC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B322665-68EB-45B5-A6DE-2869B30F1C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3B7FA59-83C4-4952-AF38-C1FC950E90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E5D6D3A-DE20-486C-BBBF-F9B0E4D8A8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B8B1D81-CEF1-437F-8252-036661CB5E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1B0312A-9358-4743-961A-6F77AEB5D9D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C02485F-0EE1-4595-A972-16A13E91914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102D844-6E4F-483E-8E2E-9006EA1801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58766E6-D2D6-447C-B1DC-B7F7C381F1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9BBD00C-7AB2-445E-B7DA-98CC7CAF3D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D177E1C-6580-456C-AAAE-89D422A2C18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B85538F-9888-4E68-A9F3-DBB136C0FF1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C29B624F-F9D8-43BB-A468-08331D66CC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60E66F4-AE52-4D19-AF99-540F0CCFD7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ACADC852-407F-4870-9F7B-A6004FE77CE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8E9CC738-B12D-4154-A4EA-81D4576BC10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A2A84F5-CD6A-4287-A9C1-EED0E65CA9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53F4EFD5-6D1E-4865-83BA-0F116DF06F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0A8CE11-5C23-4CA3-8D8E-9E094566DBC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A5D41DA6-2047-4BB5-8469-509E240E492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FAACD460-E6E2-4C46-A780-095B52D1B2B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B36364A-122E-43B1-B2B8-F00D83E5D6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99A63098-DBC2-4C59-9D33-809ECCA623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8F309E4-ACE9-4428-8DDA-20E0F1A1BC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239F177F-07E3-45BF-85B1-21E231DCCC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23EC3277-85FC-401E-80E3-B64B9808DE4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59A24ED6-70A5-4DC0-A213-5385E58417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50" name="Right Triangle 44">
            <a:extLst>
              <a:ext uri="{FF2B5EF4-FFF2-40B4-BE49-F238E27FC236}">
                <a16:creationId xmlns:a16="http://schemas.microsoft.com/office/drawing/2014/main" id="{69F0804E-F8DE-40E7-90F4-68B638136E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8924" y="3137678"/>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802F94DA-0FE3-4FFC-B054-52806145146F}"/>
              </a:ext>
            </a:extLst>
          </p:cNvPr>
          <p:cNvSpPr>
            <a:spLocks noGrp="1"/>
          </p:cNvSpPr>
          <p:nvPr>
            <p:ph type="title"/>
          </p:nvPr>
        </p:nvSpPr>
        <p:spPr>
          <a:xfrm>
            <a:off x="691079" y="725951"/>
            <a:ext cx="4923187" cy="5417452"/>
          </a:xfrm>
        </p:spPr>
        <p:txBody>
          <a:bodyPr anchor="ctr">
            <a:normAutofit/>
          </a:bodyPr>
          <a:lstStyle/>
          <a:p>
            <a:r>
              <a:rPr lang="en-US" b="1">
                <a:latin typeface="Segoe UI" panose="020B0502040204020203" pitchFamily="34" charset="0"/>
              </a:rPr>
              <a:t>Migration from a third-party mobile device management provider</a:t>
            </a:r>
            <a:endParaRPr lang="en-US" dirty="0"/>
          </a:p>
        </p:txBody>
      </p:sp>
      <p:sp>
        <p:nvSpPr>
          <p:cNvPr id="3" name="Content Placeholder 2">
            <a:extLst>
              <a:ext uri="{FF2B5EF4-FFF2-40B4-BE49-F238E27FC236}">
                <a16:creationId xmlns:a16="http://schemas.microsoft.com/office/drawing/2014/main" id="{6973CA7D-A903-4FDD-9899-02ACF1EA5D34}"/>
              </a:ext>
            </a:extLst>
          </p:cNvPr>
          <p:cNvSpPr>
            <a:spLocks noGrp="1"/>
          </p:cNvSpPr>
          <p:nvPr>
            <p:ph idx="1"/>
          </p:nvPr>
        </p:nvSpPr>
        <p:spPr>
          <a:xfrm>
            <a:off x="7086745" y="713048"/>
            <a:ext cx="4414176" cy="5449532"/>
          </a:xfrm>
        </p:spPr>
        <p:txBody>
          <a:bodyPr anchor="ctr">
            <a:normAutofit/>
          </a:bodyPr>
          <a:lstStyle/>
          <a:p>
            <a:r>
              <a:rPr lang="en-US">
                <a:latin typeface="Segoe UI" panose="020B0502040204020203" pitchFamily="34" charset="0"/>
              </a:rPr>
              <a:t>It lets you protect your organization by controlling features and settings on:</a:t>
            </a:r>
          </a:p>
          <a:p>
            <a:pPr lvl="1"/>
            <a:r>
              <a:rPr lang="en-US" sz="2000">
                <a:latin typeface="Segoe UI" panose="020B0502040204020203" pitchFamily="34" charset="0"/>
              </a:rPr>
              <a:t> Android, Android Enterprise, </a:t>
            </a:r>
          </a:p>
          <a:p>
            <a:pPr lvl="1"/>
            <a:r>
              <a:rPr lang="en-US" sz="2000">
                <a:latin typeface="Segoe UI" panose="020B0502040204020203" pitchFamily="34" charset="0"/>
              </a:rPr>
              <a:t>iOS/iPadOS, macOS, and </a:t>
            </a:r>
          </a:p>
          <a:p>
            <a:pPr lvl="1"/>
            <a:r>
              <a:rPr lang="en-US" sz="2000">
                <a:latin typeface="Segoe UI" panose="020B0502040204020203" pitchFamily="34" charset="0"/>
              </a:rPr>
              <a:t>Windows 10/11 devices. </a:t>
            </a:r>
          </a:p>
          <a:p>
            <a:pPr lvl="1"/>
            <a:r>
              <a:rPr lang="en-US" sz="2000">
                <a:latin typeface="Segoe UI" panose="020B0502040204020203" pitchFamily="34" charset="0"/>
              </a:rPr>
              <a:t> integrates closely with Azure Active Directory (Azure AD) for identity and </a:t>
            </a:r>
          </a:p>
          <a:p>
            <a:pPr lvl="1"/>
            <a:r>
              <a:rPr lang="en-US" sz="2000">
                <a:latin typeface="Segoe UI" panose="020B0502040204020203" pitchFamily="34" charset="0"/>
              </a:rPr>
              <a:t>access control, </a:t>
            </a:r>
          </a:p>
          <a:p>
            <a:pPr lvl="1"/>
            <a:r>
              <a:rPr lang="en-US" sz="2000">
                <a:latin typeface="Segoe UI" panose="020B0502040204020203" pitchFamily="34" charset="0"/>
              </a:rPr>
              <a:t>Azure Information Protection for data protection.</a:t>
            </a:r>
            <a:endParaRPr lang="en-US" sz="2000"/>
          </a:p>
        </p:txBody>
      </p:sp>
    </p:spTree>
    <p:extLst>
      <p:ext uri="{BB962C8B-B14F-4D97-AF65-F5344CB8AC3E}">
        <p14:creationId xmlns:p14="http://schemas.microsoft.com/office/powerpoint/2010/main" val="40460186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2" name="Group 11">
            <a:extLst>
              <a:ext uri="{FF2B5EF4-FFF2-40B4-BE49-F238E27FC236}">
                <a16:creationId xmlns:a16="http://schemas.microsoft.com/office/drawing/2014/main" id="{807F70BA-21EF-4B7D-ACFF-D02E136D44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3" name="Straight Connector 12">
              <a:extLst>
                <a:ext uri="{FF2B5EF4-FFF2-40B4-BE49-F238E27FC236}">
                  <a16:creationId xmlns:a16="http://schemas.microsoft.com/office/drawing/2014/main" id="{7D487A9C-B45A-450B-B04B-02570D8F41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9C56948-B944-4EAA-A601-1C3F289A7C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3EFFD07-1C36-4595-9832-727669712C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A5917E5-3154-42BC-8308-71C3D44DB4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B05D64D-A9ED-421A-9ABE-761977A815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5E49393-F5BE-4823-92E3-7A624F7EAAE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6035503-21C0-4568-B46B-90BB750327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5CACA2B-D1AF-419E-BFBF-413F69DFDB8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284408D-F3CE-466F-A0C8-D27F2BCFC62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2C5065B-1474-4D66-99DB-CFEF811C0F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6C6F4B51-92DC-4003-A3E7-28710D57AB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D5C13CE-E4FE-4F85-BC09-9C950ED7526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51C5D97-1CDA-475E-BAC6-EE58999872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B712EBA-54FF-45FE-9A4E-98C0C0EC23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E0AB49E-A89E-4B6C-AAAA-96E326D154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E63E817-E471-4A64-9EF6-FFB1FBB348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4BB2927-CDAC-455A-8D26-8582DD13DD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8E42F79-594B-4397-8A30-281228EF99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E578AA8-0A5F-4BAA-AAFC-8A1E07838B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BA6CB24-165E-4D82-A315-18FFF8ABC6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A7AFC89-7922-47E2-8920-9883AF13C2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82D63DEE-348A-4118-952F-DCD6FC1B6D2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7A17409-8146-400D-A3C1-1E93FE2056D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621B7B93-01A0-4FDD-A6E1-5729577818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D3948D1-38CD-41AC-BBE8-291A85A7035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A633F3FE-70B6-41BD-A2D7-F9A53AB38E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9D1DD0D-9D4A-41EA-9650-F8215D949B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148EE7C-8DC4-4A31-A981-8F838EA8FA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F7F7EC5C-3015-4A5E-A9E3-B53F5293D2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D7AF31F-4674-411A-837A-ED991478D2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5D3DAED2-414E-42E1-998A-6D7EF4A4D06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5" name="Right Triangle 44">
            <a:extLst>
              <a:ext uri="{FF2B5EF4-FFF2-40B4-BE49-F238E27FC236}">
                <a16:creationId xmlns:a16="http://schemas.microsoft.com/office/drawing/2014/main" id="{9E92C66B-792F-479F-B983-F47FEE1AB5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4" y="1525300"/>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802F94DA-0FE3-4FFC-B054-52806145146F}"/>
              </a:ext>
            </a:extLst>
          </p:cNvPr>
          <p:cNvSpPr>
            <a:spLocks noGrp="1"/>
          </p:cNvSpPr>
          <p:nvPr>
            <p:ph type="title"/>
          </p:nvPr>
        </p:nvSpPr>
        <p:spPr>
          <a:xfrm>
            <a:off x="691079" y="725952"/>
            <a:ext cx="5818396" cy="1362156"/>
          </a:xfrm>
        </p:spPr>
        <p:txBody>
          <a:bodyPr>
            <a:normAutofit/>
          </a:bodyPr>
          <a:lstStyle/>
          <a:p>
            <a:pPr>
              <a:lnSpc>
                <a:spcPct val="90000"/>
              </a:lnSpc>
            </a:pPr>
            <a:r>
              <a:rPr lang="en-US" b="1">
                <a:latin typeface="Segoe UI" panose="020B0502040204020203" pitchFamily="34" charset="0"/>
              </a:rPr>
              <a:t>Benefits of using Intune</a:t>
            </a:r>
            <a:endParaRPr lang="en-US"/>
          </a:p>
        </p:txBody>
      </p:sp>
      <p:sp>
        <p:nvSpPr>
          <p:cNvPr id="3" name="Content Placeholder 2">
            <a:extLst>
              <a:ext uri="{FF2B5EF4-FFF2-40B4-BE49-F238E27FC236}">
                <a16:creationId xmlns:a16="http://schemas.microsoft.com/office/drawing/2014/main" id="{6973CA7D-A903-4FDD-9899-02ACF1EA5D34}"/>
              </a:ext>
            </a:extLst>
          </p:cNvPr>
          <p:cNvSpPr>
            <a:spLocks noGrp="1"/>
          </p:cNvSpPr>
          <p:nvPr>
            <p:ph idx="1"/>
          </p:nvPr>
        </p:nvSpPr>
        <p:spPr>
          <a:xfrm>
            <a:off x="691079" y="2340131"/>
            <a:ext cx="5818396" cy="3791918"/>
          </a:xfrm>
        </p:spPr>
        <p:txBody>
          <a:bodyPr>
            <a:normAutofit/>
          </a:bodyPr>
          <a:lstStyle/>
          <a:p>
            <a:pPr>
              <a:lnSpc>
                <a:spcPct val="100000"/>
              </a:lnSpc>
            </a:pPr>
            <a:r>
              <a:rPr lang="en-US" sz="1700" dirty="0">
                <a:latin typeface="Segoe UI" panose="020B0502040204020203" pitchFamily="34" charset="0"/>
              </a:rPr>
              <a:t>Benefits:</a:t>
            </a:r>
          </a:p>
          <a:p>
            <a:pPr lvl="1">
              <a:lnSpc>
                <a:spcPct val="100000"/>
              </a:lnSpc>
              <a:buFont typeface="Arial" panose="020B0604020202020204" pitchFamily="34" charset="0"/>
              <a:buChar char="•"/>
            </a:pPr>
            <a:r>
              <a:rPr lang="en-US" sz="1700" dirty="0">
                <a:latin typeface="Segoe UI" panose="020B0502040204020203" pitchFamily="34" charset="0"/>
              </a:rPr>
              <a:t>No need to set up and operate your own management infrastructure.</a:t>
            </a:r>
          </a:p>
          <a:p>
            <a:pPr lvl="1">
              <a:lnSpc>
                <a:spcPct val="100000"/>
              </a:lnSpc>
              <a:buFont typeface="Arial" panose="020B0604020202020204" pitchFamily="34" charset="0"/>
              <a:buChar char="•"/>
            </a:pPr>
            <a:r>
              <a:rPr lang="en-US" sz="1700" dirty="0">
                <a:latin typeface="Segoe UI" panose="020B0502040204020203" pitchFamily="34" charset="0"/>
              </a:rPr>
              <a:t>Native integration with cloud-powered security controls and risk-based Conditional Access for apps and data.</a:t>
            </a:r>
          </a:p>
          <a:p>
            <a:pPr lvl="1">
              <a:lnSpc>
                <a:spcPct val="100000"/>
              </a:lnSpc>
              <a:buFont typeface="Arial" panose="020B0604020202020204" pitchFamily="34" charset="0"/>
              <a:buChar char="•"/>
            </a:pPr>
            <a:r>
              <a:rPr lang="en-US" sz="1700" dirty="0">
                <a:latin typeface="Segoe UI" panose="020B0502040204020203" pitchFamily="34" charset="0"/>
              </a:rPr>
              <a:t>Flexible support for diverse corporate and bring-your-own-device (BYOD) scenarios, while increasing productivity and collaboration.</a:t>
            </a:r>
          </a:p>
          <a:p>
            <a:pPr lvl="1">
              <a:lnSpc>
                <a:spcPct val="100000"/>
              </a:lnSpc>
              <a:buFont typeface="Arial" panose="020B0604020202020204" pitchFamily="34" charset="0"/>
              <a:buChar char="•"/>
            </a:pPr>
            <a:r>
              <a:rPr lang="en-US" sz="1700" dirty="0">
                <a:latin typeface="Segoe UI" panose="020B0502040204020203" pitchFamily="34" charset="0"/>
              </a:rPr>
              <a:t>Maximize your investment and accelerate time to value with fast rollout of services and devices with end-to-end integration across familiar Microsoft stack.</a:t>
            </a:r>
          </a:p>
          <a:p>
            <a:pPr>
              <a:lnSpc>
                <a:spcPct val="100000"/>
              </a:lnSpc>
            </a:pPr>
            <a:endParaRPr lang="en-US" sz="1700" dirty="0"/>
          </a:p>
        </p:txBody>
      </p:sp>
      <p:pic>
        <p:nvPicPr>
          <p:cNvPr id="7" name="Graphic 6" descr="Laptop Secure">
            <a:extLst>
              <a:ext uri="{FF2B5EF4-FFF2-40B4-BE49-F238E27FC236}">
                <a16:creationId xmlns:a16="http://schemas.microsoft.com/office/drawing/2014/main" id="{E3E0DC15-CA24-4635-A4F1-BAA23E88594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87094" y="1231415"/>
            <a:ext cx="4401655" cy="4401655"/>
          </a:xfrm>
          <a:prstGeom prst="rect">
            <a:avLst/>
          </a:prstGeom>
        </p:spPr>
      </p:pic>
    </p:spTree>
    <p:extLst>
      <p:ext uri="{BB962C8B-B14F-4D97-AF65-F5344CB8AC3E}">
        <p14:creationId xmlns:p14="http://schemas.microsoft.com/office/powerpoint/2010/main" val="27002225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F94DA-0FE3-4FFC-B054-52806145146F}"/>
              </a:ext>
            </a:extLst>
          </p:cNvPr>
          <p:cNvSpPr>
            <a:spLocks noGrp="1"/>
          </p:cNvSpPr>
          <p:nvPr>
            <p:ph type="title"/>
          </p:nvPr>
        </p:nvSpPr>
        <p:spPr/>
        <p:txBody>
          <a:bodyPr>
            <a:normAutofit/>
          </a:bodyPr>
          <a:lstStyle/>
          <a:p>
            <a:r>
              <a:rPr lang="en-US" b="1" dirty="0">
                <a:solidFill>
                  <a:srgbClr val="171717"/>
                </a:solidFill>
                <a:latin typeface="Segoe UI" panose="020B0502040204020203" pitchFamily="34" charset="0"/>
              </a:rPr>
              <a:t>Extend or migrate on-premises Endpoints</a:t>
            </a:r>
            <a:endParaRPr lang="en-US" dirty="0"/>
          </a:p>
        </p:txBody>
      </p:sp>
      <p:sp>
        <p:nvSpPr>
          <p:cNvPr id="3" name="Content Placeholder 2">
            <a:extLst>
              <a:ext uri="{FF2B5EF4-FFF2-40B4-BE49-F238E27FC236}">
                <a16:creationId xmlns:a16="http://schemas.microsoft.com/office/drawing/2014/main" id="{6973CA7D-A903-4FDD-9899-02ACF1EA5D34}"/>
              </a:ext>
            </a:extLst>
          </p:cNvPr>
          <p:cNvSpPr>
            <a:spLocks noGrp="1"/>
          </p:cNvSpPr>
          <p:nvPr>
            <p:ph idx="1"/>
          </p:nvPr>
        </p:nvSpPr>
        <p:spPr/>
        <p:txBody>
          <a:bodyPr>
            <a:normAutofit/>
          </a:bodyPr>
          <a:lstStyle/>
          <a:p>
            <a:r>
              <a:rPr lang="en-US" dirty="0">
                <a:solidFill>
                  <a:srgbClr val="171717"/>
                </a:solidFill>
                <a:latin typeface="Segoe UI" panose="020B0502040204020203" pitchFamily="34" charset="0"/>
              </a:rPr>
              <a:t>Current Microsoft Endpoint Configuration Manager:</a:t>
            </a:r>
          </a:p>
          <a:p>
            <a:pPr lvl="1"/>
            <a:r>
              <a:rPr lang="en-US" dirty="0">
                <a:solidFill>
                  <a:srgbClr val="171717"/>
                </a:solidFill>
                <a:latin typeface="Segoe UI" panose="020B0502040204020203" pitchFamily="34" charset="0"/>
              </a:rPr>
              <a:t>add cloud-attach management</a:t>
            </a:r>
          </a:p>
          <a:p>
            <a:r>
              <a:rPr lang="en-US" dirty="0">
                <a:solidFill>
                  <a:srgbClr val="171717"/>
                </a:solidFill>
                <a:latin typeface="Segoe UI" panose="020B0502040204020203" pitchFamily="34" charset="0"/>
              </a:rPr>
              <a:t>Configuration Manager supports Windows and </a:t>
            </a:r>
          </a:p>
          <a:p>
            <a:pPr lvl="1"/>
            <a:r>
              <a:rPr lang="en-US" dirty="0">
                <a:solidFill>
                  <a:srgbClr val="171717"/>
                </a:solidFill>
                <a:latin typeface="Segoe UI" panose="020B0502040204020203" pitchFamily="34" charset="0"/>
              </a:rPr>
              <a:t>macOS devices</a:t>
            </a:r>
          </a:p>
          <a:p>
            <a:pPr lvl="1"/>
            <a:r>
              <a:rPr lang="en-US" dirty="0">
                <a:solidFill>
                  <a:srgbClr val="171717"/>
                </a:solidFill>
                <a:latin typeface="Segoe UI" panose="020B0502040204020203" pitchFamily="34" charset="0"/>
              </a:rPr>
              <a:t>cloud attach allows you to leverage both Configuration Manager and</a:t>
            </a:r>
          </a:p>
          <a:p>
            <a:pPr lvl="1"/>
            <a:r>
              <a:rPr lang="en-US" dirty="0">
                <a:solidFill>
                  <a:srgbClr val="171717"/>
                </a:solidFill>
                <a:latin typeface="Segoe UI" panose="020B0502040204020203" pitchFamily="34" charset="0"/>
              </a:rPr>
              <a:t>Microsoft Intune from Microsoft Endpoint Manager.</a:t>
            </a:r>
          </a:p>
          <a:p>
            <a:r>
              <a:rPr lang="en-US" dirty="0">
                <a:solidFill>
                  <a:srgbClr val="171717"/>
                </a:solidFill>
                <a:latin typeface="Segoe UI" panose="020B0502040204020203" pitchFamily="34" charset="0"/>
              </a:rPr>
              <a:t>Currently using on-premises device consider</a:t>
            </a:r>
          </a:p>
          <a:p>
            <a:pPr lvl="1"/>
            <a:r>
              <a:rPr lang="en-US" dirty="0">
                <a:solidFill>
                  <a:srgbClr val="171717"/>
                </a:solidFill>
                <a:latin typeface="Segoe UI" panose="020B0502040204020203" pitchFamily="34" charset="0"/>
              </a:rPr>
              <a:t>Moving your endpoints to Configuration Manager. </a:t>
            </a:r>
          </a:p>
          <a:p>
            <a:pPr lvl="1"/>
            <a:r>
              <a:rPr lang="en-US" dirty="0">
                <a:solidFill>
                  <a:srgbClr val="171717"/>
                </a:solidFill>
                <a:latin typeface="Segoe UI" panose="020B0502040204020203" pitchFamily="34" charset="0"/>
              </a:rPr>
              <a:t>Move toward, co-management with Intune and Configuration Manager.</a:t>
            </a:r>
          </a:p>
          <a:p>
            <a:endParaRPr lang="en-US" dirty="0"/>
          </a:p>
        </p:txBody>
      </p:sp>
    </p:spTree>
    <p:extLst>
      <p:ext uri="{BB962C8B-B14F-4D97-AF65-F5344CB8AC3E}">
        <p14:creationId xmlns:p14="http://schemas.microsoft.com/office/powerpoint/2010/main" val="4897777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8">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47" name="Group 10">
            <a:extLst>
              <a:ext uri="{FF2B5EF4-FFF2-40B4-BE49-F238E27FC236}">
                <a16:creationId xmlns:a16="http://schemas.microsoft.com/office/drawing/2014/main" id="{4D431671-5191-4947-8899-E90505A7042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877D2E98-ED65-4121-9DA5-6DBB831D0F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12">
              <a:extLst>
                <a:ext uri="{FF2B5EF4-FFF2-40B4-BE49-F238E27FC236}">
                  <a16:creationId xmlns:a16="http://schemas.microsoft.com/office/drawing/2014/main" id="{DA94A307-5B5D-4E42-95B3-064D5093AD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CB3B32C-3BDA-4D41-9802-681B0599FD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5BDBFD6-7C61-4520-8203-BAB1986C15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4ABA4D7-9904-42C4-B0CD-B1CE2E0D37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B63F0D6-8747-4126-9359-B730EB21B7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91CD660-F5B2-49AC-9EFC-CE94B843B4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4BEB7EB-8E7F-4A4B-8581-73CE2003F2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04FB70E-6820-4456-872A-937F520606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3598DD6-9887-4CF7-BAFE-F96E0324EB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A503E64-565F-465B-A25C-042C5706C5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140EE7B-5CA1-4DCB-8652-6E4D2147B0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5077BE-700D-4C44-AA4D-7CF4E8FD71A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B8B3FEB-D353-443D-A148-3915606516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1FF5FBB-3BD8-46EB-BDF9-081B29A444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C2E11FD-78A4-4F5C-A419-F0237DCAD27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F708EBE-3154-4FF4-8E8F-88A0762080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7A99B5C-EB03-4D56-8DFE-B006D7081B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FCBAFF0-9FB4-4160-B9BE-CCBE1D8B8C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326953D7-154A-49A4-B2E1-D94D365EC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836E3E12-5D96-48DB-8320-6294287740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7A059482-79BA-4E80-80A2-36FD8408DA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4EF88B3-C210-433D-B20D-FE41B4D5F9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53665D3E-61E7-4EDF-A208-56449D765C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74CF3B0-C9C3-4683-94A3-DC0AE1E745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7BE90EF9-6DF5-47F4-A069-9F613C8142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844EBDE-5A9F-4E9F-8A55-57FB9E9797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491FC45-82C4-40CD-8D0C-0A2F86E8A1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1AD0FE3-6144-4171-943E-0E65D08E80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A7BA4499-5E6A-4998-A0F4-614E65552B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AFE7A6F-A7F0-4406-809F-E23FCB201E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4" name="Right Triangle 43">
            <a:extLst>
              <a:ext uri="{FF2B5EF4-FFF2-40B4-BE49-F238E27FC236}">
                <a16:creationId xmlns:a16="http://schemas.microsoft.com/office/drawing/2014/main" id="{BEAC0A80-07D3-49CB-87C3-BC34F219DF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6297339" y="-29262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802F94DA-0FE3-4FFC-B054-52806145146F}"/>
              </a:ext>
            </a:extLst>
          </p:cNvPr>
          <p:cNvSpPr>
            <a:spLocks noGrp="1"/>
          </p:cNvSpPr>
          <p:nvPr>
            <p:ph type="title"/>
          </p:nvPr>
        </p:nvSpPr>
        <p:spPr>
          <a:xfrm>
            <a:off x="6088653" y="725951"/>
            <a:ext cx="4927425" cy="1938525"/>
          </a:xfrm>
        </p:spPr>
        <p:txBody>
          <a:bodyPr>
            <a:normAutofit/>
          </a:bodyPr>
          <a:lstStyle/>
          <a:p>
            <a:r>
              <a:rPr lang="en-US" dirty="0"/>
              <a:t>Benefits</a:t>
            </a:r>
          </a:p>
        </p:txBody>
      </p:sp>
      <p:sp>
        <p:nvSpPr>
          <p:cNvPr id="3" name="Content Placeholder 2">
            <a:extLst>
              <a:ext uri="{FF2B5EF4-FFF2-40B4-BE49-F238E27FC236}">
                <a16:creationId xmlns:a16="http://schemas.microsoft.com/office/drawing/2014/main" id="{6973CA7D-A903-4FDD-9899-02ACF1EA5D34}"/>
              </a:ext>
            </a:extLst>
          </p:cNvPr>
          <p:cNvSpPr>
            <a:spLocks noGrp="1"/>
          </p:cNvSpPr>
          <p:nvPr>
            <p:ph idx="1"/>
          </p:nvPr>
        </p:nvSpPr>
        <p:spPr>
          <a:xfrm>
            <a:off x="6088653" y="2886116"/>
            <a:ext cx="4927425" cy="3245931"/>
          </a:xfrm>
        </p:spPr>
        <p:txBody>
          <a:bodyPr>
            <a:normAutofit lnSpcReduction="10000"/>
          </a:bodyPr>
          <a:lstStyle/>
          <a:p>
            <a:pPr>
              <a:lnSpc>
                <a:spcPct val="100000"/>
              </a:lnSpc>
            </a:pPr>
            <a:r>
              <a:rPr lang="en-US" sz="1500"/>
              <a:t>Manage</a:t>
            </a:r>
          </a:p>
          <a:p>
            <a:pPr lvl="2">
              <a:lnSpc>
                <a:spcPct val="100000"/>
              </a:lnSpc>
            </a:pPr>
            <a:r>
              <a:rPr lang="en-US" sz="1500"/>
              <a:t>Desktops,</a:t>
            </a:r>
          </a:p>
          <a:p>
            <a:pPr lvl="2">
              <a:lnSpc>
                <a:spcPct val="100000"/>
              </a:lnSpc>
            </a:pPr>
            <a:r>
              <a:rPr lang="en-US" sz="1500"/>
              <a:t>servers, and </a:t>
            </a:r>
          </a:p>
          <a:p>
            <a:pPr lvl="2">
              <a:lnSpc>
                <a:spcPct val="100000"/>
              </a:lnSpc>
            </a:pPr>
            <a:r>
              <a:rPr lang="en-US" sz="1500"/>
              <a:t>laptops on the local network or are internet-based architecture.</a:t>
            </a:r>
          </a:p>
          <a:p>
            <a:pPr lvl="1">
              <a:lnSpc>
                <a:spcPct val="100000"/>
              </a:lnSpc>
            </a:pPr>
            <a:r>
              <a:rPr lang="en-US" sz="1500"/>
              <a:t>Configuration Manager, can attach your Configuration Manager deployment to the Microsoft 365 cloud, </a:t>
            </a:r>
          </a:p>
          <a:p>
            <a:pPr lvl="2">
              <a:lnSpc>
                <a:spcPct val="100000"/>
              </a:lnSpc>
            </a:pPr>
            <a:r>
              <a:rPr lang="en-US" sz="1500"/>
              <a:t>Will provide integration with Intune, </a:t>
            </a:r>
          </a:p>
          <a:p>
            <a:pPr lvl="3">
              <a:lnSpc>
                <a:spcPct val="100000"/>
              </a:lnSpc>
            </a:pPr>
            <a:r>
              <a:rPr lang="en-US" sz="1500"/>
              <a:t>Azure AD, </a:t>
            </a:r>
          </a:p>
          <a:p>
            <a:pPr lvl="3">
              <a:lnSpc>
                <a:spcPct val="100000"/>
              </a:lnSpc>
            </a:pPr>
            <a:r>
              <a:rPr lang="en-US" sz="1500"/>
              <a:t>Microsoft Defender for Endpoint, and </a:t>
            </a:r>
          </a:p>
          <a:p>
            <a:pPr lvl="3">
              <a:lnSpc>
                <a:spcPct val="100000"/>
              </a:lnSpc>
            </a:pPr>
            <a:r>
              <a:rPr lang="en-US" sz="1500"/>
              <a:t>other cloud services.</a:t>
            </a:r>
          </a:p>
          <a:p>
            <a:pPr>
              <a:lnSpc>
                <a:spcPct val="100000"/>
              </a:lnSpc>
            </a:pPr>
            <a:endParaRPr lang="en-US" sz="1500"/>
          </a:p>
        </p:txBody>
      </p:sp>
      <p:pic>
        <p:nvPicPr>
          <p:cNvPr id="49" name="Picture 4" descr="Cloud shaped hard drive with cables">
            <a:extLst>
              <a:ext uri="{FF2B5EF4-FFF2-40B4-BE49-F238E27FC236}">
                <a16:creationId xmlns:a16="http://schemas.microsoft.com/office/drawing/2014/main" id="{02DA1152-BEBE-4F84-95CC-6E72187D3930}"/>
              </a:ext>
            </a:extLst>
          </p:cNvPr>
          <p:cNvPicPr>
            <a:picLocks noChangeAspect="1"/>
          </p:cNvPicPr>
          <p:nvPr/>
        </p:nvPicPr>
        <p:blipFill rotWithShape="1">
          <a:blip r:embed="rId3"/>
          <a:srcRect l="19287" r="31838" b="1"/>
          <a:stretch/>
        </p:blipFill>
        <p:spPr>
          <a:xfrm>
            <a:off x="1" y="10"/>
            <a:ext cx="5854890" cy="6857990"/>
          </a:xfrm>
          <a:custGeom>
            <a:avLst/>
            <a:gdLst/>
            <a:ahLst/>
            <a:cxnLst/>
            <a:rect l="l" t="t" r="r" b="b"/>
            <a:pathLst>
              <a:path w="6036633" h="6858000">
                <a:moveTo>
                  <a:pt x="0" y="0"/>
                </a:moveTo>
                <a:lnTo>
                  <a:pt x="5782584" y="0"/>
                </a:lnTo>
                <a:lnTo>
                  <a:pt x="5847735" y="280891"/>
                </a:lnTo>
                <a:cubicBezTo>
                  <a:pt x="6512611" y="3337011"/>
                  <a:pt x="5215360" y="3533975"/>
                  <a:pt x="5130974" y="6590095"/>
                </a:cubicBezTo>
                <a:lnTo>
                  <a:pt x="5127340" y="6858000"/>
                </a:lnTo>
                <a:lnTo>
                  <a:pt x="0" y="6858000"/>
                </a:lnTo>
                <a:close/>
              </a:path>
            </a:pathLst>
          </a:custGeom>
        </p:spPr>
      </p:pic>
    </p:spTree>
    <p:extLst>
      <p:ext uri="{BB962C8B-B14F-4D97-AF65-F5344CB8AC3E}">
        <p14:creationId xmlns:p14="http://schemas.microsoft.com/office/powerpoint/2010/main" val="28207811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4E1EF4E8-5513-4BF5-BC41-04645281C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3848" cap="flat">
            <a:noFill/>
            <a:prstDash val="solid"/>
            <a:miter/>
          </a:ln>
          <a:effectLst/>
        </p:spPr>
        <p:txBody>
          <a:bodyPr rtlCol="0" anchor="ctr"/>
          <a:lstStyle/>
          <a:p>
            <a:endParaRPr lang="en-US" dirty="0">
              <a:solidFill>
                <a:schemeClr val="tx1"/>
              </a:solidFill>
            </a:endParaRPr>
          </a:p>
        </p:txBody>
      </p:sp>
      <p:pic>
        <p:nvPicPr>
          <p:cNvPr id="50" name="Picture 5" descr="Person watching empty phone">
            <a:extLst>
              <a:ext uri="{FF2B5EF4-FFF2-40B4-BE49-F238E27FC236}">
                <a16:creationId xmlns:a16="http://schemas.microsoft.com/office/drawing/2014/main" id="{81A42754-E4AA-4C92-8994-4A260BE5F522}"/>
              </a:ext>
            </a:extLst>
          </p:cNvPr>
          <p:cNvPicPr>
            <a:picLocks noChangeAspect="1"/>
          </p:cNvPicPr>
          <p:nvPr/>
        </p:nvPicPr>
        <p:blipFill rotWithShape="1">
          <a:blip r:embed="rId3"/>
          <a:srcRect t="15730"/>
          <a:stretch/>
        </p:blipFill>
        <p:spPr>
          <a:xfrm>
            <a:off x="20" y="10"/>
            <a:ext cx="12191980" cy="6857989"/>
          </a:xfrm>
          <a:prstGeom prst="rect">
            <a:avLst/>
          </a:prstGeom>
        </p:spPr>
      </p:pic>
      <p:grpSp>
        <p:nvGrpSpPr>
          <p:cNvPr id="57" name="Group 56">
            <a:extLst>
              <a:ext uri="{FF2B5EF4-FFF2-40B4-BE49-F238E27FC236}">
                <a16:creationId xmlns:a16="http://schemas.microsoft.com/office/drawing/2014/main" id="{9CB1D807-3EEB-4C2C-BB0A-D0BCEEDCBC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58" name="Straight Connector 57">
              <a:extLst>
                <a:ext uri="{FF2B5EF4-FFF2-40B4-BE49-F238E27FC236}">
                  <a16:creationId xmlns:a16="http://schemas.microsoft.com/office/drawing/2014/main" id="{85C28C9B-DBC0-4EB7-A827-052BFBE1B1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517ED832-2CB5-4903-AC0A-917BD1C6CA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3E62CC8E-7F3F-490C-B711-69EAAEEC20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557ECAE7-621B-4776-A70D-A25F86B5E5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86AAC47E-A792-46F4-BA41-90DF751893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9422B429-CFBD-4091-8CEE-D13ED8B602E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397A04DD-49BE-46D3-8731-28E84FDD2A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A64E739F-30C5-413C-8EA4-BB4602ACED6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3960A7E3-7FD4-49D0-88BB-15C672FABA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3BFB9D80-E16D-4A95-95BE-31119BB238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414C58E3-C8A6-49D3-94C9-28F408E97F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AECAC868-251E-499D-A316-BFA7329C32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9E01B171-FFB9-4898-BB1E-334C8DA0A4D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746735B4-C0CE-4CB1-A48B-C7E974A5C15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9622174B-88E5-4346-948C-2391DB09BF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7C56031D-17F0-479E-9D78-8115EB573E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062D0CED-FF1F-4D83-9237-ECF071AB9E7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64F2A4D0-BC09-4DCD-A564-189A2D30FE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DC8027A7-8F7C-44A0-9A47-8A5846ED447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A8173202-49F5-4B6E-A664-B4C32ACBDA1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FA147072-2464-4C26-99A8-C7FDEA106A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4ABAA553-3A27-4C3F-AC1B-F6561CE2E6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5C05AF6F-A2AD-49B2-B02E-885B879270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40655913-7D6A-4A3D-8C2D-368E997979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930CFE6D-B050-4976-A6BD-498AA80C84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D374AD34-1FCB-4B49-A712-09F13BA61ED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FF380CB8-A177-49F3-965A-A2474C3AF3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5EAF4CF7-EA4A-46F0-A2E2-0480EF8EB7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181846A5-9A0F-4001-A48C-B45FA712BF2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F338526-56C1-4F69-A9BB-2E2D52C635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44D8ACE6-0B21-4216-B1B9-0ED0D7AC88C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90" name="Flowchart: Document 89">
            <a:extLst>
              <a:ext uri="{FF2B5EF4-FFF2-40B4-BE49-F238E27FC236}">
                <a16:creationId xmlns:a16="http://schemas.microsoft.com/office/drawing/2014/main" id="{1C8FF592-DEC3-42D7-B2CD-5797E102B5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638805" y="304807"/>
            <a:ext cx="6858000" cy="6248391"/>
          </a:xfrm>
          <a:prstGeom prst="flowChartDocumen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bg1"/>
              </a:solidFill>
            </a:endParaRPr>
          </a:p>
        </p:txBody>
      </p:sp>
      <p:sp>
        <p:nvSpPr>
          <p:cNvPr id="2" name="Title 1">
            <a:extLst>
              <a:ext uri="{FF2B5EF4-FFF2-40B4-BE49-F238E27FC236}">
                <a16:creationId xmlns:a16="http://schemas.microsoft.com/office/drawing/2014/main" id="{802F94DA-0FE3-4FFC-B054-52806145146F}"/>
              </a:ext>
            </a:extLst>
          </p:cNvPr>
          <p:cNvSpPr>
            <a:spLocks noGrp="1"/>
          </p:cNvSpPr>
          <p:nvPr>
            <p:ph type="ctrTitle"/>
          </p:nvPr>
        </p:nvSpPr>
        <p:spPr>
          <a:xfrm>
            <a:off x="6737131" y="746841"/>
            <a:ext cx="4783048" cy="2682160"/>
          </a:xfrm>
        </p:spPr>
        <p:txBody>
          <a:bodyPr>
            <a:normAutofit fontScale="90000"/>
          </a:bodyPr>
          <a:lstStyle/>
          <a:p>
            <a:pPr algn="r">
              <a:lnSpc>
                <a:spcPct val="90000"/>
              </a:lnSpc>
            </a:pPr>
            <a:r>
              <a:rPr lang="en-US" sz="4600" b="1" dirty="0">
                <a:latin typeface="Segoe UI" panose="020B0502040204020203" pitchFamily="34" charset="0"/>
              </a:rPr>
              <a:t>Introduction Microsoft Endpoint Manager Planning</a:t>
            </a:r>
            <a:endParaRPr lang="en-US" sz="4600" dirty="0"/>
          </a:p>
        </p:txBody>
      </p:sp>
      <p:sp>
        <p:nvSpPr>
          <p:cNvPr id="4" name="Subtitle 3">
            <a:extLst>
              <a:ext uri="{FF2B5EF4-FFF2-40B4-BE49-F238E27FC236}">
                <a16:creationId xmlns:a16="http://schemas.microsoft.com/office/drawing/2014/main" id="{A46CF6B7-D1CF-4257-AEB1-0F33BBD28225}"/>
              </a:ext>
            </a:extLst>
          </p:cNvPr>
          <p:cNvSpPr>
            <a:spLocks noGrp="1"/>
          </p:cNvSpPr>
          <p:nvPr>
            <p:ph type="subTitle" idx="1"/>
          </p:nvPr>
        </p:nvSpPr>
        <p:spPr>
          <a:xfrm>
            <a:off x="7268813" y="3674327"/>
            <a:ext cx="4251366" cy="2061309"/>
          </a:xfrm>
        </p:spPr>
        <p:txBody>
          <a:bodyPr>
            <a:normAutofit/>
          </a:bodyPr>
          <a:lstStyle/>
          <a:p>
            <a:pPr algn="r"/>
            <a:r>
              <a:rPr lang="en-US" dirty="0"/>
              <a:t>Lesson 1</a:t>
            </a:r>
            <a:endParaRPr lang="en-US"/>
          </a:p>
        </p:txBody>
      </p:sp>
    </p:spTree>
    <p:extLst>
      <p:ext uri="{BB962C8B-B14F-4D97-AF65-F5344CB8AC3E}">
        <p14:creationId xmlns:p14="http://schemas.microsoft.com/office/powerpoint/2010/main" val="1410287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1" name="Group 10">
            <a:extLst>
              <a:ext uri="{FF2B5EF4-FFF2-40B4-BE49-F238E27FC236}">
                <a16:creationId xmlns:a16="http://schemas.microsoft.com/office/drawing/2014/main" id="{57B5DC75-1F52-4E9C-9473-841A19CCD6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D7C8E260-9745-4F1D-9E08-E4B33A9BB8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8CC986A-1060-4A1B-B829-D185CCCFA3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663AEB3-7A0A-4B79-81AF-C0AA5649E0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A47D3CD-E86B-49FC-9EC9-3450B956C0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1B16073-5DFB-4FD7-B03D-2EEA1C79C14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CED614C-8961-4154-995D-93FCE92569E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983C93A-F7B0-4FD2-8ABA-68BAD16EFA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9A8E084-22C2-42FC-91B5-80302C50DC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8993E6F-B198-4649-B462-A780AF1BD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F83CECE-ADEA-45F5-886B-D8A509FD61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122CAB2-F6BB-419F-882E-CD868E9A0F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9B1C8B9-8B62-4A61-AD6A-F5DE1FE8A0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920E83D-80DE-47EA-85BD-D6D86581545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3366981D-F19A-4E89-BD38-4DE035A246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D9CBF7E-3DED-45B3-ADE2-7898DBA8CEA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20C8E43C-B884-4E1D-8DDC-82A2D3C41D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8FB5D68-029C-4FED-B617-51BC9373F70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2056076-8190-4B79-8274-F78B57EFE8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300878F-F3CD-4558-ADA5-BDBC367DD5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3E57A73-E862-4FD6-8126-BC1FD21065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77E7956-4B42-4171-9748-3C00107F8C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31AF756-3380-46B8-AA68-E20C133C7CE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E67A0A0E-DDE9-469D-B026-82A5E7F178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C3D7289-C839-4506-8270-306A16F33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FD8A14B-57EA-4B68-BB88-6DF9AB0A272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2F2E610-EFF5-4550-909D-DDFC580F22D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01BE3BC8-9219-432A-9775-861977C5D9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2754CEB-5D93-4638-A046-A2F4EB573B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D03BD69F-562F-407A-8608-D0B71614568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7EF25EC-83B4-4BED-A9F7-161C004B0C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9A23889E-B0CB-432F-A4B4-42CEAFF916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4" name="Right Triangle 43">
            <a:extLst>
              <a:ext uri="{FF2B5EF4-FFF2-40B4-BE49-F238E27FC236}">
                <a16:creationId xmlns:a16="http://schemas.microsoft.com/office/drawing/2014/main" id="{9CB088BA-8550-4910-8653-B87C868985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79641" y="3684739"/>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802F94DA-0FE3-4FFC-B054-52806145146F}"/>
              </a:ext>
            </a:extLst>
          </p:cNvPr>
          <p:cNvSpPr>
            <a:spLocks noGrp="1"/>
          </p:cNvSpPr>
          <p:nvPr>
            <p:ph type="title"/>
          </p:nvPr>
        </p:nvSpPr>
        <p:spPr>
          <a:xfrm>
            <a:off x="691079" y="3442638"/>
            <a:ext cx="10325000" cy="1085760"/>
          </a:xfrm>
        </p:spPr>
        <p:txBody>
          <a:bodyPr anchor="ctr">
            <a:normAutofit/>
          </a:bodyPr>
          <a:lstStyle/>
          <a:p>
            <a:r>
              <a:rPr lang="en-US" b="1">
                <a:latin typeface="Segoe UI" panose="020B0502040204020203" pitchFamily="34" charset="0"/>
              </a:rPr>
              <a:t>Benefits of co-management</a:t>
            </a:r>
            <a:endParaRPr lang="en-US" dirty="0"/>
          </a:p>
        </p:txBody>
      </p:sp>
      <p:pic>
        <p:nvPicPr>
          <p:cNvPr id="5" name="Picture 4" descr="Mobile device with apps">
            <a:extLst>
              <a:ext uri="{FF2B5EF4-FFF2-40B4-BE49-F238E27FC236}">
                <a16:creationId xmlns:a16="http://schemas.microsoft.com/office/drawing/2014/main" id="{7FD9FBC1-0E96-4007-8306-6A2B2FCCF285}"/>
              </a:ext>
            </a:extLst>
          </p:cNvPr>
          <p:cNvPicPr>
            <a:picLocks noChangeAspect="1"/>
          </p:cNvPicPr>
          <p:nvPr/>
        </p:nvPicPr>
        <p:blipFill rotWithShape="1">
          <a:blip r:embed="rId2"/>
          <a:srcRect t="35810" r="-1" b="15889"/>
          <a:stretch/>
        </p:blipFill>
        <p:spPr>
          <a:xfrm>
            <a:off x="20" y="1"/>
            <a:ext cx="12166101" cy="3305415"/>
          </a:xfrm>
          <a:custGeom>
            <a:avLst/>
            <a:gdLst/>
            <a:ahLst/>
            <a:cxnLst/>
            <a:rect l="l" t="t" r="r" b="b"/>
            <a:pathLst>
              <a:path w="12166121" h="3305415">
                <a:moveTo>
                  <a:pt x="0" y="0"/>
                </a:moveTo>
                <a:lnTo>
                  <a:pt x="12166121" y="0"/>
                </a:lnTo>
                <a:lnTo>
                  <a:pt x="12166121" y="2570737"/>
                </a:lnTo>
                <a:lnTo>
                  <a:pt x="11635078" y="2574050"/>
                </a:lnTo>
                <a:cubicBezTo>
                  <a:pt x="6088525" y="2644467"/>
                  <a:pt x="5904024" y="3760719"/>
                  <a:pt x="0" y="3093802"/>
                </a:cubicBezTo>
                <a:close/>
              </a:path>
            </a:pathLst>
          </a:custGeom>
        </p:spPr>
      </p:pic>
      <p:sp>
        <p:nvSpPr>
          <p:cNvPr id="3" name="Content Placeholder 2">
            <a:extLst>
              <a:ext uri="{FF2B5EF4-FFF2-40B4-BE49-F238E27FC236}">
                <a16:creationId xmlns:a16="http://schemas.microsoft.com/office/drawing/2014/main" id="{6973CA7D-A903-4FDD-9899-02ACF1EA5D34}"/>
              </a:ext>
            </a:extLst>
          </p:cNvPr>
          <p:cNvSpPr>
            <a:spLocks noGrp="1"/>
          </p:cNvSpPr>
          <p:nvPr>
            <p:ph idx="1"/>
          </p:nvPr>
        </p:nvSpPr>
        <p:spPr>
          <a:xfrm>
            <a:off x="691079" y="4789206"/>
            <a:ext cx="10325000" cy="1725361"/>
          </a:xfrm>
        </p:spPr>
        <p:txBody>
          <a:bodyPr>
            <a:normAutofit/>
          </a:bodyPr>
          <a:lstStyle/>
          <a:p>
            <a:pPr>
              <a:lnSpc>
                <a:spcPct val="100000"/>
              </a:lnSpc>
            </a:pPr>
            <a:r>
              <a:rPr lang="en-US" sz="1300">
                <a:latin typeface="Segoe UI" panose="020B0502040204020203" pitchFamily="34" charset="0"/>
              </a:rPr>
              <a:t>By moving your additional endpoint to Intune to manage your organization's endpoints, you gain the following benefits:</a:t>
            </a:r>
          </a:p>
          <a:p>
            <a:pPr lvl="1">
              <a:lnSpc>
                <a:spcPct val="100000"/>
              </a:lnSpc>
              <a:buFont typeface="Arial" panose="020B0604020202020204" pitchFamily="34" charset="0"/>
              <a:buChar char="•"/>
            </a:pPr>
            <a:r>
              <a:rPr lang="en-US" sz="1300">
                <a:latin typeface="Segoe UI" panose="020B0502040204020203" pitchFamily="34" charset="0"/>
              </a:rPr>
              <a:t>Native integration with cloud-powered security controls and risk-based Conditional Access for apps and data.</a:t>
            </a:r>
          </a:p>
          <a:p>
            <a:pPr lvl="1">
              <a:lnSpc>
                <a:spcPct val="100000"/>
              </a:lnSpc>
              <a:buFont typeface="Arial" panose="020B0604020202020204" pitchFamily="34" charset="0"/>
              <a:buChar char="•"/>
            </a:pPr>
            <a:r>
              <a:rPr lang="en-US" sz="1300">
                <a:latin typeface="Segoe UI" panose="020B0502040204020203" pitchFamily="34" charset="0"/>
              </a:rPr>
              <a:t>Flexible support for diverse corporate and bring-your-own-device (BYOD) scenarios while increasing productivity and collaboration.</a:t>
            </a:r>
          </a:p>
          <a:p>
            <a:pPr lvl="1">
              <a:lnSpc>
                <a:spcPct val="100000"/>
              </a:lnSpc>
              <a:buFont typeface="Arial" panose="020B0604020202020204" pitchFamily="34" charset="0"/>
              <a:buChar char="•"/>
            </a:pPr>
            <a:r>
              <a:rPr lang="en-US" sz="1300">
                <a:latin typeface="Segoe UI" panose="020B0502040204020203" pitchFamily="34" charset="0"/>
              </a:rPr>
              <a:t>Maximize your investment and accelerate time to value with fast rollout of services and devices with end-to-end integration across familiar Microsoft stack</a:t>
            </a:r>
          </a:p>
          <a:p>
            <a:pPr>
              <a:lnSpc>
                <a:spcPct val="100000"/>
              </a:lnSpc>
            </a:pPr>
            <a:endParaRPr lang="en-US" sz="1300"/>
          </a:p>
        </p:txBody>
      </p:sp>
    </p:spTree>
    <p:extLst>
      <p:ext uri="{BB962C8B-B14F-4D97-AF65-F5344CB8AC3E}">
        <p14:creationId xmlns:p14="http://schemas.microsoft.com/office/powerpoint/2010/main" val="8301157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1" name="Group 10">
            <a:extLst>
              <a:ext uri="{FF2B5EF4-FFF2-40B4-BE49-F238E27FC236}">
                <a16:creationId xmlns:a16="http://schemas.microsoft.com/office/drawing/2014/main" id="{57B5DC75-1F52-4E9C-9473-841A19CCD6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D7C8E260-9745-4F1D-9E08-E4B33A9BB8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8CC986A-1060-4A1B-B829-D185CCCFA3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663AEB3-7A0A-4B79-81AF-C0AA5649E0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A47D3CD-E86B-49FC-9EC9-3450B956C0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1B16073-5DFB-4FD7-B03D-2EEA1C79C14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CED614C-8961-4154-995D-93FCE92569E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983C93A-F7B0-4FD2-8ABA-68BAD16EFA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9A8E084-22C2-42FC-91B5-80302C50DC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8993E6F-B198-4649-B462-A780AF1BD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F83CECE-ADEA-45F5-886B-D8A509FD61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122CAB2-F6BB-419F-882E-CD868E9A0F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9B1C8B9-8B62-4A61-AD6A-F5DE1FE8A0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920E83D-80DE-47EA-85BD-D6D86581545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3366981D-F19A-4E89-BD38-4DE035A246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D9CBF7E-3DED-45B3-ADE2-7898DBA8CEA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20C8E43C-B884-4E1D-8DDC-82A2D3C41D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8FB5D68-029C-4FED-B617-51BC9373F70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2056076-8190-4B79-8274-F78B57EFE8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300878F-F3CD-4558-ADA5-BDBC367DD5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3E57A73-E862-4FD6-8126-BC1FD21065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77E7956-4B42-4171-9748-3C00107F8C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31AF756-3380-46B8-AA68-E20C133C7CE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E67A0A0E-DDE9-469D-B026-82A5E7F178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C3D7289-C839-4506-8270-306A16F33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FD8A14B-57EA-4B68-BB88-6DF9AB0A272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2F2E610-EFF5-4550-909D-DDFC580F22D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01BE3BC8-9219-432A-9775-861977C5D9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2754CEB-5D93-4638-A046-A2F4EB573B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D03BD69F-562F-407A-8608-D0B71614568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7EF25EC-83B4-4BED-A9F7-161C004B0C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9A23889E-B0CB-432F-A4B4-42CEAFF916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4" name="Right Triangle 43">
            <a:extLst>
              <a:ext uri="{FF2B5EF4-FFF2-40B4-BE49-F238E27FC236}">
                <a16:creationId xmlns:a16="http://schemas.microsoft.com/office/drawing/2014/main" id="{9CB088BA-8550-4910-8653-B87C868985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79641" y="3684739"/>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802F94DA-0FE3-4FFC-B054-52806145146F}"/>
              </a:ext>
            </a:extLst>
          </p:cNvPr>
          <p:cNvSpPr>
            <a:spLocks noGrp="1"/>
          </p:cNvSpPr>
          <p:nvPr>
            <p:ph type="title"/>
          </p:nvPr>
        </p:nvSpPr>
        <p:spPr>
          <a:xfrm>
            <a:off x="691079" y="3442638"/>
            <a:ext cx="10325000" cy="1085760"/>
          </a:xfrm>
        </p:spPr>
        <p:txBody>
          <a:bodyPr anchor="ctr">
            <a:normAutofit/>
          </a:bodyPr>
          <a:lstStyle/>
          <a:p>
            <a:r>
              <a:rPr lang="en-US" b="1">
                <a:latin typeface="Segoe UI" panose="020B0502040204020203" pitchFamily="34" charset="0"/>
              </a:rPr>
              <a:t>Benefits of co-management</a:t>
            </a:r>
            <a:endParaRPr lang="en-US" dirty="0"/>
          </a:p>
        </p:txBody>
      </p:sp>
      <p:pic>
        <p:nvPicPr>
          <p:cNvPr id="5" name="Picture 4" descr="Illuminated server room panel">
            <a:extLst>
              <a:ext uri="{FF2B5EF4-FFF2-40B4-BE49-F238E27FC236}">
                <a16:creationId xmlns:a16="http://schemas.microsoft.com/office/drawing/2014/main" id="{F351CE0D-CC71-4269-A077-D7761C685A7D}"/>
              </a:ext>
            </a:extLst>
          </p:cNvPr>
          <p:cNvPicPr>
            <a:picLocks noChangeAspect="1"/>
          </p:cNvPicPr>
          <p:nvPr/>
        </p:nvPicPr>
        <p:blipFill rotWithShape="1">
          <a:blip r:embed="rId2"/>
          <a:srcRect t="38725" r="-1" b="20572"/>
          <a:stretch/>
        </p:blipFill>
        <p:spPr>
          <a:xfrm>
            <a:off x="20" y="1"/>
            <a:ext cx="12166101" cy="3305415"/>
          </a:xfrm>
          <a:custGeom>
            <a:avLst/>
            <a:gdLst/>
            <a:ahLst/>
            <a:cxnLst/>
            <a:rect l="l" t="t" r="r" b="b"/>
            <a:pathLst>
              <a:path w="12166121" h="3305415">
                <a:moveTo>
                  <a:pt x="0" y="0"/>
                </a:moveTo>
                <a:lnTo>
                  <a:pt x="12166121" y="0"/>
                </a:lnTo>
                <a:lnTo>
                  <a:pt x="12166121" y="2570737"/>
                </a:lnTo>
                <a:lnTo>
                  <a:pt x="11635078" y="2574050"/>
                </a:lnTo>
                <a:cubicBezTo>
                  <a:pt x="6088525" y="2644467"/>
                  <a:pt x="5904024" y="3760719"/>
                  <a:pt x="0" y="3093802"/>
                </a:cubicBezTo>
                <a:close/>
              </a:path>
            </a:pathLst>
          </a:custGeom>
        </p:spPr>
      </p:pic>
      <p:sp>
        <p:nvSpPr>
          <p:cNvPr id="3" name="Content Placeholder 2">
            <a:extLst>
              <a:ext uri="{FF2B5EF4-FFF2-40B4-BE49-F238E27FC236}">
                <a16:creationId xmlns:a16="http://schemas.microsoft.com/office/drawing/2014/main" id="{6973CA7D-A903-4FDD-9899-02ACF1EA5D34}"/>
              </a:ext>
            </a:extLst>
          </p:cNvPr>
          <p:cNvSpPr>
            <a:spLocks noGrp="1"/>
          </p:cNvSpPr>
          <p:nvPr>
            <p:ph idx="1"/>
          </p:nvPr>
        </p:nvSpPr>
        <p:spPr>
          <a:xfrm>
            <a:off x="691079" y="4789206"/>
            <a:ext cx="10325000" cy="1725361"/>
          </a:xfrm>
        </p:spPr>
        <p:txBody>
          <a:bodyPr>
            <a:normAutofit/>
          </a:bodyPr>
          <a:lstStyle/>
          <a:p>
            <a:pPr>
              <a:lnSpc>
                <a:spcPct val="100000"/>
              </a:lnSpc>
            </a:pPr>
            <a:r>
              <a:rPr lang="en-US" sz="700">
                <a:latin typeface="Segoe UI" panose="020B0502040204020203" pitchFamily="34" charset="0"/>
              </a:rPr>
              <a:t>Benefits of using co-management:</a:t>
            </a:r>
          </a:p>
          <a:p>
            <a:pPr>
              <a:lnSpc>
                <a:spcPct val="100000"/>
              </a:lnSpc>
              <a:buFont typeface="Arial" panose="020B0604020202020204" pitchFamily="34" charset="0"/>
              <a:buChar char="•"/>
            </a:pPr>
            <a:r>
              <a:rPr lang="en-US" sz="700">
                <a:latin typeface="Segoe UI" panose="020B0502040204020203" pitchFamily="34" charset="0"/>
              </a:rPr>
              <a:t>Conditional Access with device compliance</a:t>
            </a:r>
          </a:p>
          <a:p>
            <a:pPr lvl="1">
              <a:lnSpc>
                <a:spcPct val="100000"/>
              </a:lnSpc>
              <a:buFont typeface="Arial" panose="020B0604020202020204" pitchFamily="34" charset="0"/>
              <a:buChar char="•"/>
            </a:pPr>
            <a:r>
              <a:rPr lang="en-US" sz="700">
                <a:latin typeface="Segoe UI" panose="020B0502040204020203" pitchFamily="34" charset="0"/>
              </a:rPr>
              <a:t>Remote actions from Intune</a:t>
            </a:r>
          </a:p>
          <a:p>
            <a:pPr lvl="1">
              <a:lnSpc>
                <a:spcPct val="100000"/>
              </a:lnSpc>
              <a:buFont typeface="Arial" panose="020B0604020202020204" pitchFamily="34" charset="0"/>
              <a:buChar char="•"/>
            </a:pPr>
            <a:r>
              <a:rPr lang="en-US" sz="700">
                <a:latin typeface="Segoe UI" panose="020B0502040204020203" pitchFamily="34" charset="0"/>
              </a:rPr>
              <a:t>Configuration Manager client health</a:t>
            </a:r>
          </a:p>
          <a:p>
            <a:pPr lvl="1">
              <a:lnSpc>
                <a:spcPct val="100000"/>
              </a:lnSpc>
              <a:buFont typeface="Arial" panose="020B0604020202020204" pitchFamily="34" charset="0"/>
              <a:buChar char="•"/>
            </a:pPr>
            <a:r>
              <a:rPr lang="en-US" sz="700">
                <a:latin typeface="Segoe UI" panose="020B0502040204020203" pitchFamily="34" charset="0"/>
              </a:rPr>
              <a:t>Azure Active Directory (Azure AD)</a:t>
            </a:r>
          </a:p>
          <a:p>
            <a:pPr lvl="1">
              <a:lnSpc>
                <a:spcPct val="100000"/>
              </a:lnSpc>
              <a:buFont typeface="Arial" panose="020B0604020202020204" pitchFamily="34" charset="0"/>
              <a:buChar char="•"/>
            </a:pPr>
            <a:r>
              <a:rPr lang="en-US" sz="700">
                <a:latin typeface="Segoe UI" panose="020B0502040204020203" pitchFamily="34" charset="0"/>
              </a:rPr>
              <a:t>Modern provisioning - Windows Autopilot</a:t>
            </a:r>
          </a:p>
          <a:p>
            <a:pPr lvl="1">
              <a:lnSpc>
                <a:spcPct val="100000"/>
              </a:lnSpc>
              <a:buFont typeface="Arial" panose="020B0604020202020204" pitchFamily="34" charset="0"/>
              <a:buChar char="•"/>
            </a:pPr>
            <a:r>
              <a:rPr lang="en-US" sz="700">
                <a:latin typeface="Segoe UI" panose="020B0502040204020203" pitchFamily="34" charset="0"/>
              </a:rPr>
              <a:t>Web-based admin for Configuration Manager</a:t>
            </a:r>
          </a:p>
          <a:p>
            <a:pPr lvl="1">
              <a:lnSpc>
                <a:spcPct val="100000"/>
              </a:lnSpc>
              <a:buFont typeface="Arial" panose="020B0604020202020204" pitchFamily="34" charset="0"/>
              <a:buChar char="•"/>
            </a:pPr>
            <a:r>
              <a:rPr lang="en-US" sz="700">
                <a:latin typeface="Segoe UI" panose="020B0502040204020203" pitchFamily="34" charset="0"/>
              </a:rPr>
              <a:t>Unified helpdesk and troubleshooting</a:t>
            </a:r>
          </a:p>
          <a:p>
            <a:pPr lvl="1">
              <a:lnSpc>
                <a:spcPct val="100000"/>
              </a:lnSpc>
              <a:buFont typeface="Arial" panose="020B0604020202020204" pitchFamily="34" charset="0"/>
              <a:buChar char="•"/>
            </a:pPr>
            <a:r>
              <a:rPr lang="en-US" sz="700">
                <a:latin typeface="Segoe UI" panose="020B0502040204020203" pitchFamily="34" charset="0"/>
              </a:rPr>
              <a:t>Cloud intelligence drive management</a:t>
            </a:r>
          </a:p>
          <a:p>
            <a:pPr>
              <a:lnSpc>
                <a:spcPct val="100000"/>
              </a:lnSpc>
            </a:pPr>
            <a:endParaRPr lang="en-US" sz="700"/>
          </a:p>
        </p:txBody>
      </p:sp>
    </p:spTree>
    <p:extLst>
      <p:ext uri="{BB962C8B-B14F-4D97-AF65-F5344CB8AC3E}">
        <p14:creationId xmlns:p14="http://schemas.microsoft.com/office/powerpoint/2010/main" val="10461631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1" name="Group 10">
            <a:extLst>
              <a:ext uri="{FF2B5EF4-FFF2-40B4-BE49-F238E27FC236}">
                <a16:creationId xmlns:a16="http://schemas.microsoft.com/office/drawing/2014/main" id="{16DCAA85-498A-403D-9B78-5CCBD10900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4C929204-F980-484D-8655-730F1B727D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F94AA9E8-0640-456D-9848-62D4B61E47E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441337F-52E8-47F0-BE05-22B9546BD85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A2DF1D8-3C43-493B-81AB-F884A1AC2C8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C936AE0-5857-4E83-9FBF-0DF0AF7D38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36A29DB-28F7-484B-99D4-7E87455EB3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56A04A1-DCC2-47B8-8D5F-2FBCDFEDB77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F8231EB-A54F-4957-8BD8-E09CF6D39ED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0D1D56A-9AA0-4252-83CA-007900F7DB7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ACB8F62-27AD-449A-9672-CF1606EF1A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1B8E8DD-78E3-4D21-9D97-1E8853D1C6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C220D24-A0B4-47A2-BB5A-B6ABA10ED98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83FC849-1B32-469B-B356-6BB73B5EC8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750050C-BD87-4421-8AF5-D4436257692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ADD4106-749A-4CFF-8200-A538FF2CFF4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18D6102-2C43-4536-94B6-3F20198912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DA4A991-2B53-4FCA-A902-988C73FB44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3AC82C70-BA0E-4EE5-8BD1-86BE0F0285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76FAE23-3A27-481D-B71A-87F5B854401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4AF4835-A99A-4CC2-A6E4-86EB56985E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957E9B9-6479-47C7-B61A-B53AFE4BFE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5D469BB-F55D-4219-8418-546B245E69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DEC9E81-2D66-47F9-B4BE-FE06E7B7701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DA5F6DC-345D-4A6D-8724-76CAA824AC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1211B08-57AE-4D57-855B-125A73E5F85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3DB6EC5-BA1C-4572-B46B-8459807DFCB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DBA9824-38B3-4502-A8D3-970A14DFFF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22FCB05-90E9-44F3-8C1B-8C0F54E067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A25384D3-980A-4770-AA07-E69D5FF0C0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A474BF91-F9D9-4FAD-8398-B8D215012B4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D34BA63-E3AC-41DA-BE9A-FF9EFB5A26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4" name="Right Triangle 43">
            <a:extLst>
              <a:ext uri="{FF2B5EF4-FFF2-40B4-BE49-F238E27FC236}">
                <a16:creationId xmlns:a16="http://schemas.microsoft.com/office/drawing/2014/main" id="{C06E4552-68A6-4116-A498-EAB3BF2A21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79641" y="957331"/>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802F94DA-0FE3-4FFC-B054-52806145146F}"/>
              </a:ext>
            </a:extLst>
          </p:cNvPr>
          <p:cNvSpPr>
            <a:spLocks noGrp="1"/>
          </p:cNvSpPr>
          <p:nvPr>
            <p:ph type="title"/>
          </p:nvPr>
        </p:nvSpPr>
        <p:spPr>
          <a:xfrm>
            <a:off x="683587" y="158395"/>
            <a:ext cx="10332491" cy="1413175"/>
          </a:xfrm>
        </p:spPr>
        <p:txBody>
          <a:bodyPr anchor="b">
            <a:normAutofit/>
          </a:bodyPr>
          <a:lstStyle/>
          <a:p>
            <a:r>
              <a:rPr lang="en-US" b="1">
                <a:latin typeface="Segoe UI" panose="020B0502040204020203" pitchFamily="34" charset="0"/>
              </a:rPr>
              <a:t>Benefits of co-management</a:t>
            </a:r>
            <a:endParaRPr lang="en-US" dirty="0"/>
          </a:p>
        </p:txBody>
      </p:sp>
      <p:sp>
        <p:nvSpPr>
          <p:cNvPr id="3" name="Content Placeholder 2">
            <a:extLst>
              <a:ext uri="{FF2B5EF4-FFF2-40B4-BE49-F238E27FC236}">
                <a16:creationId xmlns:a16="http://schemas.microsoft.com/office/drawing/2014/main" id="{6973CA7D-A903-4FDD-9899-02ACF1EA5D34}"/>
              </a:ext>
            </a:extLst>
          </p:cNvPr>
          <p:cNvSpPr>
            <a:spLocks noGrp="1"/>
          </p:cNvSpPr>
          <p:nvPr>
            <p:ph idx="1"/>
          </p:nvPr>
        </p:nvSpPr>
        <p:spPr>
          <a:xfrm>
            <a:off x="683587" y="1800354"/>
            <a:ext cx="7376092" cy="1242814"/>
          </a:xfrm>
        </p:spPr>
        <p:txBody>
          <a:bodyPr anchor="ctr">
            <a:normAutofit/>
          </a:bodyPr>
          <a:lstStyle/>
          <a:p>
            <a:r>
              <a:rPr lang="en-US">
                <a:latin typeface="Segoe UI" panose="020B0502040204020203" pitchFamily="34" charset="0"/>
              </a:rPr>
              <a:t>Two main paths to reach co-management:</a:t>
            </a:r>
          </a:p>
          <a:p>
            <a:pPr lvl="1">
              <a:buFont typeface="Arial" panose="020B0604020202020204" pitchFamily="34" charset="0"/>
              <a:buChar char="•"/>
            </a:pPr>
            <a:r>
              <a:rPr lang="en-US" b="1">
                <a:latin typeface="Segoe UI" panose="020B0502040204020203" pitchFamily="34" charset="0"/>
              </a:rPr>
              <a:t>Existing Configuration Manager clients</a:t>
            </a:r>
          </a:p>
          <a:p>
            <a:pPr lvl="1">
              <a:buFont typeface="Arial" panose="020B0604020202020204" pitchFamily="34" charset="0"/>
              <a:buChar char="•"/>
            </a:pPr>
            <a:r>
              <a:rPr lang="en-US" b="1">
                <a:latin typeface="Segoe UI" panose="020B0502040204020203" pitchFamily="34" charset="0"/>
              </a:rPr>
              <a:t>New internet-based devices</a:t>
            </a:r>
            <a:endParaRPr lang="en-US">
              <a:latin typeface="Segoe UI" panose="020B0502040204020203" pitchFamily="34" charset="0"/>
            </a:endParaRPr>
          </a:p>
          <a:p>
            <a:endParaRPr lang="en-US" dirty="0"/>
          </a:p>
        </p:txBody>
      </p:sp>
      <p:pic>
        <p:nvPicPr>
          <p:cNvPr id="5" name="Picture 4" descr="Top shot of a representation of networks with stick figures.">
            <a:extLst>
              <a:ext uri="{FF2B5EF4-FFF2-40B4-BE49-F238E27FC236}">
                <a16:creationId xmlns:a16="http://schemas.microsoft.com/office/drawing/2014/main" id="{30028F9B-7459-4953-A45B-44A61F20EE4F}"/>
              </a:ext>
            </a:extLst>
          </p:cNvPr>
          <p:cNvPicPr>
            <a:picLocks noChangeAspect="1"/>
          </p:cNvPicPr>
          <p:nvPr/>
        </p:nvPicPr>
        <p:blipFill rotWithShape="1">
          <a:blip r:embed="rId3"/>
          <a:srcRect t="28879" b="26740"/>
          <a:stretch/>
        </p:blipFill>
        <p:spPr>
          <a:xfrm>
            <a:off x="20" y="3271957"/>
            <a:ext cx="12195587" cy="3599364"/>
          </a:xfrm>
          <a:custGeom>
            <a:avLst/>
            <a:gdLst/>
            <a:ahLst/>
            <a:cxnLst/>
            <a:rect l="l" t="t" r="r" b="b"/>
            <a:pathLst>
              <a:path w="12178449" h="3424057">
                <a:moveTo>
                  <a:pt x="8778628" y="0"/>
                </a:moveTo>
                <a:lnTo>
                  <a:pt x="9096995" y="0"/>
                </a:lnTo>
                <a:lnTo>
                  <a:pt x="9540073" y="10341"/>
                </a:lnTo>
                <a:cubicBezTo>
                  <a:pt x="10154127" y="37036"/>
                  <a:pt x="10847400" y="104023"/>
                  <a:pt x="11653844" y="224215"/>
                </a:cubicBezTo>
                <a:lnTo>
                  <a:pt x="12178449" y="307575"/>
                </a:lnTo>
                <a:lnTo>
                  <a:pt x="12178449" y="3424056"/>
                </a:lnTo>
                <a:lnTo>
                  <a:pt x="0" y="3424057"/>
                </a:lnTo>
                <a:lnTo>
                  <a:pt x="0" y="1093185"/>
                </a:lnTo>
                <a:lnTo>
                  <a:pt x="851945" y="1080793"/>
                </a:lnTo>
                <a:cubicBezTo>
                  <a:pt x="4637202" y="967650"/>
                  <a:pt x="5848483" y="115490"/>
                  <a:pt x="8385751" y="7749"/>
                </a:cubicBezTo>
                <a:close/>
              </a:path>
            </a:pathLst>
          </a:custGeom>
        </p:spPr>
      </p:pic>
    </p:spTree>
    <p:extLst>
      <p:ext uri="{BB962C8B-B14F-4D97-AF65-F5344CB8AC3E}">
        <p14:creationId xmlns:p14="http://schemas.microsoft.com/office/powerpoint/2010/main" val="23213454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49">
            <a:extLst>
              <a:ext uri="{FF2B5EF4-FFF2-40B4-BE49-F238E27FC236}">
                <a16:creationId xmlns:a16="http://schemas.microsoft.com/office/drawing/2014/main" id="{4E1EF4E8-5513-4BF5-BC41-04645281C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3848" cap="flat">
            <a:noFill/>
            <a:prstDash val="solid"/>
            <a:miter/>
          </a:ln>
          <a:effectLst/>
        </p:spPr>
        <p:txBody>
          <a:bodyPr rtlCol="0" anchor="ctr"/>
          <a:lstStyle/>
          <a:p>
            <a:endParaRPr lang="en-US" dirty="0">
              <a:solidFill>
                <a:schemeClr val="tx1"/>
              </a:solidFill>
            </a:endParaRPr>
          </a:p>
        </p:txBody>
      </p:sp>
      <p:pic>
        <p:nvPicPr>
          <p:cNvPr id="6" name="Picture 5" descr="Colourful carved figures of humans">
            <a:extLst>
              <a:ext uri="{FF2B5EF4-FFF2-40B4-BE49-F238E27FC236}">
                <a16:creationId xmlns:a16="http://schemas.microsoft.com/office/drawing/2014/main" id="{94934ECE-44D7-4665-B099-EA7718DBC42F}"/>
              </a:ext>
            </a:extLst>
          </p:cNvPr>
          <p:cNvPicPr>
            <a:picLocks noChangeAspect="1"/>
          </p:cNvPicPr>
          <p:nvPr/>
        </p:nvPicPr>
        <p:blipFill rotWithShape="1">
          <a:blip r:embed="rId2"/>
          <a:srcRect t="21053"/>
          <a:stretch/>
        </p:blipFill>
        <p:spPr>
          <a:xfrm>
            <a:off x="20" y="10"/>
            <a:ext cx="12191980" cy="6857989"/>
          </a:xfrm>
          <a:prstGeom prst="rect">
            <a:avLst/>
          </a:prstGeom>
        </p:spPr>
      </p:pic>
      <p:sp>
        <p:nvSpPr>
          <p:cNvPr id="52" name="Flowchart: Document 51">
            <a:extLst>
              <a:ext uri="{FF2B5EF4-FFF2-40B4-BE49-F238E27FC236}">
                <a16:creationId xmlns:a16="http://schemas.microsoft.com/office/drawing/2014/main" id="{D22FBD32-C88A-4C1D-BC76-613A93944B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04804" y="304807"/>
            <a:ext cx="6858000" cy="6248391"/>
          </a:xfrm>
          <a:prstGeom prst="flowChartDocumen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bg1"/>
              </a:solidFill>
            </a:endParaRPr>
          </a:p>
        </p:txBody>
      </p:sp>
      <p:sp>
        <p:nvSpPr>
          <p:cNvPr id="2" name="Title 1">
            <a:extLst>
              <a:ext uri="{FF2B5EF4-FFF2-40B4-BE49-F238E27FC236}">
                <a16:creationId xmlns:a16="http://schemas.microsoft.com/office/drawing/2014/main" id="{83B04EAF-48B4-49C5-87E7-F2FC7CFC4882}"/>
              </a:ext>
            </a:extLst>
          </p:cNvPr>
          <p:cNvSpPr>
            <a:spLocks noGrp="1"/>
          </p:cNvSpPr>
          <p:nvPr>
            <p:ph type="ctrTitle"/>
          </p:nvPr>
        </p:nvSpPr>
        <p:spPr>
          <a:xfrm>
            <a:off x="691078" y="722902"/>
            <a:ext cx="4225893" cy="3077253"/>
          </a:xfrm>
        </p:spPr>
        <p:txBody>
          <a:bodyPr>
            <a:normAutofit/>
          </a:bodyPr>
          <a:lstStyle/>
          <a:p>
            <a:pPr>
              <a:lnSpc>
                <a:spcPct val="90000"/>
              </a:lnSpc>
            </a:pPr>
            <a:r>
              <a:rPr lang="en-US" sz="5000" b="1">
                <a:latin typeface="Segoe UI" panose="020B0502040204020203" pitchFamily="34" charset="0"/>
              </a:rPr>
              <a:t>Migration from Existing On-premises Group policy</a:t>
            </a:r>
            <a:endParaRPr lang="en-US" sz="5000"/>
          </a:p>
        </p:txBody>
      </p:sp>
      <p:sp>
        <p:nvSpPr>
          <p:cNvPr id="4" name="Subtitle 3">
            <a:extLst>
              <a:ext uri="{FF2B5EF4-FFF2-40B4-BE49-F238E27FC236}">
                <a16:creationId xmlns:a16="http://schemas.microsoft.com/office/drawing/2014/main" id="{AB1AD529-F3B0-4B5B-B588-D4143DB5FA6A}"/>
              </a:ext>
            </a:extLst>
          </p:cNvPr>
          <p:cNvSpPr>
            <a:spLocks noGrp="1"/>
          </p:cNvSpPr>
          <p:nvPr>
            <p:ph type="subTitle" idx="1"/>
          </p:nvPr>
        </p:nvSpPr>
        <p:spPr>
          <a:xfrm>
            <a:off x="691077" y="3971875"/>
            <a:ext cx="4903265" cy="2190707"/>
          </a:xfrm>
        </p:spPr>
        <p:txBody>
          <a:bodyPr>
            <a:normAutofit/>
          </a:bodyPr>
          <a:lstStyle/>
          <a:p>
            <a:endParaRPr lang="en-US" dirty="0"/>
          </a:p>
        </p:txBody>
      </p:sp>
      <p:grpSp>
        <p:nvGrpSpPr>
          <p:cNvPr id="54" name="Group 53">
            <a:extLst>
              <a:ext uri="{FF2B5EF4-FFF2-40B4-BE49-F238E27FC236}">
                <a16:creationId xmlns:a16="http://schemas.microsoft.com/office/drawing/2014/main" id="{53499997-BC46-4896-AEA5-37EC629D229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55" name="Straight Connector 54">
              <a:extLst>
                <a:ext uri="{FF2B5EF4-FFF2-40B4-BE49-F238E27FC236}">
                  <a16:creationId xmlns:a16="http://schemas.microsoft.com/office/drawing/2014/main" id="{ADA461E0-415F-4E8B-8B08-2C975693D3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AD1EDD03-89DD-456E-BB53-FA43BE25A3E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72A76E89-A44E-4207-8F8A-F853ED8A3B8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3C81BA9D-E2BC-4AD2-B816-5DE100BC855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A155025-B3E7-46D2-B556-80A8E90834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DAAE4CEE-0410-46B5-B649-E3754C5394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86DDB39-DB80-43C8-A5AF-24AE5841B69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F3BE8C2-40CB-46C0-9536-BA1C51AF92B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BE2D5D2E-1F38-48BC-B038-9DA190B8713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8289E300-BEF0-4977-919B-F3367CF876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F12B4899-7298-454D-90B9-382ACAEAA8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686FBE75-F4D3-48DD-85D2-593D0C1B37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AE586789-549A-4D87-8967-6DCD5DEDF68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B66293A2-B541-4BE7-8C99-1B730BB4DA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F2938820-6D84-479D-B608-354903781A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98EE07FC-6A61-4C78-BAF6-86E2FD5435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9C4E5A61-6E0E-44DD-B47E-9547F3A540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948B355A-1131-4815-881C-3949360FA2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873D903E-5A72-42B5-B741-95081B06E2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65769BB5-F1CF-4A57-A2E8-2ED9F9DDF0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E4F9ABF1-4E55-4D70-ACF2-DB7D62C7D4E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2FD75E62-63B6-4237-88D5-02A90DDFA1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C6A41C83-58E2-4EE6-864C-DB7DE375A9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F1162541-E8F8-4926-91B8-AD9F514156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33E6FB3D-A8E2-4B96-B87B-EEEC499F83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30766009-515D-4494-BFF6-AC554CBCD02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14C1372F-2169-48C6-8AEB-411E8405B25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973FA4F1-4239-4336-BB84-8E3BBCD7F5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2E90E0AA-C864-445E-AC17-96D1C90CBE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5D4D2F48-C2BF-4C1C-82B9-FEB42F3CD8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96BB855D-6213-4C07-A21A-F0250B89F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86135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6" name="Group 85">
            <a:extLst>
              <a:ext uri="{FF2B5EF4-FFF2-40B4-BE49-F238E27FC236}">
                <a16:creationId xmlns:a16="http://schemas.microsoft.com/office/drawing/2014/main" id="{BDF0D99C-5D42-41C6-A50C-C4E2D6B2A36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87" name="Straight Connector 86">
              <a:extLst>
                <a:ext uri="{FF2B5EF4-FFF2-40B4-BE49-F238E27FC236}">
                  <a16:creationId xmlns:a16="http://schemas.microsoft.com/office/drawing/2014/main" id="{5F28962D-50BA-43F8-8863-28ECE711D3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780F5939-D4E0-46FD-9A5A-5D648E3810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8633D331-78CB-40A1-B167-8185EC5D70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C512E4B1-E78E-49E7-AA36-374CC1B084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A7D46340-CBFC-490F-B44E-7AA8FBF58B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3575C26C-3EBD-4AA9-BA4D-2561E295D65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235DB6BE-E065-4559-BF5C-36B56B37904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3DA54272-CD9D-4F68-BBAB-4F0C0C3EC6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A002CE8F-9256-4F2C-B474-5887371711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59C9DE9F-4252-401D-913E-B74C9E326F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8FE4E69B-534F-4A80-9E1C-798BEE1B07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27564E1C-009C-4832-AE8D-E98286693F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4305DF1C-5801-43F2-A8B9-5351369418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806E71C8-0783-4E17-9B34-F51231DD29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FD908F17-2A89-4B0A-A2EA-692390969FE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FBE22751-380F-44F9-BEED-0A553CF87B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77B27910-846F-4E4E-B588-F5B2E026FE9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E6E0501E-134E-46D7-984F-3A382B0BB2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90A83974-CBD7-4A69-9D84-2D3BBDE027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A503E931-00D4-4B0C-BC69-49FE5C7665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97732A30-BE2F-4D71-BC37-60F7B44591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0C8EB840-DE7D-4E67-989C-F4D8F50E15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F05D2CC2-53CC-487E-A72E-42B1E9B184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03A12D6B-1D60-4F26-8FB9-74AD5B070B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41895D00-2D63-443C-95A8-5EB6E5EECB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6AC50652-2A56-4382-95D0-971644EE0FA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DA50A374-8880-482D-B54F-F74E0D7BE18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C66364D8-CCC7-4AAF-94BC-766EC160D9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4A0DC409-26E2-4453-89FD-745EA849BE7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239ED039-D66C-4A5E-AA35-E7A5FA2E64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C72C13DC-161E-49CF-96B5-5383AA052A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119" name="Right Triangle 118">
            <a:extLst>
              <a:ext uri="{FF2B5EF4-FFF2-40B4-BE49-F238E27FC236}">
                <a16:creationId xmlns:a16="http://schemas.microsoft.com/office/drawing/2014/main" id="{63BAC6E0-ADAC-40FB-AF53-88FA5F8373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4" y="151621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21" name="Rectangle 120">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23" name="Group 122">
            <a:extLst>
              <a:ext uri="{FF2B5EF4-FFF2-40B4-BE49-F238E27FC236}">
                <a16:creationId xmlns:a16="http://schemas.microsoft.com/office/drawing/2014/main" id="{4D431671-5191-4947-8899-E90505A7042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4" name="Straight Connector 123">
              <a:extLst>
                <a:ext uri="{FF2B5EF4-FFF2-40B4-BE49-F238E27FC236}">
                  <a16:creationId xmlns:a16="http://schemas.microsoft.com/office/drawing/2014/main" id="{877D2E98-ED65-4121-9DA5-6DBB831D0F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DA94A307-5B5D-4E42-95B3-064D5093AD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8CB3B32C-3BDA-4D41-9802-681B0599FD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35BDBFD6-7C61-4520-8203-BAB1986C15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D4ABA4D7-9904-42C4-B0CD-B1CE2E0D37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BB63F0D6-8747-4126-9359-B730EB21B7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D91CD660-F5B2-49AC-9EFC-CE94B843B4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A4BEB7EB-8E7F-4A4B-8581-73CE2003F2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B04FB70E-6820-4456-872A-937F520606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E3598DD6-9887-4CF7-BAFE-F96E0324EB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AA503E64-565F-465B-A25C-042C5706C5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A140EE7B-5CA1-4DCB-8652-6E4D2147B0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F85077BE-700D-4C44-AA4D-7CF4E8FD71A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FB8B3FEB-D353-443D-A148-3915606516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91FF5FBB-3BD8-46EB-BDF9-081B29A444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DC2E11FD-78A4-4F5C-A419-F0237DCAD27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9F708EBE-3154-4FF4-8E8F-88A0762080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27A99B5C-EB03-4D56-8DFE-B006D7081B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2FCBAFF0-9FB4-4160-B9BE-CCBE1D8B8C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326953D7-154A-49A4-B2E1-D94D365EC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836E3E12-5D96-48DB-8320-6294287740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7A059482-79BA-4E80-80A2-36FD8408DA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B4EF88B3-C210-433D-B20D-FE41B4D5F9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53665D3E-61E7-4EDF-A208-56449D765C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874CF3B0-C9C3-4683-94A3-DC0AE1E745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7BE90EF9-6DF5-47F4-A069-9F613C8142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F844EBDE-5A9F-4E9F-8A55-57FB9E9797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6491FC45-82C4-40CD-8D0C-0A2F86E8A1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71AD0FE3-6144-4171-943E-0E65D08E80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A7BA4499-5E6A-4998-A0F4-614E65552B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CAFE7A6F-A7F0-4406-809F-E23FCB201E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156" name="Right Triangle 155">
            <a:extLst>
              <a:ext uri="{FF2B5EF4-FFF2-40B4-BE49-F238E27FC236}">
                <a16:creationId xmlns:a16="http://schemas.microsoft.com/office/drawing/2014/main" id="{BEAC0A80-07D3-49CB-87C3-BC34F219DF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6297339" y="-29262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83B04EAF-48B4-49C5-87E7-F2FC7CFC4882}"/>
              </a:ext>
            </a:extLst>
          </p:cNvPr>
          <p:cNvSpPr>
            <a:spLocks noGrp="1"/>
          </p:cNvSpPr>
          <p:nvPr>
            <p:ph type="ctrTitle"/>
          </p:nvPr>
        </p:nvSpPr>
        <p:spPr>
          <a:xfrm>
            <a:off x="6088653" y="725951"/>
            <a:ext cx="4927425" cy="1938525"/>
          </a:xfrm>
        </p:spPr>
        <p:txBody>
          <a:bodyPr vert="horz" lIns="91440" tIns="45720" rIns="91440" bIns="45720" rtlCol="0" anchor="b">
            <a:normAutofit/>
          </a:bodyPr>
          <a:lstStyle/>
          <a:p>
            <a:pPr>
              <a:lnSpc>
                <a:spcPct val="90000"/>
              </a:lnSpc>
            </a:pPr>
            <a:r>
              <a:rPr lang="en-US" sz="4400" b="1" dirty="0"/>
              <a:t>Device configuration profiles</a:t>
            </a:r>
          </a:p>
        </p:txBody>
      </p:sp>
      <p:sp>
        <p:nvSpPr>
          <p:cNvPr id="4" name="Subtitle 3">
            <a:extLst>
              <a:ext uri="{FF2B5EF4-FFF2-40B4-BE49-F238E27FC236}">
                <a16:creationId xmlns:a16="http://schemas.microsoft.com/office/drawing/2014/main" id="{AB1AD529-F3B0-4B5B-B588-D4143DB5FA6A}"/>
              </a:ext>
            </a:extLst>
          </p:cNvPr>
          <p:cNvSpPr>
            <a:spLocks noGrp="1"/>
          </p:cNvSpPr>
          <p:nvPr>
            <p:ph type="subTitle" idx="1"/>
          </p:nvPr>
        </p:nvSpPr>
        <p:spPr>
          <a:xfrm>
            <a:off x="6088653" y="2886116"/>
            <a:ext cx="4927425" cy="3245931"/>
          </a:xfrm>
        </p:spPr>
        <p:txBody>
          <a:bodyPr vert="horz" lIns="91440" tIns="45720" rIns="91440" bIns="45720" rtlCol="0">
            <a:normAutofit/>
          </a:bodyPr>
          <a:lstStyle/>
          <a:p>
            <a:pPr indent="-228600">
              <a:lnSpc>
                <a:spcPct val="100000"/>
              </a:lnSpc>
              <a:buFont typeface="Wingdings" panose="05000000000000000000" pitchFamily="2" charset="2"/>
              <a:buChar char="§"/>
            </a:pPr>
            <a:r>
              <a:rPr lang="en-US" sz="1500" b="0" i="0">
                <a:effectLst/>
              </a:rPr>
              <a:t>On Windows 10/11 devices, use a profile template that blocks ActiveX controls in Internet Explorer.</a:t>
            </a:r>
          </a:p>
          <a:p>
            <a:pPr indent="-228600">
              <a:lnSpc>
                <a:spcPct val="100000"/>
              </a:lnSpc>
              <a:buFont typeface="Wingdings" panose="05000000000000000000" pitchFamily="2" charset="2"/>
              <a:buChar char="§"/>
            </a:pPr>
            <a:r>
              <a:rPr lang="en-US" sz="1500" b="0" i="0">
                <a:effectLst/>
              </a:rPr>
              <a:t>On iOS/iPadOS and macOS devices, allow users to use AirPrint printers in your organization.</a:t>
            </a:r>
          </a:p>
          <a:p>
            <a:pPr indent="-228600">
              <a:lnSpc>
                <a:spcPct val="100000"/>
              </a:lnSpc>
              <a:buFont typeface="Wingdings" panose="05000000000000000000" pitchFamily="2" charset="2"/>
              <a:buChar char="§"/>
            </a:pPr>
            <a:r>
              <a:rPr lang="en-US" sz="1500" b="0" i="0">
                <a:effectLst/>
              </a:rPr>
              <a:t>Allow or prevent access to bluetooth on the device.</a:t>
            </a:r>
          </a:p>
          <a:p>
            <a:pPr indent="-228600">
              <a:lnSpc>
                <a:spcPct val="100000"/>
              </a:lnSpc>
              <a:buFont typeface="Wingdings" panose="05000000000000000000" pitchFamily="2" charset="2"/>
              <a:buChar char="§"/>
            </a:pPr>
            <a:r>
              <a:rPr lang="en-US" sz="1500" b="0" i="0">
                <a:effectLst/>
              </a:rPr>
              <a:t>Create a WiFi or VPN profile that gives different devices access to your corporate network.</a:t>
            </a:r>
          </a:p>
          <a:p>
            <a:pPr indent="-228600">
              <a:lnSpc>
                <a:spcPct val="100000"/>
              </a:lnSpc>
              <a:buFont typeface="Wingdings" panose="05000000000000000000" pitchFamily="2" charset="2"/>
              <a:buChar char="§"/>
            </a:pPr>
            <a:r>
              <a:rPr lang="en-US" sz="1500" b="0" i="0">
                <a:effectLst/>
              </a:rPr>
              <a:t>Manage software updates, including when they're installed.</a:t>
            </a:r>
          </a:p>
          <a:p>
            <a:pPr indent="-228600">
              <a:lnSpc>
                <a:spcPct val="100000"/>
              </a:lnSpc>
              <a:buFont typeface="Wingdings" panose="05000000000000000000" pitchFamily="2" charset="2"/>
              <a:buChar char="§"/>
            </a:pPr>
            <a:r>
              <a:rPr lang="en-US" sz="1500" b="0" i="0">
                <a:effectLst/>
              </a:rPr>
              <a:t>Run an Android device as dedicated kiosk device that can run one app, or run many apps.</a:t>
            </a:r>
          </a:p>
          <a:p>
            <a:pPr indent="-228600">
              <a:lnSpc>
                <a:spcPct val="100000"/>
              </a:lnSpc>
              <a:buFont typeface="Wingdings" panose="05000000000000000000" pitchFamily="2" charset="2"/>
              <a:buChar char="§"/>
            </a:pPr>
            <a:endParaRPr lang="en-US" sz="1500"/>
          </a:p>
        </p:txBody>
      </p:sp>
      <p:pic>
        <p:nvPicPr>
          <p:cNvPr id="6" name="Picture 5" descr="Colourful carved figures of humans">
            <a:extLst>
              <a:ext uri="{FF2B5EF4-FFF2-40B4-BE49-F238E27FC236}">
                <a16:creationId xmlns:a16="http://schemas.microsoft.com/office/drawing/2014/main" id="{94934ECE-44D7-4665-B099-EA7718DBC42F}"/>
              </a:ext>
            </a:extLst>
          </p:cNvPr>
          <p:cNvPicPr>
            <a:picLocks noChangeAspect="1"/>
          </p:cNvPicPr>
          <p:nvPr/>
        </p:nvPicPr>
        <p:blipFill rotWithShape="1">
          <a:blip r:embed="rId3"/>
          <a:srcRect l="19831" r="19340" b="-1"/>
          <a:stretch/>
        </p:blipFill>
        <p:spPr>
          <a:xfrm>
            <a:off x="1" y="10"/>
            <a:ext cx="5854890" cy="6857990"/>
          </a:xfrm>
          <a:custGeom>
            <a:avLst/>
            <a:gdLst/>
            <a:ahLst/>
            <a:cxnLst/>
            <a:rect l="l" t="t" r="r" b="b"/>
            <a:pathLst>
              <a:path w="6036633" h="6858000">
                <a:moveTo>
                  <a:pt x="0" y="0"/>
                </a:moveTo>
                <a:lnTo>
                  <a:pt x="5782584" y="0"/>
                </a:lnTo>
                <a:lnTo>
                  <a:pt x="5847735" y="280891"/>
                </a:lnTo>
                <a:cubicBezTo>
                  <a:pt x="6512611" y="3337011"/>
                  <a:pt x="5215360" y="3533975"/>
                  <a:pt x="5130974" y="6590095"/>
                </a:cubicBezTo>
                <a:lnTo>
                  <a:pt x="5127340" y="6858000"/>
                </a:lnTo>
                <a:lnTo>
                  <a:pt x="0" y="6858000"/>
                </a:lnTo>
                <a:close/>
              </a:path>
            </a:pathLst>
          </a:custGeom>
        </p:spPr>
      </p:pic>
    </p:spTree>
    <p:extLst>
      <p:ext uri="{BB962C8B-B14F-4D97-AF65-F5344CB8AC3E}">
        <p14:creationId xmlns:p14="http://schemas.microsoft.com/office/powerpoint/2010/main" val="181087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8">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47" name="Group 10">
            <a:extLst>
              <a:ext uri="{FF2B5EF4-FFF2-40B4-BE49-F238E27FC236}">
                <a16:creationId xmlns:a16="http://schemas.microsoft.com/office/drawing/2014/main" id="{4D431671-5191-4947-8899-E90505A7042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877D2E98-ED65-4121-9DA5-6DBB831D0F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94A307-5B5D-4E42-95B3-064D5093AD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CB3B32C-3BDA-4D41-9802-681B0599FD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5BDBFD6-7C61-4520-8203-BAB1986C15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4ABA4D7-9904-42C4-B0CD-B1CE2E0D37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B63F0D6-8747-4126-9359-B730EB21B7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91CD660-F5B2-49AC-9EFC-CE94B843B4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4BEB7EB-8E7F-4A4B-8581-73CE2003F2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04FB70E-6820-4456-872A-937F520606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3598DD6-9887-4CF7-BAFE-F96E0324EB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A503E64-565F-465B-A25C-042C5706C5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140EE7B-5CA1-4DCB-8652-6E4D2147B0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5077BE-700D-4C44-AA4D-7CF4E8FD71A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B8B3FEB-D353-443D-A148-3915606516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1FF5FBB-3BD8-46EB-BDF9-081B29A444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C2E11FD-78A4-4F5C-A419-F0237DCAD27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F708EBE-3154-4FF4-8E8F-88A0762080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7A99B5C-EB03-4D56-8DFE-B006D7081B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FCBAFF0-9FB4-4160-B9BE-CCBE1D8B8C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326953D7-154A-49A4-B2E1-D94D365EC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836E3E12-5D96-48DB-8320-6294287740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7A059482-79BA-4E80-80A2-36FD8408DA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4EF88B3-C210-433D-B20D-FE41B4D5F9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53665D3E-61E7-4EDF-A208-56449D765C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74CF3B0-C9C3-4683-94A3-DC0AE1E745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7BE90EF9-6DF5-47F4-A069-9F613C8142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844EBDE-5A9F-4E9F-8A55-57FB9E9797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491FC45-82C4-40CD-8D0C-0A2F86E8A1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1AD0FE3-6144-4171-943E-0E65D08E80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A7BA4499-5E6A-4998-A0F4-614E65552B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AFE7A6F-A7F0-4406-809F-E23FCB201E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8" name="Right Triangle 43">
            <a:extLst>
              <a:ext uri="{FF2B5EF4-FFF2-40B4-BE49-F238E27FC236}">
                <a16:creationId xmlns:a16="http://schemas.microsoft.com/office/drawing/2014/main" id="{BEAC0A80-07D3-49CB-87C3-BC34F219DF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79641" y="206405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49" name="Picture 4" descr="Digital pixels and light background">
            <a:extLst>
              <a:ext uri="{FF2B5EF4-FFF2-40B4-BE49-F238E27FC236}">
                <a16:creationId xmlns:a16="http://schemas.microsoft.com/office/drawing/2014/main" id="{096FB1DF-EAF2-475E-A597-198AD25729A7}"/>
              </a:ext>
            </a:extLst>
          </p:cNvPr>
          <p:cNvPicPr>
            <a:picLocks noChangeAspect="1"/>
          </p:cNvPicPr>
          <p:nvPr/>
        </p:nvPicPr>
        <p:blipFill rotWithShape="1">
          <a:blip r:embed="rId3"/>
          <a:srcRect l="33819" r="5359" b="-1"/>
          <a:stretch/>
        </p:blipFill>
        <p:spPr>
          <a:xfrm>
            <a:off x="6309311" y="1"/>
            <a:ext cx="5899302" cy="6862230"/>
          </a:xfrm>
          <a:custGeom>
            <a:avLst/>
            <a:gdLst/>
            <a:ahLst/>
            <a:cxnLst/>
            <a:rect l="l" t="t" r="r" b="b"/>
            <a:pathLst>
              <a:path w="5923149" h="6857997">
                <a:moveTo>
                  <a:pt x="320173" y="0"/>
                </a:moveTo>
                <a:lnTo>
                  <a:pt x="5923149" y="0"/>
                </a:lnTo>
                <a:lnTo>
                  <a:pt x="5923149" y="6857997"/>
                </a:lnTo>
                <a:lnTo>
                  <a:pt x="1111789" y="6857997"/>
                </a:lnTo>
                <a:lnTo>
                  <a:pt x="1106562" y="6546368"/>
                </a:lnTo>
                <a:cubicBezTo>
                  <a:pt x="1000021" y="3425651"/>
                  <a:pt x="-688878" y="3321843"/>
                  <a:pt x="320173" y="0"/>
                </a:cubicBezTo>
                <a:close/>
              </a:path>
            </a:pathLst>
          </a:custGeom>
        </p:spPr>
      </p:pic>
      <p:sp>
        <p:nvSpPr>
          <p:cNvPr id="2" name="Title 1">
            <a:extLst>
              <a:ext uri="{FF2B5EF4-FFF2-40B4-BE49-F238E27FC236}">
                <a16:creationId xmlns:a16="http://schemas.microsoft.com/office/drawing/2014/main" id="{83B04EAF-48B4-49C5-87E7-F2FC7CFC4882}"/>
              </a:ext>
            </a:extLst>
          </p:cNvPr>
          <p:cNvSpPr>
            <a:spLocks noGrp="1"/>
          </p:cNvSpPr>
          <p:nvPr>
            <p:ph type="title"/>
          </p:nvPr>
        </p:nvSpPr>
        <p:spPr>
          <a:xfrm>
            <a:off x="691079" y="725951"/>
            <a:ext cx="4927425" cy="1938525"/>
          </a:xfrm>
        </p:spPr>
        <p:txBody>
          <a:bodyPr>
            <a:normAutofit/>
          </a:bodyPr>
          <a:lstStyle/>
          <a:p>
            <a:pPr>
              <a:lnSpc>
                <a:spcPct val="90000"/>
              </a:lnSpc>
            </a:pPr>
            <a:r>
              <a:rPr lang="en-US" b="1">
                <a:latin typeface="Segoe UI" panose="020B0502040204020203" pitchFamily="34" charset="0"/>
              </a:rPr>
              <a:t>Group policy objects</a:t>
            </a:r>
            <a:br>
              <a:rPr lang="en-US" b="1">
                <a:latin typeface="Segoe UI" panose="020B0502040204020203" pitchFamily="34" charset="0"/>
              </a:rPr>
            </a:br>
            <a:endParaRPr lang="en-US"/>
          </a:p>
        </p:txBody>
      </p:sp>
      <p:sp>
        <p:nvSpPr>
          <p:cNvPr id="3" name="Content Placeholder 2">
            <a:extLst>
              <a:ext uri="{FF2B5EF4-FFF2-40B4-BE49-F238E27FC236}">
                <a16:creationId xmlns:a16="http://schemas.microsoft.com/office/drawing/2014/main" id="{0A6D7D0D-003E-4174-BBD5-552B7BC68C69}"/>
              </a:ext>
            </a:extLst>
          </p:cNvPr>
          <p:cNvSpPr>
            <a:spLocks noGrp="1"/>
          </p:cNvSpPr>
          <p:nvPr>
            <p:ph idx="1"/>
          </p:nvPr>
        </p:nvSpPr>
        <p:spPr>
          <a:xfrm>
            <a:off x="691079" y="2886116"/>
            <a:ext cx="4927425" cy="3245931"/>
          </a:xfrm>
        </p:spPr>
        <p:txBody>
          <a:bodyPr>
            <a:normAutofit/>
          </a:bodyPr>
          <a:lstStyle/>
          <a:p>
            <a:r>
              <a:rPr lang="en-US">
                <a:latin typeface="Segoe UI" panose="020B0502040204020203" pitchFamily="34" charset="0"/>
              </a:rPr>
              <a:t>automated logon process:</a:t>
            </a:r>
          </a:p>
          <a:p>
            <a:pPr lvl="1">
              <a:buFont typeface="Arial" panose="020B0604020202020204" pitchFamily="34" charset="0"/>
              <a:buChar char="•"/>
            </a:pPr>
            <a:r>
              <a:rPr lang="en-US" err="1">
                <a:latin typeface="Segoe UI" panose="020B0502040204020203" pitchFamily="34" charset="0"/>
              </a:rPr>
              <a:t>Autologon</a:t>
            </a:r>
            <a:r>
              <a:rPr lang="en-US">
                <a:latin typeface="Segoe UI" panose="020B0502040204020203" pitchFamily="34" charset="0"/>
              </a:rPr>
              <a:t> restrictions</a:t>
            </a:r>
          </a:p>
          <a:p>
            <a:pPr lvl="1">
              <a:buFont typeface="Arial" panose="020B0604020202020204" pitchFamily="34" charset="0"/>
              <a:buChar char="•"/>
            </a:pPr>
            <a:r>
              <a:rPr lang="en-US">
                <a:latin typeface="Segoe UI" panose="020B0502040204020203" pitchFamily="34" charset="0"/>
              </a:rPr>
              <a:t>Administrator account renaming</a:t>
            </a:r>
          </a:p>
          <a:p>
            <a:pPr lvl="1">
              <a:buFont typeface="Arial" panose="020B0604020202020204" pitchFamily="34" charset="0"/>
              <a:buChar char="•"/>
            </a:pPr>
            <a:r>
              <a:rPr lang="en-US">
                <a:latin typeface="Segoe UI" panose="020B0502040204020203" pitchFamily="34" charset="0"/>
              </a:rPr>
              <a:t>Legal banners and captions</a:t>
            </a:r>
          </a:p>
          <a:p>
            <a:pPr lvl="1">
              <a:buFont typeface="Arial" panose="020B0604020202020204" pitchFamily="34" charset="0"/>
              <a:buChar char="•"/>
            </a:pPr>
            <a:r>
              <a:rPr lang="en-US">
                <a:latin typeface="Segoe UI" panose="020B0502040204020203" pitchFamily="34" charset="0"/>
              </a:rPr>
              <a:t>Restrictive security policies</a:t>
            </a:r>
          </a:p>
          <a:p>
            <a:endParaRPr lang="en-US" dirty="0"/>
          </a:p>
        </p:txBody>
      </p:sp>
    </p:spTree>
    <p:extLst>
      <p:ext uri="{BB962C8B-B14F-4D97-AF65-F5344CB8AC3E}">
        <p14:creationId xmlns:p14="http://schemas.microsoft.com/office/powerpoint/2010/main" val="31103117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6" name="Rectangle 48">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87" name="Group 50">
            <a:extLst>
              <a:ext uri="{FF2B5EF4-FFF2-40B4-BE49-F238E27FC236}">
                <a16:creationId xmlns:a16="http://schemas.microsoft.com/office/drawing/2014/main" id="{4D431671-5191-4947-8899-E90505A7042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52" name="Straight Connector 51">
              <a:extLst>
                <a:ext uri="{FF2B5EF4-FFF2-40B4-BE49-F238E27FC236}">
                  <a16:creationId xmlns:a16="http://schemas.microsoft.com/office/drawing/2014/main" id="{877D2E98-ED65-4121-9DA5-6DBB831D0F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52">
              <a:extLst>
                <a:ext uri="{FF2B5EF4-FFF2-40B4-BE49-F238E27FC236}">
                  <a16:creationId xmlns:a16="http://schemas.microsoft.com/office/drawing/2014/main" id="{DA94A307-5B5D-4E42-95B3-064D5093AD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8CB3B32C-3BDA-4D41-9802-681B0599FD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35BDBFD6-7C61-4520-8203-BAB1986C15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D4ABA4D7-9904-42C4-B0CD-B1CE2E0D37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BB63F0D6-8747-4126-9359-B730EB21B7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D91CD660-F5B2-49AC-9EFC-CE94B843B4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A4BEB7EB-8E7F-4A4B-8581-73CE2003F2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B04FB70E-6820-4456-872A-937F520606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E3598DD6-9887-4CF7-BAFE-F96E0324EB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AA503E64-565F-465B-A25C-042C5706C5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A140EE7B-5CA1-4DCB-8652-6E4D2147B0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85077BE-700D-4C44-AA4D-7CF4E8FD71A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FB8B3FEB-D353-443D-A148-3915606516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91FF5FBB-3BD8-46EB-BDF9-081B29A444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DC2E11FD-78A4-4F5C-A419-F0237DCAD27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9F708EBE-3154-4FF4-8E8F-88A0762080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27A99B5C-EB03-4D56-8DFE-B006D7081B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2FCBAFF0-9FB4-4160-B9BE-CCBE1D8B8C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326953D7-154A-49A4-B2E1-D94D365EC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836E3E12-5D96-48DB-8320-6294287740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7A059482-79BA-4E80-80A2-36FD8408DA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B4EF88B3-C210-433D-B20D-FE41B4D5F9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53665D3E-61E7-4EDF-A208-56449D765C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874CF3B0-C9C3-4683-94A3-DC0AE1E745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7BE90EF9-6DF5-47F4-A069-9F613C8142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F844EBDE-5A9F-4E9F-8A55-57FB9E9797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6491FC45-82C4-40CD-8D0C-0A2F86E8A1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71AD0FE3-6144-4171-943E-0E65D08E80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A7BA4499-5E6A-4998-A0F4-614E65552B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CAFE7A6F-A7F0-4406-809F-E23FCB201E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84" name="Right Triangle 83">
            <a:extLst>
              <a:ext uri="{FF2B5EF4-FFF2-40B4-BE49-F238E27FC236}">
                <a16:creationId xmlns:a16="http://schemas.microsoft.com/office/drawing/2014/main" id="{BEAC0A80-07D3-49CB-87C3-BC34F219DF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79641" y="206405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5" name="Picture 4" descr="Magnifying glass showing decling performance">
            <a:extLst>
              <a:ext uri="{FF2B5EF4-FFF2-40B4-BE49-F238E27FC236}">
                <a16:creationId xmlns:a16="http://schemas.microsoft.com/office/drawing/2014/main" id="{CC583DF7-DF38-43EA-84B3-5AC85FF6E60C}"/>
              </a:ext>
            </a:extLst>
          </p:cNvPr>
          <p:cNvPicPr>
            <a:picLocks noChangeAspect="1"/>
          </p:cNvPicPr>
          <p:nvPr/>
        </p:nvPicPr>
        <p:blipFill rotWithShape="1">
          <a:blip r:embed="rId3"/>
          <a:srcRect l="6026" r="36590" b="-1"/>
          <a:stretch/>
        </p:blipFill>
        <p:spPr>
          <a:xfrm>
            <a:off x="6309311" y="1"/>
            <a:ext cx="5899302" cy="6862230"/>
          </a:xfrm>
          <a:custGeom>
            <a:avLst/>
            <a:gdLst/>
            <a:ahLst/>
            <a:cxnLst/>
            <a:rect l="l" t="t" r="r" b="b"/>
            <a:pathLst>
              <a:path w="5923149" h="6857997">
                <a:moveTo>
                  <a:pt x="320173" y="0"/>
                </a:moveTo>
                <a:lnTo>
                  <a:pt x="5923149" y="0"/>
                </a:lnTo>
                <a:lnTo>
                  <a:pt x="5923149" y="6857997"/>
                </a:lnTo>
                <a:lnTo>
                  <a:pt x="1111789" y="6857997"/>
                </a:lnTo>
                <a:lnTo>
                  <a:pt x="1106562" y="6546368"/>
                </a:lnTo>
                <a:cubicBezTo>
                  <a:pt x="1000021" y="3425651"/>
                  <a:pt x="-688878" y="3321843"/>
                  <a:pt x="320173" y="0"/>
                </a:cubicBezTo>
                <a:close/>
              </a:path>
            </a:pathLst>
          </a:custGeom>
        </p:spPr>
      </p:pic>
      <p:sp>
        <p:nvSpPr>
          <p:cNvPr id="2" name="Title 1">
            <a:extLst>
              <a:ext uri="{FF2B5EF4-FFF2-40B4-BE49-F238E27FC236}">
                <a16:creationId xmlns:a16="http://schemas.microsoft.com/office/drawing/2014/main" id="{83B04EAF-48B4-49C5-87E7-F2FC7CFC4882}"/>
              </a:ext>
            </a:extLst>
          </p:cNvPr>
          <p:cNvSpPr>
            <a:spLocks noGrp="1"/>
          </p:cNvSpPr>
          <p:nvPr>
            <p:ph type="title"/>
          </p:nvPr>
        </p:nvSpPr>
        <p:spPr>
          <a:xfrm>
            <a:off x="691079" y="725951"/>
            <a:ext cx="4927425" cy="1938525"/>
          </a:xfrm>
        </p:spPr>
        <p:txBody>
          <a:bodyPr>
            <a:normAutofit/>
          </a:bodyPr>
          <a:lstStyle/>
          <a:p>
            <a:pPr>
              <a:lnSpc>
                <a:spcPct val="90000"/>
              </a:lnSpc>
            </a:pPr>
            <a:r>
              <a:rPr lang="en-US" b="1">
                <a:latin typeface="Segoe UI" panose="020B0502040204020203" pitchFamily="34" charset="0"/>
              </a:rPr>
              <a:t>Group policy analytics</a:t>
            </a:r>
            <a:br>
              <a:rPr lang="en-US" b="1">
                <a:latin typeface="Segoe UI" panose="020B0502040204020203" pitchFamily="34" charset="0"/>
              </a:rPr>
            </a:br>
            <a:endParaRPr lang="en-US" dirty="0"/>
          </a:p>
        </p:txBody>
      </p:sp>
      <p:sp>
        <p:nvSpPr>
          <p:cNvPr id="3" name="Content Placeholder 2">
            <a:extLst>
              <a:ext uri="{FF2B5EF4-FFF2-40B4-BE49-F238E27FC236}">
                <a16:creationId xmlns:a16="http://schemas.microsoft.com/office/drawing/2014/main" id="{0A6D7D0D-003E-4174-BBD5-552B7BC68C69}"/>
              </a:ext>
            </a:extLst>
          </p:cNvPr>
          <p:cNvSpPr>
            <a:spLocks noGrp="1"/>
          </p:cNvSpPr>
          <p:nvPr>
            <p:ph idx="1"/>
          </p:nvPr>
        </p:nvSpPr>
        <p:spPr>
          <a:xfrm>
            <a:off x="691079" y="2886116"/>
            <a:ext cx="4927425" cy="3245931"/>
          </a:xfrm>
        </p:spPr>
        <p:txBody>
          <a:bodyPr>
            <a:normAutofit/>
          </a:bodyPr>
          <a:lstStyle/>
          <a:p>
            <a:r>
              <a:rPr lang="en-US">
                <a:latin typeface="Segoe UI" panose="020B0502040204020203" pitchFamily="34" charset="0"/>
              </a:rPr>
              <a:t>Microsoft Endpoint Manager that analyzes your GPOs</a:t>
            </a:r>
          </a:p>
          <a:p>
            <a:r>
              <a:rPr lang="en-US">
                <a:latin typeface="Segoe UI" panose="020B0502040204020203" pitchFamily="34" charset="0"/>
              </a:rPr>
              <a:t>Translates them in the cloud. </a:t>
            </a:r>
          </a:p>
          <a:p>
            <a:r>
              <a:rPr lang="en-US">
                <a:latin typeface="Segoe UI" panose="020B0502040204020203" pitchFamily="34" charset="0"/>
              </a:rPr>
              <a:t>output shows which settings are supported in MDM providers, including:</a:t>
            </a:r>
          </a:p>
          <a:p>
            <a:pPr lvl="1"/>
            <a:r>
              <a:rPr lang="en-US">
                <a:latin typeface="Segoe UI" panose="020B0502040204020203" pitchFamily="34" charset="0"/>
              </a:rPr>
              <a:t>Microsoft Intune</a:t>
            </a:r>
          </a:p>
          <a:p>
            <a:pPr lvl="1"/>
            <a:r>
              <a:rPr lang="en-US">
                <a:latin typeface="Segoe UI" panose="020B0502040204020203" pitchFamily="34" charset="0"/>
              </a:rPr>
              <a:t>deprecated settings</a:t>
            </a:r>
          </a:p>
          <a:p>
            <a:pPr lvl="1"/>
            <a:r>
              <a:rPr lang="en-US" err="1">
                <a:latin typeface="Segoe UI" panose="020B0502040204020203" pitchFamily="34" charset="0"/>
              </a:rPr>
              <a:t>ettings</a:t>
            </a:r>
            <a:r>
              <a:rPr lang="en-US">
                <a:latin typeface="Segoe UI" panose="020B0502040204020203" pitchFamily="34" charset="0"/>
              </a:rPr>
              <a:t> not available to MDM providers</a:t>
            </a:r>
            <a:endParaRPr lang="en-US" dirty="0"/>
          </a:p>
        </p:txBody>
      </p:sp>
    </p:spTree>
    <p:extLst>
      <p:ext uri="{BB962C8B-B14F-4D97-AF65-F5344CB8AC3E}">
        <p14:creationId xmlns:p14="http://schemas.microsoft.com/office/powerpoint/2010/main" val="5342526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04EAF-48B4-49C5-87E7-F2FC7CFC4882}"/>
              </a:ext>
            </a:extLst>
          </p:cNvPr>
          <p:cNvSpPr>
            <a:spLocks noGrp="1"/>
          </p:cNvSpPr>
          <p:nvPr>
            <p:ph type="title"/>
          </p:nvPr>
        </p:nvSpPr>
        <p:spPr/>
        <p:txBody>
          <a:bodyPr/>
          <a:lstStyle/>
          <a:p>
            <a:r>
              <a:rPr lang="en-US" b="1" dirty="0">
                <a:solidFill>
                  <a:srgbClr val="171717"/>
                </a:solidFill>
                <a:latin typeface="Segoe UI" panose="020B0502040204020203" pitchFamily="34" charset="0"/>
              </a:rPr>
              <a:t>Knowledge check</a:t>
            </a:r>
            <a:endParaRPr lang="en-US" dirty="0"/>
          </a:p>
        </p:txBody>
      </p:sp>
      <p:sp>
        <p:nvSpPr>
          <p:cNvPr id="3" name="Content Placeholder 2">
            <a:extLst>
              <a:ext uri="{FF2B5EF4-FFF2-40B4-BE49-F238E27FC236}">
                <a16:creationId xmlns:a16="http://schemas.microsoft.com/office/drawing/2014/main" id="{0A6D7D0D-003E-4174-BBD5-552B7BC68C69}"/>
              </a:ext>
            </a:extLst>
          </p:cNvPr>
          <p:cNvSpPr>
            <a:spLocks noGrp="1"/>
          </p:cNvSpPr>
          <p:nvPr>
            <p:ph idx="1"/>
          </p:nvPr>
        </p:nvSpPr>
        <p:spPr/>
        <p:txBody>
          <a:bodyPr>
            <a:normAutofit fontScale="62500" lnSpcReduction="20000"/>
          </a:bodyPr>
          <a:lstStyle/>
          <a:p>
            <a:pPr marL="0" indent="0">
              <a:buNone/>
            </a:pPr>
            <a:r>
              <a:rPr lang="en-US" sz="1900" b="1" dirty="0">
                <a:solidFill>
                  <a:srgbClr val="171717"/>
                </a:solidFill>
                <a:latin typeface="Calibri" panose="020F0502020204030204" pitchFamily="34" charset="0"/>
                <a:cs typeface="Calibri" panose="020F0502020204030204" pitchFamily="34" charset="0"/>
              </a:rPr>
              <a:t>What are the benefits of protecting and monitoring your organization's endpoints using a modern endpoint management solution?</a:t>
            </a:r>
          </a:p>
          <a:p>
            <a:pPr marL="685800" lvl="1" indent="-457200">
              <a:buFont typeface="+mj-lt"/>
              <a:buAutoNum type="alphaUcPeriod"/>
            </a:pPr>
            <a:r>
              <a:rPr lang="en-US" sz="1900" dirty="0">
                <a:solidFill>
                  <a:srgbClr val="171717"/>
                </a:solidFill>
                <a:latin typeface="Calibri" panose="020F0502020204030204" pitchFamily="34" charset="0"/>
                <a:cs typeface="Calibri" panose="020F0502020204030204" pitchFamily="34" charset="0"/>
              </a:rPr>
              <a:t>A modern endpoint management solution ensures devices are used for organization access only.</a:t>
            </a:r>
          </a:p>
          <a:p>
            <a:pPr marL="685800" lvl="1" indent="-457200">
              <a:buFont typeface="+mj-lt"/>
              <a:buAutoNum type="alphaUcPeriod"/>
            </a:pPr>
            <a:r>
              <a:rPr lang="en-US" sz="1900" dirty="0">
                <a:solidFill>
                  <a:srgbClr val="171717"/>
                </a:solidFill>
                <a:latin typeface="Calibri" panose="020F0502020204030204" pitchFamily="34" charset="0"/>
                <a:cs typeface="Calibri" panose="020F0502020204030204" pitchFamily="34" charset="0"/>
              </a:rPr>
              <a:t>A modern endpoint management solution safeguards your organization, except for device security.</a:t>
            </a:r>
          </a:p>
          <a:p>
            <a:pPr marL="685800" lvl="1" indent="-457200">
              <a:buFont typeface="+mj-lt"/>
              <a:buAutoNum type="alphaUcPeriod"/>
            </a:pPr>
            <a:r>
              <a:rPr lang="en-US" sz="1900" dirty="0">
                <a:solidFill>
                  <a:srgbClr val="171717"/>
                </a:solidFill>
                <a:latin typeface="Calibri" panose="020F0502020204030204" pitchFamily="34" charset="0"/>
                <a:cs typeface="Calibri" panose="020F0502020204030204" pitchFamily="34" charset="0"/>
              </a:rPr>
              <a:t>A modern endpoint management solution must provide data protection, ensure proper credentials are used, safeguard the devices and apps, and confirm security rules are in place based on your organizations requirements.</a:t>
            </a:r>
          </a:p>
          <a:p>
            <a:pPr marL="0" indent="0">
              <a:buNone/>
            </a:pPr>
            <a:r>
              <a:rPr lang="en-US" sz="1900" b="1" dirty="0">
                <a:solidFill>
                  <a:srgbClr val="171717"/>
                </a:solidFill>
                <a:latin typeface="Calibri" panose="020F0502020204030204" pitchFamily="34" charset="0"/>
                <a:cs typeface="Calibri" panose="020F0502020204030204" pitchFamily="34" charset="0"/>
              </a:rPr>
              <a:t>What are the four Mobile Device Management (MDM) migration paths mentioned in this module?</a:t>
            </a:r>
          </a:p>
          <a:p>
            <a:pPr marL="685800" lvl="1" indent="-457200">
              <a:buFont typeface="+mj-lt"/>
              <a:buAutoNum type="alphaUcPeriod"/>
            </a:pPr>
            <a:r>
              <a:rPr lang="en-US" sz="1900" dirty="0">
                <a:solidFill>
                  <a:srgbClr val="171717"/>
                </a:solidFill>
                <a:latin typeface="Calibri" panose="020F0502020204030204" pitchFamily="34" charset="0"/>
                <a:cs typeface="Calibri" panose="020F0502020204030204" pitchFamily="34" charset="0"/>
              </a:rPr>
              <a:t>Migration paths: Limited or no existing management tools, existing third-party cloud management provider, existing on-premises management implementation, and existing on-premises group policy.</a:t>
            </a:r>
          </a:p>
          <a:p>
            <a:pPr marL="685800" lvl="1" indent="-457200">
              <a:buFont typeface="+mj-lt"/>
              <a:buAutoNum type="alphaUcPeriod"/>
            </a:pPr>
            <a:r>
              <a:rPr lang="en-US" sz="1900" dirty="0">
                <a:solidFill>
                  <a:srgbClr val="171717"/>
                </a:solidFill>
                <a:latin typeface="Calibri" panose="020F0502020204030204" pitchFamily="34" charset="0"/>
                <a:cs typeface="Calibri" panose="020F0502020204030204" pitchFamily="34" charset="0"/>
              </a:rPr>
              <a:t>Migration paths: Limited devices, existing third-party devices, and existing on-premises devices.</a:t>
            </a:r>
          </a:p>
          <a:p>
            <a:pPr marL="685800" lvl="1" indent="-457200">
              <a:buFont typeface="+mj-lt"/>
              <a:buAutoNum type="alphaUcPeriod"/>
            </a:pPr>
            <a:r>
              <a:rPr lang="en-US" sz="1900" dirty="0">
                <a:solidFill>
                  <a:srgbClr val="171717"/>
                </a:solidFill>
                <a:latin typeface="Calibri" panose="020F0502020204030204" pitchFamily="34" charset="0"/>
                <a:cs typeface="Calibri" panose="020F0502020204030204" pitchFamily="34" charset="0"/>
              </a:rPr>
              <a:t>Migration paths: No current end users, existing end users using third-party devices, and existing end users using on-premises devices.</a:t>
            </a:r>
          </a:p>
          <a:p>
            <a:pPr marL="0" indent="0">
              <a:buNone/>
            </a:pPr>
            <a:r>
              <a:rPr lang="en-US" sz="1900" b="1" dirty="0">
                <a:solidFill>
                  <a:srgbClr val="171717"/>
                </a:solidFill>
                <a:latin typeface="Calibri" panose="020F0502020204030204" pitchFamily="34" charset="0"/>
                <a:cs typeface="Calibri" panose="020F0502020204030204" pitchFamily="34" charset="0"/>
              </a:rPr>
              <a:t>If your organization has little to no modern endpoint management tools in use, what is the recommended path to endpoint management as mentioned in this module?</a:t>
            </a:r>
          </a:p>
          <a:p>
            <a:pPr marL="685800" lvl="1" indent="-457200">
              <a:buFont typeface="+mj-lt"/>
              <a:buAutoNum type="alphaUcPeriod"/>
            </a:pPr>
            <a:r>
              <a:rPr lang="en-US" sz="1900" dirty="0">
                <a:solidFill>
                  <a:srgbClr val="171717"/>
                </a:solidFill>
                <a:latin typeface="Calibri" panose="020F0502020204030204" pitchFamily="34" charset="0"/>
                <a:cs typeface="Calibri" panose="020F0502020204030204" pitchFamily="34" charset="0"/>
              </a:rPr>
              <a:t>Consider moving directly to the Azure cloud.</a:t>
            </a:r>
          </a:p>
          <a:p>
            <a:pPr marL="685800" lvl="1" indent="-457200">
              <a:buFont typeface="+mj-lt"/>
              <a:buAutoNum type="alphaUcPeriod"/>
            </a:pPr>
            <a:r>
              <a:rPr lang="en-US" sz="1900" dirty="0">
                <a:solidFill>
                  <a:srgbClr val="171717"/>
                </a:solidFill>
                <a:latin typeface="Calibri" panose="020F0502020204030204" pitchFamily="34" charset="0"/>
                <a:cs typeface="Calibri" panose="020F0502020204030204" pitchFamily="34" charset="0"/>
              </a:rPr>
              <a:t>Consider moving directly to cloud endpoint management with Microsoft Intune.</a:t>
            </a:r>
          </a:p>
          <a:p>
            <a:pPr marL="685800" lvl="1" indent="-457200">
              <a:buFont typeface="+mj-lt"/>
              <a:buAutoNum type="alphaUcPeriod"/>
            </a:pPr>
            <a:r>
              <a:rPr lang="en-US" sz="1900" dirty="0">
                <a:solidFill>
                  <a:srgbClr val="171717"/>
                </a:solidFill>
                <a:latin typeface="Calibri" panose="020F0502020204030204" pitchFamily="34" charset="0"/>
                <a:cs typeface="Calibri" panose="020F0502020204030204" pitchFamily="34" charset="0"/>
              </a:rPr>
              <a:t>Consider moving directly to co-management using with Microsoft Intune.</a:t>
            </a:r>
          </a:p>
          <a:p>
            <a:endParaRPr lang="en-US" dirty="0"/>
          </a:p>
        </p:txBody>
      </p:sp>
    </p:spTree>
    <p:extLst>
      <p:ext uri="{BB962C8B-B14F-4D97-AF65-F5344CB8AC3E}">
        <p14:creationId xmlns:p14="http://schemas.microsoft.com/office/powerpoint/2010/main" val="33715982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04EAF-48B4-49C5-87E7-F2FC7CFC488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A6D7D0D-003E-4174-BBD5-552B7BC68C6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6337287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04EAF-48B4-49C5-87E7-F2FC7CFC488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A6D7D0D-003E-4174-BBD5-552B7BC68C6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761125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317D1EC0-23FF-4FC8-B22D-E34878EAA4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AB929A7-258C-4469-AAB4-A67D713F7A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A635CDB-2D00-49D5-B26E-0694A25000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4288D7A-F857-418D-92F2-368E841B9F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1084F50-7F3C-4A4A-877E-FFD9EC7CD8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31E64C1-F4C0-4A94-B319-BB1A0A2450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63D8374-8052-417F-AB69-B97EAC43D5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7750734-4D51-4019-A003-38A3DE49B4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1B693D1-DBA2-4D3B-9B37-D9EE8C4112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1BCD3EA8-E4C0-4AF6-817F-F9F29157A4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A170FB3-B397-4AC9-85FD-65388F26D9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BE5EC0B9-49C7-4777-AEC5-B5EF8DE404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902048B-30F7-4434-87A5-140F9BB4BE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0500A6E2-A41C-4751-8A4E-9A0C5718D93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C259517-7BE7-45F9-81C0-3A6362BF14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0652F56-7B71-42B2-AB68-22204A6DF1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059830E-1C3D-4D42-8789-524971CB4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B53325A7-86D3-4B52-A7E3-ADDF408B40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D53F46F-EC12-484C-A4E7-791E57687AC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464ED9CA-8950-47B8-A9ED-22B45CE15F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E4429F7B-9FD7-438F-8ECA-3FCAD00618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C558100-D455-4B41-890C-BCC898B2D1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2886397-398A-4318-BE16-2CBAC1902F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7D32A3A6-CE6E-4ABD-8522-2C8DC88C07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9014C09-5B84-4798-8BDE-C80D76E67B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A29EB9E-ED9D-4C69-8A26-9A7A0A8305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AA2899F9-1795-416F-8F3D-26EEB684DB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E3043474-8625-495C-BD06-3627FD286C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D432CE47-7631-408E-8DDC-79EE378B70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B2C8832D-8B8D-4036-B913-2D36314327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CCEFEAF-E87B-4FF2-A947-94CABAA061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4" name="Right Triangle 43">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46" name="Rectangle 45">
            <a:extLst>
              <a:ext uri="{FF2B5EF4-FFF2-40B4-BE49-F238E27FC236}">
                <a16:creationId xmlns:a16="http://schemas.microsoft.com/office/drawing/2014/main" id="{13B6DAC6-0186-4D62-AD69-90B9C0411E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48" name="Group 47">
            <a:extLst>
              <a:ext uri="{FF2B5EF4-FFF2-40B4-BE49-F238E27FC236}">
                <a16:creationId xmlns:a16="http://schemas.microsoft.com/office/drawing/2014/main" id="{A0297160-077C-4B0C-9F1E-6519CEDB84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49" name="Straight Connector 48">
              <a:extLst>
                <a:ext uri="{FF2B5EF4-FFF2-40B4-BE49-F238E27FC236}">
                  <a16:creationId xmlns:a16="http://schemas.microsoft.com/office/drawing/2014/main" id="{31F77CDE-CC8E-40E6-8745-8D7CB6208F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83FCA172-142C-4352-A938-33B43EC3BEA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253BB53B-6660-4F6B-8C3C-4EAA148CFF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921D1E67-3038-4399-8F14-244731FAE31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B9A17FB9-5481-4E6D-A157-C4A1D8F2974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9B5B4D4B-6074-48B5-B7D7-5B22BDC2AD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DFE68CF5-4975-4F0E-98F8-E40F12E8FEA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B63AD0D6-BFAB-41EE-A0DD-BFEB6844D11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A7EA9615-8E94-4E0C-BAF0-C52132326CD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96A76D71-0BE7-402F-BF24-CB0154E2A00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8B18C09B-8FB5-4D88-B4FF-2090E7818F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3A06FA18-2473-40B2-8AE0-DEDDC5E9A3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F187746C-FE57-4160-B924-6B283B3323D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D7337AAE-EB93-4FBD-9904-03664126075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D6FA7169-C5DB-4F02-935F-AA39EDA4B7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A4195B93-DBB3-4197-8D91-A786D4753A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3F2FF9EB-46CC-4A22-AF8A-9D11BC9666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2631DADE-538C-4EA4-9D90-3AED82E01BE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035A7E2F-77A0-48A1-A881-1A12940D8F0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5AC39BAD-DB08-4260-BCE5-4E1FB09A44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468F31ED-A97B-4A9A-9F56-221FFB7A31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F362574E-3A61-4C31-915F-F541B7BE08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132BD431-3E1E-4528-AC59-5A23CE4CBA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7DE7131F-209C-4427-96DA-26E0E973EE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3283DFDB-6A1C-41B8-B590-9660646991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1DA3D6B3-30E3-4C45-A709-4F775DB8467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8F481924-9C4A-4A91-8AB4-D796F33D73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53787DCF-DA69-4379-94AB-C361DF32605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753DC9D9-196D-4C02-982F-935945BD57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E2AF9976-A85B-4FAC-ACA0-7B4F06D180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BFD38ACD-F4A1-4970-BE99-87B0A04829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81" name="Right Triangle 80">
            <a:extLst>
              <a:ext uri="{FF2B5EF4-FFF2-40B4-BE49-F238E27FC236}">
                <a16:creationId xmlns:a16="http://schemas.microsoft.com/office/drawing/2014/main" id="{429C64BC-8915-422E-9361-EE04C48FFD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4" y="261028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7CFB8CDF-95B9-4A7B-BFDF-2376268B8AD7}"/>
              </a:ext>
            </a:extLst>
          </p:cNvPr>
          <p:cNvSpPr>
            <a:spLocks noGrp="1"/>
          </p:cNvSpPr>
          <p:nvPr>
            <p:ph type="title"/>
          </p:nvPr>
        </p:nvSpPr>
        <p:spPr>
          <a:xfrm>
            <a:off x="691078" y="722903"/>
            <a:ext cx="3930417" cy="2479772"/>
          </a:xfrm>
        </p:spPr>
        <p:txBody>
          <a:bodyPr vert="horz" lIns="91440" tIns="45720" rIns="91440" bIns="45720" rtlCol="0" anchor="b">
            <a:normAutofit/>
          </a:bodyPr>
          <a:lstStyle/>
          <a:p>
            <a:pPr>
              <a:lnSpc>
                <a:spcPct val="90000"/>
              </a:lnSpc>
            </a:pPr>
            <a:r>
              <a:rPr lang="en-US" sz="4600" b="1"/>
              <a:t>Intune service architecture</a:t>
            </a:r>
            <a:br>
              <a:rPr lang="en-US" sz="4600" b="1"/>
            </a:br>
            <a:endParaRPr lang="en-US" sz="4600"/>
          </a:p>
        </p:txBody>
      </p:sp>
      <p:pic>
        <p:nvPicPr>
          <p:cNvPr id="6" name="Content Placeholder 5" descr="Diagram&#10;&#10;Description automatically generated">
            <a:extLst>
              <a:ext uri="{FF2B5EF4-FFF2-40B4-BE49-F238E27FC236}">
                <a16:creationId xmlns:a16="http://schemas.microsoft.com/office/drawing/2014/main" id="{99330576-659F-4B4C-A278-EA5ED9537FF6}"/>
              </a:ext>
            </a:extLst>
          </p:cNvPr>
          <p:cNvPicPr>
            <a:picLocks noGrp="1" noChangeAspect="1"/>
          </p:cNvPicPr>
          <p:nvPr>
            <p:ph idx="1"/>
          </p:nvPr>
        </p:nvPicPr>
        <p:blipFill>
          <a:blip r:embed="rId2"/>
          <a:stretch>
            <a:fillRect/>
          </a:stretch>
        </p:blipFill>
        <p:spPr>
          <a:xfrm>
            <a:off x="5359603" y="714591"/>
            <a:ext cx="5875885" cy="5420505"/>
          </a:xfrm>
          <a:prstGeom prst="rect">
            <a:avLst/>
          </a:prstGeom>
        </p:spPr>
      </p:pic>
      <p:sp>
        <p:nvSpPr>
          <p:cNvPr id="4" name="AutoShape 2" descr="Intune Service Architecture">
            <a:extLst>
              <a:ext uri="{FF2B5EF4-FFF2-40B4-BE49-F238E27FC236}">
                <a16:creationId xmlns:a16="http://schemas.microsoft.com/office/drawing/2014/main" id="{3713635D-5079-40BD-ACAD-D2EDCA6F82D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4" descr="Azure scale unit architecture: Global view">
            <a:extLst>
              <a:ext uri="{FF2B5EF4-FFF2-40B4-BE49-F238E27FC236}">
                <a16:creationId xmlns:a16="http://schemas.microsoft.com/office/drawing/2014/main" id="{074BC08E-55EC-45A7-A04C-22F3CBB36882}"/>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7569193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04EAF-48B4-49C5-87E7-F2FC7CFC488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A6D7D0D-003E-4174-BBD5-552B7BC68C6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3166657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04EAF-48B4-49C5-87E7-F2FC7CFC488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A6D7D0D-003E-4174-BBD5-552B7BC68C6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9967129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04EAF-48B4-49C5-87E7-F2FC7CFC488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A6D7D0D-003E-4174-BBD5-552B7BC68C6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5488447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04EAF-48B4-49C5-87E7-F2FC7CFC488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A6D7D0D-003E-4174-BBD5-552B7BC68C6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8385129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04EAF-48B4-49C5-87E7-F2FC7CFC488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A6D7D0D-003E-4174-BBD5-552B7BC68C6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881695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04EAF-48B4-49C5-87E7-F2FC7CFC488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A6D7D0D-003E-4174-BBD5-552B7BC68C6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3274300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04EAF-48B4-49C5-87E7-F2FC7CFC488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A6D7D0D-003E-4174-BBD5-552B7BC68C6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5651563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04EAF-48B4-49C5-87E7-F2FC7CFC488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A6D7D0D-003E-4174-BBD5-552B7BC68C6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6607345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04EAF-48B4-49C5-87E7-F2FC7CFC488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A6D7D0D-003E-4174-BBD5-552B7BC68C6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1411498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04EAF-48B4-49C5-87E7-F2FC7CFC488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A6D7D0D-003E-4174-BBD5-552B7BC68C6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1221073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51" name="Group 50">
            <a:extLst>
              <a:ext uri="{FF2B5EF4-FFF2-40B4-BE49-F238E27FC236}">
                <a16:creationId xmlns:a16="http://schemas.microsoft.com/office/drawing/2014/main" id="{4D431671-5191-4947-8899-E90505A7042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52" name="Straight Connector 51">
              <a:extLst>
                <a:ext uri="{FF2B5EF4-FFF2-40B4-BE49-F238E27FC236}">
                  <a16:creationId xmlns:a16="http://schemas.microsoft.com/office/drawing/2014/main" id="{877D2E98-ED65-4121-9DA5-6DBB831D0F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DA94A307-5B5D-4E42-95B3-064D5093AD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8CB3B32C-3BDA-4D41-9802-681B0599FD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35BDBFD6-7C61-4520-8203-BAB1986C15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D4ABA4D7-9904-42C4-B0CD-B1CE2E0D37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BB63F0D6-8747-4126-9359-B730EB21B7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D91CD660-F5B2-49AC-9EFC-CE94B843B4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A4BEB7EB-8E7F-4A4B-8581-73CE2003F2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B04FB70E-6820-4456-872A-937F520606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E3598DD6-9887-4CF7-BAFE-F96E0324EB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AA503E64-565F-465B-A25C-042C5706C5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A140EE7B-5CA1-4DCB-8652-6E4D2147B0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85077BE-700D-4C44-AA4D-7CF4E8FD71A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FB8B3FEB-D353-443D-A148-3915606516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91FF5FBB-3BD8-46EB-BDF9-081B29A444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DC2E11FD-78A4-4F5C-A419-F0237DCAD27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9F708EBE-3154-4FF4-8E8F-88A0762080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27A99B5C-EB03-4D56-8DFE-B006D7081B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2FCBAFF0-9FB4-4160-B9BE-CCBE1D8B8C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326953D7-154A-49A4-B2E1-D94D365EC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836E3E12-5D96-48DB-8320-6294287740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7A059482-79BA-4E80-80A2-36FD8408DA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B4EF88B3-C210-433D-B20D-FE41B4D5F9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53665D3E-61E7-4EDF-A208-56449D765C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874CF3B0-C9C3-4683-94A3-DC0AE1E745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7BE90EF9-6DF5-47F4-A069-9F613C8142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F844EBDE-5A9F-4E9F-8A55-57FB9E9797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6491FC45-82C4-40CD-8D0C-0A2F86E8A1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71AD0FE3-6144-4171-943E-0E65D08E80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A7BA4499-5E6A-4998-A0F4-614E65552B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CAFE7A6F-A7F0-4406-809F-E23FCB201E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84" name="Right Triangle 83">
            <a:extLst>
              <a:ext uri="{FF2B5EF4-FFF2-40B4-BE49-F238E27FC236}">
                <a16:creationId xmlns:a16="http://schemas.microsoft.com/office/drawing/2014/main" id="{BEAC0A80-07D3-49CB-87C3-BC34F219DF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79641" y="206405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5" name="Picture 4" descr="A 3D pattern of ring shapes connected by lines">
            <a:extLst>
              <a:ext uri="{FF2B5EF4-FFF2-40B4-BE49-F238E27FC236}">
                <a16:creationId xmlns:a16="http://schemas.microsoft.com/office/drawing/2014/main" id="{422BCE6A-D753-4955-A05C-2B88802AB39D}"/>
              </a:ext>
            </a:extLst>
          </p:cNvPr>
          <p:cNvPicPr>
            <a:picLocks noChangeAspect="1"/>
          </p:cNvPicPr>
          <p:nvPr/>
        </p:nvPicPr>
        <p:blipFill rotWithShape="1">
          <a:blip r:embed="rId3"/>
          <a:srcRect l="7630" r="44014" b="1"/>
          <a:stretch/>
        </p:blipFill>
        <p:spPr>
          <a:xfrm>
            <a:off x="6309311" y="1"/>
            <a:ext cx="5899302" cy="6862230"/>
          </a:xfrm>
          <a:custGeom>
            <a:avLst/>
            <a:gdLst/>
            <a:ahLst/>
            <a:cxnLst/>
            <a:rect l="l" t="t" r="r" b="b"/>
            <a:pathLst>
              <a:path w="5923149" h="6857997">
                <a:moveTo>
                  <a:pt x="320173" y="0"/>
                </a:moveTo>
                <a:lnTo>
                  <a:pt x="5923149" y="0"/>
                </a:lnTo>
                <a:lnTo>
                  <a:pt x="5923149" y="6857997"/>
                </a:lnTo>
                <a:lnTo>
                  <a:pt x="1111789" y="6857997"/>
                </a:lnTo>
                <a:lnTo>
                  <a:pt x="1106562" y="6546368"/>
                </a:lnTo>
                <a:cubicBezTo>
                  <a:pt x="1000021" y="3425651"/>
                  <a:pt x="-688878" y="3321843"/>
                  <a:pt x="320173" y="0"/>
                </a:cubicBezTo>
                <a:close/>
              </a:path>
            </a:pathLst>
          </a:custGeom>
        </p:spPr>
      </p:pic>
      <p:sp>
        <p:nvSpPr>
          <p:cNvPr id="2" name="Title 1">
            <a:extLst>
              <a:ext uri="{FF2B5EF4-FFF2-40B4-BE49-F238E27FC236}">
                <a16:creationId xmlns:a16="http://schemas.microsoft.com/office/drawing/2014/main" id="{802F94DA-0FE3-4FFC-B054-52806145146F}"/>
              </a:ext>
            </a:extLst>
          </p:cNvPr>
          <p:cNvSpPr>
            <a:spLocks noGrp="1"/>
          </p:cNvSpPr>
          <p:nvPr>
            <p:ph type="title"/>
          </p:nvPr>
        </p:nvSpPr>
        <p:spPr>
          <a:xfrm>
            <a:off x="764807" y="710192"/>
            <a:ext cx="4927425" cy="1938525"/>
          </a:xfrm>
        </p:spPr>
        <p:txBody>
          <a:bodyPr>
            <a:normAutofit fontScale="90000"/>
          </a:bodyPr>
          <a:lstStyle/>
          <a:p>
            <a:pPr>
              <a:lnSpc>
                <a:spcPct val="90000"/>
              </a:lnSpc>
            </a:pPr>
            <a:r>
              <a:rPr lang="en-US" b="1" dirty="0">
                <a:latin typeface="Segoe UI" panose="020B0502040204020203" pitchFamily="34" charset="0"/>
              </a:rPr>
              <a:t>Microsoft Endpoint Manager Migration</a:t>
            </a:r>
            <a:endParaRPr lang="en-US" b="1" dirty="0"/>
          </a:p>
        </p:txBody>
      </p:sp>
      <p:sp>
        <p:nvSpPr>
          <p:cNvPr id="3" name="Content Placeholder 2">
            <a:extLst>
              <a:ext uri="{FF2B5EF4-FFF2-40B4-BE49-F238E27FC236}">
                <a16:creationId xmlns:a16="http://schemas.microsoft.com/office/drawing/2014/main" id="{6973CA7D-A903-4FDD-9899-02ACF1EA5D34}"/>
              </a:ext>
            </a:extLst>
          </p:cNvPr>
          <p:cNvSpPr>
            <a:spLocks noGrp="1"/>
          </p:cNvSpPr>
          <p:nvPr>
            <p:ph idx="1"/>
          </p:nvPr>
        </p:nvSpPr>
        <p:spPr>
          <a:xfrm>
            <a:off x="691079" y="2886116"/>
            <a:ext cx="4927425" cy="3245931"/>
          </a:xfrm>
        </p:spPr>
        <p:txBody>
          <a:bodyPr>
            <a:normAutofit/>
          </a:bodyPr>
          <a:lstStyle/>
          <a:p>
            <a:pPr>
              <a:lnSpc>
                <a:spcPct val="100000"/>
              </a:lnSpc>
            </a:pPr>
            <a:r>
              <a:rPr lang="en-US" sz="1500">
                <a:latin typeface="Segoe UI" panose="020B0502040204020203" pitchFamily="34" charset="0"/>
              </a:rPr>
              <a:t>After this module you should be able to  accomplish the following actions:</a:t>
            </a:r>
          </a:p>
          <a:p>
            <a:pPr lvl="1">
              <a:lnSpc>
                <a:spcPct val="100000"/>
              </a:lnSpc>
              <a:buFont typeface="Arial" panose="020B0604020202020204" pitchFamily="34" charset="0"/>
              <a:buChar char="•"/>
            </a:pPr>
            <a:r>
              <a:rPr lang="en-US" sz="1500">
                <a:latin typeface="Segoe UI" panose="020B0502040204020203" pitchFamily="34" charset="0"/>
              </a:rPr>
              <a:t>Protect the data that the people at your organization are accessing.</a:t>
            </a:r>
          </a:p>
          <a:p>
            <a:pPr lvl="1">
              <a:lnSpc>
                <a:spcPct val="100000"/>
              </a:lnSpc>
              <a:buFont typeface="Arial" panose="020B0604020202020204" pitchFamily="34" charset="0"/>
              <a:buChar char="•"/>
            </a:pPr>
            <a:r>
              <a:rPr lang="en-US" sz="1500">
                <a:latin typeface="Segoe UI" panose="020B0502040204020203" pitchFamily="34" charset="0"/>
              </a:rPr>
              <a:t>Ensure your organization is using proper credentials to access and share company data.</a:t>
            </a:r>
          </a:p>
          <a:p>
            <a:pPr lvl="1">
              <a:lnSpc>
                <a:spcPct val="100000"/>
              </a:lnSpc>
              <a:buFont typeface="Arial" panose="020B0604020202020204" pitchFamily="34" charset="0"/>
              <a:buChar char="•"/>
            </a:pPr>
            <a:r>
              <a:rPr lang="en-US" sz="1500">
                <a:latin typeface="Segoe UI" panose="020B0502040204020203" pitchFamily="34" charset="0"/>
              </a:rPr>
              <a:t>Safeguard the devices and apps that access your organization resources.</a:t>
            </a:r>
          </a:p>
          <a:p>
            <a:pPr lvl="1">
              <a:lnSpc>
                <a:spcPct val="100000"/>
              </a:lnSpc>
              <a:buFont typeface="Arial" panose="020B0604020202020204" pitchFamily="34" charset="0"/>
              <a:buChar char="•"/>
            </a:pPr>
            <a:r>
              <a:rPr lang="en-US" sz="1500">
                <a:latin typeface="Segoe UI" panose="020B0502040204020203" pitchFamily="34" charset="0"/>
              </a:rPr>
              <a:t>Confirm security rules are in place based on your organizations requirements.</a:t>
            </a:r>
          </a:p>
          <a:p>
            <a:pPr>
              <a:lnSpc>
                <a:spcPct val="100000"/>
              </a:lnSpc>
            </a:pPr>
            <a:endParaRPr lang="en-US" sz="1500"/>
          </a:p>
        </p:txBody>
      </p:sp>
    </p:spTree>
    <p:extLst>
      <p:ext uri="{BB962C8B-B14F-4D97-AF65-F5344CB8AC3E}">
        <p14:creationId xmlns:p14="http://schemas.microsoft.com/office/powerpoint/2010/main" val="284586548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04EAF-48B4-49C5-87E7-F2FC7CFC488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A6D7D0D-003E-4174-BBD5-552B7BC68C6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9655365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04EAF-48B4-49C5-87E7-F2FC7CFC488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A6D7D0D-003E-4174-BBD5-552B7BC68C6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21771388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04EAF-48B4-49C5-87E7-F2FC7CFC488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A6D7D0D-003E-4174-BBD5-552B7BC68C6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16007636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04EAF-48B4-49C5-87E7-F2FC7CFC488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A6D7D0D-003E-4174-BBD5-552B7BC68C6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90198895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04EAF-48B4-49C5-87E7-F2FC7CFC488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A6D7D0D-003E-4174-BBD5-552B7BC68C6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1229674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7C3C2D0-A48F-4A6F-9C7D-888E9DFE64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useBgFill="1">
        <p:nvSpPr>
          <p:cNvPr id="10" name="Freeform: Shape 9">
            <a:extLst>
              <a:ext uri="{FF2B5EF4-FFF2-40B4-BE49-F238E27FC236}">
                <a16:creationId xmlns:a16="http://schemas.microsoft.com/office/drawing/2014/main" id="{A522AC37-2BE3-4ECF-A007-1DE6CB354F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94387" y="266591"/>
            <a:ext cx="6857996" cy="6324809"/>
          </a:xfrm>
          <a:custGeom>
            <a:avLst/>
            <a:gdLst>
              <a:gd name="connsiteX0" fmla="*/ 0 w 6857996"/>
              <a:gd name="connsiteY0" fmla="*/ 2827344 h 6142577"/>
              <a:gd name="connsiteX1" fmla="*/ 0 w 6857996"/>
              <a:gd name="connsiteY1" fmla="*/ 5080510 h 6142577"/>
              <a:gd name="connsiteX2" fmla="*/ 3 w 6857996"/>
              <a:gd name="connsiteY2" fmla="*/ 5080510 h 6142577"/>
              <a:gd name="connsiteX3" fmla="*/ 3 w 6857996"/>
              <a:gd name="connsiteY3" fmla="*/ 6142577 h 6142577"/>
              <a:gd name="connsiteX4" fmla="*/ 6857996 w 6857996"/>
              <a:gd name="connsiteY4" fmla="*/ 6142577 h 6142577"/>
              <a:gd name="connsiteX5" fmla="*/ 6857996 w 6857996"/>
              <a:gd name="connsiteY5" fmla="*/ 3928749 h 6142577"/>
              <a:gd name="connsiteX6" fmla="*/ 6857996 w 6857996"/>
              <a:gd name="connsiteY6" fmla="*/ 2572597 h 6142577"/>
              <a:gd name="connsiteX7" fmla="*/ 6857996 w 6857996"/>
              <a:gd name="connsiteY7" fmla="*/ 307516 h 6142577"/>
              <a:gd name="connsiteX8" fmla="*/ 6550769 w 6857996"/>
              <a:gd name="connsiteY8" fmla="*/ 222609 h 6142577"/>
              <a:gd name="connsiteX9" fmla="*/ 5031274 w 6857996"/>
              <a:gd name="connsiteY9" fmla="*/ 33 h 6142577"/>
              <a:gd name="connsiteX10" fmla="*/ 310659 w 6857996"/>
              <a:gd name="connsiteY10" fmla="*/ 1067285 h 6142577"/>
              <a:gd name="connsiteX11" fmla="*/ 2 w 6857996"/>
              <a:gd name="connsiteY11" fmla="*/ 1072307 h 6142577"/>
              <a:gd name="connsiteX12" fmla="*/ 2 w 6857996"/>
              <a:gd name="connsiteY12" fmla="*/ 2827344 h 6142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57996" h="6142577">
                <a:moveTo>
                  <a:pt x="0" y="2827344"/>
                </a:moveTo>
                <a:lnTo>
                  <a:pt x="0" y="5080510"/>
                </a:lnTo>
                <a:lnTo>
                  <a:pt x="3" y="5080510"/>
                </a:lnTo>
                <a:lnTo>
                  <a:pt x="3" y="6142577"/>
                </a:lnTo>
                <a:lnTo>
                  <a:pt x="6857996" y="6142577"/>
                </a:lnTo>
                <a:lnTo>
                  <a:pt x="6857996" y="3928749"/>
                </a:lnTo>
                <a:lnTo>
                  <a:pt x="6857996" y="2572597"/>
                </a:lnTo>
                <a:lnTo>
                  <a:pt x="6857996" y="307516"/>
                </a:lnTo>
                <a:lnTo>
                  <a:pt x="6550769" y="222609"/>
                </a:lnTo>
                <a:cubicBezTo>
                  <a:pt x="5946238" y="65902"/>
                  <a:pt x="5454822" y="1688"/>
                  <a:pt x="5031274" y="33"/>
                </a:cubicBezTo>
                <a:cubicBezTo>
                  <a:pt x="3337081" y="-6590"/>
                  <a:pt x="2728780" y="987729"/>
                  <a:pt x="310659" y="1067285"/>
                </a:cubicBezTo>
                <a:lnTo>
                  <a:pt x="2" y="1072307"/>
                </a:lnTo>
                <a:lnTo>
                  <a:pt x="2" y="2827344"/>
                </a:lnTo>
                <a:close/>
              </a:path>
            </a:pathLst>
          </a:custGeom>
          <a:solidFill>
            <a:srgbClr val="BCBCBC">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2" name="Group 11">
            <a:extLst>
              <a:ext uri="{FF2B5EF4-FFF2-40B4-BE49-F238E27FC236}">
                <a16:creationId xmlns:a16="http://schemas.microsoft.com/office/drawing/2014/main" id="{ACAC8F7F-D35D-4520-8F56-4EFA77C73B6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3" name="Straight Connector 12">
              <a:extLst>
                <a:ext uri="{FF2B5EF4-FFF2-40B4-BE49-F238E27FC236}">
                  <a16:creationId xmlns:a16="http://schemas.microsoft.com/office/drawing/2014/main" id="{E87C587A-B291-49B1-BE30-198570DDAC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B6C1D58-93FC-4B49-9F8B-2262E08DAAB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0965ED9-2FC3-4180-9CAC-D7DF1C7BEF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116CA23-FA2C-4A44-A67C-FC147A715DD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E2C391CF-E782-40EA-B1EB-05ADC774CC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B322665-68EB-45B5-A6DE-2869B30F1C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3B7FA59-83C4-4952-AF38-C1FC950E90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E5D6D3A-DE20-486C-BBBF-F9B0E4D8A8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B8B1D81-CEF1-437F-8252-036661CB5E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1B0312A-9358-4743-961A-6F77AEB5D9D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C02485F-0EE1-4595-A972-16A13E91914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102D844-6E4F-483E-8E2E-9006EA1801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58766E6-D2D6-447C-B1DC-B7F7C381F1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9BBD00C-7AB2-445E-B7DA-98CC7CAF3D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D177E1C-6580-456C-AAAE-89D422A2C18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B85538F-9888-4E68-A9F3-DBB136C0FF1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C29B624F-F9D8-43BB-A468-08331D66CC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60E66F4-AE52-4D19-AF99-540F0CCFD7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ACADC852-407F-4870-9F7B-A6004FE77CE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8E9CC738-B12D-4154-A4EA-81D4576BC10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A2A84F5-CD6A-4287-A9C1-EED0E65CA9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53F4EFD5-6D1E-4865-83BA-0F116DF06F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0A8CE11-5C23-4CA3-8D8E-9E094566DBC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A5D41DA6-2047-4BB5-8469-509E240E492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FAACD460-E6E2-4C46-A780-095B52D1B2B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B36364A-122E-43B1-B2B8-F00D83E5D6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99A63098-DBC2-4C59-9D33-809ECCA623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8F309E4-ACE9-4428-8DDA-20E0F1A1BC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239F177F-07E3-45BF-85B1-21E231DCCC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23EC3277-85FC-401E-80E3-B64B9808DE4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59A24ED6-70A5-4DC0-A213-5385E58417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5" name="Right Triangle 44">
            <a:extLst>
              <a:ext uri="{FF2B5EF4-FFF2-40B4-BE49-F238E27FC236}">
                <a16:creationId xmlns:a16="http://schemas.microsoft.com/office/drawing/2014/main" id="{69F0804E-F8DE-40E7-90F4-68B638136E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8924" y="3137678"/>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802F94DA-0FE3-4FFC-B054-52806145146F}"/>
              </a:ext>
            </a:extLst>
          </p:cNvPr>
          <p:cNvSpPr>
            <a:spLocks noGrp="1"/>
          </p:cNvSpPr>
          <p:nvPr>
            <p:ph type="title"/>
          </p:nvPr>
        </p:nvSpPr>
        <p:spPr>
          <a:xfrm>
            <a:off x="691079" y="725951"/>
            <a:ext cx="4923187" cy="5417452"/>
          </a:xfrm>
        </p:spPr>
        <p:txBody>
          <a:bodyPr anchor="ctr">
            <a:normAutofit/>
          </a:bodyPr>
          <a:lstStyle/>
          <a:p>
            <a:r>
              <a:rPr lang="en-US" dirty="0"/>
              <a:t>CSPOG </a:t>
            </a:r>
            <a:br>
              <a:rPr lang="en-US" dirty="0"/>
            </a:br>
            <a:r>
              <a:rPr lang="en-US" dirty="0"/>
              <a:t>Scenario</a:t>
            </a:r>
          </a:p>
        </p:txBody>
      </p:sp>
      <p:sp>
        <p:nvSpPr>
          <p:cNvPr id="9" name="Content Placeholder 2">
            <a:extLst>
              <a:ext uri="{FF2B5EF4-FFF2-40B4-BE49-F238E27FC236}">
                <a16:creationId xmlns:a16="http://schemas.microsoft.com/office/drawing/2014/main" id="{6973CA7D-A903-4FDD-9899-02ACF1EA5D34}"/>
              </a:ext>
            </a:extLst>
          </p:cNvPr>
          <p:cNvSpPr>
            <a:spLocks noGrp="1"/>
          </p:cNvSpPr>
          <p:nvPr>
            <p:ph idx="1"/>
          </p:nvPr>
        </p:nvSpPr>
        <p:spPr>
          <a:xfrm>
            <a:off x="7086745" y="713048"/>
            <a:ext cx="4414176" cy="5449532"/>
          </a:xfrm>
        </p:spPr>
        <p:txBody>
          <a:bodyPr anchor="ctr">
            <a:normAutofit/>
          </a:bodyPr>
          <a:lstStyle/>
          <a:p>
            <a:r>
              <a:rPr lang="en-US" sz="1900" dirty="0"/>
              <a:t>Mike is an Administrator for CSPOG Energy, a North American company with several thousand employees. </a:t>
            </a:r>
          </a:p>
          <a:p>
            <a:r>
              <a:rPr lang="en-US" sz="1900" dirty="0"/>
              <a:t> CSPOG must determine the best path to manage end-user:</a:t>
            </a:r>
          </a:p>
          <a:p>
            <a:pPr lvl="1"/>
            <a:r>
              <a:rPr lang="en-US" sz="1900" dirty="0"/>
              <a:t>Devices</a:t>
            </a:r>
          </a:p>
          <a:p>
            <a:pPr lvl="1"/>
            <a:r>
              <a:rPr lang="en-US" sz="1900" dirty="0"/>
              <a:t>Apps, and </a:t>
            </a:r>
          </a:p>
          <a:p>
            <a:pPr lvl="1"/>
            <a:r>
              <a:rPr lang="en-US" sz="1900" dirty="0"/>
              <a:t>Apps Data</a:t>
            </a:r>
          </a:p>
          <a:p>
            <a:r>
              <a:rPr lang="en-US" sz="1900" dirty="0"/>
              <a:t>Currently you have no Mobile MDM (Mobile Device Management) solution.  This is a concern to the Executive management.  You decide to investigate the benefits of MEM and create a Migration path.</a:t>
            </a:r>
          </a:p>
        </p:txBody>
      </p:sp>
    </p:spTree>
    <p:extLst>
      <p:ext uri="{BB962C8B-B14F-4D97-AF65-F5344CB8AC3E}">
        <p14:creationId xmlns:p14="http://schemas.microsoft.com/office/powerpoint/2010/main" val="23199180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F94DA-0FE3-4FFC-B054-52806145146F}"/>
              </a:ext>
            </a:extLst>
          </p:cNvPr>
          <p:cNvSpPr>
            <a:spLocks noGrp="1"/>
          </p:cNvSpPr>
          <p:nvPr>
            <p:ph type="title"/>
          </p:nvPr>
        </p:nvSpPr>
        <p:spPr/>
        <p:txBody>
          <a:bodyPr/>
          <a:lstStyle/>
          <a:p>
            <a:r>
              <a:rPr lang="en-US" b="1" dirty="0">
                <a:solidFill>
                  <a:srgbClr val="171717"/>
                </a:solidFill>
                <a:latin typeface="Segoe UI" panose="020B0502040204020203" pitchFamily="34" charset="0"/>
              </a:rPr>
              <a:t>Lesson objectives</a:t>
            </a:r>
            <a:endParaRPr lang="en-US" dirty="0"/>
          </a:p>
        </p:txBody>
      </p:sp>
      <p:sp>
        <p:nvSpPr>
          <p:cNvPr id="3" name="Content Placeholder 2">
            <a:extLst>
              <a:ext uri="{FF2B5EF4-FFF2-40B4-BE49-F238E27FC236}">
                <a16:creationId xmlns:a16="http://schemas.microsoft.com/office/drawing/2014/main" id="{6973CA7D-A903-4FDD-9899-02ACF1EA5D34}"/>
              </a:ext>
            </a:extLst>
          </p:cNvPr>
          <p:cNvSpPr>
            <a:spLocks noGrp="1"/>
          </p:cNvSpPr>
          <p:nvPr>
            <p:ph idx="1"/>
          </p:nvPr>
        </p:nvSpPr>
        <p:spPr/>
        <p:txBody>
          <a:bodyPr/>
          <a:lstStyle/>
          <a:p>
            <a:r>
              <a:rPr lang="en-US" dirty="0">
                <a:solidFill>
                  <a:srgbClr val="171717"/>
                </a:solidFill>
                <a:latin typeface="Segoe UI" panose="020B0502040204020203" pitchFamily="34" charset="0"/>
              </a:rPr>
              <a:t>In this lesson, you will:</a:t>
            </a:r>
          </a:p>
          <a:p>
            <a:pPr lvl="1">
              <a:buFont typeface="Arial" panose="020B0604020202020204" pitchFamily="34" charset="0"/>
              <a:buChar char="•"/>
            </a:pPr>
            <a:r>
              <a:rPr lang="en-US" dirty="0">
                <a:solidFill>
                  <a:srgbClr val="171717"/>
                </a:solidFill>
                <a:latin typeface="Segoe UI" panose="020B0502040204020203" pitchFamily="34" charset="0"/>
              </a:rPr>
              <a:t>Determine your organization's endpoint migration starting point.</a:t>
            </a:r>
          </a:p>
          <a:p>
            <a:pPr lvl="1">
              <a:buFont typeface="Arial" panose="020B0604020202020204" pitchFamily="34" charset="0"/>
              <a:buChar char="•"/>
            </a:pPr>
            <a:r>
              <a:rPr lang="en-US" dirty="0">
                <a:solidFill>
                  <a:srgbClr val="171717"/>
                </a:solidFill>
                <a:latin typeface="Segoe UI" panose="020B0502040204020203" pitchFamily="34" charset="0"/>
              </a:rPr>
              <a:t>Understand the possible endpoint migrations paths.</a:t>
            </a:r>
          </a:p>
          <a:p>
            <a:pPr lvl="1">
              <a:buFont typeface="Arial" panose="020B0604020202020204" pitchFamily="34" charset="0"/>
              <a:buChar char="•"/>
            </a:pPr>
            <a:r>
              <a:rPr lang="en-US" dirty="0">
                <a:solidFill>
                  <a:srgbClr val="171717"/>
                </a:solidFill>
                <a:latin typeface="Segoe UI" panose="020B0502040204020203" pitchFamily="34" charset="0"/>
              </a:rPr>
              <a:t>Learn about the different benefits that each migration path offers.</a:t>
            </a:r>
          </a:p>
          <a:p>
            <a:pPr lvl="1">
              <a:buFont typeface="Arial" panose="020B0604020202020204" pitchFamily="34" charset="0"/>
              <a:buChar char="•"/>
            </a:pPr>
            <a:r>
              <a:rPr lang="en-US" dirty="0">
                <a:solidFill>
                  <a:srgbClr val="171717"/>
                </a:solidFill>
                <a:latin typeface="Segoe UI" panose="020B0502040204020203" pitchFamily="34" charset="0"/>
              </a:rPr>
              <a:t>Start planning the migration process to modern endpoint management.</a:t>
            </a:r>
          </a:p>
          <a:p>
            <a:endParaRPr lang="en-US" dirty="0"/>
          </a:p>
        </p:txBody>
      </p:sp>
    </p:spTree>
    <p:extLst>
      <p:ext uri="{BB962C8B-B14F-4D97-AF65-F5344CB8AC3E}">
        <p14:creationId xmlns:p14="http://schemas.microsoft.com/office/powerpoint/2010/main" val="4711092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92B0CFF1-78D7-4A83-A95E-71F9E3831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6" name="Freeform: Shape 15">
            <a:extLst>
              <a:ext uri="{FF2B5EF4-FFF2-40B4-BE49-F238E27FC236}">
                <a16:creationId xmlns:a16="http://schemas.microsoft.com/office/drawing/2014/main" id="{1517B3A5-1BB5-4C60-B65A-E4D6CA0207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79" y="2882524"/>
            <a:ext cx="12184765" cy="3975477"/>
          </a:xfrm>
          <a:custGeom>
            <a:avLst/>
            <a:gdLst>
              <a:gd name="connsiteX0" fmla="*/ 8942254 w 12188952"/>
              <a:gd name="connsiteY0" fmla="*/ 34 h 3975477"/>
              <a:gd name="connsiteX1" fmla="*/ 11642906 w 12188952"/>
              <a:gd name="connsiteY1" fmla="*/ 225257 h 3975477"/>
              <a:gd name="connsiteX2" fmla="*/ 12188952 w 12188952"/>
              <a:gd name="connsiteY2" fmla="*/ 311174 h 3975477"/>
              <a:gd name="connsiteX3" fmla="*/ 12188952 w 12188952"/>
              <a:gd name="connsiteY3" fmla="*/ 3975477 h 3975477"/>
              <a:gd name="connsiteX4" fmla="*/ 0 w 12188952"/>
              <a:gd name="connsiteY4" fmla="*/ 3975477 h 3975477"/>
              <a:gd name="connsiteX5" fmla="*/ 0 w 12188952"/>
              <a:gd name="connsiteY5" fmla="*/ 1085061 h 3975477"/>
              <a:gd name="connsiteX6" fmla="*/ 552141 w 12188952"/>
              <a:gd name="connsiteY6" fmla="*/ 1079980 h 3975477"/>
              <a:gd name="connsiteX7" fmla="*/ 8942254 w 12188952"/>
              <a:gd name="connsiteY7" fmla="*/ 34 h 3975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3975477">
                <a:moveTo>
                  <a:pt x="8942254" y="34"/>
                </a:moveTo>
                <a:cubicBezTo>
                  <a:pt x="9695041" y="1709"/>
                  <a:pt x="10568453" y="66687"/>
                  <a:pt x="11642906" y="225257"/>
                </a:cubicBezTo>
                <a:lnTo>
                  <a:pt x="12188952" y="311174"/>
                </a:lnTo>
                <a:lnTo>
                  <a:pt x="12188952" y="3975477"/>
                </a:lnTo>
                <a:lnTo>
                  <a:pt x="0" y="3975477"/>
                </a:lnTo>
                <a:lnTo>
                  <a:pt x="0" y="1085061"/>
                </a:lnTo>
                <a:lnTo>
                  <a:pt x="552141" y="1079980"/>
                </a:lnTo>
                <a:cubicBezTo>
                  <a:pt x="4849952" y="999477"/>
                  <a:pt x="5931106" y="-6667"/>
                  <a:pt x="8942254" y="34"/>
                </a:cubicBezTo>
                <a:close/>
              </a:path>
            </a:pathLst>
          </a:custGeom>
          <a:solidFill>
            <a:srgbClr val="BCBCBC">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8" name="Group 17">
            <a:extLst>
              <a:ext uri="{FF2B5EF4-FFF2-40B4-BE49-F238E27FC236}">
                <a16:creationId xmlns:a16="http://schemas.microsoft.com/office/drawing/2014/main" id="{4B74A58D-C788-4F75-B5D1-921E78FF29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9" name="Straight Connector 18">
              <a:extLst>
                <a:ext uri="{FF2B5EF4-FFF2-40B4-BE49-F238E27FC236}">
                  <a16:creationId xmlns:a16="http://schemas.microsoft.com/office/drawing/2014/main" id="{C27BC05A-659D-4294-B1DB-0412C6A1E3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2A8233F-A451-46B4-BED4-27DD64582D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78A4F6C4-FDB0-4115-ABAE-9A5A8CED03E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1C99737-F794-494E-8C0C-76B75CC9D8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8F02DA6-DBA7-462E-82AD-42EEDC2808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DE71D6B-949D-4D9E-9EEA-56A8D498A5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4EFD95D-F204-41B7-9C56-DBF1155EC8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53D25B4-D3D4-4B6C-A740-E8FD4409B9C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3FB8D2F-FC2D-463E-A588-218B5ED1F9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21BB6B9-EAEA-43A1-9449-A10294E4F94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0C62509-6F9A-4A66-AE78-EF71FE7D454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DF0D677E-8866-4D5C-91F9-90001EBE87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A6C1C222-FB70-4063-9BF6-25E53945464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48C3B78-3424-4DF2-AE25-BC08956E2B2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89169EC-7A8F-439B-BDD2-669CDE6D91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E625A96E-5FA1-467F-8929-E9F3A4D4236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4167E38-35D8-4680-8EF9-67045C8AA7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9E9F9CA-B0D2-4D5B-BA3E-D9F5817AF6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1909765-556E-4AA4-8CA8-34ABA30EB62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D9E7D9C-D2A0-4C04-AC8C-CC796A5757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1513C351-6AD8-4CC8-85E6-1382AA235C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2190FC97-7BCE-42C2-9768-14559A44A0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932B857D-BE14-48CD-8F4D-0E882D328EF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7F2E92CD-7175-484E-B557-CF29951C2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3B179EA7-0CFA-4FE9-BEF1-462C0ED396B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66676B7-1322-4E27-9218-6D5E8B0EC7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2026F347-76EB-45F8-9B81-653E64A0042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45">
              <a:extLst>
                <a:ext uri="{FF2B5EF4-FFF2-40B4-BE49-F238E27FC236}">
                  <a16:creationId xmlns:a16="http://schemas.microsoft.com/office/drawing/2014/main" id="{71E93AAC-F0A9-4B35-A413-A322DB9FC93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0145F376-7C0E-4F7E-816B-48D485A8CD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65F4E9A3-2521-4838-9AA2-A5D5020D465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9D0F8335-C6C7-4994-9ECB-54F0EB8C50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51" name="Right Triangle 50">
            <a:extLst>
              <a:ext uri="{FF2B5EF4-FFF2-40B4-BE49-F238E27FC236}">
                <a16:creationId xmlns:a16="http://schemas.microsoft.com/office/drawing/2014/main" id="{17D11638-D7E0-4D85-B1A6-AF57358C8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89" y="151239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802F94DA-0FE3-4FFC-B054-52806145146F}"/>
              </a:ext>
            </a:extLst>
          </p:cNvPr>
          <p:cNvSpPr>
            <a:spLocks noGrp="1"/>
          </p:cNvSpPr>
          <p:nvPr>
            <p:ph type="title"/>
          </p:nvPr>
        </p:nvSpPr>
        <p:spPr>
          <a:xfrm>
            <a:off x="684223" y="968990"/>
            <a:ext cx="10611627" cy="1651379"/>
          </a:xfrm>
        </p:spPr>
        <p:txBody>
          <a:bodyPr anchor="ctr">
            <a:normAutofit/>
          </a:bodyPr>
          <a:lstStyle/>
          <a:p>
            <a:r>
              <a:rPr lang="en-US" b="1">
                <a:latin typeface="Segoe UI" panose="020B0502040204020203" pitchFamily="34" charset="0"/>
              </a:rPr>
              <a:t>Determine your endpoint management migration starting point</a:t>
            </a:r>
            <a:endParaRPr lang="en-US"/>
          </a:p>
        </p:txBody>
      </p:sp>
      <p:sp>
        <p:nvSpPr>
          <p:cNvPr id="9" name="Content Placeholder 8">
            <a:extLst>
              <a:ext uri="{FF2B5EF4-FFF2-40B4-BE49-F238E27FC236}">
                <a16:creationId xmlns:a16="http://schemas.microsoft.com/office/drawing/2014/main" id="{0CAF2702-9D84-4183-A999-DE3195208273}"/>
              </a:ext>
            </a:extLst>
          </p:cNvPr>
          <p:cNvSpPr>
            <a:spLocks noGrp="1"/>
          </p:cNvSpPr>
          <p:nvPr>
            <p:ph idx="1"/>
          </p:nvPr>
        </p:nvSpPr>
        <p:spPr>
          <a:xfrm>
            <a:off x="6577738" y="2893475"/>
            <a:ext cx="4914058" cy="3242577"/>
          </a:xfrm>
        </p:spPr>
        <p:txBody>
          <a:bodyPr anchor="ctr">
            <a:normAutofit/>
          </a:bodyPr>
          <a:lstStyle/>
          <a:p>
            <a:endParaRPr lang="en-US"/>
          </a:p>
        </p:txBody>
      </p:sp>
      <p:pic>
        <p:nvPicPr>
          <p:cNvPr id="8" name="Graphic 7" descr="Checkmark">
            <a:extLst>
              <a:ext uri="{FF2B5EF4-FFF2-40B4-BE49-F238E27FC236}">
                <a16:creationId xmlns:a16="http://schemas.microsoft.com/office/drawing/2014/main" id="{42C27886-80FE-4A30-B549-913EEC6D18C4}"/>
              </a:ext>
            </a:extLst>
          </p:cNvPr>
          <p:cNvPicPr>
            <a:picLocks noChangeAspect="1"/>
          </p:cNvPicPr>
          <p:nvPr/>
        </p:nvPicPr>
        <p:blipFill>
          <a:blip r:embed="rId3">
            <a:alphaModFix/>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771474" y="2884572"/>
            <a:ext cx="3251482" cy="3251482"/>
          </a:xfrm>
          <a:prstGeom prst="rect">
            <a:avLst/>
          </a:prstGeom>
        </p:spPr>
      </p:pic>
    </p:spTree>
    <p:extLst>
      <p:ext uri="{BB962C8B-B14F-4D97-AF65-F5344CB8AC3E}">
        <p14:creationId xmlns:p14="http://schemas.microsoft.com/office/powerpoint/2010/main" val="26449006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1" name="Group 10">
            <a:extLst>
              <a:ext uri="{FF2B5EF4-FFF2-40B4-BE49-F238E27FC236}">
                <a16:creationId xmlns:a16="http://schemas.microsoft.com/office/drawing/2014/main" id="{4D431671-5191-4947-8899-E90505A7042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877D2E98-ED65-4121-9DA5-6DBB831D0F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94A307-5B5D-4E42-95B3-064D5093AD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CB3B32C-3BDA-4D41-9802-681B0599FD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5BDBFD6-7C61-4520-8203-BAB1986C15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4ABA4D7-9904-42C4-B0CD-B1CE2E0D37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B63F0D6-8747-4126-9359-B730EB21B7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91CD660-F5B2-49AC-9EFC-CE94B843B4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4BEB7EB-8E7F-4A4B-8581-73CE2003F2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04FB70E-6820-4456-872A-937F520606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3598DD6-9887-4CF7-BAFE-F96E0324EB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A503E64-565F-465B-A25C-042C5706C5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140EE7B-5CA1-4DCB-8652-6E4D2147B0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5077BE-700D-4C44-AA4D-7CF4E8FD71A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B8B3FEB-D353-443D-A148-3915606516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1FF5FBB-3BD8-46EB-BDF9-081B29A444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C2E11FD-78A4-4F5C-A419-F0237DCAD27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F708EBE-3154-4FF4-8E8F-88A0762080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7A99B5C-EB03-4D56-8DFE-B006D7081B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FCBAFF0-9FB4-4160-B9BE-CCBE1D8B8C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326953D7-154A-49A4-B2E1-D94D365EC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836E3E12-5D96-48DB-8320-6294287740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7A059482-79BA-4E80-80A2-36FD8408DA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4EF88B3-C210-433D-B20D-FE41B4D5F9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53665D3E-61E7-4EDF-A208-56449D765C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74CF3B0-C9C3-4683-94A3-DC0AE1E745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7BE90EF9-6DF5-47F4-A069-9F613C8142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844EBDE-5A9F-4E9F-8A55-57FB9E9797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491FC45-82C4-40CD-8D0C-0A2F86E8A1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1AD0FE3-6144-4171-943E-0E65D08E80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A7BA4499-5E6A-4998-A0F4-614E65552B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AFE7A6F-A7F0-4406-809F-E23FCB201E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4" name="Right Triangle 43">
            <a:extLst>
              <a:ext uri="{FF2B5EF4-FFF2-40B4-BE49-F238E27FC236}">
                <a16:creationId xmlns:a16="http://schemas.microsoft.com/office/drawing/2014/main" id="{BEAC0A80-07D3-49CB-87C3-BC34F219DF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6297339" y="-29262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802F94DA-0FE3-4FFC-B054-52806145146F}"/>
              </a:ext>
            </a:extLst>
          </p:cNvPr>
          <p:cNvSpPr>
            <a:spLocks noGrp="1"/>
          </p:cNvSpPr>
          <p:nvPr>
            <p:ph type="title"/>
          </p:nvPr>
        </p:nvSpPr>
        <p:spPr>
          <a:xfrm>
            <a:off x="6088653" y="725951"/>
            <a:ext cx="4927425" cy="1938525"/>
          </a:xfrm>
        </p:spPr>
        <p:txBody>
          <a:bodyPr>
            <a:normAutofit/>
          </a:bodyPr>
          <a:lstStyle/>
          <a:p>
            <a:pPr>
              <a:lnSpc>
                <a:spcPct val="90000"/>
              </a:lnSpc>
            </a:pPr>
            <a:r>
              <a:rPr lang="en-US">
                <a:latin typeface="Segoe UI" panose="020B0502040204020203" pitchFamily="34" charset="0"/>
              </a:rPr>
              <a:t>Enterprise Mobility Management (EMM) direction</a:t>
            </a:r>
            <a:endParaRPr lang="en-US"/>
          </a:p>
        </p:txBody>
      </p:sp>
      <p:sp>
        <p:nvSpPr>
          <p:cNvPr id="3" name="Content Placeholder 2">
            <a:extLst>
              <a:ext uri="{FF2B5EF4-FFF2-40B4-BE49-F238E27FC236}">
                <a16:creationId xmlns:a16="http://schemas.microsoft.com/office/drawing/2014/main" id="{6973CA7D-A903-4FDD-9899-02ACF1EA5D34}"/>
              </a:ext>
            </a:extLst>
          </p:cNvPr>
          <p:cNvSpPr>
            <a:spLocks noGrp="1"/>
          </p:cNvSpPr>
          <p:nvPr>
            <p:ph idx="1"/>
          </p:nvPr>
        </p:nvSpPr>
        <p:spPr>
          <a:xfrm>
            <a:off x="6088653" y="2886116"/>
            <a:ext cx="4927425" cy="3245931"/>
          </a:xfrm>
        </p:spPr>
        <p:txBody>
          <a:bodyPr>
            <a:normAutofit/>
          </a:bodyPr>
          <a:lstStyle/>
          <a:p>
            <a:r>
              <a:rPr lang="en-US">
                <a:latin typeface="Segoe UI" panose="020B0502040204020203" pitchFamily="34" charset="0"/>
              </a:rPr>
              <a:t>Consider the following questions:</a:t>
            </a:r>
          </a:p>
          <a:p>
            <a:pPr lvl="1">
              <a:buFont typeface="Arial" panose="020B0604020202020204" pitchFamily="34" charset="0"/>
              <a:buChar char="•"/>
            </a:pPr>
            <a:r>
              <a:rPr lang="en-US">
                <a:latin typeface="Segoe UI" panose="020B0502040204020203" pitchFamily="34" charset="0"/>
              </a:rPr>
              <a:t>Is your organization's devices, apps, and data currently managed in the cloud, on-premises, a combination of both cloud and on-premises, or not managed at all?</a:t>
            </a:r>
          </a:p>
          <a:p>
            <a:pPr lvl="1">
              <a:buFont typeface="Arial" panose="020B0604020202020204" pitchFamily="34" charset="0"/>
              <a:buChar char="•"/>
            </a:pPr>
            <a:r>
              <a:rPr lang="en-US">
                <a:latin typeface="Segoe UI" panose="020B0502040204020203" pitchFamily="34" charset="0"/>
              </a:rPr>
              <a:t>Do you need to have your organization's devices, apps, and data managed in the cloud, on-premises, or a combination of both cloud and on-premises?</a:t>
            </a:r>
          </a:p>
          <a:p>
            <a:endParaRPr lang="en-US" dirty="0"/>
          </a:p>
        </p:txBody>
      </p:sp>
      <p:pic>
        <p:nvPicPr>
          <p:cNvPr id="5" name="Picture 4" descr="Balls passing through a cloud">
            <a:extLst>
              <a:ext uri="{FF2B5EF4-FFF2-40B4-BE49-F238E27FC236}">
                <a16:creationId xmlns:a16="http://schemas.microsoft.com/office/drawing/2014/main" id="{9A0D4DC7-A8DE-484D-A2BA-6192F3ABAFBF}"/>
              </a:ext>
            </a:extLst>
          </p:cNvPr>
          <p:cNvPicPr>
            <a:picLocks noChangeAspect="1"/>
          </p:cNvPicPr>
          <p:nvPr/>
        </p:nvPicPr>
        <p:blipFill rotWithShape="1">
          <a:blip r:embed="rId2"/>
          <a:srcRect l="9427" r="30812" b="1"/>
          <a:stretch/>
        </p:blipFill>
        <p:spPr>
          <a:xfrm>
            <a:off x="1" y="10"/>
            <a:ext cx="5854890" cy="6857990"/>
          </a:xfrm>
          <a:custGeom>
            <a:avLst/>
            <a:gdLst/>
            <a:ahLst/>
            <a:cxnLst/>
            <a:rect l="l" t="t" r="r" b="b"/>
            <a:pathLst>
              <a:path w="6036633" h="6858000">
                <a:moveTo>
                  <a:pt x="0" y="0"/>
                </a:moveTo>
                <a:lnTo>
                  <a:pt x="5782584" y="0"/>
                </a:lnTo>
                <a:lnTo>
                  <a:pt x="5847735" y="280891"/>
                </a:lnTo>
                <a:cubicBezTo>
                  <a:pt x="6512611" y="3337011"/>
                  <a:pt x="5215360" y="3533975"/>
                  <a:pt x="5130974" y="6590095"/>
                </a:cubicBezTo>
                <a:lnTo>
                  <a:pt x="5127340" y="6858000"/>
                </a:lnTo>
                <a:lnTo>
                  <a:pt x="0" y="6858000"/>
                </a:lnTo>
                <a:close/>
              </a:path>
            </a:pathLst>
          </a:custGeom>
        </p:spPr>
      </p:pic>
    </p:spTree>
    <p:extLst>
      <p:ext uri="{BB962C8B-B14F-4D97-AF65-F5344CB8AC3E}">
        <p14:creationId xmlns:p14="http://schemas.microsoft.com/office/powerpoint/2010/main" val="40564376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663BDD8-36FC-48B0-8862-3B51BE4F77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1" name="Group 10">
            <a:extLst>
              <a:ext uri="{FF2B5EF4-FFF2-40B4-BE49-F238E27FC236}">
                <a16:creationId xmlns:a16="http://schemas.microsoft.com/office/drawing/2014/main" id="{B27757FA-E22B-4C03-A927-1E4B4A5855B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9FA329A2-1D2A-4A62-A6AF-93B37310C41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EAAB6EEA-4329-4352-9BA3-1746A7111E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DF1164F-7F9A-40C5-868D-082B3E0F11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DB572B4-ACB4-4026-BE9F-D3523A2C1C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77DB227-A8B6-43DC-970A-925EED2E0F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B6B9264-5A30-46E0-A2C1-636FB3D1B1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879B4D0-16B0-456E-8951-4042C78B2A2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143D00E3-B79B-41D6-9E66-07EC7E6C25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DD97DA3-F9CF-4985-A2BA-27DDD396C7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472B34-25FF-41FB-BF22-42D29C83F61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C6268AA-8DD1-4959-8136-0ECAAFD2714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F744375-C310-46F7-AC26-C5A4BD827F5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6C08DB1-CFE5-4A9A-BCB2-C82F79C61A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F10D3C0-7CBD-42BF-BC76-68A25F9730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6DF561D-125D-4BA4-BEA8-D540A3EF8F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96CE140-59C9-47C1-9BFD-E716943C47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7D2421D5-FB16-43BB-BD72-57B6D115C2F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94B4B66-3D8B-4D67-B68A-5EE98A61C3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1CE3395-ADDA-44B4-B550-87AF22E18F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6A7375E-9A29-4790-AA05-FC4DCC1AE7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2E67518D-21C7-4CDB-9A75-248EEAB4350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413A36F7-9692-46D1-AA17-3036EBF7572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904FE3BA-02A8-46F8-8C46-213885DB491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7C8B1E1C-C236-410A-A75B-B5FED48E26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FD8A655-CFAF-496E-82F7-4677B2100C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B52CEB0-DF45-45EF-B19A-A15C1A17E11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D16414C-77DA-4C7E-8E62-862EAA940E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C5789C5-251A-445C-8D17-18D36F8B51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BA0ACD3-25B4-4C98-B833-09426BA9CC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C2EAAE7-E646-4A26-BA0E-A130ECE6A4E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F4E911F-A532-42C7-B083-1E5BA8D71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4" name="Right Triangle 43">
            <a:extLst>
              <a:ext uri="{FF2B5EF4-FFF2-40B4-BE49-F238E27FC236}">
                <a16:creationId xmlns:a16="http://schemas.microsoft.com/office/drawing/2014/main" id="{1DEA6A44-CD60-4DFD-802B-A4F4BFCB7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5820162" y="-288353"/>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802F94DA-0FE3-4FFC-B054-52806145146F}"/>
              </a:ext>
            </a:extLst>
          </p:cNvPr>
          <p:cNvSpPr>
            <a:spLocks noGrp="1"/>
          </p:cNvSpPr>
          <p:nvPr>
            <p:ph type="title"/>
          </p:nvPr>
        </p:nvSpPr>
        <p:spPr>
          <a:xfrm>
            <a:off x="691078" y="725951"/>
            <a:ext cx="10794505" cy="2157066"/>
          </a:xfrm>
        </p:spPr>
        <p:txBody>
          <a:bodyPr>
            <a:normAutofit/>
          </a:bodyPr>
          <a:lstStyle/>
          <a:p>
            <a:pPr algn="ctr"/>
            <a:r>
              <a:rPr lang="en-US">
                <a:latin typeface="Segoe UI" panose="020B0502040204020203" pitchFamily="34" charset="0"/>
              </a:rPr>
              <a:t>Basic migration path:</a:t>
            </a:r>
            <a:endParaRPr lang="en-US"/>
          </a:p>
        </p:txBody>
      </p:sp>
      <p:graphicFrame>
        <p:nvGraphicFramePr>
          <p:cNvPr id="5" name="Content Placeholder 2">
            <a:extLst>
              <a:ext uri="{FF2B5EF4-FFF2-40B4-BE49-F238E27FC236}">
                <a16:creationId xmlns:a16="http://schemas.microsoft.com/office/drawing/2014/main" id="{67C172F2-EE21-4270-8F92-1A7830247B43}"/>
              </a:ext>
            </a:extLst>
          </p:cNvPr>
          <p:cNvGraphicFramePr>
            <a:graphicFrameLocks noGrp="1"/>
          </p:cNvGraphicFramePr>
          <p:nvPr>
            <p:ph idx="1"/>
            <p:extLst>
              <p:ext uri="{D42A27DB-BD31-4B8C-83A1-F6EECF244321}">
                <p14:modId xmlns:p14="http://schemas.microsoft.com/office/powerpoint/2010/main" val="255564323"/>
              </p:ext>
            </p:extLst>
          </p:nvPr>
        </p:nvGraphicFramePr>
        <p:xfrm>
          <a:off x="690562" y="2784569"/>
          <a:ext cx="10840679" cy="33557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79017985"/>
      </p:ext>
    </p:extLst>
  </p:cSld>
  <p:clrMapOvr>
    <a:masterClrMapping/>
  </p:clrMapOvr>
</p:sld>
</file>

<file path=ppt/theme/theme1.xml><?xml version="1.0" encoding="utf-8"?>
<a:theme xmlns:a="http://schemas.openxmlformats.org/drawingml/2006/main" name="CosineVTI">
  <a:themeElements>
    <a:clrScheme name="AnalogousFromDarkSeedLeftStep">
      <a:dk1>
        <a:srgbClr val="000000"/>
      </a:dk1>
      <a:lt1>
        <a:srgbClr val="FFFFFF"/>
      </a:lt1>
      <a:dk2>
        <a:srgbClr val="302F1B"/>
      </a:dk2>
      <a:lt2>
        <a:srgbClr val="F0F0F3"/>
      </a:lt2>
      <a:accent1>
        <a:srgbClr val="A8A442"/>
      </a:accent1>
      <a:accent2>
        <a:srgbClr val="B17B3B"/>
      </a:accent2>
      <a:accent3>
        <a:srgbClr val="C35B4D"/>
      </a:accent3>
      <a:accent4>
        <a:srgbClr val="B13B5D"/>
      </a:accent4>
      <a:accent5>
        <a:srgbClr val="C34DA1"/>
      </a:accent5>
      <a:accent6>
        <a:srgbClr val="A33BB1"/>
      </a:accent6>
      <a:hlink>
        <a:srgbClr val="C24A8B"/>
      </a:hlink>
      <a:folHlink>
        <a:srgbClr val="7F7F7F"/>
      </a:folHlink>
    </a:clrScheme>
    <a:fontScheme name="Custom 50">
      <a:majorFont>
        <a:latin typeface="Grandview"/>
        <a:ea typeface=""/>
        <a:cs typeface=""/>
      </a:majorFont>
      <a:minorFont>
        <a:latin typeface="Grandview"/>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ineVTI" id="{4F4449D5-5E9D-4D83-9E2A-939F9CF20276}" vid="{03166EA1-370F-4321-A61E-8851365B431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2997</TotalTime>
  <Words>3402</Words>
  <Application>Microsoft Office PowerPoint</Application>
  <PresentationFormat>Widescreen</PresentationFormat>
  <Paragraphs>237</Paragraphs>
  <Slides>44</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44</vt:i4>
      </vt:variant>
    </vt:vector>
  </HeadingPairs>
  <TitlesOfParts>
    <vt:vector size="51" baseType="lpstr">
      <vt:lpstr>Arial</vt:lpstr>
      <vt:lpstr>Calibri</vt:lpstr>
      <vt:lpstr>docons</vt:lpstr>
      <vt:lpstr>Grandview</vt:lpstr>
      <vt:lpstr>Segoe UI</vt:lpstr>
      <vt:lpstr>Wingdings</vt:lpstr>
      <vt:lpstr>CosineVTI</vt:lpstr>
      <vt:lpstr>Planning Microsoft Endpoint Manager deployment</vt:lpstr>
      <vt:lpstr>Introduction Microsoft Endpoint Manager Planning</vt:lpstr>
      <vt:lpstr>Intune service architecture </vt:lpstr>
      <vt:lpstr>Microsoft Endpoint Manager Migration</vt:lpstr>
      <vt:lpstr>CSPOG  Scenario</vt:lpstr>
      <vt:lpstr>Lesson objectives</vt:lpstr>
      <vt:lpstr>Determine your endpoint management migration starting point</vt:lpstr>
      <vt:lpstr>Enterprise Mobility Management (EMM) direction</vt:lpstr>
      <vt:lpstr>Basic migration path:</vt:lpstr>
      <vt:lpstr>Understand Service Migration</vt:lpstr>
      <vt:lpstr>From a Limited Endpoint Management Solution point of view</vt:lpstr>
      <vt:lpstr>Little to No Modern Endpoint Management Tools</vt:lpstr>
      <vt:lpstr>Benefits of using Intune</vt:lpstr>
      <vt:lpstr>Benefits of using Configuration Manager</vt:lpstr>
      <vt:lpstr>Don't use any MDM or MAM provider? </vt:lpstr>
      <vt:lpstr>Migration from a third-party mobile device management provider</vt:lpstr>
      <vt:lpstr>Benefits of using Intune</vt:lpstr>
      <vt:lpstr>Extend or migrate on-premises Endpoints</vt:lpstr>
      <vt:lpstr>Benefits</vt:lpstr>
      <vt:lpstr>Benefits of co-management</vt:lpstr>
      <vt:lpstr>Benefits of co-management</vt:lpstr>
      <vt:lpstr>Benefits of co-management</vt:lpstr>
      <vt:lpstr>Migration from Existing On-premises Group policy</vt:lpstr>
      <vt:lpstr>Device configuration profiles</vt:lpstr>
      <vt:lpstr>Group policy objects </vt:lpstr>
      <vt:lpstr>Group policy analytics </vt:lpstr>
      <vt:lpstr>Knowledge check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Planning Microsoft Endpoint Manager deployment</dc:title>
  <dc:creator>Dr. Garcia</dc:creator>
  <cp:lastModifiedBy>Dr. Garcia</cp:lastModifiedBy>
  <cp:revision>2</cp:revision>
  <dcterms:created xsi:type="dcterms:W3CDTF">2022-01-23T21:22:37Z</dcterms:created>
  <dcterms:modified xsi:type="dcterms:W3CDTF">2022-01-28T01:46:54Z</dcterms:modified>
</cp:coreProperties>
</file>