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3" autoAdjust="0"/>
    <p:restoredTop sz="82609" autoAdjust="0"/>
  </p:normalViewPr>
  <p:slideViewPr>
    <p:cSldViewPr snapToGrid="0">
      <p:cViewPr varScale="1">
        <p:scale>
          <a:sx n="66" d="100"/>
          <a:sy n="66" d="100"/>
        </p:scale>
        <p:origin x="9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A3FBB-E8DA-4E80-895D-1DB714BAA6EA}" type="doc">
      <dgm:prSet loTypeId="urn:microsoft.com/office/officeart/2018/5/layout/IconCircleLabelList" loCatId="icon" qsTypeId="urn:microsoft.com/office/officeart/2005/8/quickstyle/simple1" qsCatId="simple" csTypeId="urn:microsoft.com/office/officeart/2005/8/colors/accent0_2" csCatId="mainScheme" phldr="1"/>
      <dgm:spPr/>
      <dgm:t>
        <a:bodyPr/>
        <a:lstStyle/>
        <a:p>
          <a:endParaRPr lang="en-US"/>
        </a:p>
      </dgm:t>
    </dgm:pt>
    <dgm:pt modelId="{4A416B88-8844-4B99-BD7D-2D5B7C025837}">
      <dgm:prSet/>
      <dgm:spPr/>
      <dgm:t>
        <a:bodyPr/>
        <a:lstStyle/>
        <a:p>
          <a:pPr>
            <a:lnSpc>
              <a:spcPct val="100000"/>
            </a:lnSpc>
            <a:defRPr cap="all"/>
          </a:pPr>
          <a:r>
            <a:rPr lang="en-US"/>
            <a:t>Device-based Conditional Access</a:t>
          </a:r>
        </a:p>
      </dgm:t>
    </dgm:pt>
    <dgm:pt modelId="{2BF5BD8A-9C17-4881-8158-A45F8859D08C}" type="parTrans" cxnId="{FFF64010-AA87-4B68-A9F7-54F03CAAAF02}">
      <dgm:prSet/>
      <dgm:spPr/>
      <dgm:t>
        <a:bodyPr/>
        <a:lstStyle/>
        <a:p>
          <a:endParaRPr lang="en-US"/>
        </a:p>
      </dgm:t>
    </dgm:pt>
    <dgm:pt modelId="{DFB4D7E5-299F-4B7A-AA2A-F77473F3B1F4}" type="sibTrans" cxnId="{FFF64010-AA87-4B68-A9F7-54F03CAAAF02}">
      <dgm:prSet/>
      <dgm:spPr/>
      <dgm:t>
        <a:bodyPr/>
        <a:lstStyle/>
        <a:p>
          <a:endParaRPr lang="en-US"/>
        </a:p>
      </dgm:t>
    </dgm:pt>
    <dgm:pt modelId="{6FCCB1CE-60D0-4748-BF03-078517866E0C}">
      <dgm:prSet/>
      <dgm:spPr/>
      <dgm:t>
        <a:bodyPr/>
        <a:lstStyle/>
        <a:p>
          <a:pPr>
            <a:lnSpc>
              <a:spcPct val="100000"/>
            </a:lnSpc>
            <a:defRPr cap="all"/>
          </a:pPr>
          <a:r>
            <a:rPr lang="en-US"/>
            <a:t>Conditional Access based on network access control</a:t>
          </a:r>
        </a:p>
      </dgm:t>
    </dgm:pt>
    <dgm:pt modelId="{024717CC-701A-4766-85C1-B627F198A8E6}" type="parTrans" cxnId="{0E49E80A-9851-4C00-BEBE-AAEDCFDFFFD5}">
      <dgm:prSet/>
      <dgm:spPr/>
      <dgm:t>
        <a:bodyPr/>
        <a:lstStyle/>
        <a:p>
          <a:endParaRPr lang="en-US"/>
        </a:p>
      </dgm:t>
    </dgm:pt>
    <dgm:pt modelId="{C04133AA-1C9F-4048-8C3C-FBFFCB5AA251}" type="sibTrans" cxnId="{0E49E80A-9851-4C00-BEBE-AAEDCFDFFFD5}">
      <dgm:prSet/>
      <dgm:spPr/>
      <dgm:t>
        <a:bodyPr/>
        <a:lstStyle/>
        <a:p>
          <a:endParaRPr lang="en-US"/>
        </a:p>
      </dgm:t>
    </dgm:pt>
    <dgm:pt modelId="{9CA2BEDF-E807-4256-8B75-7F7EDBA8016E}">
      <dgm:prSet/>
      <dgm:spPr/>
      <dgm:t>
        <a:bodyPr/>
        <a:lstStyle/>
        <a:p>
          <a:pPr>
            <a:lnSpc>
              <a:spcPct val="100000"/>
            </a:lnSpc>
            <a:defRPr cap="all"/>
          </a:pPr>
          <a:r>
            <a:rPr lang="en-US"/>
            <a:t>Conditional Access based on device risk</a:t>
          </a:r>
        </a:p>
      </dgm:t>
    </dgm:pt>
    <dgm:pt modelId="{DE8E958D-B3E0-44AF-A447-9D315EB57829}" type="parTrans" cxnId="{E4ABD1EB-89FF-405F-BEE4-BC0B9E3F4CD1}">
      <dgm:prSet/>
      <dgm:spPr/>
      <dgm:t>
        <a:bodyPr/>
        <a:lstStyle/>
        <a:p>
          <a:endParaRPr lang="en-US"/>
        </a:p>
      </dgm:t>
    </dgm:pt>
    <dgm:pt modelId="{10378C26-A6B5-4E5D-A8E5-14122C7A84C8}" type="sibTrans" cxnId="{E4ABD1EB-89FF-405F-BEE4-BC0B9E3F4CD1}">
      <dgm:prSet/>
      <dgm:spPr/>
      <dgm:t>
        <a:bodyPr/>
        <a:lstStyle/>
        <a:p>
          <a:endParaRPr lang="en-US"/>
        </a:p>
      </dgm:t>
    </dgm:pt>
    <dgm:pt modelId="{E538BBD3-EEFE-4C72-AE46-981AFCC87915}" type="pres">
      <dgm:prSet presAssocID="{512A3FBB-E8DA-4E80-895D-1DB714BAA6EA}" presName="root" presStyleCnt="0">
        <dgm:presLayoutVars>
          <dgm:dir/>
          <dgm:resizeHandles val="exact"/>
        </dgm:presLayoutVars>
      </dgm:prSet>
      <dgm:spPr/>
    </dgm:pt>
    <dgm:pt modelId="{E0D0591E-F16B-44FE-850F-02E15F45B1F6}" type="pres">
      <dgm:prSet presAssocID="{4A416B88-8844-4B99-BD7D-2D5B7C025837}" presName="compNode" presStyleCnt="0"/>
      <dgm:spPr/>
    </dgm:pt>
    <dgm:pt modelId="{359B515D-9C83-47EC-9B31-CD5371075237}" type="pres">
      <dgm:prSet presAssocID="{4A416B88-8844-4B99-BD7D-2D5B7C025837}" presName="iconBgRect" presStyleLbl="bgShp" presStyleIdx="0" presStyleCnt="3"/>
      <dgm:spPr/>
    </dgm:pt>
    <dgm:pt modelId="{850006DF-7DED-4F36-A60D-A1924AB6C792}" type="pres">
      <dgm:prSet presAssocID="{4A416B88-8844-4B99-BD7D-2D5B7C0258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4EEEA20F-3DB1-4F4F-BD13-B10FF066B069}" type="pres">
      <dgm:prSet presAssocID="{4A416B88-8844-4B99-BD7D-2D5B7C025837}" presName="spaceRect" presStyleCnt="0"/>
      <dgm:spPr/>
    </dgm:pt>
    <dgm:pt modelId="{79A995A4-7B38-4F39-887C-5CF59E785507}" type="pres">
      <dgm:prSet presAssocID="{4A416B88-8844-4B99-BD7D-2D5B7C025837}" presName="textRect" presStyleLbl="revTx" presStyleIdx="0" presStyleCnt="3">
        <dgm:presLayoutVars>
          <dgm:chMax val="1"/>
          <dgm:chPref val="1"/>
        </dgm:presLayoutVars>
      </dgm:prSet>
      <dgm:spPr/>
    </dgm:pt>
    <dgm:pt modelId="{4F6641F3-CF9A-41E4-A116-E2BD2F06BB00}" type="pres">
      <dgm:prSet presAssocID="{DFB4D7E5-299F-4B7A-AA2A-F77473F3B1F4}" presName="sibTrans" presStyleCnt="0"/>
      <dgm:spPr/>
    </dgm:pt>
    <dgm:pt modelId="{2E4411DA-833F-4944-AA42-D145A4A09127}" type="pres">
      <dgm:prSet presAssocID="{6FCCB1CE-60D0-4748-BF03-078517866E0C}" presName="compNode" presStyleCnt="0"/>
      <dgm:spPr/>
    </dgm:pt>
    <dgm:pt modelId="{0AE4BB03-9320-47EB-A786-A2436EB74C33}" type="pres">
      <dgm:prSet presAssocID="{6FCCB1CE-60D0-4748-BF03-078517866E0C}" presName="iconBgRect" presStyleLbl="bgShp" presStyleIdx="1" presStyleCnt="3"/>
      <dgm:spPr/>
    </dgm:pt>
    <dgm:pt modelId="{FB24C32F-E75E-4222-B5DE-9C37AC6790D9}" type="pres">
      <dgm:prSet presAssocID="{6FCCB1CE-60D0-4748-BF03-078517866E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16A2971A-4652-4035-8241-15F93EF73C32}" type="pres">
      <dgm:prSet presAssocID="{6FCCB1CE-60D0-4748-BF03-078517866E0C}" presName="spaceRect" presStyleCnt="0"/>
      <dgm:spPr/>
    </dgm:pt>
    <dgm:pt modelId="{465C3962-226F-461D-B198-200BF0488A2B}" type="pres">
      <dgm:prSet presAssocID="{6FCCB1CE-60D0-4748-BF03-078517866E0C}" presName="textRect" presStyleLbl="revTx" presStyleIdx="1" presStyleCnt="3">
        <dgm:presLayoutVars>
          <dgm:chMax val="1"/>
          <dgm:chPref val="1"/>
        </dgm:presLayoutVars>
      </dgm:prSet>
      <dgm:spPr/>
    </dgm:pt>
    <dgm:pt modelId="{C3A8262B-E383-4154-8F65-0ABE0C3FD35E}" type="pres">
      <dgm:prSet presAssocID="{C04133AA-1C9F-4048-8C3C-FBFFCB5AA251}" presName="sibTrans" presStyleCnt="0"/>
      <dgm:spPr/>
    </dgm:pt>
    <dgm:pt modelId="{02D5D338-6C91-4AA9-9EC4-5C1D480B50DA}" type="pres">
      <dgm:prSet presAssocID="{9CA2BEDF-E807-4256-8B75-7F7EDBA8016E}" presName="compNode" presStyleCnt="0"/>
      <dgm:spPr/>
    </dgm:pt>
    <dgm:pt modelId="{10A4083A-2792-49DA-8A83-FF6F89B3473D}" type="pres">
      <dgm:prSet presAssocID="{9CA2BEDF-E807-4256-8B75-7F7EDBA8016E}" presName="iconBgRect" presStyleLbl="bgShp" presStyleIdx="2" presStyleCnt="3"/>
      <dgm:spPr/>
    </dgm:pt>
    <dgm:pt modelId="{439FC6DB-29A2-4EB2-9BEE-849301F9CE2D}" type="pres">
      <dgm:prSet presAssocID="{9CA2BEDF-E807-4256-8B75-7F7EDBA801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a:ext>
      </dgm:extLst>
    </dgm:pt>
    <dgm:pt modelId="{C57EF93D-58E7-40C9-BF5F-4B2D80197042}" type="pres">
      <dgm:prSet presAssocID="{9CA2BEDF-E807-4256-8B75-7F7EDBA8016E}" presName="spaceRect" presStyleCnt="0"/>
      <dgm:spPr/>
    </dgm:pt>
    <dgm:pt modelId="{3A41AA3E-412F-43F0-96FA-CC74FD071507}" type="pres">
      <dgm:prSet presAssocID="{9CA2BEDF-E807-4256-8B75-7F7EDBA8016E}" presName="textRect" presStyleLbl="revTx" presStyleIdx="2" presStyleCnt="3">
        <dgm:presLayoutVars>
          <dgm:chMax val="1"/>
          <dgm:chPref val="1"/>
        </dgm:presLayoutVars>
      </dgm:prSet>
      <dgm:spPr/>
    </dgm:pt>
  </dgm:ptLst>
  <dgm:cxnLst>
    <dgm:cxn modelId="{0E49E80A-9851-4C00-BEBE-AAEDCFDFFFD5}" srcId="{512A3FBB-E8DA-4E80-895D-1DB714BAA6EA}" destId="{6FCCB1CE-60D0-4748-BF03-078517866E0C}" srcOrd="1" destOrd="0" parTransId="{024717CC-701A-4766-85C1-B627F198A8E6}" sibTransId="{C04133AA-1C9F-4048-8C3C-FBFFCB5AA251}"/>
    <dgm:cxn modelId="{FFF64010-AA87-4B68-A9F7-54F03CAAAF02}" srcId="{512A3FBB-E8DA-4E80-895D-1DB714BAA6EA}" destId="{4A416B88-8844-4B99-BD7D-2D5B7C025837}" srcOrd="0" destOrd="0" parTransId="{2BF5BD8A-9C17-4881-8158-A45F8859D08C}" sibTransId="{DFB4D7E5-299F-4B7A-AA2A-F77473F3B1F4}"/>
    <dgm:cxn modelId="{34C41E21-7D0E-4DD4-A009-5BA024D72930}" type="presOf" srcId="{9CA2BEDF-E807-4256-8B75-7F7EDBA8016E}" destId="{3A41AA3E-412F-43F0-96FA-CC74FD071507}" srcOrd="0" destOrd="0" presId="urn:microsoft.com/office/officeart/2018/5/layout/IconCircleLabelList"/>
    <dgm:cxn modelId="{288BD92C-FC5C-451D-ADC0-AD91FE2901B4}" type="presOf" srcId="{512A3FBB-E8DA-4E80-895D-1DB714BAA6EA}" destId="{E538BBD3-EEFE-4C72-AE46-981AFCC87915}" srcOrd="0" destOrd="0" presId="urn:microsoft.com/office/officeart/2018/5/layout/IconCircleLabelList"/>
    <dgm:cxn modelId="{8BE12C36-94D6-4A20-9440-824674D83D29}" type="presOf" srcId="{4A416B88-8844-4B99-BD7D-2D5B7C025837}" destId="{79A995A4-7B38-4F39-887C-5CF59E785507}" srcOrd="0" destOrd="0" presId="urn:microsoft.com/office/officeart/2018/5/layout/IconCircleLabelList"/>
    <dgm:cxn modelId="{80363EDB-982E-4409-92A2-382EA9228D90}" type="presOf" srcId="{6FCCB1CE-60D0-4748-BF03-078517866E0C}" destId="{465C3962-226F-461D-B198-200BF0488A2B}" srcOrd="0" destOrd="0" presId="urn:microsoft.com/office/officeart/2018/5/layout/IconCircleLabelList"/>
    <dgm:cxn modelId="{E4ABD1EB-89FF-405F-BEE4-BC0B9E3F4CD1}" srcId="{512A3FBB-E8DA-4E80-895D-1DB714BAA6EA}" destId="{9CA2BEDF-E807-4256-8B75-7F7EDBA8016E}" srcOrd="2" destOrd="0" parTransId="{DE8E958D-B3E0-44AF-A447-9D315EB57829}" sibTransId="{10378C26-A6B5-4E5D-A8E5-14122C7A84C8}"/>
    <dgm:cxn modelId="{BD24A1AA-AB33-4D80-8F5D-28FBDEA7D2F0}" type="presParOf" srcId="{E538BBD3-EEFE-4C72-AE46-981AFCC87915}" destId="{E0D0591E-F16B-44FE-850F-02E15F45B1F6}" srcOrd="0" destOrd="0" presId="urn:microsoft.com/office/officeart/2018/5/layout/IconCircleLabelList"/>
    <dgm:cxn modelId="{37AF8104-8D9E-4584-8F79-E9B8C1D3B754}" type="presParOf" srcId="{E0D0591E-F16B-44FE-850F-02E15F45B1F6}" destId="{359B515D-9C83-47EC-9B31-CD5371075237}" srcOrd="0" destOrd="0" presId="urn:microsoft.com/office/officeart/2018/5/layout/IconCircleLabelList"/>
    <dgm:cxn modelId="{32789BD0-9EA8-4F1C-BC75-538E2F1A6BAD}" type="presParOf" srcId="{E0D0591E-F16B-44FE-850F-02E15F45B1F6}" destId="{850006DF-7DED-4F36-A60D-A1924AB6C792}" srcOrd="1" destOrd="0" presId="urn:microsoft.com/office/officeart/2018/5/layout/IconCircleLabelList"/>
    <dgm:cxn modelId="{99799D96-BCA7-4D64-B409-6FCE577E6DC7}" type="presParOf" srcId="{E0D0591E-F16B-44FE-850F-02E15F45B1F6}" destId="{4EEEA20F-3DB1-4F4F-BD13-B10FF066B069}" srcOrd="2" destOrd="0" presId="urn:microsoft.com/office/officeart/2018/5/layout/IconCircleLabelList"/>
    <dgm:cxn modelId="{EBD3E51E-E99F-4F29-8A4A-D23BAD0F38C6}" type="presParOf" srcId="{E0D0591E-F16B-44FE-850F-02E15F45B1F6}" destId="{79A995A4-7B38-4F39-887C-5CF59E785507}" srcOrd="3" destOrd="0" presId="urn:microsoft.com/office/officeart/2018/5/layout/IconCircleLabelList"/>
    <dgm:cxn modelId="{DD365FB0-F104-4FD7-B04D-62D4D10E46CA}" type="presParOf" srcId="{E538BBD3-EEFE-4C72-AE46-981AFCC87915}" destId="{4F6641F3-CF9A-41E4-A116-E2BD2F06BB00}" srcOrd="1" destOrd="0" presId="urn:microsoft.com/office/officeart/2018/5/layout/IconCircleLabelList"/>
    <dgm:cxn modelId="{596CB7DD-4A04-4532-B055-95C7DF892D0A}" type="presParOf" srcId="{E538BBD3-EEFE-4C72-AE46-981AFCC87915}" destId="{2E4411DA-833F-4944-AA42-D145A4A09127}" srcOrd="2" destOrd="0" presId="urn:microsoft.com/office/officeart/2018/5/layout/IconCircleLabelList"/>
    <dgm:cxn modelId="{1142A927-36F5-4C22-877F-C03870D646A8}" type="presParOf" srcId="{2E4411DA-833F-4944-AA42-D145A4A09127}" destId="{0AE4BB03-9320-47EB-A786-A2436EB74C33}" srcOrd="0" destOrd="0" presId="urn:microsoft.com/office/officeart/2018/5/layout/IconCircleLabelList"/>
    <dgm:cxn modelId="{A68E746A-E4A9-4E8E-8D29-13238AD15BAA}" type="presParOf" srcId="{2E4411DA-833F-4944-AA42-D145A4A09127}" destId="{FB24C32F-E75E-4222-B5DE-9C37AC6790D9}" srcOrd="1" destOrd="0" presId="urn:microsoft.com/office/officeart/2018/5/layout/IconCircleLabelList"/>
    <dgm:cxn modelId="{DEF2C2DE-6256-4D44-8771-43FBFDBD3A2A}" type="presParOf" srcId="{2E4411DA-833F-4944-AA42-D145A4A09127}" destId="{16A2971A-4652-4035-8241-15F93EF73C32}" srcOrd="2" destOrd="0" presId="urn:microsoft.com/office/officeart/2018/5/layout/IconCircleLabelList"/>
    <dgm:cxn modelId="{9AA7D683-ED5C-428C-A20F-DFDFEFC3A205}" type="presParOf" srcId="{2E4411DA-833F-4944-AA42-D145A4A09127}" destId="{465C3962-226F-461D-B198-200BF0488A2B}" srcOrd="3" destOrd="0" presId="urn:microsoft.com/office/officeart/2018/5/layout/IconCircleLabelList"/>
    <dgm:cxn modelId="{82683B8A-E4DC-43F1-9EE0-A2AD8E173574}" type="presParOf" srcId="{E538BBD3-EEFE-4C72-AE46-981AFCC87915}" destId="{C3A8262B-E383-4154-8F65-0ABE0C3FD35E}" srcOrd="3" destOrd="0" presId="urn:microsoft.com/office/officeart/2018/5/layout/IconCircleLabelList"/>
    <dgm:cxn modelId="{99779EB5-2068-47CA-8BA6-00923C61D265}" type="presParOf" srcId="{E538BBD3-EEFE-4C72-AE46-981AFCC87915}" destId="{02D5D338-6C91-4AA9-9EC4-5C1D480B50DA}" srcOrd="4" destOrd="0" presId="urn:microsoft.com/office/officeart/2018/5/layout/IconCircleLabelList"/>
    <dgm:cxn modelId="{4D32E5A1-ECA1-47A4-9A1F-6ECA95DE5CDF}" type="presParOf" srcId="{02D5D338-6C91-4AA9-9EC4-5C1D480B50DA}" destId="{10A4083A-2792-49DA-8A83-FF6F89B3473D}" srcOrd="0" destOrd="0" presId="urn:microsoft.com/office/officeart/2018/5/layout/IconCircleLabelList"/>
    <dgm:cxn modelId="{833BC4C4-1C71-4BF1-9736-A06A7C521A69}" type="presParOf" srcId="{02D5D338-6C91-4AA9-9EC4-5C1D480B50DA}" destId="{439FC6DB-29A2-4EB2-9BEE-849301F9CE2D}" srcOrd="1" destOrd="0" presId="urn:microsoft.com/office/officeart/2018/5/layout/IconCircleLabelList"/>
    <dgm:cxn modelId="{D2975539-E3A5-459F-AF15-E01FA1D5C3BE}" type="presParOf" srcId="{02D5D338-6C91-4AA9-9EC4-5C1D480B50DA}" destId="{C57EF93D-58E7-40C9-BF5F-4B2D80197042}" srcOrd="2" destOrd="0" presId="urn:microsoft.com/office/officeart/2018/5/layout/IconCircleLabelList"/>
    <dgm:cxn modelId="{6F6103DC-089E-4CE8-B0A0-E4D619320BA3}" type="presParOf" srcId="{02D5D338-6C91-4AA9-9EC4-5C1D480B50DA}" destId="{3A41AA3E-412F-43F0-96FA-CC74FD07150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903FB8-68B8-4424-8EA6-3F9F741FBC04}"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6BA5A006-6B8C-4C7D-887E-BFACE9E087AB}">
      <dgm:prSet/>
      <dgm:spPr/>
      <dgm:t>
        <a:bodyPr/>
        <a:lstStyle/>
        <a:p>
          <a:r>
            <a:rPr lang="en-US"/>
            <a:t>Keep</a:t>
          </a:r>
        </a:p>
      </dgm:t>
    </dgm:pt>
    <dgm:pt modelId="{26C87822-B7CA-4CDC-AECB-A295DD00A714}" type="parTrans" cxnId="{520A9A25-8630-4DC1-8FE8-35252CB35220}">
      <dgm:prSet/>
      <dgm:spPr/>
      <dgm:t>
        <a:bodyPr/>
        <a:lstStyle/>
        <a:p>
          <a:endParaRPr lang="en-US"/>
        </a:p>
      </dgm:t>
    </dgm:pt>
    <dgm:pt modelId="{560E8876-C7FA-4375-9F61-203B9D61CC6B}" type="sibTrans" cxnId="{520A9A25-8630-4DC1-8FE8-35252CB35220}">
      <dgm:prSet/>
      <dgm:spPr/>
      <dgm:t>
        <a:bodyPr/>
        <a:lstStyle/>
        <a:p>
          <a:endParaRPr lang="en-US"/>
        </a:p>
      </dgm:t>
    </dgm:pt>
    <dgm:pt modelId="{FBC85683-2F91-4C5C-ADCD-5E1907B175B7}">
      <dgm:prSet/>
      <dgm:spPr/>
      <dgm:t>
        <a:bodyPr/>
        <a:lstStyle/>
        <a:p>
          <a:r>
            <a:rPr lang="en-US" dirty="0"/>
            <a:t>Keep devices secure</a:t>
          </a:r>
        </a:p>
      </dgm:t>
    </dgm:pt>
    <dgm:pt modelId="{A5FBE3D7-29EC-4BEF-8424-6F181D5BB643}" type="parTrans" cxnId="{5079E031-D48F-4DC0-8743-C8C22AC287BB}">
      <dgm:prSet/>
      <dgm:spPr/>
      <dgm:t>
        <a:bodyPr/>
        <a:lstStyle/>
        <a:p>
          <a:endParaRPr lang="en-US"/>
        </a:p>
      </dgm:t>
    </dgm:pt>
    <dgm:pt modelId="{9DB593E4-574D-4A7A-B125-739E061FFD11}" type="sibTrans" cxnId="{5079E031-D48F-4DC0-8743-C8C22AC287BB}">
      <dgm:prSet/>
      <dgm:spPr/>
      <dgm:t>
        <a:bodyPr/>
        <a:lstStyle/>
        <a:p>
          <a:endParaRPr lang="en-US"/>
        </a:p>
      </dgm:t>
    </dgm:pt>
    <dgm:pt modelId="{46EBFCF4-E760-4929-9E63-936C0204E0BA}">
      <dgm:prSet/>
      <dgm:spPr/>
      <dgm:t>
        <a:bodyPr/>
        <a:lstStyle/>
        <a:p>
          <a:r>
            <a:rPr lang="en-US"/>
            <a:t>Review</a:t>
          </a:r>
        </a:p>
      </dgm:t>
    </dgm:pt>
    <dgm:pt modelId="{58C19F03-FD74-4E01-893D-040C9A6863D2}" type="parTrans" cxnId="{92FCAA27-2E77-4D14-BBE9-C90CD85296F2}">
      <dgm:prSet/>
      <dgm:spPr/>
      <dgm:t>
        <a:bodyPr/>
        <a:lstStyle/>
        <a:p>
          <a:endParaRPr lang="en-US"/>
        </a:p>
      </dgm:t>
    </dgm:pt>
    <dgm:pt modelId="{55042DF5-26D4-474B-8938-E8502CBC9E48}" type="sibTrans" cxnId="{92FCAA27-2E77-4D14-BBE9-C90CD85296F2}">
      <dgm:prSet/>
      <dgm:spPr/>
      <dgm:t>
        <a:bodyPr/>
        <a:lstStyle/>
        <a:p>
          <a:endParaRPr lang="en-US"/>
        </a:p>
      </dgm:t>
    </dgm:pt>
    <dgm:pt modelId="{E10D59FD-9038-4F4A-9159-B7278E9F6CCD}">
      <dgm:prSet/>
      <dgm:spPr/>
      <dgm:t>
        <a:bodyPr/>
        <a:lstStyle/>
        <a:p>
          <a:r>
            <a:rPr lang="en-US"/>
            <a:t>Review the status of all your managed devices</a:t>
          </a:r>
        </a:p>
      </dgm:t>
    </dgm:pt>
    <dgm:pt modelId="{2A808626-A345-4795-990B-6CF23C3B196B}" type="parTrans" cxnId="{AEF42CBA-0431-4C6A-85FA-80701D96966D}">
      <dgm:prSet/>
      <dgm:spPr/>
      <dgm:t>
        <a:bodyPr/>
        <a:lstStyle/>
        <a:p>
          <a:endParaRPr lang="en-US"/>
        </a:p>
      </dgm:t>
    </dgm:pt>
    <dgm:pt modelId="{E5AA21F9-24E6-41E2-92DD-32D984EE2CAD}" type="sibTrans" cxnId="{AEF42CBA-0431-4C6A-85FA-80701D96966D}">
      <dgm:prSet/>
      <dgm:spPr/>
      <dgm:t>
        <a:bodyPr/>
        <a:lstStyle/>
        <a:p>
          <a:endParaRPr lang="en-US"/>
        </a:p>
      </dgm:t>
    </dgm:pt>
    <dgm:pt modelId="{D7060DCE-1164-4E4F-AB56-598E6FB4BE89}">
      <dgm:prSet/>
      <dgm:spPr/>
      <dgm:t>
        <a:bodyPr/>
        <a:lstStyle/>
        <a:p>
          <a:r>
            <a:rPr lang="en-US"/>
            <a:t>Deploy</a:t>
          </a:r>
        </a:p>
      </dgm:t>
    </dgm:pt>
    <dgm:pt modelId="{2B558295-8574-4360-AA60-A28EE551967F}" type="parTrans" cxnId="{B5B33A57-08F2-4B39-99D5-932E1E84B492}">
      <dgm:prSet/>
      <dgm:spPr/>
      <dgm:t>
        <a:bodyPr/>
        <a:lstStyle/>
        <a:p>
          <a:endParaRPr lang="en-US"/>
        </a:p>
      </dgm:t>
    </dgm:pt>
    <dgm:pt modelId="{2070E034-4333-4A08-A9D6-9C423C51275D}" type="sibTrans" cxnId="{B5B33A57-08F2-4B39-99D5-932E1E84B492}">
      <dgm:prSet/>
      <dgm:spPr/>
      <dgm:t>
        <a:bodyPr/>
        <a:lstStyle/>
        <a:p>
          <a:endParaRPr lang="en-US"/>
        </a:p>
      </dgm:t>
    </dgm:pt>
    <dgm:pt modelId="{B310B4CD-B147-40DB-8739-D7DA6BEEEFD8}">
      <dgm:prSet/>
      <dgm:spPr/>
      <dgm:t>
        <a:bodyPr/>
        <a:lstStyle/>
        <a:p>
          <a:r>
            <a:rPr lang="en-US"/>
            <a:t>Deploy security baselines that establish best practice security configurations for devices</a:t>
          </a:r>
        </a:p>
      </dgm:t>
    </dgm:pt>
    <dgm:pt modelId="{E7DE812E-12DF-47CD-AF69-9864005D9CD8}" type="parTrans" cxnId="{E548266C-4B28-4720-8152-D1399D57342A}">
      <dgm:prSet/>
      <dgm:spPr/>
      <dgm:t>
        <a:bodyPr/>
        <a:lstStyle/>
        <a:p>
          <a:endParaRPr lang="en-US"/>
        </a:p>
      </dgm:t>
    </dgm:pt>
    <dgm:pt modelId="{C95D2C19-F9EF-46A4-9C52-648F7535BD95}" type="sibTrans" cxnId="{E548266C-4B28-4720-8152-D1399D57342A}">
      <dgm:prSet/>
      <dgm:spPr/>
      <dgm:t>
        <a:bodyPr/>
        <a:lstStyle/>
        <a:p>
          <a:endParaRPr lang="en-US"/>
        </a:p>
      </dgm:t>
    </dgm:pt>
    <dgm:pt modelId="{93AAF9BD-0D6C-46F8-A228-831C50194E9B}">
      <dgm:prSet/>
      <dgm:spPr/>
      <dgm:t>
        <a:bodyPr/>
        <a:lstStyle/>
        <a:p>
          <a:r>
            <a:rPr lang="en-US"/>
            <a:t>Manage</a:t>
          </a:r>
        </a:p>
      </dgm:t>
    </dgm:pt>
    <dgm:pt modelId="{CC460E28-DE28-41A6-8B2E-F6AC3E5DFFB6}" type="parTrans" cxnId="{E718ABFC-8710-405D-8ED8-D82703F676C6}">
      <dgm:prSet/>
      <dgm:spPr/>
      <dgm:t>
        <a:bodyPr/>
        <a:lstStyle/>
        <a:p>
          <a:endParaRPr lang="en-US"/>
        </a:p>
      </dgm:t>
    </dgm:pt>
    <dgm:pt modelId="{5DCBB958-407C-4A5A-96C6-EF0056EC83DD}" type="sibTrans" cxnId="{E718ABFC-8710-405D-8ED8-D82703F676C6}">
      <dgm:prSet/>
      <dgm:spPr/>
      <dgm:t>
        <a:bodyPr/>
        <a:lstStyle/>
        <a:p>
          <a:endParaRPr lang="en-US"/>
        </a:p>
      </dgm:t>
    </dgm:pt>
    <dgm:pt modelId="{DCDF3639-D409-459D-A986-99A8B1872712}">
      <dgm:prSet/>
      <dgm:spPr/>
      <dgm:t>
        <a:bodyPr/>
        <a:lstStyle/>
        <a:p>
          <a:r>
            <a:rPr lang="en-US"/>
            <a:t>Manage security configurations on devices through tightly focused policies</a:t>
          </a:r>
        </a:p>
      </dgm:t>
    </dgm:pt>
    <dgm:pt modelId="{3A8014B1-39E2-4E1B-93A9-506F6E4AFA15}" type="parTrans" cxnId="{79EC1CB8-50CA-486C-8CA2-83EB17555613}">
      <dgm:prSet/>
      <dgm:spPr/>
      <dgm:t>
        <a:bodyPr/>
        <a:lstStyle/>
        <a:p>
          <a:endParaRPr lang="en-US"/>
        </a:p>
      </dgm:t>
    </dgm:pt>
    <dgm:pt modelId="{66918969-17AE-4BA3-91B5-222093C449A6}" type="sibTrans" cxnId="{79EC1CB8-50CA-486C-8CA2-83EB17555613}">
      <dgm:prSet/>
      <dgm:spPr/>
      <dgm:t>
        <a:bodyPr/>
        <a:lstStyle/>
        <a:p>
          <a:endParaRPr lang="en-US"/>
        </a:p>
      </dgm:t>
    </dgm:pt>
    <dgm:pt modelId="{C3942118-B52D-44CE-A11A-1D1F8CFA4CF5}">
      <dgm:prSet/>
      <dgm:spPr/>
      <dgm:t>
        <a:bodyPr/>
        <a:lstStyle/>
        <a:p>
          <a:r>
            <a:rPr lang="en-US"/>
            <a:t>Establish</a:t>
          </a:r>
        </a:p>
      </dgm:t>
    </dgm:pt>
    <dgm:pt modelId="{F18C0A8B-2459-4FBF-B6E8-F0E5A4FF83F2}" type="parTrans" cxnId="{7F8CA0F3-717F-46D2-AC9D-5EFDAC078C7B}">
      <dgm:prSet/>
      <dgm:spPr/>
      <dgm:t>
        <a:bodyPr/>
        <a:lstStyle/>
        <a:p>
          <a:endParaRPr lang="en-US"/>
        </a:p>
      </dgm:t>
    </dgm:pt>
    <dgm:pt modelId="{66D655D5-313D-4EE6-8079-966D67881ED4}" type="sibTrans" cxnId="{7F8CA0F3-717F-46D2-AC9D-5EFDAC078C7B}">
      <dgm:prSet/>
      <dgm:spPr/>
      <dgm:t>
        <a:bodyPr/>
        <a:lstStyle/>
        <a:p>
          <a:endParaRPr lang="en-US"/>
        </a:p>
      </dgm:t>
    </dgm:pt>
    <dgm:pt modelId="{238D8409-9C31-441D-A5B3-BBC5A7D80A0C}">
      <dgm:prSet/>
      <dgm:spPr/>
      <dgm:t>
        <a:bodyPr/>
        <a:lstStyle/>
        <a:p>
          <a:r>
            <a:rPr lang="en-US"/>
            <a:t>Establish device and user requirements through compliance policy</a:t>
          </a:r>
        </a:p>
      </dgm:t>
    </dgm:pt>
    <dgm:pt modelId="{0C630CAC-17E3-44BF-86A0-EDE05DAF7069}" type="parTrans" cxnId="{8489012B-2234-4781-8663-2B7E573FA2FE}">
      <dgm:prSet/>
      <dgm:spPr/>
      <dgm:t>
        <a:bodyPr/>
        <a:lstStyle/>
        <a:p>
          <a:endParaRPr lang="en-US"/>
        </a:p>
      </dgm:t>
    </dgm:pt>
    <dgm:pt modelId="{8B8330B8-55F4-4C6B-9FCE-393FFBFE3E78}" type="sibTrans" cxnId="{8489012B-2234-4781-8663-2B7E573FA2FE}">
      <dgm:prSet/>
      <dgm:spPr/>
      <dgm:t>
        <a:bodyPr/>
        <a:lstStyle/>
        <a:p>
          <a:endParaRPr lang="en-US"/>
        </a:p>
      </dgm:t>
    </dgm:pt>
    <dgm:pt modelId="{9E161672-FF02-467D-A25A-5701E44EA9ED}">
      <dgm:prSet/>
      <dgm:spPr/>
      <dgm:t>
        <a:bodyPr/>
        <a:lstStyle/>
        <a:p>
          <a:r>
            <a:rPr lang="en-US"/>
            <a:t>Integrate</a:t>
          </a:r>
        </a:p>
      </dgm:t>
    </dgm:pt>
    <dgm:pt modelId="{137852CD-1A79-4A26-A366-621DBAB55EDE}" type="parTrans" cxnId="{DB51DA0C-E17A-4CF8-87D9-9F5427325850}">
      <dgm:prSet/>
      <dgm:spPr/>
      <dgm:t>
        <a:bodyPr/>
        <a:lstStyle/>
        <a:p>
          <a:endParaRPr lang="en-US"/>
        </a:p>
      </dgm:t>
    </dgm:pt>
    <dgm:pt modelId="{35F5CD7E-66EC-4D3E-AC9F-3D7FC1B33AD4}" type="sibTrans" cxnId="{DB51DA0C-E17A-4CF8-87D9-9F5427325850}">
      <dgm:prSet/>
      <dgm:spPr/>
      <dgm:t>
        <a:bodyPr/>
        <a:lstStyle/>
        <a:p>
          <a:endParaRPr lang="en-US"/>
        </a:p>
      </dgm:t>
    </dgm:pt>
    <dgm:pt modelId="{BCA17A11-72F4-4685-8CF8-3A71B0A35AB1}">
      <dgm:prSet/>
      <dgm:spPr/>
      <dgm:t>
        <a:bodyPr/>
        <a:lstStyle/>
        <a:p>
          <a:r>
            <a:rPr lang="en-US"/>
            <a:t>Integrate Intune with your Microsoft Defender ATP, and Integrate Configuration Manager with ATP. </a:t>
          </a:r>
        </a:p>
      </dgm:t>
    </dgm:pt>
    <dgm:pt modelId="{F11C972B-68AA-40AE-AD0C-5886AB86C226}" type="parTrans" cxnId="{D379BB8F-D4C1-4A90-9B17-C2DCDB4D40DE}">
      <dgm:prSet/>
      <dgm:spPr/>
      <dgm:t>
        <a:bodyPr/>
        <a:lstStyle/>
        <a:p>
          <a:endParaRPr lang="en-US"/>
        </a:p>
      </dgm:t>
    </dgm:pt>
    <dgm:pt modelId="{BF5CB043-C4D2-4153-A155-2BBA4A1B79F6}" type="sibTrans" cxnId="{D379BB8F-D4C1-4A90-9B17-C2DCDB4D40DE}">
      <dgm:prSet/>
      <dgm:spPr/>
      <dgm:t>
        <a:bodyPr/>
        <a:lstStyle/>
        <a:p>
          <a:endParaRPr lang="en-US"/>
        </a:p>
      </dgm:t>
    </dgm:pt>
    <dgm:pt modelId="{BA9190F6-954D-4662-9038-E8841068C26F}" type="pres">
      <dgm:prSet presAssocID="{2F903FB8-68B8-4424-8EA6-3F9F741FBC04}" presName="Name0" presStyleCnt="0">
        <dgm:presLayoutVars>
          <dgm:dir/>
          <dgm:animLvl val="lvl"/>
          <dgm:resizeHandles val="exact"/>
        </dgm:presLayoutVars>
      </dgm:prSet>
      <dgm:spPr/>
    </dgm:pt>
    <dgm:pt modelId="{3DA5C4CA-6355-4BAC-9400-3DBEBB8F52FB}" type="pres">
      <dgm:prSet presAssocID="{6BA5A006-6B8C-4C7D-887E-BFACE9E087AB}" presName="linNode" presStyleCnt="0"/>
      <dgm:spPr/>
    </dgm:pt>
    <dgm:pt modelId="{C71FE759-3F63-429B-85BC-45409AB22978}" type="pres">
      <dgm:prSet presAssocID="{6BA5A006-6B8C-4C7D-887E-BFACE9E087AB}" presName="parentText" presStyleLbl="alignNode1" presStyleIdx="0" presStyleCnt="6">
        <dgm:presLayoutVars>
          <dgm:chMax val="1"/>
          <dgm:bulletEnabled/>
        </dgm:presLayoutVars>
      </dgm:prSet>
      <dgm:spPr/>
    </dgm:pt>
    <dgm:pt modelId="{9DE27669-8F2B-438D-8538-6FF5553D755D}" type="pres">
      <dgm:prSet presAssocID="{6BA5A006-6B8C-4C7D-887E-BFACE9E087AB}" presName="descendantText" presStyleLbl="alignAccFollowNode1" presStyleIdx="0" presStyleCnt="6">
        <dgm:presLayoutVars>
          <dgm:bulletEnabled/>
        </dgm:presLayoutVars>
      </dgm:prSet>
      <dgm:spPr/>
    </dgm:pt>
    <dgm:pt modelId="{2A1889C2-ED2D-4529-A3B4-F624B298E779}" type="pres">
      <dgm:prSet presAssocID="{560E8876-C7FA-4375-9F61-203B9D61CC6B}" presName="sp" presStyleCnt="0"/>
      <dgm:spPr/>
    </dgm:pt>
    <dgm:pt modelId="{B267EBCE-504F-4B95-A010-F0A0B75CF8D2}" type="pres">
      <dgm:prSet presAssocID="{46EBFCF4-E760-4929-9E63-936C0204E0BA}" presName="linNode" presStyleCnt="0"/>
      <dgm:spPr/>
    </dgm:pt>
    <dgm:pt modelId="{37247870-AC68-497C-821F-AE9750288676}" type="pres">
      <dgm:prSet presAssocID="{46EBFCF4-E760-4929-9E63-936C0204E0BA}" presName="parentText" presStyleLbl="alignNode1" presStyleIdx="1" presStyleCnt="6">
        <dgm:presLayoutVars>
          <dgm:chMax val="1"/>
          <dgm:bulletEnabled/>
        </dgm:presLayoutVars>
      </dgm:prSet>
      <dgm:spPr/>
    </dgm:pt>
    <dgm:pt modelId="{8FC4A03C-45F2-4A65-A78A-BB453274F6EF}" type="pres">
      <dgm:prSet presAssocID="{46EBFCF4-E760-4929-9E63-936C0204E0BA}" presName="descendantText" presStyleLbl="alignAccFollowNode1" presStyleIdx="1" presStyleCnt="6">
        <dgm:presLayoutVars>
          <dgm:bulletEnabled/>
        </dgm:presLayoutVars>
      </dgm:prSet>
      <dgm:spPr/>
    </dgm:pt>
    <dgm:pt modelId="{4668DF1F-BC78-405A-AA43-5E5B2B87D4C0}" type="pres">
      <dgm:prSet presAssocID="{55042DF5-26D4-474B-8938-E8502CBC9E48}" presName="sp" presStyleCnt="0"/>
      <dgm:spPr/>
    </dgm:pt>
    <dgm:pt modelId="{1B6507D9-6BE0-4C98-8162-00254177866E}" type="pres">
      <dgm:prSet presAssocID="{D7060DCE-1164-4E4F-AB56-598E6FB4BE89}" presName="linNode" presStyleCnt="0"/>
      <dgm:spPr/>
    </dgm:pt>
    <dgm:pt modelId="{914E86EE-5EF2-42BA-9ED6-D906D090C281}" type="pres">
      <dgm:prSet presAssocID="{D7060DCE-1164-4E4F-AB56-598E6FB4BE89}" presName="parentText" presStyleLbl="alignNode1" presStyleIdx="2" presStyleCnt="6">
        <dgm:presLayoutVars>
          <dgm:chMax val="1"/>
          <dgm:bulletEnabled/>
        </dgm:presLayoutVars>
      </dgm:prSet>
      <dgm:spPr/>
    </dgm:pt>
    <dgm:pt modelId="{F179308B-E9B3-40FC-9984-FB13B5245371}" type="pres">
      <dgm:prSet presAssocID="{D7060DCE-1164-4E4F-AB56-598E6FB4BE89}" presName="descendantText" presStyleLbl="alignAccFollowNode1" presStyleIdx="2" presStyleCnt="6">
        <dgm:presLayoutVars>
          <dgm:bulletEnabled/>
        </dgm:presLayoutVars>
      </dgm:prSet>
      <dgm:spPr/>
    </dgm:pt>
    <dgm:pt modelId="{864551D8-134D-4659-9150-1ABD49394088}" type="pres">
      <dgm:prSet presAssocID="{2070E034-4333-4A08-A9D6-9C423C51275D}" presName="sp" presStyleCnt="0"/>
      <dgm:spPr/>
    </dgm:pt>
    <dgm:pt modelId="{E077A875-1126-4DE1-AEA5-7CBADFD22908}" type="pres">
      <dgm:prSet presAssocID="{93AAF9BD-0D6C-46F8-A228-831C50194E9B}" presName="linNode" presStyleCnt="0"/>
      <dgm:spPr/>
    </dgm:pt>
    <dgm:pt modelId="{13897DAB-ECBF-4FCF-8AD9-F2D9B6A8E225}" type="pres">
      <dgm:prSet presAssocID="{93AAF9BD-0D6C-46F8-A228-831C50194E9B}" presName="parentText" presStyleLbl="alignNode1" presStyleIdx="3" presStyleCnt="6">
        <dgm:presLayoutVars>
          <dgm:chMax val="1"/>
          <dgm:bulletEnabled/>
        </dgm:presLayoutVars>
      </dgm:prSet>
      <dgm:spPr/>
    </dgm:pt>
    <dgm:pt modelId="{38CF5ABC-885B-462C-8EFB-217AFF45508A}" type="pres">
      <dgm:prSet presAssocID="{93AAF9BD-0D6C-46F8-A228-831C50194E9B}" presName="descendantText" presStyleLbl="alignAccFollowNode1" presStyleIdx="3" presStyleCnt="6">
        <dgm:presLayoutVars>
          <dgm:bulletEnabled/>
        </dgm:presLayoutVars>
      </dgm:prSet>
      <dgm:spPr/>
    </dgm:pt>
    <dgm:pt modelId="{4911310E-AB86-4CD1-ACFD-8276F0DDD17C}" type="pres">
      <dgm:prSet presAssocID="{5DCBB958-407C-4A5A-96C6-EF0056EC83DD}" presName="sp" presStyleCnt="0"/>
      <dgm:spPr/>
    </dgm:pt>
    <dgm:pt modelId="{96155B27-F8D2-4689-8AA1-8F2C29800A6F}" type="pres">
      <dgm:prSet presAssocID="{C3942118-B52D-44CE-A11A-1D1F8CFA4CF5}" presName="linNode" presStyleCnt="0"/>
      <dgm:spPr/>
    </dgm:pt>
    <dgm:pt modelId="{3C87076D-31B0-4221-9523-CAEB473386A7}" type="pres">
      <dgm:prSet presAssocID="{C3942118-B52D-44CE-A11A-1D1F8CFA4CF5}" presName="parentText" presStyleLbl="alignNode1" presStyleIdx="4" presStyleCnt="6">
        <dgm:presLayoutVars>
          <dgm:chMax val="1"/>
          <dgm:bulletEnabled/>
        </dgm:presLayoutVars>
      </dgm:prSet>
      <dgm:spPr/>
    </dgm:pt>
    <dgm:pt modelId="{66673A68-D5A9-470A-9DD9-33AFAC78E6D3}" type="pres">
      <dgm:prSet presAssocID="{C3942118-B52D-44CE-A11A-1D1F8CFA4CF5}" presName="descendantText" presStyleLbl="alignAccFollowNode1" presStyleIdx="4" presStyleCnt="6">
        <dgm:presLayoutVars>
          <dgm:bulletEnabled/>
        </dgm:presLayoutVars>
      </dgm:prSet>
      <dgm:spPr/>
    </dgm:pt>
    <dgm:pt modelId="{08A6E9D4-971A-47A1-941C-E2B20EFD2FB1}" type="pres">
      <dgm:prSet presAssocID="{66D655D5-313D-4EE6-8079-966D67881ED4}" presName="sp" presStyleCnt="0"/>
      <dgm:spPr/>
    </dgm:pt>
    <dgm:pt modelId="{818E2F51-5FD6-47E4-A6AC-401C2CA10DAB}" type="pres">
      <dgm:prSet presAssocID="{9E161672-FF02-467D-A25A-5701E44EA9ED}" presName="linNode" presStyleCnt="0"/>
      <dgm:spPr/>
    </dgm:pt>
    <dgm:pt modelId="{6B6BA2FA-8B38-48D6-A905-5EE95B57F6EF}" type="pres">
      <dgm:prSet presAssocID="{9E161672-FF02-467D-A25A-5701E44EA9ED}" presName="parentText" presStyleLbl="alignNode1" presStyleIdx="5" presStyleCnt="6">
        <dgm:presLayoutVars>
          <dgm:chMax val="1"/>
          <dgm:bulletEnabled/>
        </dgm:presLayoutVars>
      </dgm:prSet>
      <dgm:spPr/>
    </dgm:pt>
    <dgm:pt modelId="{D264F263-221F-43DC-AC6C-3400094AC188}" type="pres">
      <dgm:prSet presAssocID="{9E161672-FF02-467D-A25A-5701E44EA9ED}" presName="descendantText" presStyleLbl="alignAccFollowNode1" presStyleIdx="5" presStyleCnt="6">
        <dgm:presLayoutVars>
          <dgm:bulletEnabled/>
        </dgm:presLayoutVars>
      </dgm:prSet>
      <dgm:spPr/>
    </dgm:pt>
  </dgm:ptLst>
  <dgm:cxnLst>
    <dgm:cxn modelId="{DB51DA0C-E17A-4CF8-87D9-9F5427325850}" srcId="{2F903FB8-68B8-4424-8EA6-3F9F741FBC04}" destId="{9E161672-FF02-467D-A25A-5701E44EA9ED}" srcOrd="5" destOrd="0" parTransId="{137852CD-1A79-4A26-A366-621DBAB55EDE}" sibTransId="{35F5CD7E-66EC-4D3E-AC9F-3D7FC1B33AD4}"/>
    <dgm:cxn modelId="{5E12CB0D-7A3F-4CF3-81FC-D57A9444A07F}" type="presOf" srcId="{D7060DCE-1164-4E4F-AB56-598E6FB4BE89}" destId="{914E86EE-5EF2-42BA-9ED6-D906D090C281}" srcOrd="0" destOrd="0" presId="urn:microsoft.com/office/officeart/2016/7/layout/VerticalSolidActionList"/>
    <dgm:cxn modelId="{B182FE1A-DD72-4C9A-A85B-31CCD870433E}" type="presOf" srcId="{9E161672-FF02-467D-A25A-5701E44EA9ED}" destId="{6B6BA2FA-8B38-48D6-A905-5EE95B57F6EF}" srcOrd="0" destOrd="0" presId="urn:microsoft.com/office/officeart/2016/7/layout/VerticalSolidActionList"/>
    <dgm:cxn modelId="{520A9A25-8630-4DC1-8FE8-35252CB35220}" srcId="{2F903FB8-68B8-4424-8EA6-3F9F741FBC04}" destId="{6BA5A006-6B8C-4C7D-887E-BFACE9E087AB}" srcOrd="0" destOrd="0" parTransId="{26C87822-B7CA-4CDC-AECB-A295DD00A714}" sibTransId="{560E8876-C7FA-4375-9F61-203B9D61CC6B}"/>
    <dgm:cxn modelId="{86D57327-4151-40DD-8D3A-4146C62ADEA6}" type="presOf" srcId="{93AAF9BD-0D6C-46F8-A228-831C50194E9B}" destId="{13897DAB-ECBF-4FCF-8AD9-F2D9B6A8E225}" srcOrd="0" destOrd="0" presId="urn:microsoft.com/office/officeart/2016/7/layout/VerticalSolidActionList"/>
    <dgm:cxn modelId="{92FCAA27-2E77-4D14-BBE9-C90CD85296F2}" srcId="{2F903FB8-68B8-4424-8EA6-3F9F741FBC04}" destId="{46EBFCF4-E760-4929-9E63-936C0204E0BA}" srcOrd="1" destOrd="0" parTransId="{58C19F03-FD74-4E01-893D-040C9A6863D2}" sibTransId="{55042DF5-26D4-474B-8938-E8502CBC9E48}"/>
    <dgm:cxn modelId="{8489012B-2234-4781-8663-2B7E573FA2FE}" srcId="{C3942118-B52D-44CE-A11A-1D1F8CFA4CF5}" destId="{238D8409-9C31-441D-A5B3-BBC5A7D80A0C}" srcOrd="0" destOrd="0" parTransId="{0C630CAC-17E3-44BF-86A0-EDE05DAF7069}" sibTransId="{8B8330B8-55F4-4C6B-9FCE-393FFBFE3E78}"/>
    <dgm:cxn modelId="{5079E031-D48F-4DC0-8743-C8C22AC287BB}" srcId="{6BA5A006-6B8C-4C7D-887E-BFACE9E087AB}" destId="{FBC85683-2F91-4C5C-ADCD-5E1907B175B7}" srcOrd="0" destOrd="0" parTransId="{A5FBE3D7-29EC-4BEF-8424-6F181D5BB643}" sibTransId="{9DB593E4-574D-4A7A-B125-739E061FFD11}"/>
    <dgm:cxn modelId="{6D4FFA3A-5744-48AD-8F28-6D895BB8AD68}" type="presOf" srcId="{DCDF3639-D409-459D-A986-99A8B1872712}" destId="{38CF5ABC-885B-462C-8EFB-217AFF45508A}" srcOrd="0" destOrd="0" presId="urn:microsoft.com/office/officeart/2016/7/layout/VerticalSolidActionList"/>
    <dgm:cxn modelId="{D5DB003C-C409-4963-A774-3783EB41B5BB}" type="presOf" srcId="{B310B4CD-B147-40DB-8739-D7DA6BEEEFD8}" destId="{F179308B-E9B3-40FC-9984-FB13B5245371}" srcOrd="0" destOrd="0" presId="urn:microsoft.com/office/officeart/2016/7/layout/VerticalSolidActionList"/>
    <dgm:cxn modelId="{1BEE4B42-4DE6-4EE5-BCE6-154033B06CEF}" type="presOf" srcId="{E10D59FD-9038-4F4A-9159-B7278E9F6CCD}" destId="{8FC4A03C-45F2-4A65-A78A-BB453274F6EF}" srcOrd="0" destOrd="0" presId="urn:microsoft.com/office/officeart/2016/7/layout/VerticalSolidActionList"/>
    <dgm:cxn modelId="{0B2C1A4C-59DE-4AAE-B7ED-12A248C79298}" type="presOf" srcId="{238D8409-9C31-441D-A5B3-BBC5A7D80A0C}" destId="{66673A68-D5A9-470A-9DD9-33AFAC78E6D3}" srcOrd="0" destOrd="0" presId="urn:microsoft.com/office/officeart/2016/7/layout/VerticalSolidActionList"/>
    <dgm:cxn modelId="{E548266C-4B28-4720-8152-D1399D57342A}" srcId="{D7060DCE-1164-4E4F-AB56-598E6FB4BE89}" destId="{B310B4CD-B147-40DB-8739-D7DA6BEEEFD8}" srcOrd="0" destOrd="0" parTransId="{E7DE812E-12DF-47CD-AF69-9864005D9CD8}" sibTransId="{C95D2C19-F9EF-46A4-9C52-648F7535BD95}"/>
    <dgm:cxn modelId="{2EA32F4C-9371-4E3B-A303-33424489883C}" type="presOf" srcId="{C3942118-B52D-44CE-A11A-1D1F8CFA4CF5}" destId="{3C87076D-31B0-4221-9523-CAEB473386A7}" srcOrd="0" destOrd="0" presId="urn:microsoft.com/office/officeart/2016/7/layout/VerticalSolidActionList"/>
    <dgm:cxn modelId="{B5B33A57-08F2-4B39-99D5-932E1E84B492}" srcId="{2F903FB8-68B8-4424-8EA6-3F9F741FBC04}" destId="{D7060DCE-1164-4E4F-AB56-598E6FB4BE89}" srcOrd="2" destOrd="0" parTransId="{2B558295-8574-4360-AA60-A28EE551967F}" sibTransId="{2070E034-4333-4A08-A9D6-9C423C51275D}"/>
    <dgm:cxn modelId="{35CBEA8E-2910-4DB8-AE39-5315F32BFFCA}" type="presOf" srcId="{6BA5A006-6B8C-4C7D-887E-BFACE9E087AB}" destId="{C71FE759-3F63-429B-85BC-45409AB22978}" srcOrd="0" destOrd="0" presId="urn:microsoft.com/office/officeart/2016/7/layout/VerticalSolidActionList"/>
    <dgm:cxn modelId="{D379BB8F-D4C1-4A90-9B17-C2DCDB4D40DE}" srcId="{9E161672-FF02-467D-A25A-5701E44EA9ED}" destId="{BCA17A11-72F4-4685-8CF8-3A71B0A35AB1}" srcOrd="0" destOrd="0" parTransId="{F11C972B-68AA-40AE-AD0C-5886AB86C226}" sibTransId="{BF5CB043-C4D2-4153-A155-2BBA4A1B79F6}"/>
    <dgm:cxn modelId="{C945B0A7-0B23-4914-92CB-D7FE639995E1}" type="presOf" srcId="{2F903FB8-68B8-4424-8EA6-3F9F741FBC04}" destId="{BA9190F6-954D-4662-9038-E8841068C26F}" srcOrd="0" destOrd="0" presId="urn:microsoft.com/office/officeart/2016/7/layout/VerticalSolidActionList"/>
    <dgm:cxn modelId="{79EC1CB8-50CA-486C-8CA2-83EB17555613}" srcId="{93AAF9BD-0D6C-46F8-A228-831C50194E9B}" destId="{DCDF3639-D409-459D-A986-99A8B1872712}" srcOrd="0" destOrd="0" parTransId="{3A8014B1-39E2-4E1B-93A9-506F6E4AFA15}" sibTransId="{66918969-17AE-4BA3-91B5-222093C449A6}"/>
    <dgm:cxn modelId="{AEF42CBA-0431-4C6A-85FA-80701D96966D}" srcId="{46EBFCF4-E760-4929-9E63-936C0204E0BA}" destId="{E10D59FD-9038-4F4A-9159-B7278E9F6CCD}" srcOrd="0" destOrd="0" parTransId="{2A808626-A345-4795-990B-6CF23C3B196B}" sibTransId="{E5AA21F9-24E6-41E2-92DD-32D984EE2CAD}"/>
    <dgm:cxn modelId="{A49C7ACA-A122-47EF-A26A-F06E43B5344C}" type="presOf" srcId="{BCA17A11-72F4-4685-8CF8-3A71B0A35AB1}" destId="{D264F263-221F-43DC-AC6C-3400094AC188}" srcOrd="0" destOrd="0" presId="urn:microsoft.com/office/officeart/2016/7/layout/VerticalSolidActionList"/>
    <dgm:cxn modelId="{7F6F1CF2-F2DF-4064-964B-E5384F88C6BB}" type="presOf" srcId="{46EBFCF4-E760-4929-9E63-936C0204E0BA}" destId="{37247870-AC68-497C-821F-AE9750288676}" srcOrd="0" destOrd="0" presId="urn:microsoft.com/office/officeart/2016/7/layout/VerticalSolidActionList"/>
    <dgm:cxn modelId="{7F8CA0F3-717F-46D2-AC9D-5EFDAC078C7B}" srcId="{2F903FB8-68B8-4424-8EA6-3F9F741FBC04}" destId="{C3942118-B52D-44CE-A11A-1D1F8CFA4CF5}" srcOrd="4" destOrd="0" parTransId="{F18C0A8B-2459-4FBF-B6E8-F0E5A4FF83F2}" sibTransId="{66D655D5-313D-4EE6-8079-966D67881ED4}"/>
    <dgm:cxn modelId="{E718ABFC-8710-405D-8ED8-D82703F676C6}" srcId="{2F903FB8-68B8-4424-8EA6-3F9F741FBC04}" destId="{93AAF9BD-0D6C-46F8-A228-831C50194E9B}" srcOrd="3" destOrd="0" parTransId="{CC460E28-DE28-41A6-8B2E-F6AC3E5DFFB6}" sibTransId="{5DCBB958-407C-4A5A-96C6-EF0056EC83DD}"/>
    <dgm:cxn modelId="{B302EDFD-A50B-4A57-AC9C-54BB11F80048}" type="presOf" srcId="{FBC85683-2F91-4C5C-ADCD-5E1907B175B7}" destId="{9DE27669-8F2B-438D-8538-6FF5553D755D}" srcOrd="0" destOrd="0" presId="urn:microsoft.com/office/officeart/2016/7/layout/VerticalSolidActionList"/>
    <dgm:cxn modelId="{30A2CF0B-371B-4B6A-B2A9-53A1895221DB}" type="presParOf" srcId="{BA9190F6-954D-4662-9038-E8841068C26F}" destId="{3DA5C4CA-6355-4BAC-9400-3DBEBB8F52FB}" srcOrd="0" destOrd="0" presId="urn:microsoft.com/office/officeart/2016/7/layout/VerticalSolidActionList"/>
    <dgm:cxn modelId="{C5F369DD-B75B-4267-A557-3E56CB8FAB11}" type="presParOf" srcId="{3DA5C4CA-6355-4BAC-9400-3DBEBB8F52FB}" destId="{C71FE759-3F63-429B-85BC-45409AB22978}" srcOrd="0" destOrd="0" presId="urn:microsoft.com/office/officeart/2016/7/layout/VerticalSolidActionList"/>
    <dgm:cxn modelId="{9770A2A9-FC66-4666-B189-9961D8B3EC68}" type="presParOf" srcId="{3DA5C4CA-6355-4BAC-9400-3DBEBB8F52FB}" destId="{9DE27669-8F2B-438D-8538-6FF5553D755D}" srcOrd="1" destOrd="0" presId="urn:microsoft.com/office/officeart/2016/7/layout/VerticalSolidActionList"/>
    <dgm:cxn modelId="{9296F996-0669-472B-8D0B-D96F60A7AF36}" type="presParOf" srcId="{BA9190F6-954D-4662-9038-E8841068C26F}" destId="{2A1889C2-ED2D-4529-A3B4-F624B298E779}" srcOrd="1" destOrd="0" presId="urn:microsoft.com/office/officeart/2016/7/layout/VerticalSolidActionList"/>
    <dgm:cxn modelId="{1FCEF0B5-6877-4C64-9CCB-342AD8F6697C}" type="presParOf" srcId="{BA9190F6-954D-4662-9038-E8841068C26F}" destId="{B267EBCE-504F-4B95-A010-F0A0B75CF8D2}" srcOrd="2" destOrd="0" presId="urn:microsoft.com/office/officeart/2016/7/layout/VerticalSolidActionList"/>
    <dgm:cxn modelId="{32FEDEBF-69E1-4DBB-B0C5-D60BB1E75FE8}" type="presParOf" srcId="{B267EBCE-504F-4B95-A010-F0A0B75CF8D2}" destId="{37247870-AC68-497C-821F-AE9750288676}" srcOrd="0" destOrd="0" presId="urn:microsoft.com/office/officeart/2016/7/layout/VerticalSolidActionList"/>
    <dgm:cxn modelId="{3DDE36A3-6914-47AE-96CE-D8E10786085A}" type="presParOf" srcId="{B267EBCE-504F-4B95-A010-F0A0B75CF8D2}" destId="{8FC4A03C-45F2-4A65-A78A-BB453274F6EF}" srcOrd="1" destOrd="0" presId="urn:microsoft.com/office/officeart/2016/7/layout/VerticalSolidActionList"/>
    <dgm:cxn modelId="{C5673F26-46E1-41CA-8E4D-0B908C866E75}" type="presParOf" srcId="{BA9190F6-954D-4662-9038-E8841068C26F}" destId="{4668DF1F-BC78-405A-AA43-5E5B2B87D4C0}" srcOrd="3" destOrd="0" presId="urn:microsoft.com/office/officeart/2016/7/layout/VerticalSolidActionList"/>
    <dgm:cxn modelId="{5B3961EC-58D6-4D1B-8433-669C2666B58C}" type="presParOf" srcId="{BA9190F6-954D-4662-9038-E8841068C26F}" destId="{1B6507D9-6BE0-4C98-8162-00254177866E}" srcOrd="4" destOrd="0" presId="urn:microsoft.com/office/officeart/2016/7/layout/VerticalSolidActionList"/>
    <dgm:cxn modelId="{0BB59F18-9C54-49BA-BC6B-CD6AE96EF77F}" type="presParOf" srcId="{1B6507D9-6BE0-4C98-8162-00254177866E}" destId="{914E86EE-5EF2-42BA-9ED6-D906D090C281}" srcOrd="0" destOrd="0" presId="urn:microsoft.com/office/officeart/2016/7/layout/VerticalSolidActionList"/>
    <dgm:cxn modelId="{F639F92B-AE52-4BD0-AA4A-2A261B3AFF12}" type="presParOf" srcId="{1B6507D9-6BE0-4C98-8162-00254177866E}" destId="{F179308B-E9B3-40FC-9984-FB13B5245371}" srcOrd="1" destOrd="0" presId="urn:microsoft.com/office/officeart/2016/7/layout/VerticalSolidActionList"/>
    <dgm:cxn modelId="{9524C42F-1A9B-44C8-B9E0-5395095286C8}" type="presParOf" srcId="{BA9190F6-954D-4662-9038-E8841068C26F}" destId="{864551D8-134D-4659-9150-1ABD49394088}" srcOrd="5" destOrd="0" presId="urn:microsoft.com/office/officeart/2016/7/layout/VerticalSolidActionList"/>
    <dgm:cxn modelId="{162968CB-200F-44EE-BFE9-1A68A45BE3AE}" type="presParOf" srcId="{BA9190F6-954D-4662-9038-E8841068C26F}" destId="{E077A875-1126-4DE1-AEA5-7CBADFD22908}" srcOrd="6" destOrd="0" presId="urn:microsoft.com/office/officeart/2016/7/layout/VerticalSolidActionList"/>
    <dgm:cxn modelId="{B33B4B44-679F-42CF-9260-4639ABB2240C}" type="presParOf" srcId="{E077A875-1126-4DE1-AEA5-7CBADFD22908}" destId="{13897DAB-ECBF-4FCF-8AD9-F2D9B6A8E225}" srcOrd="0" destOrd="0" presId="urn:microsoft.com/office/officeart/2016/7/layout/VerticalSolidActionList"/>
    <dgm:cxn modelId="{A7C2C600-8495-49AC-B5A1-3D6F94901500}" type="presParOf" srcId="{E077A875-1126-4DE1-AEA5-7CBADFD22908}" destId="{38CF5ABC-885B-462C-8EFB-217AFF45508A}" srcOrd="1" destOrd="0" presId="urn:microsoft.com/office/officeart/2016/7/layout/VerticalSolidActionList"/>
    <dgm:cxn modelId="{68B547FF-2DBA-478C-ADF2-07CAC9E80EDD}" type="presParOf" srcId="{BA9190F6-954D-4662-9038-E8841068C26F}" destId="{4911310E-AB86-4CD1-ACFD-8276F0DDD17C}" srcOrd="7" destOrd="0" presId="urn:microsoft.com/office/officeart/2016/7/layout/VerticalSolidActionList"/>
    <dgm:cxn modelId="{AD8FC3C3-F2F6-456D-A44F-671AD28EB9D9}" type="presParOf" srcId="{BA9190F6-954D-4662-9038-E8841068C26F}" destId="{96155B27-F8D2-4689-8AA1-8F2C29800A6F}" srcOrd="8" destOrd="0" presId="urn:microsoft.com/office/officeart/2016/7/layout/VerticalSolidActionList"/>
    <dgm:cxn modelId="{4DF51DAD-7CDA-405F-BAEF-722F524EB5DA}" type="presParOf" srcId="{96155B27-F8D2-4689-8AA1-8F2C29800A6F}" destId="{3C87076D-31B0-4221-9523-CAEB473386A7}" srcOrd="0" destOrd="0" presId="urn:microsoft.com/office/officeart/2016/7/layout/VerticalSolidActionList"/>
    <dgm:cxn modelId="{175BFEC3-3780-42ED-A1D5-FE14F732DA97}" type="presParOf" srcId="{96155B27-F8D2-4689-8AA1-8F2C29800A6F}" destId="{66673A68-D5A9-470A-9DD9-33AFAC78E6D3}" srcOrd="1" destOrd="0" presId="urn:microsoft.com/office/officeart/2016/7/layout/VerticalSolidActionList"/>
    <dgm:cxn modelId="{1B2436B5-839F-4447-A95B-68E77F24279E}" type="presParOf" srcId="{BA9190F6-954D-4662-9038-E8841068C26F}" destId="{08A6E9D4-971A-47A1-941C-E2B20EFD2FB1}" srcOrd="9" destOrd="0" presId="urn:microsoft.com/office/officeart/2016/7/layout/VerticalSolidActionList"/>
    <dgm:cxn modelId="{BA926BBE-2B2A-4CD2-906F-FB8B464FCA9A}" type="presParOf" srcId="{BA9190F6-954D-4662-9038-E8841068C26F}" destId="{818E2F51-5FD6-47E4-A6AC-401C2CA10DAB}" srcOrd="10" destOrd="0" presId="urn:microsoft.com/office/officeart/2016/7/layout/VerticalSolidActionList"/>
    <dgm:cxn modelId="{79F5699E-84C7-444F-8565-1725DD197908}" type="presParOf" srcId="{818E2F51-5FD6-47E4-A6AC-401C2CA10DAB}" destId="{6B6BA2FA-8B38-48D6-A905-5EE95B57F6EF}" srcOrd="0" destOrd="0" presId="urn:microsoft.com/office/officeart/2016/7/layout/VerticalSolidActionList"/>
    <dgm:cxn modelId="{5E1D99B5-16ED-4AD6-99A4-8BA9783F1FCF}" type="presParOf" srcId="{818E2F51-5FD6-47E4-A6AC-401C2CA10DAB}" destId="{D264F263-221F-43DC-AC6C-3400094AC188}"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B6BF0E-552D-4E70-85BF-FB396F11E37A}"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EC5E2DD6-A18D-4EF3-8388-31B2BC31A598}">
      <dgm:prSet/>
      <dgm:spPr/>
      <dgm:t>
        <a:bodyPr/>
        <a:lstStyle/>
        <a:p>
          <a:r>
            <a:rPr lang="en-US" b="1" baseline="0"/>
            <a:t>1. What is Conditional Access?</a:t>
          </a:r>
          <a:endParaRPr lang="en-US"/>
        </a:p>
      </dgm:t>
    </dgm:pt>
    <dgm:pt modelId="{0BBC2CFF-0E6B-4777-B921-138D1D72BB60}" type="parTrans" cxnId="{4AC907B9-CBF2-456D-B23F-FC197CCD968A}">
      <dgm:prSet/>
      <dgm:spPr/>
      <dgm:t>
        <a:bodyPr/>
        <a:lstStyle/>
        <a:p>
          <a:endParaRPr lang="en-US" sz="1050"/>
        </a:p>
      </dgm:t>
    </dgm:pt>
    <dgm:pt modelId="{D76D2EC6-5042-4D1B-9C80-3C76CCA1A12F}" type="sibTrans" cxnId="{4AC907B9-CBF2-456D-B23F-FC197CCD968A}">
      <dgm:prSet/>
      <dgm:spPr/>
      <dgm:t>
        <a:bodyPr/>
        <a:lstStyle/>
        <a:p>
          <a:endParaRPr lang="en-US"/>
        </a:p>
      </dgm:t>
    </dgm:pt>
    <dgm:pt modelId="{4ADB05F8-270C-4BE1-A1E4-4552F2CC5B71}">
      <dgm:prSet/>
      <dgm:spPr/>
      <dgm:t>
        <a:bodyPr/>
        <a:lstStyle/>
        <a:p>
          <a:pPr marL="228600" indent="-228600">
            <a:spcAft>
              <a:spcPts val="0"/>
            </a:spcAft>
            <a:buFont typeface="+mj-lt"/>
            <a:buAutoNum type="alphaUcPeriod"/>
          </a:pPr>
          <a:r>
            <a:rPr lang="en-US" b="0" baseline="0" dirty="0"/>
            <a:t>Conditional Access allows anonymous users to access organizational resources on trusted devices.</a:t>
          </a:r>
          <a:endParaRPr lang="en-US" dirty="0"/>
        </a:p>
      </dgm:t>
    </dgm:pt>
    <dgm:pt modelId="{CD35A66F-67FC-4C2F-A825-036B63CEA10C}" type="parTrans" cxnId="{E56370E6-113E-4EFC-81D4-57A92857E31C}">
      <dgm:prSet/>
      <dgm:spPr/>
      <dgm:t>
        <a:bodyPr/>
        <a:lstStyle/>
        <a:p>
          <a:endParaRPr lang="en-US" sz="1050"/>
        </a:p>
      </dgm:t>
    </dgm:pt>
    <dgm:pt modelId="{7D1A3B24-1E9D-4045-8304-D3DF2A8BD298}" type="sibTrans" cxnId="{E56370E6-113E-4EFC-81D4-57A92857E31C}">
      <dgm:prSet/>
      <dgm:spPr/>
      <dgm:t>
        <a:bodyPr/>
        <a:lstStyle/>
        <a:p>
          <a:endParaRPr lang="en-US"/>
        </a:p>
      </dgm:t>
    </dgm:pt>
    <dgm:pt modelId="{84CFD899-EA83-4F13-98CB-EE24F0AFD6CB}">
      <dgm:prSet/>
      <dgm:spPr/>
      <dgm:t>
        <a:bodyPr/>
        <a:lstStyle/>
        <a:p>
          <a:pPr marL="228600" indent="-228600">
            <a:spcAft>
              <a:spcPts val="0"/>
            </a:spcAft>
            <a:buFont typeface="+mj-lt"/>
            <a:buAutoNum type="alphaUcPeriod"/>
          </a:pPr>
          <a:r>
            <a:rPr lang="en-US" b="0" baseline="0" dirty="0"/>
            <a:t>Conditional Access prevents trusted users from accessing trusted devices and trusted apps.</a:t>
          </a:r>
          <a:endParaRPr lang="en-US" dirty="0"/>
        </a:p>
      </dgm:t>
    </dgm:pt>
    <dgm:pt modelId="{5C07B0A9-CC21-4F13-83FD-626955066B7A}" type="parTrans" cxnId="{33673A3D-51D7-47B1-A9D2-98C6A60FEF6A}">
      <dgm:prSet/>
      <dgm:spPr/>
      <dgm:t>
        <a:bodyPr/>
        <a:lstStyle/>
        <a:p>
          <a:endParaRPr lang="en-US" sz="1050"/>
        </a:p>
      </dgm:t>
    </dgm:pt>
    <dgm:pt modelId="{5D3C6541-AF62-4989-A95C-402712B9F13D}" type="sibTrans" cxnId="{33673A3D-51D7-47B1-A9D2-98C6A60FEF6A}">
      <dgm:prSet/>
      <dgm:spPr/>
      <dgm:t>
        <a:bodyPr/>
        <a:lstStyle/>
        <a:p>
          <a:endParaRPr lang="en-US"/>
        </a:p>
      </dgm:t>
    </dgm:pt>
    <dgm:pt modelId="{606B7B5E-9734-4DB0-93D5-1344665BF72F}">
      <dgm:prSet/>
      <dgm:spPr/>
      <dgm:t>
        <a:bodyPr/>
        <a:lstStyle/>
        <a:p>
          <a:pPr marL="228600" indent="-228600">
            <a:spcAft>
              <a:spcPts val="0"/>
            </a:spcAft>
            <a:buFont typeface="+mj-lt"/>
            <a:buAutoNum type="alphaUcPeriod"/>
          </a:pPr>
          <a:r>
            <a:rPr lang="en-US" b="0" baseline="0" dirty="0"/>
            <a:t>Conditional Access ensures that only trusted users can access organizational resources on trusted devices using trusted apps.</a:t>
          </a:r>
          <a:endParaRPr lang="en-US" dirty="0"/>
        </a:p>
      </dgm:t>
    </dgm:pt>
    <dgm:pt modelId="{FD455F05-4CC3-4F17-A0AA-9A54572650D6}" type="parTrans" cxnId="{67C6D59D-8B7D-471D-9676-5676B2046695}">
      <dgm:prSet/>
      <dgm:spPr/>
      <dgm:t>
        <a:bodyPr/>
        <a:lstStyle/>
        <a:p>
          <a:endParaRPr lang="en-US" sz="1050"/>
        </a:p>
      </dgm:t>
    </dgm:pt>
    <dgm:pt modelId="{E2BE2C3D-C6D8-475E-80D3-82E1850A9CCD}" type="sibTrans" cxnId="{67C6D59D-8B7D-471D-9676-5676B2046695}">
      <dgm:prSet/>
      <dgm:spPr/>
      <dgm:t>
        <a:bodyPr/>
        <a:lstStyle/>
        <a:p>
          <a:endParaRPr lang="en-US"/>
        </a:p>
      </dgm:t>
    </dgm:pt>
    <dgm:pt modelId="{01BC0612-E225-448C-A0C5-9D2E3C72206A}">
      <dgm:prSet/>
      <dgm:spPr/>
      <dgm:t>
        <a:bodyPr/>
        <a:lstStyle/>
        <a:p>
          <a:r>
            <a:rPr lang="en-US" b="1" baseline="0"/>
            <a:t>2. When you assign a policy, what is the difference between using an assigned group and using a dynamic group?</a:t>
          </a:r>
          <a:endParaRPr lang="en-US"/>
        </a:p>
      </dgm:t>
    </dgm:pt>
    <dgm:pt modelId="{2688B2AC-7CAE-40DA-85C8-107F5FD080EF}" type="parTrans" cxnId="{02DC17F9-5206-44D9-9115-CF5BF3808DCE}">
      <dgm:prSet/>
      <dgm:spPr/>
      <dgm:t>
        <a:bodyPr/>
        <a:lstStyle/>
        <a:p>
          <a:endParaRPr lang="en-US" sz="1050"/>
        </a:p>
      </dgm:t>
    </dgm:pt>
    <dgm:pt modelId="{9E019EBF-90F7-4C6C-8BE8-B0701A5C8FDF}" type="sibTrans" cxnId="{02DC17F9-5206-44D9-9115-CF5BF3808DCE}">
      <dgm:prSet/>
      <dgm:spPr/>
      <dgm:t>
        <a:bodyPr/>
        <a:lstStyle/>
        <a:p>
          <a:endParaRPr lang="en-US"/>
        </a:p>
      </dgm:t>
    </dgm:pt>
    <dgm:pt modelId="{AB2A830B-59AA-4B37-91DA-08DB5E1F9728}">
      <dgm:prSet/>
      <dgm:spPr/>
      <dgm:t>
        <a:bodyPr/>
        <a:lstStyle/>
        <a:p>
          <a:pPr marL="228600" indent="-228600">
            <a:spcAft>
              <a:spcPts val="0"/>
            </a:spcAft>
            <a:buFont typeface="+mj-lt"/>
            <a:buAutoNum type="alphaUcPeriod"/>
          </a:pPr>
          <a:r>
            <a:rPr lang="en-US" b="0" baseline="0" dirty="0"/>
            <a:t>An assigned group is a group of users or devices that you manually add into a static group. A dynamic group is a group of users or devices that are automatically assigned based on an expression you create. In addition, dynamic groups requires Azure AD Premium.</a:t>
          </a:r>
          <a:endParaRPr lang="en-US" dirty="0"/>
        </a:p>
      </dgm:t>
    </dgm:pt>
    <dgm:pt modelId="{DD0EA562-9040-465A-9CA5-CADE3FC4A90A}" type="parTrans" cxnId="{F2C7B3EE-0ABD-4D3B-9733-1F2CAF6C005B}">
      <dgm:prSet/>
      <dgm:spPr/>
      <dgm:t>
        <a:bodyPr/>
        <a:lstStyle/>
        <a:p>
          <a:endParaRPr lang="en-US" sz="1050"/>
        </a:p>
      </dgm:t>
    </dgm:pt>
    <dgm:pt modelId="{FEF8606B-0894-428F-A479-D7CADCAB821A}" type="sibTrans" cxnId="{F2C7B3EE-0ABD-4D3B-9733-1F2CAF6C005B}">
      <dgm:prSet/>
      <dgm:spPr/>
      <dgm:t>
        <a:bodyPr/>
        <a:lstStyle/>
        <a:p>
          <a:endParaRPr lang="en-US"/>
        </a:p>
      </dgm:t>
    </dgm:pt>
    <dgm:pt modelId="{1943E124-4BBF-4186-99F2-45E9E6C08233}">
      <dgm:prSet/>
      <dgm:spPr/>
      <dgm:t>
        <a:bodyPr/>
        <a:lstStyle/>
        <a:p>
          <a:pPr marL="228600" indent="-228600">
            <a:spcAft>
              <a:spcPts val="0"/>
            </a:spcAft>
            <a:buFont typeface="+mj-lt"/>
            <a:buAutoNum type="alphaUcPeriod"/>
          </a:pPr>
          <a:r>
            <a:rPr lang="en-US" b="0" baseline="0" dirty="0"/>
            <a:t>An assigned group is a group of users or devices that automatically set. A dynamic group is a group of users that you manually set.</a:t>
          </a:r>
          <a:endParaRPr lang="en-US" dirty="0"/>
        </a:p>
      </dgm:t>
    </dgm:pt>
    <dgm:pt modelId="{9186E7D0-D67D-4612-B492-9DBB9A7D9F31}" type="parTrans" cxnId="{2AFFFDA1-4EA4-42E8-A37A-417FCD599CA2}">
      <dgm:prSet/>
      <dgm:spPr/>
      <dgm:t>
        <a:bodyPr/>
        <a:lstStyle/>
        <a:p>
          <a:endParaRPr lang="en-US" sz="1050"/>
        </a:p>
      </dgm:t>
    </dgm:pt>
    <dgm:pt modelId="{A6C93003-2F2A-4553-80F3-EF29B3A37EEB}" type="sibTrans" cxnId="{2AFFFDA1-4EA4-42E8-A37A-417FCD599CA2}">
      <dgm:prSet/>
      <dgm:spPr/>
      <dgm:t>
        <a:bodyPr/>
        <a:lstStyle/>
        <a:p>
          <a:endParaRPr lang="en-US"/>
        </a:p>
      </dgm:t>
    </dgm:pt>
    <dgm:pt modelId="{751AA9D3-3A78-4258-8BFF-6494BDACDF61}">
      <dgm:prSet/>
      <dgm:spPr/>
      <dgm:t>
        <a:bodyPr/>
        <a:lstStyle/>
        <a:p>
          <a:pPr marL="228600" indent="-228600">
            <a:spcAft>
              <a:spcPts val="0"/>
            </a:spcAft>
            <a:buFont typeface="+mj-lt"/>
            <a:buAutoNum type="alphaUcPeriod"/>
          </a:pPr>
          <a:r>
            <a:rPr lang="en-US" b="0" baseline="0" dirty="0"/>
            <a:t>For policies, there are no differences when assigning based on assigned group or dynamic group.</a:t>
          </a:r>
          <a:endParaRPr lang="en-US" dirty="0"/>
        </a:p>
      </dgm:t>
    </dgm:pt>
    <dgm:pt modelId="{A8FE1BC2-D304-49EF-8A86-F2FA49A79A8C}" type="parTrans" cxnId="{C4EB15C5-7C26-4F8F-95B0-580F81D3B2C8}">
      <dgm:prSet/>
      <dgm:spPr/>
      <dgm:t>
        <a:bodyPr/>
        <a:lstStyle/>
        <a:p>
          <a:endParaRPr lang="en-US" sz="1050"/>
        </a:p>
      </dgm:t>
    </dgm:pt>
    <dgm:pt modelId="{B4A83996-D753-4A16-912A-E438534848FC}" type="sibTrans" cxnId="{C4EB15C5-7C26-4F8F-95B0-580F81D3B2C8}">
      <dgm:prSet/>
      <dgm:spPr/>
      <dgm:t>
        <a:bodyPr/>
        <a:lstStyle/>
        <a:p>
          <a:endParaRPr lang="en-US"/>
        </a:p>
      </dgm:t>
    </dgm:pt>
    <dgm:pt modelId="{CEED318A-33ED-4861-914D-A4D51483D85A}">
      <dgm:prSet/>
      <dgm:spPr/>
      <dgm:t>
        <a:bodyPr/>
        <a:lstStyle/>
        <a:p>
          <a:r>
            <a:rPr lang="en-US" b="1" baseline="0"/>
            <a:t>3. When would you assign a policy to a device group?</a:t>
          </a:r>
          <a:endParaRPr lang="en-US"/>
        </a:p>
      </dgm:t>
    </dgm:pt>
    <dgm:pt modelId="{E42FE04F-42D4-463A-85DC-4D6F1D6EC9FE}" type="parTrans" cxnId="{624827B9-52AD-4426-AD8E-4C4D82F4497E}">
      <dgm:prSet/>
      <dgm:spPr/>
      <dgm:t>
        <a:bodyPr/>
        <a:lstStyle/>
        <a:p>
          <a:endParaRPr lang="en-US" sz="1050"/>
        </a:p>
      </dgm:t>
    </dgm:pt>
    <dgm:pt modelId="{12AE6A78-C31B-46A1-92F6-8C4F2FCB67B1}" type="sibTrans" cxnId="{624827B9-52AD-4426-AD8E-4C4D82F4497E}">
      <dgm:prSet/>
      <dgm:spPr/>
      <dgm:t>
        <a:bodyPr/>
        <a:lstStyle/>
        <a:p>
          <a:endParaRPr lang="en-US"/>
        </a:p>
      </dgm:t>
    </dgm:pt>
    <dgm:pt modelId="{E697B129-5F39-482C-A6AA-71C7AE253853}">
      <dgm:prSet/>
      <dgm:spPr/>
      <dgm:t>
        <a:bodyPr/>
        <a:lstStyle/>
        <a:p>
          <a:pPr marL="228600" indent="-228600">
            <a:spcAft>
              <a:spcPts val="0"/>
            </a:spcAft>
            <a:buFont typeface="+mj-lt"/>
            <a:buAutoNum type="alphaUcPeriod"/>
          </a:pPr>
          <a:r>
            <a:rPr lang="en-US" b="0" baseline="0" dirty="0"/>
            <a:t>Assign a policy to a device group when you want to have different policy settings for each user.</a:t>
          </a:r>
          <a:endParaRPr lang="en-US" dirty="0"/>
        </a:p>
      </dgm:t>
    </dgm:pt>
    <dgm:pt modelId="{2134962E-E241-4F0C-ACBB-605C5422096C}" type="parTrans" cxnId="{F4EF5976-0472-4646-B37B-7DC61F147313}">
      <dgm:prSet/>
      <dgm:spPr/>
      <dgm:t>
        <a:bodyPr/>
        <a:lstStyle/>
        <a:p>
          <a:endParaRPr lang="en-US" sz="1050"/>
        </a:p>
      </dgm:t>
    </dgm:pt>
    <dgm:pt modelId="{6D7DF403-2D87-4C1F-9341-52BEFA2B8A3C}" type="sibTrans" cxnId="{F4EF5976-0472-4646-B37B-7DC61F147313}">
      <dgm:prSet/>
      <dgm:spPr/>
      <dgm:t>
        <a:bodyPr/>
        <a:lstStyle/>
        <a:p>
          <a:endParaRPr lang="en-US"/>
        </a:p>
      </dgm:t>
    </dgm:pt>
    <dgm:pt modelId="{E5095892-A2B5-4A43-8F37-8997C2FBDBC5}">
      <dgm:prSet/>
      <dgm:spPr/>
      <dgm:t>
        <a:bodyPr/>
        <a:lstStyle/>
        <a:p>
          <a:pPr marL="228600" indent="-228600">
            <a:spcAft>
              <a:spcPts val="0"/>
            </a:spcAft>
            <a:buFont typeface="+mj-lt"/>
            <a:buAutoNum type="alphaUcPeriod"/>
          </a:pPr>
          <a:r>
            <a:rPr lang="en-US" b="0" baseline="0" dirty="0"/>
            <a:t>If you want to apply policy settings on a device, regardless of who's signed in, then assign your policies to a device group.</a:t>
          </a:r>
          <a:endParaRPr lang="en-US" dirty="0"/>
        </a:p>
      </dgm:t>
    </dgm:pt>
    <dgm:pt modelId="{7897DED9-7CE2-4F07-8DA9-001B11EB4020}" type="parTrans" cxnId="{9C31852C-3A39-49CF-B725-2861F876470E}">
      <dgm:prSet/>
      <dgm:spPr/>
      <dgm:t>
        <a:bodyPr/>
        <a:lstStyle/>
        <a:p>
          <a:endParaRPr lang="en-US" sz="1050"/>
        </a:p>
      </dgm:t>
    </dgm:pt>
    <dgm:pt modelId="{9C3776D1-6F40-43C4-86C9-05372371EF31}" type="sibTrans" cxnId="{9C31852C-3A39-49CF-B725-2861F876470E}">
      <dgm:prSet/>
      <dgm:spPr/>
      <dgm:t>
        <a:bodyPr/>
        <a:lstStyle/>
        <a:p>
          <a:endParaRPr lang="en-US"/>
        </a:p>
      </dgm:t>
    </dgm:pt>
    <dgm:pt modelId="{83BFA12D-11FB-46C9-812A-5374A7A41F8C}">
      <dgm:prSet/>
      <dgm:spPr/>
      <dgm:t>
        <a:bodyPr/>
        <a:lstStyle/>
        <a:p>
          <a:pPr marL="228600" indent="-228600">
            <a:spcAft>
              <a:spcPts val="0"/>
            </a:spcAft>
            <a:buFont typeface="+mj-lt"/>
            <a:buAutoNum type="alphaUcPeriod"/>
          </a:pPr>
          <a:r>
            <a:rPr lang="en-US" b="0" baseline="0" dirty="0"/>
            <a:t>If you don't want to have any policy settings for the device, use a device group.</a:t>
          </a:r>
          <a:endParaRPr lang="en-US" dirty="0"/>
        </a:p>
      </dgm:t>
    </dgm:pt>
    <dgm:pt modelId="{84E0556B-6195-4615-8D68-16E06CDF2E56}" type="parTrans" cxnId="{2DFF835C-AC8A-4BA5-B4DC-336E3AFDA69A}">
      <dgm:prSet/>
      <dgm:spPr/>
      <dgm:t>
        <a:bodyPr/>
        <a:lstStyle/>
        <a:p>
          <a:endParaRPr lang="en-US" sz="1050"/>
        </a:p>
      </dgm:t>
    </dgm:pt>
    <dgm:pt modelId="{A7B417E7-220E-4870-B53C-7D1359C35B77}" type="sibTrans" cxnId="{2DFF835C-AC8A-4BA5-B4DC-336E3AFDA69A}">
      <dgm:prSet/>
      <dgm:spPr/>
      <dgm:t>
        <a:bodyPr/>
        <a:lstStyle/>
        <a:p>
          <a:endParaRPr lang="en-US"/>
        </a:p>
      </dgm:t>
    </dgm:pt>
    <dgm:pt modelId="{A331AAA4-3F04-4838-9B6F-20C4E0F09A4C}">
      <dgm:prSet/>
      <dgm:spPr/>
      <dgm:t>
        <a:bodyPr/>
        <a:lstStyle/>
        <a:p>
          <a:r>
            <a:rPr lang="en-US" b="1" baseline="0"/>
            <a:t>4. It is possible to integrate Microsoft Defender ATP with Intune, but is it possible to integrate Microsoft Defender ATP with Configuration Manager?</a:t>
          </a:r>
          <a:endParaRPr lang="en-US"/>
        </a:p>
      </dgm:t>
    </dgm:pt>
    <dgm:pt modelId="{47B9B316-ABD7-41D7-9C0D-32B1B3154659}" type="parTrans" cxnId="{F6AE57B8-37CA-4157-BCE4-4643BB82DEAF}">
      <dgm:prSet/>
      <dgm:spPr/>
      <dgm:t>
        <a:bodyPr/>
        <a:lstStyle/>
        <a:p>
          <a:endParaRPr lang="en-US" sz="1050"/>
        </a:p>
      </dgm:t>
    </dgm:pt>
    <dgm:pt modelId="{B149C67B-630F-483B-9FE8-49C44699A1BE}" type="sibTrans" cxnId="{F6AE57B8-37CA-4157-BCE4-4643BB82DEAF}">
      <dgm:prSet/>
      <dgm:spPr/>
      <dgm:t>
        <a:bodyPr/>
        <a:lstStyle/>
        <a:p>
          <a:endParaRPr lang="en-US"/>
        </a:p>
      </dgm:t>
    </dgm:pt>
    <dgm:pt modelId="{1D4B107F-7DDC-4FE3-B6EB-2A39115A316C}">
      <dgm:prSet/>
      <dgm:spPr/>
      <dgm:t>
        <a:bodyPr/>
        <a:lstStyle/>
        <a:p>
          <a:pPr marL="228600" indent="-228600">
            <a:spcAft>
              <a:spcPts val="0"/>
            </a:spcAft>
            <a:buFont typeface="+mj-lt"/>
            <a:buAutoNum type="alphaUcPeriod"/>
          </a:pPr>
          <a:r>
            <a:rPr lang="en-US" b="1" baseline="0" dirty="0"/>
            <a:t>True</a:t>
          </a:r>
          <a:r>
            <a:rPr lang="en-US" b="0" baseline="0" dirty="0"/>
            <a:t>. Using tenant attach in a co-managed endpoint management scenario, you can integrate Configuration Manager with Microsoft Defender ATP to gain access to security tasks that help enterprises detect, investigate, and respond to advanced attacks on their networks.</a:t>
          </a:r>
          <a:endParaRPr lang="en-US" dirty="0"/>
        </a:p>
      </dgm:t>
    </dgm:pt>
    <dgm:pt modelId="{64E5ED5B-B5A8-4B30-904A-DEC0EACE43D1}" type="parTrans" cxnId="{46D3EE71-418B-4CBA-A239-0FA07454B7CB}">
      <dgm:prSet/>
      <dgm:spPr/>
      <dgm:t>
        <a:bodyPr/>
        <a:lstStyle/>
        <a:p>
          <a:endParaRPr lang="en-US" sz="1050"/>
        </a:p>
      </dgm:t>
    </dgm:pt>
    <dgm:pt modelId="{538140B4-78DC-4D8A-9127-E8234E29160B}" type="sibTrans" cxnId="{46D3EE71-418B-4CBA-A239-0FA07454B7CB}">
      <dgm:prSet/>
      <dgm:spPr/>
      <dgm:t>
        <a:bodyPr/>
        <a:lstStyle/>
        <a:p>
          <a:endParaRPr lang="en-US"/>
        </a:p>
      </dgm:t>
    </dgm:pt>
    <dgm:pt modelId="{10F475D4-60CB-42FE-BF1D-CE40D8519A44}">
      <dgm:prSet/>
      <dgm:spPr/>
      <dgm:t>
        <a:bodyPr/>
        <a:lstStyle/>
        <a:p>
          <a:pPr marL="228600" indent="-228600">
            <a:spcAft>
              <a:spcPts val="0"/>
            </a:spcAft>
            <a:buFont typeface="+mj-lt"/>
            <a:buAutoNum type="alphaUcPeriod"/>
          </a:pPr>
          <a:r>
            <a:rPr lang="en-US" b="1" baseline="0" dirty="0"/>
            <a:t>False</a:t>
          </a:r>
          <a:r>
            <a:rPr lang="en-US" b="0" baseline="0" dirty="0"/>
            <a:t>. You can only integrate Microsoft Defender ATP with Intune.</a:t>
          </a:r>
          <a:endParaRPr lang="en-US" dirty="0"/>
        </a:p>
      </dgm:t>
    </dgm:pt>
    <dgm:pt modelId="{E30CF268-90C4-4EAC-9474-684AF6EFE77B}" type="parTrans" cxnId="{E0490E92-9B4E-4F61-94E8-D5B093CD35C5}">
      <dgm:prSet/>
      <dgm:spPr/>
      <dgm:t>
        <a:bodyPr/>
        <a:lstStyle/>
        <a:p>
          <a:endParaRPr lang="en-US" sz="1050"/>
        </a:p>
      </dgm:t>
    </dgm:pt>
    <dgm:pt modelId="{43C3BF61-B9FF-418F-8396-06E79986DFDA}" type="sibTrans" cxnId="{E0490E92-9B4E-4F61-94E8-D5B093CD35C5}">
      <dgm:prSet/>
      <dgm:spPr/>
      <dgm:t>
        <a:bodyPr/>
        <a:lstStyle/>
        <a:p>
          <a:endParaRPr lang="en-US"/>
        </a:p>
      </dgm:t>
    </dgm:pt>
    <dgm:pt modelId="{31CA069C-10DD-4B0B-9674-247A05756174}">
      <dgm:prSet/>
      <dgm:spPr/>
      <dgm:t>
        <a:bodyPr/>
        <a:lstStyle/>
        <a:p>
          <a:pPr marL="228600" indent="-228600">
            <a:spcAft>
              <a:spcPts val="0"/>
            </a:spcAft>
            <a:buFont typeface="+mj-lt"/>
            <a:buAutoNum type="alphaUcPeriod"/>
          </a:pPr>
          <a:endParaRPr lang="en-US" dirty="0"/>
        </a:p>
      </dgm:t>
    </dgm:pt>
    <dgm:pt modelId="{100B305B-F675-4507-9E85-EB9D7FA4B65E}" type="parTrans" cxnId="{6C578DA3-B20C-4DEB-BBED-EBB12AC0635F}">
      <dgm:prSet/>
      <dgm:spPr/>
      <dgm:t>
        <a:bodyPr/>
        <a:lstStyle/>
        <a:p>
          <a:endParaRPr lang="en-US"/>
        </a:p>
      </dgm:t>
    </dgm:pt>
    <dgm:pt modelId="{C759D174-1935-4394-8FE6-09BE38EF9885}" type="sibTrans" cxnId="{6C578DA3-B20C-4DEB-BBED-EBB12AC0635F}">
      <dgm:prSet/>
      <dgm:spPr/>
      <dgm:t>
        <a:bodyPr/>
        <a:lstStyle/>
        <a:p>
          <a:endParaRPr lang="en-US"/>
        </a:p>
      </dgm:t>
    </dgm:pt>
    <dgm:pt modelId="{F4BBCBA1-D6F8-4B9D-9AE8-6DA518B7E206}">
      <dgm:prSet/>
      <dgm:spPr/>
      <dgm:t>
        <a:bodyPr/>
        <a:lstStyle/>
        <a:p>
          <a:pPr marL="228600" indent="-228600">
            <a:spcAft>
              <a:spcPts val="0"/>
            </a:spcAft>
            <a:buFont typeface="+mj-lt"/>
            <a:buAutoNum type="alphaUcPeriod"/>
          </a:pPr>
          <a:endParaRPr lang="en-US" dirty="0"/>
        </a:p>
      </dgm:t>
    </dgm:pt>
    <dgm:pt modelId="{7BA68A23-F7EE-458A-B25A-DCE430098B59}" type="parTrans" cxnId="{DDBBF042-E8FC-429F-9A6A-B2F43E07AF4A}">
      <dgm:prSet/>
      <dgm:spPr/>
      <dgm:t>
        <a:bodyPr/>
        <a:lstStyle/>
        <a:p>
          <a:endParaRPr lang="en-US"/>
        </a:p>
      </dgm:t>
    </dgm:pt>
    <dgm:pt modelId="{4E7B38AD-0FDB-4419-9798-F3CCD423F901}" type="sibTrans" cxnId="{DDBBF042-E8FC-429F-9A6A-B2F43E07AF4A}">
      <dgm:prSet/>
      <dgm:spPr/>
      <dgm:t>
        <a:bodyPr/>
        <a:lstStyle/>
        <a:p>
          <a:endParaRPr lang="en-US"/>
        </a:p>
      </dgm:t>
    </dgm:pt>
    <dgm:pt modelId="{040F0B80-0A42-4A98-B8C8-E8729AAC3DFD}">
      <dgm:prSet/>
      <dgm:spPr/>
      <dgm:t>
        <a:bodyPr/>
        <a:lstStyle/>
        <a:p>
          <a:pPr marL="228600" indent="-228600">
            <a:spcAft>
              <a:spcPts val="0"/>
            </a:spcAft>
            <a:buFont typeface="+mj-lt"/>
            <a:buAutoNum type="alphaUcPeriod"/>
          </a:pPr>
          <a:endParaRPr lang="en-US" dirty="0"/>
        </a:p>
      </dgm:t>
    </dgm:pt>
    <dgm:pt modelId="{BA6CABC8-9161-48A8-92E1-D0E5CCDA4AAF}" type="parTrans" cxnId="{2BE0094E-FD60-4C7D-B775-5D8EB1AF0800}">
      <dgm:prSet/>
      <dgm:spPr/>
      <dgm:t>
        <a:bodyPr/>
        <a:lstStyle/>
        <a:p>
          <a:endParaRPr lang="en-US"/>
        </a:p>
      </dgm:t>
    </dgm:pt>
    <dgm:pt modelId="{69BB2C6F-DB0D-4F58-B8AA-B06FE3960F3B}" type="sibTrans" cxnId="{2BE0094E-FD60-4C7D-B775-5D8EB1AF0800}">
      <dgm:prSet/>
      <dgm:spPr/>
      <dgm:t>
        <a:bodyPr/>
        <a:lstStyle/>
        <a:p>
          <a:endParaRPr lang="en-US"/>
        </a:p>
      </dgm:t>
    </dgm:pt>
    <dgm:pt modelId="{D3BA3E68-EFB2-4E7F-AEA0-095A63D78590}" type="pres">
      <dgm:prSet presAssocID="{E5B6BF0E-552D-4E70-85BF-FB396F11E37A}" presName="linear" presStyleCnt="0">
        <dgm:presLayoutVars>
          <dgm:animLvl val="lvl"/>
          <dgm:resizeHandles val="exact"/>
        </dgm:presLayoutVars>
      </dgm:prSet>
      <dgm:spPr/>
    </dgm:pt>
    <dgm:pt modelId="{EF2F67BB-9DAE-4265-8D2F-7364EF8EBF65}" type="pres">
      <dgm:prSet presAssocID="{EC5E2DD6-A18D-4EF3-8388-31B2BC31A598}" presName="parentText" presStyleLbl="node1" presStyleIdx="0" presStyleCnt="4">
        <dgm:presLayoutVars>
          <dgm:chMax val="0"/>
          <dgm:bulletEnabled val="1"/>
        </dgm:presLayoutVars>
      </dgm:prSet>
      <dgm:spPr/>
    </dgm:pt>
    <dgm:pt modelId="{D985C7CB-5022-4A26-B70B-EB9E38C7156B}" type="pres">
      <dgm:prSet presAssocID="{EC5E2DD6-A18D-4EF3-8388-31B2BC31A598}" presName="childText" presStyleLbl="revTx" presStyleIdx="0" presStyleCnt="4">
        <dgm:presLayoutVars>
          <dgm:bulletEnabled val="1"/>
        </dgm:presLayoutVars>
      </dgm:prSet>
      <dgm:spPr/>
    </dgm:pt>
    <dgm:pt modelId="{57D29FB8-5915-4EE5-903A-19085FBD416E}" type="pres">
      <dgm:prSet presAssocID="{01BC0612-E225-448C-A0C5-9D2E3C72206A}" presName="parentText" presStyleLbl="node1" presStyleIdx="1" presStyleCnt="4">
        <dgm:presLayoutVars>
          <dgm:chMax val="0"/>
          <dgm:bulletEnabled val="1"/>
        </dgm:presLayoutVars>
      </dgm:prSet>
      <dgm:spPr/>
    </dgm:pt>
    <dgm:pt modelId="{7C524901-E527-4E6A-9503-3184B4703C61}" type="pres">
      <dgm:prSet presAssocID="{01BC0612-E225-448C-A0C5-9D2E3C72206A}" presName="childText" presStyleLbl="revTx" presStyleIdx="1" presStyleCnt="4">
        <dgm:presLayoutVars>
          <dgm:bulletEnabled val="1"/>
        </dgm:presLayoutVars>
      </dgm:prSet>
      <dgm:spPr/>
    </dgm:pt>
    <dgm:pt modelId="{84F98C3D-B5FC-442A-93EB-3872E3FBD26E}" type="pres">
      <dgm:prSet presAssocID="{CEED318A-33ED-4861-914D-A4D51483D85A}" presName="parentText" presStyleLbl="node1" presStyleIdx="2" presStyleCnt="4">
        <dgm:presLayoutVars>
          <dgm:chMax val="0"/>
          <dgm:bulletEnabled val="1"/>
        </dgm:presLayoutVars>
      </dgm:prSet>
      <dgm:spPr/>
    </dgm:pt>
    <dgm:pt modelId="{A24C94B7-4954-460A-BD43-5550CB8DBD2B}" type="pres">
      <dgm:prSet presAssocID="{CEED318A-33ED-4861-914D-A4D51483D85A}" presName="childText" presStyleLbl="revTx" presStyleIdx="2" presStyleCnt="4">
        <dgm:presLayoutVars>
          <dgm:bulletEnabled val="1"/>
        </dgm:presLayoutVars>
      </dgm:prSet>
      <dgm:spPr/>
    </dgm:pt>
    <dgm:pt modelId="{413516C3-573E-4427-83C1-043C9B5D6829}" type="pres">
      <dgm:prSet presAssocID="{A331AAA4-3F04-4838-9B6F-20C4E0F09A4C}" presName="parentText" presStyleLbl="node1" presStyleIdx="3" presStyleCnt="4">
        <dgm:presLayoutVars>
          <dgm:chMax val="0"/>
          <dgm:bulletEnabled val="1"/>
        </dgm:presLayoutVars>
      </dgm:prSet>
      <dgm:spPr/>
    </dgm:pt>
    <dgm:pt modelId="{2BFF2865-A08D-403A-A0EF-BAAE9A8AA131}" type="pres">
      <dgm:prSet presAssocID="{A331AAA4-3F04-4838-9B6F-20C4E0F09A4C}" presName="childText" presStyleLbl="revTx" presStyleIdx="3" presStyleCnt="4">
        <dgm:presLayoutVars>
          <dgm:bulletEnabled val="1"/>
        </dgm:presLayoutVars>
      </dgm:prSet>
      <dgm:spPr/>
    </dgm:pt>
  </dgm:ptLst>
  <dgm:cxnLst>
    <dgm:cxn modelId="{02BA392B-8797-4CD0-87F1-7ABA450FADDB}" type="presOf" srcId="{4ADB05F8-270C-4BE1-A1E4-4552F2CC5B71}" destId="{D985C7CB-5022-4A26-B70B-EB9E38C7156B}" srcOrd="0" destOrd="0" presId="urn:microsoft.com/office/officeart/2005/8/layout/vList2"/>
    <dgm:cxn modelId="{9C31852C-3A39-49CF-B725-2861F876470E}" srcId="{CEED318A-33ED-4861-914D-A4D51483D85A}" destId="{E5095892-A2B5-4A43-8F37-8997C2FBDBC5}" srcOrd="1" destOrd="0" parTransId="{7897DED9-7CE2-4F07-8DA9-001B11EB4020}" sibTransId="{9C3776D1-6F40-43C4-86C9-05372371EF31}"/>
    <dgm:cxn modelId="{CE14DF36-89EE-40C3-8E10-04F61E482DDC}" type="presOf" srcId="{01BC0612-E225-448C-A0C5-9D2E3C72206A}" destId="{57D29FB8-5915-4EE5-903A-19085FBD416E}" srcOrd="0" destOrd="0" presId="urn:microsoft.com/office/officeart/2005/8/layout/vList2"/>
    <dgm:cxn modelId="{33673A3D-51D7-47B1-A9D2-98C6A60FEF6A}" srcId="{EC5E2DD6-A18D-4EF3-8388-31B2BC31A598}" destId="{84CFD899-EA83-4F13-98CB-EE24F0AFD6CB}" srcOrd="1" destOrd="0" parTransId="{5C07B0A9-CC21-4F13-83FD-626955066B7A}" sibTransId="{5D3C6541-AF62-4989-A95C-402712B9F13D}"/>
    <dgm:cxn modelId="{2DFF835C-AC8A-4BA5-B4DC-336E3AFDA69A}" srcId="{CEED318A-33ED-4861-914D-A4D51483D85A}" destId="{83BFA12D-11FB-46C9-812A-5374A7A41F8C}" srcOrd="2" destOrd="0" parTransId="{84E0556B-6195-4615-8D68-16E06CDF2E56}" sibTransId="{A7B417E7-220E-4870-B53C-7D1359C35B77}"/>
    <dgm:cxn modelId="{DDBBF042-E8FC-429F-9A6A-B2F43E07AF4A}" srcId="{01BC0612-E225-448C-A0C5-9D2E3C72206A}" destId="{F4BBCBA1-D6F8-4B9D-9AE8-6DA518B7E206}" srcOrd="3" destOrd="0" parTransId="{7BA68A23-F7EE-458A-B25A-DCE430098B59}" sibTransId="{4E7B38AD-0FDB-4419-9798-F3CCD423F901}"/>
    <dgm:cxn modelId="{CFB1C946-C82C-4F65-B965-66D71794D801}" type="presOf" srcId="{751AA9D3-3A78-4258-8BFF-6494BDACDF61}" destId="{7C524901-E527-4E6A-9503-3184B4703C61}" srcOrd="0" destOrd="2" presId="urn:microsoft.com/office/officeart/2005/8/layout/vList2"/>
    <dgm:cxn modelId="{258AE84A-B5FC-4D1F-80C6-1980AD7AE37C}" type="presOf" srcId="{CEED318A-33ED-4861-914D-A4D51483D85A}" destId="{84F98C3D-B5FC-442A-93EB-3872E3FBD26E}" srcOrd="0" destOrd="0" presId="urn:microsoft.com/office/officeart/2005/8/layout/vList2"/>
    <dgm:cxn modelId="{2BE0094E-FD60-4C7D-B775-5D8EB1AF0800}" srcId="{CEED318A-33ED-4861-914D-A4D51483D85A}" destId="{040F0B80-0A42-4A98-B8C8-E8729AAC3DFD}" srcOrd="3" destOrd="0" parTransId="{BA6CABC8-9161-48A8-92E1-D0E5CCDA4AAF}" sibTransId="{69BB2C6F-DB0D-4F58-B8AA-B06FE3960F3B}"/>
    <dgm:cxn modelId="{9EE3BD4F-5120-494C-8E5D-F0C6E91A60CD}" type="presOf" srcId="{606B7B5E-9734-4DB0-93D5-1344665BF72F}" destId="{D985C7CB-5022-4A26-B70B-EB9E38C7156B}" srcOrd="0" destOrd="2" presId="urn:microsoft.com/office/officeart/2005/8/layout/vList2"/>
    <dgm:cxn modelId="{1963DF51-5A15-4AC4-998B-F19E82152CE3}" type="presOf" srcId="{E5B6BF0E-552D-4E70-85BF-FB396F11E37A}" destId="{D3BA3E68-EFB2-4E7F-AEA0-095A63D78590}" srcOrd="0" destOrd="0" presId="urn:microsoft.com/office/officeart/2005/8/layout/vList2"/>
    <dgm:cxn modelId="{46D3EE71-418B-4CBA-A239-0FA07454B7CB}" srcId="{A331AAA4-3F04-4838-9B6F-20C4E0F09A4C}" destId="{1D4B107F-7DDC-4FE3-B6EB-2A39115A316C}" srcOrd="0" destOrd="0" parTransId="{64E5ED5B-B5A8-4B30-904A-DEC0EACE43D1}" sibTransId="{538140B4-78DC-4D8A-9127-E8234E29160B}"/>
    <dgm:cxn modelId="{F5653E74-5B3B-458A-B588-1F3918AB7A2A}" type="presOf" srcId="{AB2A830B-59AA-4B37-91DA-08DB5E1F9728}" destId="{7C524901-E527-4E6A-9503-3184B4703C61}" srcOrd="0" destOrd="0" presId="urn:microsoft.com/office/officeart/2005/8/layout/vList2"/>
    <dgm:cxn modelId="{F4EF5976-0472-4646-B37B-7DC61F147313}" srcId="{CEED318A-33ED-4861-914D-A4D51483D85A}" destId="{E697B129-5F39-482C-A6AA-71C7AE253853}" srcOrd="0" destOrd="0" parTransId="{2134962E-E241-4F0C-ACBB-605C5422096C}" sibTransId="{6D7DF403-2D87-4C1F-9341-52BEFA2B8A3C}"/>
    <dgm:cxn modelId="{9323CD58-AD3F-426E-A6E0-22C8E7F36D0A}" type="presOf" srcId="{A331AAA4-3F04-4838-9B6F-20C4E0F09A4C}" destId="{413516C3-573E-4427-83C1-043C9B5D6829}" srcOrd="0" destOrd="0" presId="urn:microsoft.com/office/officeart/2005/8/layout/vList2"/>
    <dgm:cxn modelId="{C8705B7B-9F09-49C2-879E-2FF0CFF21361}" type="presOf" srcId="{040F0B80-0A42-4A98-B8C8-E8729AAC3DFD}" destId="{A24C94B7-4954-460A-BD43-5550CB8DBD2B}" srcOrd="0" destOrd="3" presId="urn:microsoft.com/office/officeart/2005/8/layout/vList2"/>
    <dgm:cxn modelId="{0F12E17B-5A64-4E80-865C-49C9624ADAD2}" type="presOf" srcId="{83BFA12D-11FB-46C9-812A-5374A7A41F8C}" destId="{A24C94B7-4954-460A-BD43-5550CB8DBD2B}" srcOrd="0" destOrd="2" presId="urn:microsoft.com/office/officeart/2005/8/layout/vList2"/>
    <dgm:cxn modelId="{8B116A7D-F2AD-43D4-ACAC-A8DD8658487A}" type="presOf" srcId="{31CA069C-10DD-4B0B-9674-247A05756174}" destId="{D985C7CB-5022-4A26-B70B-EB9E38C7156B}" srcOrd="0" destOrd="3" presId="urn:microsoft.com/office/officeart/2005/8/layout/vList2"/>
    <dgm:cxn modelId="{E0490E92-9B4E-4F61-94E8-D5B093CD35C5}" srcId="{A331AAA4-3F04-4838-9B6F-20C4E0F09A4C}" destId="{10F475D4-60CB-42FE-BF1D-CE40D8519A44}" srcOrd="1" destOrd="0" parTransId="{E30CF268-90C4-4EAC-9474-684AF6EFE77B}" sibTransId="{43C3BF61-B9FF-418F-8396-06E79986DFDA}"/>
    <dgm:cxn modelId="{67C6D59D-8B7D-471D-9676-5676B2046695}" srcId="{EC5E2DD6-A18D-4EF3-8388-31B2BC31A598}" destId="{606B7B5E-9734-4DB0-93D5-1344665BF72F}" srcOrd="2" destOrd="0" parTransId="{FD455F05-4CC3-4F17-A0AA-9A54572650D6}" sibTransId="{E2BE2C3D-C6D8-475E-80D3-82E1850A9CCD}"/>
    <dgm:cxn modelId="{1B4B56A1-877A-4978-A7E4-51597DD7B7F6}" type="presOf" srcId="{E697B129-5F39-482C-A6AA-71C7AE253853}" destId="{A24C94B7-4954-460A-BD43-5550CB8DBD2B}" srcOrd="0" destOrd="0" presId="urn:microsoft.com/office/officeart/2005/8/layout/vList2"/>
    <dgm:cxn modelId="{2AFFFDA1-4EA4-42E8-A37A-417FCD599CA2}" srcId="{01BC0612-E225-448C-A0C5-9D2E3C72206A}" destId="{1943E124-4BBF-4186-99F2-45E9E6C08233}" srcOrd="1" destOrd="0" parTransId="{9186E7D0-D67D-4612-B492-9DBB9A7D9F31}" sibTransId="{A6C93003-2F2A-4553-80F3-EF29B3A37EEB}"/>
    <dgm:cxn modelId="{43B8E8A2-C475-40A9-828B-A91C8C399C4E}" type="presOf" srcId="{1D4B107F-7DDC-4FE3-B6EB-2A39115A316C}" destId="{2BFF2865-A08D-403A-A0EF-BAAE9A8AA131}" srcOrd="0" destOrd="0" presId="urn:microsoft.com/office/officeart/2005/8/layout/vList2"/>
    <dgm:cxn modelId="{6C578DA3-B20C-4DEB-BBED-EBB12AC0635F}" srcId="{EC5E2DD6-A18D-4EF3-8388-31B2BC31A598}" destId="{31CA069C-10DD-4B0B-9674-247A05756174}" srcOrd="3" destOrd="0" parTransId="{100B305B-F675-4507-9E85-EB9D7FA4B65E}" sibTransId="{C759D174-1935-4394-8FE6-09BE38EF9885}"/>
    <dgm:cxn modelId="{F6AE57B8-37CA-4157-BCE4-4643BB82DEAF}" srcId="{E5B6BF0E-552D-4E70-85BF-FB396F11E37A}" destId="{A331AAA4-3F04-4838-9B6F-20C4E0F09A4C}" srcOrd="3" destOrd="0" parTransId="{47B9B316-ABD7-41D7-9C0D-32B1B3154659}" sibTransId="{B149C67B-630F-483B-9FE8-49C44699A1BE}"/>
    <dgm:cxn modelId="{4AC907B9-CBF2-456D-B23F-FC197CCD968A}" srcId="{E5B6BF0E-552D-4E70-85BF-FB396F11E37A}" destId="{EC5E2DD6-A18D-4EF3-8388-31B2BC31A598}" srcOrd="0" destOrd="0" parTransId="{0BBC2CFF-0E6B-4777-B921-138D1D72BB60}" sibTransId="{D76D2EC6-5042-4D1B-9C80-3C76CCA1A12F}"/>
    <dgm:cxn modelId="{624827B9-52AD-4426-AD8E-4C4D82F4497E}" srcId="{E5B6BF0E-552D-4E70-85BF-FB396F11E37A}" destId="{CEED318A-33ED-4861-914D-A4D51483D85A}" srcOrd="2" destOrd="0" parTransId="{E42FE04F-42D4-463A-85DC-4D6F1D6EC9FE}" sibTransId="{12AE6A78-C31B-46A1-92F6-8C4F2FCB67B1}"/>
    <dgm:cxn modelId="{083651C2-F044-454C-B5E3-423AF3D1E331}" type="presOf" srcId="{E5095892-A2B5-4A43-8F37-8997C2FBDBC5}" destId="{A24C94B7-4954-460A-BD43-5550CB8DBD2B}" srcOrd="0" destOrd="1" presId="urn:microsoft.com/office/officeart/2005/8/layout/vList2"/>
    <dgm:cxn modelId="{C4EB15C5-7C26-4F8F-95B0-580F81D3B2C8}" srcId="{01BC0612-E225-448C-A0C5-9D2E3C72206A}" destId="{751AA9D3-3A78-4258-8BFF-6494BDACDF61}" srcOrd="2" destOrd="0" parTransId="{A8FE1BC2-D304-49EF-8A86-F2FA49A79A8C}" sibTransId="{B4A83996-D753-4A16-912A-E438534848FC}"/>
    <dgm:cxn modelId="{CC9B0BD2-AA7E-4002-B642-C2A966209B46}" type="presOf" srcId="{10F475D4-60CB-42FE-BF1D-CE40D8519A44}" destId="{2BFF2865-A08D-403A-A0EF-BAAE9A8AA131}" srcOrd="0" destOrd="1" presId="urn:microsoft.com/office/officeart/2005/8/layout/vList2"/>
    <dgm:cxn modelId="{7F8777D7-9C72-4894-8A68-E3E78780790D}" type="presOf" srcId="{EC5E2DD6-A18D-4EF3-8388-31B2BC31A598}" destId="{EF2F67BB-9DAE-4265-8D2F-7364EF8EBF65}" srcOrd="0" destOrd="0" presId="urn:microsoft.com/office/officeart/2005/8/layout/vList2"/>
    <dgm:cxn modelId="{E56370E6-113E-4EFC-81D4-57A92857E31C}" srcId="{EC5E2DD6-A18D-4EF3-8388-31B2BC31A598}" destId="{4ADB05F8-270C-4BE1-A1E4-4552F2CC5B71}" srcOrd="0" destOrd="0" parTransId="{CD35A66F-67FC-4C2F-A825-036B63CEA10C}" sibTransId="{7D1A3B24-1E9D-4045-8304-D3DF2A8BD298}"/>
    <dgm:cxn modelId="{F2C7B3EE-0ABD-4D3B-9733-1F2CAF6C005B}" srcId="{01BC0612-E225-448C-A0C5-9D2E3C72206A}" destId="{AB2A830B-59AA-4B37-91DA-08DB5E1F9728}" srcOrd="0" destOrd="0" parTransId="{DD0EA562-9040-465A-9CA5-CADE3FC4A90A}" sibTransId="{FEF8606B-0894-428F-A479-D7CADCAB821A}"/>
    <dgm:cxn modelId="{E6E061F1-2412-4E62-8CB4-99BC9412BF12}" type="presOf" srcId="{F4BBCBA1-D6F8-4B9D-9AE8-6DA518B7E206}" destId="{7C524901-E527-4E6A-9503-3184B4703C61}" srcOrd="0" destOrd="3" presId="urn:microsoft.com/office/officeart/2005/8/layout/vList2"/>
    <dgm:cxn modelId="{6802ADF7-FCE2-4880-8BAB-0735ADEB2305}" type="presOf" srcId="{1943E124-4BBF-4186-99F2-45E9E6C08233}" destId="{7C524901-E527-4E6A-9503-3184B4703C61}" srcOrd="0" destOrd="1" presId="urn:microsoft.com/office/officeart/2005/8/layout/vList2"/>
    <dgm:cxn modelId="{02DC17F9-5206-44D9-9115-CF5BF3808DCE}" srcId="{E5B6BF0E-552D-4E70-85BF-FB396F11E37A}" destId="{01BC0612-E225-448C-A0C5-9D2E3C72206A}" srcOrd="1" destOrd="0" parTransId="{2688B2AC-7CAE-40DA-85C8-107F5FD080EF}" sibTransId="{9E019EBF-90F7-4C6C-8BE8-B0701A5C8FDF}"/>
    <dgm:cxn modelId="{4FDDE7F9-A2CA-4C87-80AF-A2AC25D656B7}" type="presOf" srcId="{84CFD899-EA83-4F13-98CB-EE24F0AFD6CB}" destId="{D985C7CB-5022-4A26-B70B-EB9E38C7156B}" srcOrd="0" destOrd="1" presId="urn:microsoft.com/office/officeart/2005/8/layout/vList2"/>
    <dgm:cxn modelId="{A6C10391-0C02-4F62-B218-D72523F6C5A3}" type="presParOf" srcId="{D3BA3E68-EFB2-4E7F-AEA0-095A63D78590}" destId="{EF2F67BB-9DAE-4265-8D2F-7364EF8EBF65}" srcOrd="0" destOrd="0" presId="urn:microsoft.com/office/officeart/2005/8/layout/vList2"/>
    <dgm:cxn modelId="{B4D48937-2064-4A33-82A2-52BFCB6049CE}" type="presParOf" srcId="{D3BA3E68-EFB2-4E7F-AEA0-095A63D78590}" destId="{D985C7CB-5022-4A26-B70B-EB9E38C7156B}" srcOrd="1" destOrd="0" presId="urn:microsoft.com/office/officeart/2005/8/layout/vList2"/>
    <dgm:cxn modelId="{1E7B5F41-DA7A-4D90-8788-6270858FA5DC}" type="presParOf" srcId="{D3BA3E68-EFB2-4E7F-AEA0-095A63D78590}" destId="{57D29FB8-5915-4EE5-903A-19085FBD416E}" srcOrd="2" destOrd="0" presId="urn:microsoft.com/office/officeart/2005/8/layout/vList2"/>
    <dgm:cxn modelId="{4B91B651-F994-45AF-99FF-158DB1822503}" type="presParOf" srcId="{D3BA3E68-EFB2-4E7F-AEA0-095A63D78590}" destId="{7C524901-E527-4E6A-9503-3184B4703C61}" srcOrd="3" destOrd="0" presId="urn:microsoft.com/office/officeart/2005/8/layout/vList2"/>
    <dgm:cxn modelId="{BC4058F7-EBBC-4476-8F70-5290D2182A31}" type="presParOf" srcId="{D3BA3E68-EFB2-4E7F-AEA0-095A63D78590}" destId="{84F98C3D-B5FC-442A-93EB-3872E3FBD26E}" srcOrd="4" destOrd="0" presId="urn:microsoft.com/office/officeart/2005/8/layout/vList2"/>
    <dgm:cxn modelId="{C92F9FDC-F37A-4B4D-B952-4025F1C31B4D}" type="presParOf" srcId="{D3BA3E68-EFB2-4E7F-AEA0-095A63D78590}" destId="{A24C94B7-4954-460A-BD43-5550CB8DBD2B}" srcOrd="5" destOrd="0" presId="urn:microsoft.com/office/officeart/2005/8/layout/vList2"/>
    <dgm:cxn modelId="{819FB64F-CD22-468F-BEE8-228EDCDB8A33}" type="presParOf" srcId="{D3BA3E68-EFB2-4E7F-AEA0-095A63D78590}" destId="{413516C3-573E-4427-83C1-043C9B5D6829}" srcOrd="6" destOrd="0" presId="urn:microsoft.com/office/officeart/2005/8/layout/vList2"/>
    <dgm:cxn modelId="{F2871128-5B6F-4054-8072-85BA1EF544ED}" type="presParOf" srcId="{D3BA3E68-EFB2-4E7F-AEA0-095A63D78590}" destId="{2BFF2865-A08D-403A-A0EF-BAAE9A8AA13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B515D-9C83-47EC-9B31-CD5371075237}">
      <dsp:nvSpPr>
        <dsp:cNvPr id="0" name=""/>
        <dsp:cNvSpPr/>
      </dsp:nvSpPr>
      <dsp:spPr>
        <a:xfrm>
          <a:off x="555785" y="430752"/>
          <a:ext cx="1578375" cy="1578375"/>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006DF-7DED-4F36-A60D-A1924AB6C792}">
      <dsp:nvSpPr>
        <dsp:cNvPr id="0" name=""/>
        <dsp:cNvSpPr/>
      </dsp:nvSpPr>
      <dsp:spPr>
        <a:xfrm>
          <a:off x="892160" y="767127"/>
          <a:ext cx="905625" cy="905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A995A4-7B38-4F39-887C-5CF59E785507}">
      <dsp:nvSpPr>
        <dsp:cNvPr id="0" name=""/>
        <dsp:cNvSpPr/>
      </dsp:nvSpPr>
      <dsp:spPr>
        <a:xfrm>
          <a:off x="51223" y="2500752"/>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Device-based Conditional Access</a:t>
          </a:r>
        </a:p>
      </dsp:txBody>
      <dsp:txXfrm>
        <a:off x="51223" y="2500752"/>
        <a:ext cx="2587500" cy="720000"/>
      </dsp:txXfrm>
    </dsp:sp>
    <dsp:sp modelId="{0AE4BB03-9320-47EB-A786-A2436EB74C33}">
      <dsp:nvSpPr>
        <dsp:cNvPr id="0" name=""/>
        <dsp:cNvSpPr/>
      </dsp:nvSpPr>
      <dsp:spPr>
        <a:xfrm>
          <a:off x="3596098" y="430752"/>
          <a:ext cx="1578375" cy="1578375"/>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4C32F-E75E-4222-B5DE-9C37AC6790D9}">
      <dsp:nvSpPr>
        <dsp:cNvPr id="0" name=""/>
        <dsp:cNvSpPr/>
      </dsp:nvSpPr>
      <dsp:spPr>
        <a:xfrm>
          <a:off x="3932473" y="767127"/>
          <a:ext cx="905625" cy="905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C3962-226F-461D-B198-200BF0488A2B}">
      <dsp:nvSpPr>
        <dsp:cNvPr id="0" name=""/>
        <dsp:cNvSpPr/>
      </dsp:nvSpPr>
      <dsp:spPr>
        <a:xfrm>
          <a:off x="3091535" y="2500752"/>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Conditional Access based on network access control</a:t>
          </a:r>
        </a:p>
      </dsp:txBody>
      <dsp:txXfrm>
        <a:off x="3091535" y="2500752"/>
        <a:ext cx="2587500" cy="720000"/>
      </dsp:txXfrm>
    </dsp:sp>
    <dsp:sp modelId="{10A4083A-2792-49DA-8A83-FF6F89B3473D}">
      <dsp:nvSpPr>
        <dsp:cNvPr id="0" name=""/>
        <dsp:cNvSpPr/>
      </dsp:nvSpPr>
      <dsp:spPr>
        <a:xfrm>
          <a:off x="6636410" y="430752"/>
          <a:ext cx="1578375" cy="1578375"/>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FC6DB-29A2-4EB2-9BEE-849301F9CE2D}">
      <dsp:nvSpPr>
        <dsp:cNvPr id="0" name=""/>
        <dsp:cNvSpPr/>
      </dsp:nvSpPr>
      <dsp:spPr>
        <a:xfrm>
          <a:off x="6972785" y="767127"/>
          <a:ext cx="905625" cy="905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1AA3E-412F-43F0-96FA-CC74FD071507}">
      <dsp:nvSpPr>
        <dsp:cNvPr id="0" name=""/>
        <dsp:cNvSpPr/>
      </dsp:nvSpPr>
      <dsp:spPr>
        <a:xfrm>
          <a:off x="6131848" y="2500752"/>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Conditional Access based on device risk</a:t>
          </a:r>
        </a:p>
      </dsp:txBody>
      <dsp:txXfrm>
        <a:off x="6131848" y="2500752"/>
        <a:ext cx="258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27669-8F2B-438D-8538-6FF5553D755D}">
      <dsp:nvSpPr>
        <dsp:cNvPr id="0" name=""/>
        <dsp:cNvSpPr/>
      </dsp:nvSpPr>
      <dsp:spPr>
        <a:xfrm>
          <a:off x="1662556" y="416"/>
          <a:ext cx="6650227" cy="54138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dirty="0"/>
            <a:t>Keep devices secure</a:t>
          </a:r>
        </a:p>
      </dsp:txBody>
      <dsp:txXfrm>
        <a:off x="1662556" y="416"/>
        <a:ext cx="6650227" cy="541381"/>
      </dsp:txXfrm>
    </dsp:sp>
    <dsp:sp modelId="{C71FE759-3F63-429B-85BC-45409AB22978}">
      <dsp:nvSpPr>
        <dsp:cNvPr id="0" name=""/>
        <dsp:cNvSpPr/>
      </dsp:nvSpPr>
      <dsp:spPr>
        <a:xfrm>
          <a:off x="0" y="416"/>
          <a:ext cx="1662556" cy="54138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Keep</a:t>
          </a:r>
        </a:p>
      </dsp:txBody>
      <dsp:txXfrm>
        <a:off x="0" y="416"/>
        <a:ext cx="1662556" cy="541381"/>
      </dsp:txXfrm>
    </dsp:sp>
    <dsp:sp modelId="{8FC4A03C-45F2-4A65-A78A-BB453274F6EF}">
      <dsp:nvSpPr>
        <dsp:cNvPr id="0" name=""/>
        <dsp:cNvSpPr/>
      </dsp:nvSpPr>
      <dsp:spPr>
        <a:xfrm>
          <a:off x="1662556" y="574280"/>
          <a:ext cx="6650227" cy="54138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a:t>Review the status of all your managed devices</a:t>
          </a:r>
        </a:p>
      </dsp:txBody>
      <dsp:txXfrm>
        <a:off x="1662556" y="574280"/>
        <a:ext cx="6650227" cy="541381"/>
      </dsp:txXfrm>
    </dsp:sp>
    <dsp:sp modelId="{37247870-AC68-497C-821F-AE9750288676}">
      <dsp:nvSpPr>
        <dsp:cNvPr id="0" name=""/>
        <dsp:cNvSpPr/>
      </dsp:nvSpPr>
      <dsp:spPr>
        <a:xfrm>
          <a:off x="0" y="574280"/>
          <a:ext cx="1662556" cy="54138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Review</a:t>
          </a:r>
        </a:p>
      </dsp:txBody>
      <dsp:txXfrm>
        <a:off x="0" y="574280"/>
        <a:ext cx="1662556" cy="541381"/>
      </dsp:txXfrm>
    </dsp:sp>
    <dsp:sp modelId="{F179308B-E9B3-40FC-9984-FB13B5245371}">
      <dsp:nvSpPr>
        <dsp:cNvPr id="0" name=""/>
        <dsp:cNvSpPr/>
      </dsp:nvSpPr>
      <dsp:spPr>
        <a:xfrm>
          <a:off x="1662556" y="1148145"/>
          <a:ext cx="6650227" cy="54138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a:t>Deploy security baselines that establish best practice security configurations for devices</a:t>
          </a:r>
        </a:p>
      </dsp:txBody>
      <dsp:txXfrm>
        <a:off x="1662556" y="1148145"/>
        <a:ext cx="6650227" cy="541381"/>
      </dsp:txXfrm>
    </dsp:sp>
    <dsp:sp modelId="{914E86EE-5EF2-42BA-9ED6-D906D090C281}">
      <dsp:nvSpPr>
        <dsp:cNvPr id="0" name=""/>
        <dsp:cNvSpPr/>
      </dsp:nvSpPr>
      <dsp:spPr>
        <a:xfrm>
          <a:off x="0" y="1148145"/>
          <a:ext cx="1662556" cy="541381"/>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Deploy</a:t>
          </a:r>
        </a:p>
      </dsp:txBody>
      <dsp:txXfrm>
        <a:off x="0" y="1148145"/>
        <a:ext cx="1662556" cy="541381"/>
      </dsp:txXfrm>
    </dsp:sp>
    <dsp:sp modelId="{38CF5ABC-885B-462C-8EFB-217AFF45508A}">
      <dsp:nvSpPr>
        <dsp:cNvPr id="0" name=""/>
        <dsp:cNvSpPr/>
      </dsp:nvSpPr>
      <dsp:spPr>
        <a:xfrm>
          <a:off x="1662556" y="1722009"/>
          <a:ext cx="6650227" cy="54138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a:t>Manage security configurations on devices through tightly focused policies</a:t>
          </a:r>
        </a:p>
      </dsp:txBody>
      <dsp:txXfrm>
        <a:off x="1662556" y="1722009"/>
        <a:ext cx="6650227" cy="541381"/>
      </dsp:txXfrm>
    </dsp:sp>
    <dsp:sp modelId="{13897DAB-ECBF-4FCF-8AD9-F2D9B6A8E225}">
      <dsp:nvSpPr>
        <dsp:cNvPr id="0" name=""/>
        <dsp:cNvSpPr/>
      </dsp:nvSpPr>
      <dsp:spPr>
        <a:xfrm>
          <a:off x="0" y="1722009"/>
          <a:ext cx="1662556" cy="54138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Manage</a:t>
          </a:r>
        </a:p>
      </dsp:txBody>
      <dsp:txXfrm>
        <a:off x="0" y="1722009"/>
        <a:ext cx="1662556" cy="541381"/>
      </dsp:txXfrm>
    </dsp:sp>
    <dsp:sp modelId="{66673A68-D5A9-470A-9DD9-33AFAC78E6D3}">
      <dsp:nvSpPr>
        <dsp:cNvPr id="0" name=""/>
        <dsp:cNvSpPr/>
      </dsp:nvSpPr>
      <dsp:spPr>
        <a:xfrm>
          <a:off x="1662556" y="2295874"/>
          <a:ext cx="6650227" cy="541381"/>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a:t>Establish device and user requirements through compliance policy</a:t>
          </a:r>
        </a:p>
      </dsp:txBody>
      <dsp:txXfrm>
        <a:off x="1662556" y="2295874"/>
        <a:ext cx="6650227" cy="541381"/>
      </dsp:txXfrm>
    </dsp:sp>
    <dsp:sp modelId="{3C87076D-31B0-4221-9523-CAEB473386A7}">
      <dsp:nvSpPr>
        <dsp:cNvPr id="0" name=""/>
        <dsp:cNvSpPr/>
      </dsp:nvSpPr>
      <dsp:spPr>
        <a:xfrm>
          <a:off x="0" y="2295874"/>
          <a:ext cx="1662556" cy="54138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Establish</a:t>
          </a:r>
        </a:p>
      </dsp:txBody>
      <dsp:txXfrm>
        <a:off x="0" y="2295874"/>
        <a:ext cx="1662556" cy="541381"/>
      </dsp:txXfrm>
    </dsp:sp>
    <dsp:sp modelId="{D264F263-221F-43DC-AC6C-3400094AC188}">
      <dsp:nvSpPr>
        <dsp:cNvPr id="0" name=""/>
        <dsp:cNvSpPr/>
      </dsp:nvSpPr>
      <dsp:spPr>
        <a:xfrm>
          <a:off x="1662556" y="2869738"/>
          <a:ext cx="6650227" cy="54138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a:t>Integrate Intune with your Microsoft Defender ATP, and Integrate Configuration Manager with ATP. </a:t>
          </a:r>
        </a:p>
      </dsp:txBody>
      <dsp:txXfrm>
        <a:off x="1662556" y="2869738"/>
        <a:ext cx="6650227" cy="541381"/>
      </dsp:txXfrm>
    </dsp:sp>
    <dsp:sp modelId="{6B6BA2FA-8B38-48D6-A905-5EE95B57F6EF}">
      <dsp:nvSpPr>
        <dsp:cNvPr id="0" name=""/>
        <dsp:cNvSpPr/>
      </dsp:nvSpPr>
      <dsp:spPr>
        <a:xfrm>
          <a:off x="0" y="2869738"/>
          <a:ext cx="1662556" cy="54138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Integrate</a:t>
          </a:r>
        </a:p>
      </dsp:txBody>
      <dsp:txXfrm>
        <a:off x="0" y="2869738"/>
        <a:ext cx="1662556" cy="541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F67BB-9DAE-4265-8D2F-7364EF8EBF65}">
      <dsp:nvSpPr>
        <dsp:cNvPr id="0" name=""/>
        <dsp:cNvSpPr/>
      </dsp:nvSpPr>
      <dsp:spPr>
        <a:xfrm>
          <a:off x="0" y="171185"/>
          <a:ext cx="11158160" cy="37323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baseline="0"/>
            <a:t>1. What is Conditional Access?</a:t>
          </a:r>
          <a:endParaRPr lang="en-US" sz="1100" kern="1200"/>
        </a:p>
      </dsp:txBody>
      <dsp:txXfrm>
        <a:off x="18220" y="189405"/>
        <a:ext cx="11121720" cy="336790"/>
      </dsp:txXfrm>
    </dsp:sp>
    <dsp:sp modelId="{D985C7CB-5022-4A26-B70B-EB9E38C7156B}">
      <dsp:nvSpPr>
        <dsp:cNvPr id="0" name=""/>
        <dsp:cNvSpPr/>
      </dsp:nvSpPr>
      <dsp:spPr>
        <a:xfrm>
          <a:off x="0" y="544415"/>
          <a:ext cx="11158160"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272" tIns="13970" rIns="78232" bIns="13970" numCol="1" spcCol="1270" anchor="t" anchorCtr="0">
          <a:noAutofit/>
        </a:bodyPr>
        <a:lstStyle/>
        <a:p>
          <a:pPr marL="228600" lvl="1" indent="-228600" algn="l" defTabSz="400050">
            <a:lnSpc>
              <a:spcPct val="90000"/>
            </a:lnSpc>
            <a:spcBef>
              <a:spcPct val="0"/>
            </a:spcBef>
            <a:spcAft>
              <a:spcPts val="0"/>
            </a:spcAft>
            <a:buFont typeface="+mj-lt"/>
            <a:buAutoNum type="alphaUcPeriod"/>
          </a:pPr>
          <a:r>
            <a:rPr lang="en-US" sz="900" b="0" kern="1200" baseline="0" dirty="0"/>
            <a:t>Conditional Access allows anonymous users to access organizational resources on trusted devices.</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Conditional Access prevents trusted users from accessing trusted devices and trusted apps.</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Conditional Access ensures that only trusted users can access organizational resources on trusted devices using trusted apps.</a:t>
          </a:r>
          <a:endParaRPr lang="en-US" sz="900" kern="1200" dirty="0"/>
        </a:p>
        <a:p>
          <a:pPr marL="228600" lvl="1" indent="-228600" algn="l" defTabSz="400050">
            <a:lnSpc>
              <a:spcPct val="90000"/>
            </a:lnSpc>
            <a:spcBef>
              <a:spcPct val="0"/>
            </a:spcBef>
            <a:spcAft>
              <a:spcPts val="0"/>
            </a:spcAft>
            <a:buFont typeface="+mj-lt"/>
            <a:buAutoNum type="alphaUcPeriod"/>
          </a:pPr>
          <a:endParaRPr lang="en-US" sz="900" kern="1200" dirty="0"/>
        </a:p>
      </dsp:txBody>
      <dsp:txXfrm>
        <a:off x="0" y="544415"/>
        <a:ext cx="11158160" cy="842490"/>
      </dsp:txXfrm>
    </dsp:sp>
    <dsp:sp modelId="{57D29FB8-5915-4EE5-903A-19085FBD416E}">
      <dsp:nvSpPr>
        <dsp:cNvPr id="0" name=""/>
        <dsp:cNvSpPr/>
      </dsp:nvSpPr>
      <dsp:spPr>
        <a:xfrm>
          <a:off x="0" y="1386905"/>
          <a:ext cx="11158160" cy="37323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baseline="0"/>
            <a:t>2. When you assign a policy, what is the difference between using an assigned group and using a dynamic group?</a:t>
          </a:r>
          <a:endParaRPr lang="en-US" sz="1100" kern="1200"/>
        </a:p>
      </dsp:txBody>
      <dsp:txXfrm>
        <a:off x="18220" y="1405125"/>
        <a:ext cx="11121720" cy="336790"/>
      </dsp:txXfrm>
    </dsp:sp>
    <dsp:sp modelId="{7C524901-E527-4E6A-9503-3184B4703C61}">
      <dsp:nvSpPr>
        <dsp:cNvPr id="0" name=""/>
        <dsp:cNvSpPr/>
      </dsp:nvSpPr>
      <dsp:spPr>
        <a:xfrm>
          <a:off x="0" y="1760135"/>
          <a:ext cx="11158160" cy="1047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272" tIns="13970" rIns="78232" bIns="13970" numCol="1" spcCol="1270" anchor="t" anchorCtr="0">
          <a:noAutofit/>
        </a:bodyPr>
        <a:lstStyle/>
        <a:p>
          <a:pPr marL="228600" lvl="1" indent="-228600" algn="l" defTabSz="400050">
            <a:lnSpc>
              <a:spcPct val="90000"/>
            </a:lnSpc>
            <a:spcBef>
              <a:spcPct val="0"/>
            </a:spcBef>
            <a:spcAft>
              <a:spcPts val="0"/>
            </a:spcAft>
            <a:buFont typeface="+mj-lt"/>
            <a:buAutoNum type="alphaUcPeriod"/>
          </a:pPr>
          <a:r>
            <a:rPr lang="en-US" sz="900" b="0" kern="1200" baseline="0" dirty="0"/>
            <a:t>An assigned group is a group of users or devices that you manually add into a static group. A dynamic group is a group of users or devices that are automatically assigned based on an expression you create. In addition, dynamic groups requires Azure AD Premium.</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An assigned group is a group of users or devices that automatically set. A dynamic group is a group of users that you manually set.</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For policies, there are no differences when assigning based on assigned group or dynamic group.</a:t>
          </a:r>
          <a:endParaRPr lang="en-US" sz="900" kern="1200" dirty="0"/>
        </a:p>
        <a:p>
          <a:pPr marL="228600" lvl="1" indent="-228600" algn="l" defTabSz="400050">
            <a:lnSpc>
              <a:spcPct val="90000"/>
            </a:lnSpc>
            <a:spcBef>
              <a:spcPct val="0"/>
            </a:spcBef>
            <a:spcAft>
              <a:spcPts val="0"/>
            </a:spcAft>
            <a:buFont typeface="+mj-lt"/>
            <a:buAutoNum type="alphaUcPeriod"/>
          </a:pPr>
          <a:endParaRPr lang="en-US" sz="900" kern="1200" dirty="0"/>
        </a:p>
      </dsp:txBody>
      <dsp:txXfrm>
        <a:off x="0" y="1760135"/>
        <a:ext cx="11158160" cy="1047420"/>
      </dsp:txXfrm>
    </dsp:sp>
    <dsp:sp modelId="{84F98C3D-B5FC-442A-93EB-3872E3FBD26E}">
      <dsp:nvSpPr>
        <dsp:cNvPr id="0" name=""/>
        <dsp:cNvSpPr/>
      </dsp:nvSpPr>
      <dsp:spPr>
        <a:xfrm>
          <a:off x="0" y="2807555"/>
          <a:ext cx="11158160" cy="37323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baseline="0"/>
            <a:t>3. When would you assign a policy to a device group?</a:t>
          </a:r>
          <a:endParaRPr lang="en-US" sz="1100" kern="1200"/>
        </a:p>
      </dsp:txBody>
      <dsp:txXfrm>
        <a:off x="18220" y="2825775"/>
        <a:ext cx="11121720" cy="336790"/>
      </dsp:txXfrm>
    </dsp:sp>
    <dsp:sp modelId="{A24C94B7-4954-460A-BD43-5550CB8DBD2B}">
      <dsp:nvSpPr>
        <dsp:cNvPr id="0" name=""/>
        <dsp:cNvSpPr/>
      </dsp:nvSpPr>
      <dsp:spPr>
        <a:xfrm>
          <a:off x="0" y="3180786"/>
          <a:ext cx="11158160"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272" tIns="13970" rIns="78232" bIns="13970" numCol="1" spcCol="1270" anchor="t" anchorCtr="0">
          <a:noAutofit/>
        </a:bodyPr>
        <a:lstStyle/>
        <a:p>
          <a:pPr marL="228600" lvl="1" indent="-228600" algn="l" defTabSz="400050">
            <a:lnSpc>
              <a:spcPct val="90000"/>
            </a:lnSpc>
            <a:spcBef>
              <a:spcPct val="0"/>
            </a:spcBef>
            <a:spcAft>
              <a:spcPts val="0"/>
            </a:spcAft>
            <a:buFont typeface="+mj-lt"/>
            <a:buAutoNum type="alphaUcPeriod"/>
          </a:pPr>
          <a:r>
            <a:rPr lang="en-US" sz="900" b="0" kern="1200" baseline="0" dirty="0"/>
            <a:t>Assign a policy to a device group when you want to have different policy settings for each user.</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If you want to apply policy settings on a device, regardless of who's signed in, then assign your policies to a device group.</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If you don't want to have any policy settings for the device, use a device group.</a:t>
          </a:r>
          <a:endParaRPr lang="en-US" sz="900" kern="1200" dirty="0"/>
        </a:p>
        <a:p>
          <a:pPr marL="228600" lvl="1" indent="-228600" algn="l" defTabSz="400050">
            <a:lnSpc>
              <a:spcPct val="90000"/>
            </a:lnSpc>
            <a:spcBef>
              <a:spcPct val="0"/>
            </a:spcBef>
            <a:spcAft>
              <a:spcPts val="0"/>
            </a:spcAft>
            <a:buFont typeface="+mj-lt"/>
            <a:buAutoNum type="alphaUcPeriod"/>
          </a:pPr>
          <a:endParaRPr lang="en-US" sz="900" kern="1200" dirty="0"/>
        </a:p>
      </dsp:txBody>
      <dsp:txXfrm>
        <a:off x="0" y="3180786"/>
        <a:ext cx="11158160" cy="842490"/>
      </dsp:txXfrm>
    </dsp:sp>
    <dsp:sp modelId="{413516C3-573E-4427-83C1-043C9B5D6829}">
      <dsp:nvSpPr>
        <dsp:cNvPr id="0" name=""/>
        <dsp:cNvSpPr/>
      </dsp:nvSpPr>
      <dsp:spPr>
        <a:xfrm>
          <a:off x="0" y="4023276"/>
          <a:ext cx="11158160" cy="37323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baseline="0"/>
            <a:t>4. It is possible to integrate Microsoft Defender ATP with Intune, but is it possible to integrate Microsoft Defender ATP with Configuration Manager?</a:t>
          </a:r>
          <a:endParaRPr lang="en-US" sz="1100" kern="1200"/>
        </a:p>
      </dsp:txBody>
      <dsp:txXfrm>
        <a:off x="18220" y="4041496"/>
        <a:ext cx="11121720" cy="336790"/>
      </dsp:txXfrm>
    </dsp:sp>
    <dsp:sp modelId="{2BFF2865-A08D-403A-A0EF-BAAE9A8AA131}">
      <dsp:nvSpPr>
        <dsp:cNvPr id="0" name=""/>
        <dsp:cNvSpPr/>
      </dsp:nvSpPr>
      <dsp:spPr>
        <a:xfrm>
          <a:off x="0" y="4396506"/>
          <a:ext cx="11158160" cy="63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272" tIns="13970" rIns="78232" bIns="13970" numCol="1" spcCol="1270" anchor="t" anchorCtr="0">
          <a:noAutofit/>
        </a:bodyPr>
        <a:lstStyle/>
        <a:p>
          <a:pPr marL="228600" lvl="1" indent="-228600" algn="l" defTabSz="400050">
            <a:lnSpc>
              <a:spcPct val="90000"/>
            </a:lnSpc>
            <a:spcBef>
              <a:spcPct val="0"/>
            </a:spcBef>
            <a:spcAft>
              <a:spcPts val="0"/>
            </a:spcAft>
            <a:buFont typeface="+mj-lt"/>
            <a:buAutoNum type="alphaUcPeriod"/>
          </a:pPr>
          <a:r>
            <a:rPr lang="en-US" sz="900" b="1" kern="1200" baseline="0" dirty="0"/>
            <a:t>True</a:t>
          </a:r>
          <a:r>
            <a:rPr lang="en-US" sz="900" b="0" kern="1200" baseline="0" dirty="0"/>
            <a:t>. Using tenant attach in a co-managed endpoint management scenario, you can integrate Configuration Manager with Microsoft Defender ATP to gain access to security tasks that help enterprises detect, investigate, and respond to advanced attacks on their networks.</a:t>
          </a:r>
          <a:endParaRPr lang="en-US" sz="900" kern="1200" dirty="0"/>
        </a:p>
        <a:p>
          <a:pPr marL="228600" lvl="1" indent="-228600" algn="l" defTabSz="400050">
            <a:lnSpc>
              <a:spcPct val="90000"/>
            </a:lnSpc>
            <a:spcBef>
              <a:spcPct val="0"/>
            </a:spcBef>
            <a:spcAft>
              <a:spcPts val="0"/>
            </a:spcAft>
            <a:buFont typeface="+mj-lt"/>
            <a:buAutoNum type="alphaUcPeriod"/>
          </a:pPr>
          <a:r>
            <a:rPr lang="en-US" sz="900" b="1" kern="1200" baseline="0" dirty="0"/>
            <a:t>False</a:t>
          </a:r>
          <a:r>
            <a:rPr lang="en-US" sz="900" b="0" kern="1200" baseline="0" dirty="0"/>
            <a:t>. You can only integrate Microsoft Defender ATP with Intune.</a:t>
          </a:r>
          <a:endParaRPr lang="en-US" sz="900" kern="1200" dirty="0"/>
        </a:p>
      </dsp:txBody>
      <dsp:txXfrm>
        <a:off x="0" y="4396506"/>
        <a:ext cx="11158160" cy="63756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6BA83-3723-4F87-853C-9DBC84772070}"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21426-9488-4A38-8122-3B3F9AE7D0FF}" type="slidenum">
              <a:rPr lang="en-US" smtClean="0"/>
              <a:t>‹#›</a:t>
            </a:fld>
            <a:endParaRPr lang="en-US"/>
          </a:p>
        </p:txBody>
      </p:sp>
    </p:spTree>
    <p:extLst>
      <p:ext uri="{BB962C8B-B14F-4D97-AF65-F5344CB8AC3E}">
        <p14:creationId xmlns:p14="http://schemas.microsoft.com/office/powerpoint/2010/main" val="3719884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Microsoft Endpoint Manager uses groups to assign policies, such as Conditional Access policies and endpoint security policies. Conditional Access makes sure that only trusted users can access organizational resources on trusted devices using trusted apps.</a:t>
            </a:r>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2</a:t>
            </a:fld>
            <a:endParaRPr lang="en-US"/>
          </a:p>
        </p:txBody>
      </p:sp>
    </p:spTree>
    <p:extLst>
      <p:ext uri="{BB962C8B-B14F-4D97-AF65-F5344CB8AC3E}">
        <p14:creationId xmlns:p14="http://schemas.microsoft.com/office/powerpoint/2010/main" val="528820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 always go with the user, and . It's normal for users to have many devices, such as a . And, it's normal for a person to access email and other organization resources from these devices. User groups are typically used for information works and knowledge workers.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want to put a Help Desk icon for all users on all their devices. In this scenario, put these users in a user group, and assign your Help Desk icon profile to this user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A user receives a new organization-owned device. The user signs in to the device with their domain account. The device is automatically registered in Azure AD, and automatically managed by Intune. This profile is a good scenario to assign to a user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Whenever a user signs in to a device, you want to control features in apps, such as OneDrive or Office. In this scenario, assign your OneDrive or Office profile settings to a user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For example, you want to block untrusted ActiveX controls in your Office apps. You can create an Administrative Template in Intune, configure this setting, and then assign this profile to a user group.</a:t>
            </a:r>
          </a:p>
          <a:p>
            <a:pPr algn="l"/>
            <a:r>
              <a:rPr lang="en-US" b="0" i="0" dirty="0">
                <a:solidFill>
                  <a:srgbClr val="171717"/>
                </a:solidFill>
                <a:effectLst/>
                <a:latin typeface="Segoe UI" panose="020B0502040204020203" pitchFamily="34" charset="0"/>
              </a:rPr>
              <a:t>To summarize, use user groups when you want your settings and rules to always go with the user, whatever device they use.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11</a:t>
            </a:fld>
            <a:endParaRPr lang="en-US"/>
          </a:p>
        </p:txBody>
      </p:sp>
    </p:spTree>
    <p:extLst>
      <p:ext uri="{BB962C8B-B14F-4D97-AF65-F5344CB8AC3E}">
        <p14:creationId xmlns:p14="http://schemas.microsoft.com/office/powerpoint/2010/main" val="1986523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As we mentioned, Conditional Access makes sure that only trusted users can access organizational resources on trusted devices using trusted apps. It's built from scratch in the cloud. Whether you're managing devices with Intune or extending your Configuration Manager deployment with co-management, it works the same way.</a:t>
            </a:r>
          </a:p>
          <a:p>
            <a:pPr algn="l"/>
            <a:r>
              <a:rPr lang="en-US" b="0" i="0" dirty="0">
                <a:solidFill>
                  <a:srgbClr val="171717"/>
                </a:solidFill>
                <a:effectLst/>
                <a:latin typeface="Segoe UI" panose="020B0502040204020203" pitchFamily="34" charset="0"/>
              </a:rPr>
              <a:t>For example, Conditional Access allows you to control the devices and apps that can connect to your email. Conditional Access provides granular access control to keep your corporate data secure, while giving end users an experience that allows them to do their best work from any device. In fact, you can define conditions that gate access to your corporate data based on location, device, user state, and application sensitivity.</a:t>
            </a:r>
          </a:p>
          <a:p>
            <a:pPr algn="l"/>
            <a:r>
              <a:rPr lang="en-US" b="0" i="0" dirty="0">
                <a:solidFill>
                  <a:srgbClr val="171717"/>
                </a:solidFill>
                <a:effectLst/>
                <a:latin typeface="Segoe UI" panose="020B0502040204020203" pitchFamily="34" charset="0"/>
              </a:rPr>
              <a:t>Conditional Access is an Azure Active Directory capability that is included with an Azure Active Directory Premium license. Intune enhances this capability by adding mobile device compliance and mobile app management to the solution.</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12</a:t>
            </a:fld>
            <a:endParaRPr lang="en-US"/>
          </a:p>
        </p:txBody>
      </p:sp>
    </p:spTree>
    <p:extLst>
      <p:ext uri="{BB962C8B-B14F-4D97-AF65-F5344CB8AC3E}">
        <p14:creationId xmlns:p14="http://schemas.microsoft.com/office/powerpoint/2010/main" val="245330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With co-management, Intune evaluates every device in your network to determine how trustworthy it is. It does this evaluation in the following two ways:</a:t>
            </a:r>
          </a:p>
          <a:p>
            <a:pPr algn="l">
              <a:buFont typeface="+mj-lt"/>
              <a:buAutoNum type="arabicPeriod"/>
            </a:pPr>
            <a:r>
              <a:rPr lang="en-US" b="0" i="0" dirty="0">
                <a:solidFill>
                  <a:srgbClr val="171717"/>
                </a:solidFill>
                <a:effectLst/>
                <a:latin typeface="Segoe UI" panose="020B0502040204020203" pitchFamily="34" charset="0"/>
              </a:rPr>
              <a:t>Intune makes sure a device or app is managed and securely configured. This check depends on how you set your organization's compliance policies. For example, make sure all devices have encryption enabled and aren't jailbroken.</a:t>
            </a:r>
          </a:p>
          <a:p>
            <a:pPr marL="742950" lvl="1" indent="-285750" algn="l">
              <a:buFont typeface="+mj-lt"/>
              <a:buAutoNum type="arabicPeriod"/>
            </a:pPr>
            <a:r>
              <a:rPr lang="en-US" b="0" i="0" dirty="0">
                <a:solidFill>
                  <a:srgbClr val="171717"/>
                </a:solidFill>
                <a:effectLst/>
                <a:latin typeface="Segoe UI" panose="020B0502040204020203" pitchFamily="34" charset="0"/>
              </a:rPr>
              <a:t>This evaluation is pre-security breach and configuration-based.</a:t>
            </a:r>
          </a:p>
          <a:p>
            <a:pPr marL="742950" lvl="1" indent="-285750" algn="l">
              <a:buFont typeface="+mj-lt"/>
              <a:buAutoNum type="arabicPeriod"/>
            </a:pPr>
            <a:r>
              <a:rPr lang="en-US" b="0" i="0" dirty="0">
                <a:solidFill>
                  <a:srgbClr val="171717"/>
                </a:solidFill>
                <a:effectLst/>
                <a:latin typeface="Segoe UI" panose="020B0502040204020203" pitchFamily="34" charset="0"/>
              </a:rPr>
              <a:t>For co-managed devices, Configuration Manager also does configuration-based evaluation. For example, required updates or apps compliance. Intune combines this evaluation along with its own assessment.</a:t>
            </a:r>
          </a:p>
          <a:p>
            <a:pPr algn="l">
              <a:buFont typeface="+mj-lt"/>
              <a:buAutoNum type="arabicPeriod"/>
            </a:pPr>
            <a:r>
              <a:rPr lang="en-US" b="0" i="0" dirty="0">
                <a:solidFill>
                  <a:srgbClr val="171717"/>
                </a:solidFill>
                <a:effectLst/>
                <a:latin typeface="Segoe UI" panose="020B0502040204020203" pitchFamily="34" charset="0"/>
              </a:rPr>
              <a:t>Intune detects active security incidents on a device. It uses the intelligent security of Microsoft Defender Advanced Threat Protection (formerly Windows Defender ATP) and other mobile threat defense providers. These partners run ongoing behavioral analysis on devices. This analysis detects active incidents, and then passes this information to Intune for real-time compliance evaluation.</a:t>
            </a:r>
          </a:p>
          <a:p>
            <a:pPr marL="742950" lvl="1" indent="-285750" algn="l">
              <a:buFont typeface="+mj-lt"/>
              <a:buAutoNum type="arabicPeriod"/>
            </a:pPr>
            <a:r>
              <a:rPr lang="en-US" b="0" i="0" dirty="0">
                <a:solidFill>
                  <a:srgbClr val="171717"/>
                </a:solidFill>
                <a:effectLst/>
                <a:latin typeface="Segoe UI" panose="020B0502040204020203" pitchFamily="34" charset="0"/>
              </a:rPr>
              <a:t>This evaluation is post-security breach and incident-based.</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14</a:t>
            </a:fld>
            <a:endParaRPr lang="en-US"/>
          </a:p>
        </p:txBody>
      </p:sp>
    </p:spTree>
    <p:extLst>
      <p:ext uri="{BB962C8B-B14F-4D97-AF65-F5344CB8AC3E}">
        <p14:creationId xmlns:p14="http://schemas.microsoft.com/office/powerpoint/2010/main" val="88839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You need to configure the related compliance policies to drive Conditional Access compliance at your organization. Conditional Access is commonly used to do things like allow or block access to Exchange, control access to the network, or integrate with a Mobile Threat Defense solution.</a:t>
            </a:r>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15</a:t>
            </a:fld>
            <a:endParaRPr lang="en-US"/>
          </a:p>
        </p:txBody>
      </p:sp>
    </p:spTree>
    <p:extLst>
      <p:ext uri="{BB962C8B-B14F-4D97-AF65-F5344CB8AC3E}">
        <p14:creationId xmlns:p14="http://schemas.microsoft.com/office/powerpoint/2010/main" val="144489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Device-based Conditional Access</a:t>
            </a:r>
          </a:p>
          <a:p>
            <a:pPr algn="l"/>
            <a:r>
              <a:rPr lang="en-US" b="0" i="0" dirty="0">
                <a:solidFill>
                  <a:srgbClr val="171717"/>
                </a:solidFill>
                <a:effectLst/>
                <a:latin typeface="Segoe UI" panose="020B0502040204020203" pitchFamily="34" charset="0"/>
              </a:rPr>
              <a:t>Intune and Azure Active Directory work together to make sure only managed and compliant devices can access email, Office 365 services, Software as a service (SaaS) apps, and on-premises apps. Additionally, you can set a policy in Azure Active Directory to only enable domain-joined computers or mobile devices that are enrolled in Intune to access Office 365 services.</a:t>
            </a:r>
          </a:p>
          <a:p>
            <a:pPr algn="l"/>
            <a:r>
              <a:rPr lang="en-US" b="0" i="0" dirty="0">
                <a:solidFill>
                  <a:srgbClr val="171717"/>
                </a:solidFill>
                <a:effectLst/>
                <a:latin typeface="Segoe UI" panose="020B0502040204020203" pitchFamily="34" charset="0"/>
              </a:rPr>
              <a:t>Intune provides device compliance policy capabilities that evaluate the compliance status of the devices. The compliance status is reported to Azure Active Directory that uses it to enforce the Conditional Access policy created in Azure Active Directory when the user tries to access company resources.</a:t>
            </a:r>
          </a:p>
          <a:p>
            <a:pPr algn="l"/>
            <a:r>
              <a:rPr lang="en-US" b="1" i="0" dirty="0">
                <a:solidFill>
                  <a:srgbClr val="171717"/>
                </a:solidFill>
                <a:effectLst/>
                <a:latin typeface="Segoe UI" panose="020B0502040204020203" pitchFamily="34" charset="0"/>
              </a:rPr>
              <a:t>Conditional Access based on network access control</a:t>
            </a:r>
          </a:p>
          <a:p>
            <a:pPr algn="l"/>
            <a:r>
              <a:rPr lang="en-US" b="0" i="0" dirty="0">
                <a:solidFill>
                  <a:srgbClr val="171717"/>
                </a:solidFill>
                <a:effectLst/>
                <a:latin typeface="Segoe UI" panose="020B0502040204020203" pitchFamily="34" charset="0"/>
              </a:rPr>
              <a:t>Intune integrates with partners like Cisco ISE, Aruba Clear Pass, and Citrix NetScaler to provide access controls based on the Intune enrollment and the device compliance state.</a:t>
            </a:r>
          </a:p>
          <a:p>
            <a:pPr algn="l"/>
            <a:r>
              <a:rPr lang="en-US" b="0" i="0" dirty="0">
                <a:solidFill>
                  <a:srgbClr val="171717"/>
                </a:solidFill>
                <a:effectLst/>
                <a:latin typeface="Segoe UI" panose="020B0502040204020203" pitchFamily="34" charset="0"/>
              </a:rPr>
              <a:t>Users can be allowed or denied access to corporate Wi-Fi or VPN resources based on whether the device they're using is managed and compliant with Intune device compliance policies.</a:t>
            </a:r>
          </a:p>
          <a:p>
            <a:pPr algn="l"/>
            <a:r>
              <a:rPr lang="en-US" b="1" i="0" dirty="0">
                <a:solidFill>
                  <a:srgbClr val="171717"/>
                </a:solidFill>
                <a:effectLst/>
                <a:latin typeface="Segoe UI" panose="020B0502040204020203" pitchFamily="34" charset="0"/>
              </a:rPr>
              <a:t>Conditional Access based on device risk</a:t>
            </a:r>
          </a:p>
          <a:p>
            <a:pPr algn="l"/>
            <a:r>
              <a:rPr lang="en-US" b="0" i="0" dirty="0">
                <a:solidFill>
                  <a:srgbClr val="171717"/>
                </a:solidFill>
                <a:effectLst/>
                <a:latin typeface="Segoe UI" panose="020B0502040204020203" pitchFamily="34" charset="0"/>
              </a:rPr>
              <a:t>Intune partners with Mobile Threat Defense vendors that provide a security solution to detect malware, Trojans, and other threats on mobile devices.</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16</a:t>
            </a:fld>
            <a:endParaRPr lang="en-US"/>
          </a:p>
        </p:txBody>
      </p:sp>
    </p:spTree>
    <p:extLst>
      <p:ext uri="{BB962C8B-B14F-4D97-AF65-F5344CB8AC3E}">
        <p14:creationId xmlns:p14="http://schemas.microsoft.com/office/powerpoint/2010/main" val="143715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How the Intune and Mobile Threat Defense integration works</a:t>
            </a:r>
          </a:p>
          <a:p>
            <a:pPr algn="l"/>
            <a:r>
              <a:rPr lang="en-US" b="0" i="0" dirty="0">
                <a:solidFill>
                  <a:srgbClr val="171717"/>
                </a:solidFill>
                <a:effectLst/>
                <a:latin typeface="Segoe UI" panose="020B0502040204020203" pitchFamily="34" charset="0"/>
              </a:rPr>
              <a:t>When mobile devices have the Mobile Threat Defense agent installed, the agent sends compliance state messages back to Intune reporting when a threat is found on the mobile device itself.</a:t>
            </a:r>
          </a:p>
          <a:p>
            <a:pPr algn="l"/>
            <a:r>
              <a:rPr lang="en-US" b="0" i="0" dirty="0">
                <a:solidFill>
                  <a:srgbClr val="171717"/>
                </a:solidFill>
                <a:effectLst/>
                <a:latin typeface="Segoe UI" panose="020B0502040204020203" pitchFamily="34" charset="0"/>
              </a:rPr>
              <a:t>The Intune and mobile threat defense integration plays a factor in the Conditional Access decisions based on device risk.</a:t>
            </a:r>
          </a:p>
          <a:p>
            <a:pPr algn="l"/>
            <a:r>
              <a:rPr lang="en-US" b="1" i="0" dirty="0">
                <a:solidFill>
                  <a:srgbClr val="171717"/>
                </a:solidFill>
                <a:effectLst/>
                <a:latin typeface="Segoe UI" panose="020B0502040204020203" pitchFamily="34" charset="0"/>
              </a:rPr>
              <a:t>Conditional Access for Windows PCs</a:t>
            </a:r>
          </a:p>
          <a:p>
            <a:pPr algn="l"/>
            <a:r>
              <a:rPr lang="en-US" b="0" i="0" dirty="0">
                <a:solidFill>
                  <a:srgbClr val="171717"/>
                </a:solidFill>
                <a:effectLst/>
                <a:latin typeface="Segoe UI" panose="020B0502040204020203" pitchFamily="34" charset="0"/>
              </a:rPr>
              <a:t>Conditional Access for PCs provides capabilities similar to those available for mobile devices. Let's talk about the ways you can use Conditional Access when managing PCs with Intune.</a:t>
            </a:r>
          </a:p>
          <a:p>
            <a:pPr algn="l"/>
            <a:r>
              <a:rPr lang="en-US" b="1" i="0" dirty="0">
                <a:solidFill>
                  <a:srgbClr val="171717"/>
                </a:solidFill>
                <a:effectLst/>
                <a:latin typeface="Segoe UI" panose="020B0502040204020203" pitchFamily="34" charset="0"/>
              </a:rPr>
              <a:t>Corporate-owned</a:t>
            </a:r>
          </a:p>
          <a:p>
            <a:pPr algn="l">
              <a:buFont typeface="Arial" panose="020B0604020202020204" pitchFamily="34" charset="0"/>
              <a:buChar char="•"/>
            </a:pPr>
            <a:r>
              <a:rPr lang="en-US" b="1" i="0" dirty="0">
                <a:solidFill>
                  <a:srgbClr val="171717"/>
                </a:solidFill>
                <a:effectLst/>
                <a:latin typeface="Segoe UI" panose="020B0502040204020203" pitchFamily="34" charset="0"/>
              </a:rPr>
              <a:t>Hybrid Azure AD joined:</a:t>
            </a:r>
            <a:r>
              <a:rPr lang="en-US" b="0" i="0" dirty="0">
                <a:solidFill>
                  <a:srgbClr val="171717"/>
                </a:solidFill>
                <a:effectLst/>
                <a:latin typeface="Segoe UI" panose="020B0502040204020203" pitchFamily="34" charset="0"/>
              </a:rPr>
              <a:t> This option is commonly used by organizations that are reasonably comfortable with how they're already managing their PCs through AD group policies or Configuration Manager.</a:t>
            </a:r>
          </a:p>
          <a:p>
            <a:pPr algn="l">
              <a:buFont typeface="Arial" panose="020B0604020202020204" pitchFamily="34" charset="0"/>
              <a:buChar char="•"/>
            </a:pPr>
            <a:r>
              <a:rPr lang="en-US" b="1" i="0" dirty="0">
                <a:solidFill>
                  <a:srgbClr val="171717"/>
                </a:solidFill>
                <a:effectLst/>
                <a:latin typeface="Segoe UI" panose="020B0502040204020203" pitchFamily="34" charset="0"/>
              </a:rPr>
              <a:t>Azure AD domain joined and Intune management:</a:t>
            </a:r>
            <a:r>
              <a:rPr lang="en-US" b="0" i="0" dirty="0">
                <a:solidFill>
                  <a:srgbClr val="171717"/>
                </a:solidFill>
                <a:effectLst/>
                <a:latin typeface="Segoe UI" panose="020B0502040204020203" pitchFamily="34" charset="0"/>
              </a:rPr>
              <a:t> This scenario is for organizations that want to be cloud-first (that is, primarily use cloud services, with a goal to reduce use of an on-premises infrastructure) or cloud-only (no on-premises infrastructure). Azure AD Join works well in a hybrid environment, enabling access to both cloud and on-premises apps and resources. The device joins to the Azure AD and gets enrolled to Intune, which can be used as a Conditional Access criteria when accessing corporate resources.</a:t>
            </a:r>
          </a:p>
          <a:p>
            <a:pPr algn="l"/>
            <a:r>
              <a:rPr lang="en-US" b="1" i="0" dirty="0">
                <a:solidFill>
                  <a:srgbClr val="171717"/>
                </a:solidFill>
                <a:effectLst/>
                <a:latin typeface="Segoe UI" panose="020B0502040204020203" pitchFamily="34" charset="0"/>
              </a:rPr>
              <a:t>Bring your own device (BYOD)</a:t>
            </a:r>
          </a:p>
          <a:p>
            <a:pPr algn="l">
              <a:buFont typeface="Arial" panose="020B0604020202020204" pitchFamily="34" charset="0"/>
              <a:buChar char="•"/>
            </a:pPr>
            <a:r>
              <a:rPr lang="en-US" b="1" i="0" dirty="0">
                <a:solidFill>
                  <a:srgbClr val="171717"/>
                </a:solidFill>
                <a:effectLst/>
                <a:latin typeface="Segoe UI" panose="020B0502040204020203" pitchFamily="34" charset="0"/>
              </a:rPr>
              <a:t>Workplace join and Intune management:</a:t>
            </a:r>
            <a:r>
              <a:rPr lang="en-US" b="0" i="0" dirty="0">
                <a:solidFill>
                  <a:srgbClr val="171717"/>
                </a:solidFill>
                <a:effectLst/>
                <a:latin typeface="Segoe UI" panose="020B0502040204020203" pitchFamily="34" charset="0"/>
              </a:rPr>
              <a:t> Here the user can join their personal devices to access corporate resources and services. You can use Workplace join and enroll devices into Intune MDM to receive device-level policies, which are another option to evaluate Conditional Access criteria.</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App-based Conditional Access</a:t>
            </a:r>
          </a:p>
          <a:p>
            <a:pPr algn="l"/>
            <a:r>
              <a:rPr lang="en-US" b="0" i="0" dirty="0">
                <a:solidFill>
                  <a:srgbClr val="171717"/>
                </a:solidFill>
                <a:effectLst/>
                <a:latin typeface="Segoe UI" panose="020B0502040204020203" pitchFamily="34" charset="0"/>
              </a:rPr>
              <a:t>Intune and Azure Active Directory work together to make sure only managed apps can access corporate e-mail or other Office 365 services.</a:t>
            </a:r>
          </a:p>
          <a:p>
            <a:br>
              <a:rPr lang="en-US" b="0" i="0" dirty="0">
                <a:solidFill>
                  <a:srgbClr val="171717"/>
                </a:solidFill>
                <a:effectLst/>
                <a:latin typeface="Segoe UI" panose="020B0502040204020203" pitchFamily="34" charset="0"/>
              </a:rPr>
            </a:b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17</a:t>
            </a:fld>
            <a:endParaRPr lang="en-US"/>
          </a:p>
        </p:txBody>
      </p:sp>
    </p:spTree>
    <p:extLst>
      <p:ext uri="{BB962C8B-B14F-4D97-AF65-F5344CB8AC3E}">
        <p14:creationId xmlns:p14="http://schemas.microsoft.com/office/powerpoint/2010/main" val="238035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Every IT team is obsessed with network security. It's mandatory to make sure that every device meets your security and business requirements before accessing your network. With Conditional Access, you can determine the following factors:</a:t>
            </a:r>
          </a:p>
          <a:p>
            <a:pPr algn="l">
              <a:buFont typeface="Arial" panose="020B0604020202020204" pitchFamily="34" charset="0"/>
              <a:buChar char="•"/>
            </a:pPr>
            <a:r>
              <a:rPr lang="en-US" b="0" i="0" dirty="0">
                <a:solidFill>
                  <a:srgbClr val="171717"/>
                </a:solidFill>
                <a:effectLst/>
                <a:latin typeface="Segoe UI" panose="020B0502040204020203" pitchFamily="34" charset="0"/>
              </a:rPr>
              <a:t>If every device is encrypted</a:t>
            </a:r>
          </a:p>
          <a:p>
            <a:pPr algn="l">
              <a:buFont typeface="Arial" panose="020B0604020202020204" pitchFamily="34" charset="0"/>
              <a:buChar char="•"/>
            </a:pPr>
            <a:r>
              <a:rPr lang="en-US" b="0" i="0" dirty="0">
                <a:solidFill>
                  <a:srgbClr val="171717"/>
                </a:solidFill>
                <a:effectLst/>
                <a:latin typeface="Segoe UI" panose="020B0502040204020203" pitchFamily="34" charset="0"/>
              </a:rPr>
              <a:t>If malware is installed</a:t>
            </a:r>
          </a:p>
          <a:p>
            <a:pPr algn="l">
              <a:buFont typeface="Arial" panose="020B0604020202020204" pitchFamily="34" charset="0"/>
              <a:buChar char="•"/>
            </a:pPr>
            <a:r>
              <a:rPr lang="en-US" b="0" i="0" dirty="0">
                <a:solidFill>
                  <a:srgbClr val="171717"/>
                </a:solidFill>
                <a:effectLst/>
                <a:latin typeface="Segoe UI" panose="020B0502040204020203" pitchFamily="34" charset="0"/>
              </a:rPr>
              <a:t>If its settings are updated</a:t>
            </a:r>
          </a:p>
          <a:p>
            <a:pPr algn="l">
              <a:buFont typeface="Arial" panose="020B0604020202020204" pitchFamily="34" charset="0"/>
              <a:buChar char="•"/>
            </a:pPr>
            <a:r>
              <a:rPr lang="en-US" b="0" i="0" dirty="0">
                <a:solidFill>
                  <a:srgbClr val="171717"/>
                </a:solidFill>
                <a:effectLst/>
                <a:latin typeface="Segoe UI" panose="020B0502040204020203" pitchFamily="34" charset="0"/>
              </a:rPr>
              <a:t>If it's jailbroken or rooted</a:t>
            </a:r>
          </a:p>
          <a:p>
            <a:pPr algn="l"/>
            <a:r>
              <a:rPr lang="en-US" b="0" i="0" dirty="0">
                <a:solidFill>
                  <a:srgbClr val="171717"/>
                </a:solidFill>
                <a:effectLst/>
                <a:latin typeface="Segoe UI" panose="020B0502040204020203" pitchFamily="34" charset="0"/>
              </a:rPr>
              <a:t>Conditional Access combines granular control over organizational data with a user experience that maximizes worker productivity on any device from any location.</a:t>
            </a:r>
          </a:p>
          <a:p>
            <a:pPr algn="l"/>
            <a:r>
              <a:rPr lang="en-US" b="0" i="0" dirty="0">
                <a:solidFill>
                  <a:srgbClr val="171717"/>
                </a:solidFill>
                <a:effectLst/>
                <a:latin typeface="Segoe UI" panose="020B0502040204020203" pitchFamily="34" charset="0"/>
              </a:rPr>
              <a:t>With co-management, Intune can incorporate Configuration Manager's responsibilities for assessing your security standards compliance of required updates or apps. This behavior is important for any IT organization that wants to continue using Configuration Manager for complex app and patch management.</a:t>
            </a:r>
          </a:p>
          <a:p>
            <a:pPr algn="l"/>
            <a:r>
              <a:rPr lang="en-US" b="0" i="0" dirty="0">
                <a:solidFill>
                  <a:srgbClr val="171717"/>
                </a:solidFill>
                <a:effectLst/>
                <a:latin typeface="Segoe UI" panose="020B0502040204020203" pitchFamily="34" charset="0"/>
              </a:rPr>
              <a:t>Conditional Access is also a critical part of developing your Zero Trust Network architecture. With Conditional Access, compliant device access controls cover the foundational layers of Zero Trust Network. This functionality is a large part of how you secure your organization in the future.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18</a:t>
            </a:fld>
            <a:endParaRPr lang="en-US"/>
          </a:p>
        </p:txBody>
      </p:sp>
    </p:spTree>
    <p:extLst>
      <p:ext uri="{BB962C8B-B14F-4D97-AF65-F5344CB8AC3E}">
        <p14:creationId xmlns:p14="http://schemas.microsoft.com/office/powerpoint/2010/main" val="81535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You can use the </a:t>
            </a:r>
            <a:r>
              <a:rPr lang="en-US" b="0" i="1" dirty="0">
                <a:solidFill>
                  <a:srgbClr val="171717"/>
                </a:solidFill>
                <a:effectLst/>
                <a:latin typeface="Segoe UI" panose="020B0502040204020203" pitchFamily="34" charset="0"/>
              </a:rPr>
              <a:t>Endpoint security</a:t>
            </a:r>
            <a:r>
              <a:rPr lang="en-US" b="0" i="0" dirty="0">
                <a:solidFill>
                  <a:srgbClr val="171717"/>
                </a:solidFill>
                <a:effectLst/>
                <a:latin typeface="Segoe UI" panose="020B0502040204020203" pitchFamily="34" charset="0"/>
              </a:rPr>
              <a:t> node in Microsoft Endpoint Manager to configure device security and to manage security tasks for devices when those devices are at risk. The Endpoint security policies are designed to help you focus on the security of your devices and mitigate risk. The tasks that are available help you identify devices that are at risk, to remediate those devices, and restore them to a compliant or more secure state.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19</a:t>
            </a:fld>
            <a:endParaRPr lang="en-US"/>
          </a:p>
        </p:txBody>
      </p:sp>
    </p:spTree>
    <p:extLst>
      <p:ext uri="{BB962C8B-B14F-4D97-AF65-F5344CB8AC3E}">
        <p14:creationId xmlns:p14="http://schemas.microsoft.com/office/powerpoint/2010/main" val="3805758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Endpoint security node groups the tools that are available through Endpoint Manager that you use to keep devices secure:</a:t>
            </a:r>
          </a:p>
          <a:p>
            <a:pPr algn="l">
              <a:buFont typeface="Arial" panose="020B0604020202020204" pitchFamily="34" charset="0"/>
              <a:buChar char="•"/>
            </a:pPr>
            <a:r>
              <a:rPr lang="en-US" b="1" i="0" dirty="0">
                <a:solidFill>
                  <a:srgbClr val="171717"/>
                </a:solidFill>
                <a:effectLst/>
                <a:latin typeface="Segoe UI" panose="020B0502040204020203" pitchFamily="34" charset="0"/>
              </a:rPr>
              <a:t>Review the status of all your managed devices</a:t>
            </a:r>
            <a:r>
              <a:rPr lang="en-US" b="0" i="0" dirty="0">
                <a:solidFill>
                  <a:srgbClr val="171717"/>
                </a:solidFill>
                <a:effectLst/>
                <a:latin typeface="Segoe UI" panose="020B0502040204020203" pitchFamily="34" charset="0"/>
              </a:rPr>
              <a:t>. You can view device compliance from a high level and then drill into specific devices to understand which compliance policies aren't met so you can resolve them.</a:t>
            </a:r>
          </a:p>
          <a:p>
            <a:pPr algn="l">
              <a:buFont typeface="Arial" panose="020B0604020202020204" pitchFamily="34" charset="0"/>
              <a:buChar char="•"/>
            </a:pPr>
            <a:r>
              <a:rPr lang="en-US" b="1" i="0" dirty="0">
                <a:solidFill>
                  <a:srgbClr val="171717"/>
                </a:solidFill>
                <a:effectLst/>
                <a:latin typeface="Segoe UI" panose="020B0502040204020203" pitchFamily="34" charset="0"/>
              </a:rPr>
              <a:t>Deploy security baselines that establish best practice security configurations for devices</a:t>
            </a:r>
            <a:r>
              <a:rPr lang="en-US" b="0" i="0" dirty="0">
                <a:solidFill>
                  <a:srgbClr val="171717"/>
                </a:solidFill>
                <a:effectLst/>
                <a:latin typeface="Segoe UI" panose="020B0502040204020203" pitchFamily="34" charset="0"/>
              </a:rPr>
              <a:t>. Endpoint Manager includes security baselines for Windows devices and a growing list of applications, like Microsoft Defender Advanced Threat Protection (Microsoft Defender ATP) and Microsoft Edge. Security baselines are pre-configured groups of Windows settings that help you apply a known group of settings and default values that the relevant security teams recommend. You can use security baselines to rapidly deploy a </a:t>
            </a:r>
            <a:r>
              <a:rPr lang="en-US" b="0" i="1" dirty="0">
                <a:solidFill>
                  <a:srgbClr val="171717"/>
                </a:solidFill>
                <a:effectLst/>
                <a:latin typeface="Segoe UI" panose="020B0502040204020203" pitchFamily="34" charset="0"/>
              </a:rPr>
              <a:t>best practice</a:t>
            </a:r>
            <a:r>
              <a:rPr lang="en-US" b="0" i="0" dirty="0">
                <a:solidFill>
                  <a:srgbClr val="171717"/>
                </a:solidFill>
                <a:effectLst/>
                <a:latin typeface="Segoe UI" panose="020B0502040204020203" pitchFamily="34" charset="0"/>
              </a:rPr>
              <a:t> configuration of device and application settings to protect your users and devices. Security baselines are supported for devices that run Windows 10 version 1809 and later.</a:t>
            </a:r>
          </a:p>
          <a:p>
            <a:pPr algn="l">
              <a:buFont typeface="Arial" panose="020B0604020202020204" pitchFamily="34" charset="0"/>
              <a:buChar char="•"/>
            </a:pPr>
            <a:r>
              <a:rPr lang="en-US" b="1" i="0" dirty="0">
                <a:solidFill>
                  <a:srgbClr val="171717"/>
                </a:solidFill>
                <a:effectLst/>
                <a:latin typeface="Segoe UI" panose="020B0502040204020203" pitchFamily="34" charset="0"/>
              </a:rPr>
              <a:t>Manage security configurations on devices through tightly focused policies</a:t>
            </a:r>
            <a:r>
              <a:rPr lang="en-US" b="0" i="0" dirty="0">
                <a:solidFill>
                  <a:srgbClr val="171717"/>
                </a:solidFill>
                <a:effectLst/>
                <a:latin typeface="Segoe UI" panose="020B0502040204020203" pitchFamily="34" charset="0"/>
              </a:rPr>
              <a:t>. Each endpoint security policy focuses on aspects of device security like antivirus, disk encryption, firewalls, and several areas made available through integration with Microsoft Defender ATP.</a:t>
            </a:r>
          </a:p>
          <a:p>
            <a:pPr algn="l">
              <a:buFont typeface="Arial" panose="020B0604020202020204" pitchFamily="34" charset="0"/>
              <a:buChar char="•"/>
            </a:pPr>
            <a:r>
              <a:rPr lang="en-US" b="1" i="0" dirty="0">
                <a:solidFill>
                  <a:srgbClr val="171717"/>
                </a:solidFill>
                <a:effectLst/>
                <a:latin typeface="Segoe UI" panose="020B0502040204020203" pitchFamily="34" charset="0"/>
              </a:rPr>
              <a:t>Establish device and user requirements through compliance policy</a:t>
            </a:r>
            <a:r>
              <a:rPr lang="en-US" b="0" i="0" dirty="0">
                <a:solidFill>
                  <a:srgbClr val="171717"/>
                </a:solidFill>
                <a:effectLst/>
                <a:latin typeface="Segoe UI" panose="020B0502040204020203" pitchFamily="34" charset="0"/>
              </a:rPr>
              <a:t>. With compliance policies, you set the rules that devices and users must meet to be considered compliant. Rules can include OS versions, password requirements, device threat-levels, and more. When you integrate with Azure Active Directory (Azure AD) Conditional Access policies to enforce compliance policies, you can gate access to corporate resources for both managed devices, and devices that aren’t managed yet. Endpoint security policies are one of several methods in Endpoint Manager to configure settings on devices. When managing settings, it's important to understand what other methods are in use in your environment that can configure your devices, and avoid conflicts.</a:t>
            </a:r>
          </a:p>
          <a:p>
            <a:pPr algn="l">
              <a:buFont typeface="Arial" panose="020B0604020202020204" pitchFamily="34" charset="0"/>
              <a:buChar char="•"/>
            </a:pPr>
            <a:r>
              <a:rPr lang="en-US" b="1" i="0" dirty="0">
                <a:solidFill>
                  <a:srgbClr val="171717"/>
                </a:solidFill>
                <a:effectLst/>
                <a:latin typeface="Segoe UI" panose="020B0502040204020203" pitchFamily="34" charset="0"/>
              </a:rPr>
              <a:t>Integrate Intune with your Microsoft Defender ATP</a:t>
            </a:r>
            <a:r>
              <a:rPr lang="en-US" b="0" i="0" dirty="0">
                <a:solidFill>
                  <a:srgbClr val="171717"/>
                </a:solidFill>
                <a:effectLst/>
                <a:latin typeface="Segoe UI" panose="020B0502040204020203" pitchFamily="34" charset="0"/>
              </a:rPr>
              <a:t>. By integrating with Microsoft Defender ATP you gain access to security tasks. Security tasks closely tie Microsoft Defender ATP and Intune together to help your security team identify devices that are at risk and hand-off detailed remediation steps to Intune admins who can then act.</a:t>
            </a:r>
          </a:p>
          <a:p>
            <a:pPr algn="l">
              <a:buFont typeface="Arial" panose="020B0604020202020204" pitchFamily="34" charset="0"/>
              <a:buChar char="•"/>
            </a:pPr>
            <a:r>
              <a:rPr lang="en-US" b="1" i="0" dirty="0">
                <a:solidFill>
                  <a:srgbClr val="171717"/>
                </a:solidFill>
                <a:effectLst/>
                <a:latin typeface="Segoe UI" panose="020B0502040204020203" pitchFamily="34" charset="0"/>
              </a:rPr>
              <a:t>Integrate Configuration Manager with ATP</a:t>
            </a:r>
            <a:r>
              <a:rPr lang="en-US" b="0" i="0" dirty="0">
                <a:solidFill>
                  <a:srgbClr val="171717"/>
                </a:solidFill>
                <a:effectLst/>
                <a:latin typeface="Segoe UI" panose="020B0502040204020203" pitchFamily="34" charset="0"/>
              </a:rPr>
              <a:t>. Using tenant attach in a co-managed endpoint management scenario, you can integrate Configuration Manager with Microsoft Defender ATP to gain access to security tasks that help enterprises detect, investigate, and respond to advanced attacks on their networks.</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20</a:t>
            </a:fld>
            <a:endParaRPr lang="en-US"/>
          </a:p>
        </p:txBody>
      </p:sp>
    </p:spTree>
    <p:extLst>
      <p:ext uri="{BB962C8B-B14F-4D97-AF65-F5344CB8AC3E}">
        <p14:creationId xmlns:p14="http://schemas.microsoft.com/office/powerpoint/2010/main" val="674459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a:p>
            <a:r>
              <a:rPr lang="en-US" dirty="0"/>
              <a:t>A</a:t>
            </a:r>
          </a:p>
          <a:p>
            <a:r>
              <a:rPr lang="en-US" dirty="0"/>
              <a:t>B</a:t>
            </a:r>
          </a:p>
          <a:p>
            <a:r>
              <a:rPr lang="en-US" dirty="0"/>
              <a:t>True</a:t>
            </a:r>
          </a:p>
        </p:txBody>
      </p:sp>
      <p:sp>
        <p:nvSpPr>
          <p:cNvPr id="4" name="Slide Number Placeholder 3"/>
          <p:cNvSpPr>
            <a:spLocks noGrp="1"/>
          </p:cNvSpPr>
          <p:nvPr>
            <p:ph type="sldNum" sz="quarter" idx="5"/>
          </p:nvPr>
        </p:nvSpPr>
        <p:spPr/>
        <p:txBody>
          <a:bodyPr/>
          <a:lstStyle/>
          <a:p>
            <a:fld id="{CA621426-9488-4A38-8122-3B3F9AE7D0FF}" type="slidenum">
              <a:rPr lang="en-US" smtClean="0"/>
              <a:t>21</a:t>
            </a:fld>
            <a:endParaRPr lang="en-US"/>
          </a:p>
        </p:txBody>
      </p:sp>
    </p:spTree>
    <p:extLst>
      <p:ext uri="{BB962C8B-B14F-4D97-AF65-F5344CB8AC3E}">
        <p14:creationId xmlns:p14="http://schemas.microsoft.com/office/powerpoint/2010/main" val="3067462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Microsoft Endpoint Manager uses groups to assign policies, such as Conditional Access policies and endpoint security policies. These policies make up the rules that you and your organization use to ensure proper access and security. To control access to your organization's resources, such as email, files and data, you can use a Conditional Access policy. Conditional Access makes sure that only trusted users can access organizational resources on trusted devices using trusted apps. You can assign endpoint security policies to help provide security for your organization's devices and mitigate risk.</a:t>
            </a:r>
          </a:p>
          <a:p>
            <a:pPr algn="l"/>
            <a:r>
              <a:rPr lang="en-US" b="0" i="0" dirty="0">
                <a:solidFill>
                  <a:srgbClr val="171717"/>
                </a:solidFill>
                <a:effectLst/>
                <a:latin typeface="Segoe UI" panose="020B0502040204020203" pitchFamily="34" charset="0"/>
              </a:rPr>
              <a:t>Intune uses Azure Active Directory (Azure AD) groups to manage devices and users. You can set up groups to suit your organizational needs. Create groups to organize users or devices by geographic location, department, or hardware characteristics. If your organization is large, you can use groups to manage tasks at scale. When you assign policies to users and devices, you use groups.</a:t>
            </a:r>
          </a:p>
          <a:p>
            <a:pPr algn="l"/>
            <a:r>
              <a:rPr lang="en-US" b="0" i="0" dirty="0">
                <a:solidFill>
                  <a:srgbClr val="171717"/>
                </a:solidFill>
                <a:effectLst/>
                <a:latin typeface="Segoe UI" panose="020B0502040204020203" pitchFamily="34" charset="0"/>
              </a:rPr>
              <a:t>Suppose that you're the administrator of a company with several thousand employees. Your company must only allow employees with trusted credentials to access company information internally and externally. You must implement the rules that are enforced when employees attempt to access corporate data.</a:t>
            </a:r>
          </a:p>
          <a:p>
            <a:pPr algn="l"/>
            <a:r>
              <a:rPr lang="en-US" b="0" i="0" dirty="0">
                <a:solidFill>
                  <a:srgbClr val="171717"/>
                </a:solidFill>
                <a:effectLst/>
                <a:latin typeface="Segoe UI" panose="020B0502040204020203" pitchFamily="34" charset="0"/>
              </a:rPr>
              <a:t>Here, you'll learn how you can use Microsoft Endpoint Manager and Conditional Access to protect your organization's data.</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3</a:t>
            </a:fld>
            <a:endParaRPr lang="en-US"/>
          </a:p>
        </p:txBody>
      </p:sp>
    </p:spTree>
    <p:extLst>
      <p:ext uri="{BB962C8B-B14F-4D97-AF65-F5344CB8AC3E}">
        <p14:creationId xmlns:p14="http://schemas.microsoft.com/office/powerpoint/2010/main" val="2647856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manage assignments of devices, apps, and policies based on groups of users or devices.</a:t>
            </a:r>
          </a:p>
          <a:p>
            <a:pPr algn="l"/>
            <a:r>
              <a:rPr lang="en-US" b="0" i="0" dirty="0">
                <a:solidFill>
                  <a:srgbClr val="171717"/>
                </a:solidFill>
                <a:effectLst/>
                <a:latin typeface="Segoe UI" panose="020B0502040204020203" pitchFamily="34" charset="0"/>
              </a:rPr>
              <a:t>You can add the following types of groups:</a:t>
            </a:r>
          </a:p>
          <a:p>
            <a:pPr algn="l">
              <a:buFont typeface="Arial" panose="020B0604020202020204" pitchFamily="34" charset="0"/>
              <a:buChar char="•"/>
            </a:pPr>
            <a:r>
              <a:rPr lang="en-US" b="1" i="0" dirty="0">
                <a:solidFill>
                  <a:srgbClr val="171717"/>
                </a:solidFill>
                <a:effectLst/>
                <a:latin typeface="Segoe UI" panose="020B0502040204020203" pitchFamily="34" charset="0"/>
              </a:rPr>
              <a:t>Assigned groups</a:t>
            </a:r>
            <a:r>
              <a:rPr lang="en-US" b="0" i="0" dirty="0">
                <a:solidFill>
                  <a:srgbClr val="171717"/>
                </a:solidFill>
                <a:effectLst/>
                <a:latin typeface="Segoe UI" panose="020B0502040204020203" pitchFamily="34" charset="0"/>
              </a:rPr>
              <a:t> - Manually add users or devices into a static group.</a:t>
            </a:r>
          </a:p>
          <a:p>
            <a:pPr algn="l">
              <a:buFont typeface="Arial" panose="020B0604020202020204" pitchFamily="34" charset="0"/>
              <a:buChar char="•"/>
            </a:pPr>
            <a:r>
              <a:rPr lang="en-US" b="1" i="0" dirty="0">
                <a:solidFill>
                  <a:srgbClr val="171717"/>
                </a:solidFill>
                <a:effectLst/>
                <a:latin typeface="Segoe UI" panose="020B0502040204020203" pitchFamily="34" charset="0"/>
              </a:rPr>
              <a:t>Dynamic groups</a:t>
            </a:r>
            <a:r>
              <a:rPr lang="en-US" b="0" i="0" dirty="0">
                <a:solidFill>
                  <a:srgbClr val="171717"/>
                </a:solidFill>
                <a:effectLst/>
                <a:latin typeface="Segoe UI" panose="020B0502040204020203" pitchFamily="34" charset="0"/>
              </a:rPr>
              <a:t> (Requires Azure AD Premium) - Automatically add users or devices to user groups or device groups based on an expression you create.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4</a:t>
            </a:fld>
            <a:endParaRPr lang="en-US"/>
          </a:p>
        </p:txBody>
      </p:sp>
    </p:spTree>
    <p:extLst>
      <p:ext uri="{BB962C8B-B14F-4D97-AF65-F5344CB8AC3E}">
        <p14:creationId xmlns:p14="http://schemas.microsoft.com/office/powerpoint/2010/main" val="4262642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 make managing devices easier, you can use Microsoft Intune device categories to automatically add devices to groups based on categories that you define.</a:t>
            </a:r>
          </a:p>
          <a:p>
            <a:pPr algn="l"/>
            <a:r>
              <a:rPr lang="en-US" b="0" i="0" dirty="0">
                <a:solidFill>
                  <a:srgbClr val="171717"/>
                </a:solidFill>
                <a:effectLst/>
                <a:latin typeface="Segoe UI" panose="020B0502040204020203" pitchFamily="34" charset="0"/>
              </a:rPr>
              <a:t>Device categories use the following workflow:</a:t>
            </a:r>
          </a:p>
          <a:p>
            <a:pPr algn="l">
              <a:buFont typeface="+mj-lt"/>
              <a:buAutoNum type="arabicPeriod"/>
            </a:pPr>
            <a:r>
              <a:rPr lang="en-US" b="0" i="0" dirty="0">
                <a:solidFill>
                  <a:srgbClr val="171717"/>
                </a:solidFill>
                <a:effectLst/>
                <a:latin typeface="Segoe UI" panose="020B0502040204020203" pitchFamily="34" charset="0"/>
              </a:rPr>
              <a:t>Create categories that users can choose from when they enroll their device.</a:t>
            </a:r>
          </a:p>
          <a:p>
            <a:pPr algn="l">
              <a:buFont typeface="+mj-lt"/>
              <a:buAutoNum type="arabicPeriod"/>
            </a:pPr>
            <a:r>
              <a:rPr lang="en-US" b="0" i="0" dirty="0">
                <a:solidFill>
                  <a:srgbClr val="171717"/>
                </a:solidFill>
                <a:effectLst/>
                <a:latin typeface="Segoe UI" panose="020B0502040204020203" pitchFamily="34" charset="0"/>
              </a:rPr>
              <a:t>When users of iOS/</a:t>
            </a:r>
            <a:r>
              <a:rPr lang="en-US" b="0" i="0" dirty="0" err="1">
                <a:solidFill>
                  <a:srgbClr val="171717"/>
                </a:solidFill>
                <a:effectLst/>
                <a:latin typeface="Segoe UI" panose="020B0502040204020203" pitchFamily="34" charset="0"/>
              </a:rPr>
              <a:t>iPadOS</a:t>
            </a:r>
            <a:r>
              <a:rPr lang="en-US" b="0" i="0" dirty="0">
                <a:solidFill>
                  <a:srgbClr val="171717"/>
                </a:solidFill>
                <a:effectLst/>
                <a:latin typeface="Segoe UI" panose="020B0502040204020203" pitchFamily="34" charset="0"/>
              </a:rPr>
              <a:t> and Android devices enroll a device, they must choose a category from the list of categories you configured. To assign a category to a Windows device, users must use the Company Portal website.</a:t>
            </a:r>
          </a:p>
          <a:p>
            <a:pPr algn="l">
              <a:buFont typeface="+mj-lt"/>
              <a:buAutoNum type="arabicPeriod"/>
            </a:pPr>
            <a:r>
              <a:rPr lang="en-US" b="0" i="0" dirty="0">
                <a:solidFill>
                  <a:srgbClr val="171717"/>
                </a:solidFill>
                <a:effectLst/>
                <a:latin typeface="Segoe UI" panose="020B0502040204020203" pitchFamily="34" charset="0"/>
              </a:rPr>
              <a:t>You can then deploy policies and apps to these groups.</a:t>
            </a:r>
          </a:p>
          <a:p>
            <a:pPr algn="l"/>
            <a:r>
              <a:rPr lang="en-US" b="0" i="0" dirty="0">
                <a:solidFill>
                  <a:srgbClr val="171717"/>
                </a:solidFill>
                <a:effectLst/>
                <a:latin typeface="Segoe UI" panose="020B0502040204020203" pitchFamily="34" charset="0"/>
              </a:rPr>
              <a:t>You can create any device categories you want.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Point-of-sale device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Demonstration device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Sales</a:t>
            </a:r>
          </a:p>
          <a:p>
            <a:pPr algn="l">
              <a:buFont typeface="Arial" panose="020B0604020202020204" pitchFamily="34" charset="0"/>
              <a:buChar char="•"/>
            </a:pPr>
            <a:r>
              <a:rPr lang="en-US" b="0" i="0" dirty="0">
                <a:solidFill>
                  <a:srgbClr val="171717"/>
                </a:solidFill>
                <a:effectLst/>
                <a:latin typeface="Segoe UI" panose="020B0502040204020203" pitchFamily="34" charset="0"/>
              </a:rPr>
              <a:t>Accounting</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Manager</a:t>
            </a:r>
          </a:p>
          <a:p>
            <a:pPr algn="l"/>
            <a:r>
              <a:rPr lang="en-US" b="0" i="0" dirty="0">
                <a:solidFill>
                  <a:srgbClr val="171717"/>
                </a:solidFill>
                <a:effectLst/>
                <a:latin typeface="Segoe UI" panose="020B0502040204020203" pitchFamily="34" charset="0"/>
              </a:rPr>
              <a:t>After your device is enrolled, it becomes </a:t>
            </a:r>
            <a:r>
              <a:rPr lang="en-US" b="0" i="1" dirty="0">
                <a:solidFill>
                  <a:srgbClr val="171717"/>
                </a:solidFill>
                <a:effectLst/>
                <a:latin typeface="Segoe UI" panose="020B0502040204020203" pitchFamily="34" charset="0"/>
              </a:rPr>
              <a:t>managed</a:t>
            </a:r>
            <a:r>
              <a:rPr lang="en-US" b="0" i="0" dirty="0">
                <a:solidFill>
                  <a:srgbClr val="171717"/>
                </a:solidFill>
                <a:effectLst/>
                <a:latin typeface="Segoe UI" panose="020B0502040204020203" pitchFamily="34" charset="0"/>
              </a:rPr>
              <a:t>. Your organization can assign policies and apps to the device through a mobile device management (MDM) provider, such as Intune.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5</a:t>
            </a:fld>
            <a:endParaRPr lang="en-US"/>
          </a:p>
        </p:txBody>
      </p:sp>
    </p:spTree>
    <p:extLst>
      <p:ext uri="{BB962C8B-B14F-4D97-AF65-F5344CB8AC3E}">
        <p14:creationId xmlns:p14="http://schemas.microsoft.com/office/powerpoint/2010/main" val="177606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171717"/>
                </a:solidFill>
                <a:latin typeface="Segoe UI" panose="020B0502040204020203" pitchFamily="34" charset="0"/>
              </a:rPr>
              <a:t>After you've added an app to Microsoft Intune, you can assign the app to users and devices. It is important to note that you can assign an app to a device whether or not the device is managed by Intune.</a:t>
            </a:r>
          </a:p>
          <a:p>
            <a:r>
              <a:rPr lang="en-US" dirty="0">
                <a:solidFill>
                  <a:srgbClr val="171717"/>
                </a:solidFill>
                <a:latin typeface="Segoe UI" panose="020B0502040204020203" pitchFamily="34" charset="0"/>
              </a:rPr>
              <a:t>In Intune, you can determine who has access to an app by assigning groups of users to include and exclude. Before you assign groups to the app, you must set the assignment type for an app. The assignment type makes the app available, required, or uninstalls the app.</a:t>
            </a:r>
          </a:p>
          <a:p>
            <a:r>
              <a:rPr lang="en-US" dirty="0">
                <a:solidFill>
                  <a:srgbClr val="171717"/>
                </a:solidFill>
                <a:latin typeface="Segoe UI" panose="020B0502040204020203" pitchFamily="34" charset="0"/>
              </a:rPr>
              <a:t>To set the availability of an app, you include and exclude app assignments to a group of users or devices by using a combination of include and exclude group assignments. This capability can be useful when you make the app available by including a large group, and then narrow the selected users by also excluding a smaller group. The smaller group might be a test group or an executive group.</a:t>
            </a:r>
          </a:p>
          <a:p>
            <a:r>
              <a:rPr lang="en-US" dirty="0">
                <a:solidFill>
                  <a:srgbClr val="171717"/>
                </a:solidFill>
                <a:latin typeface="Segoe UI" panose="020B0502040204020203" pitchFamily="34" charset="0"/>
              </a:rPr>
              <a:t>As a best practice, create and assign apps specifically for your user groups, and separately for your device groups.</a:t>
            </a:r>
          </a:p>
          <a:p>
            <a:r>
              <a:rPr lang="en-US" dirty="0">
                <a:solidFill>
                  <a:srgbClr val="171717"/>
                </a:solidFill>
                <a:latin typeface="Segoe UI" panose="020B0502040204020203" pitchFamily="34" charset="0"/>
              </a:rPr>
              <a:t>For example, when a user is added with the manager title, the user is automatically added to an </a:t>
            </a:r>
            <a:r>
              <a:rPr lang="en-US" b="1" dirty="0">
                <a:solidFill>
                  <a:srgbClr val="171717"/>
                </a:solidFill>
                <a:latin typeface="Segoe UI" panose="020B0502040204020203" pitchFamily="34" charset="0"/>
              </a:rPr>
              <a:t>All managers</a:t>
            </a:r>
            <a:r>
              <a:rPr lang="en-US" dirty="0">
                <a:solidFill>
                  <a:srgbClr val="171717"/>
                </a:solidFill>
                <a:latin typeface="Segoe UI" panose="020B0502040204020203" pitchFamily="34" charset="0"/>
              </a:rPr>
              <a:t> user group. Or, when a device has the iOS/</a:t>
            </a:r>
            <a:r>
              <a:rPr lang="en-US" dirty="0" err="1">
                <a:solidFill>
                  <a:srgbClr val="171717"/>
                </a:solidFill>
                <a:latin typeface="Segoe UI" panose="020B0502040204020203" pitchFamily="34" charset="0"/>
              </a:rPr>
              <a:t>iPadOS</a:t>
            </a:r>
            <a:r>
              <a:rPr lang="en-US" dirty="0">
                <a:solidFill>
                  <a:srgbClr val="171717"/>
                </a:solidFill>
                <a:latin typeface="Segoe UI" panose="020B0502040204020203" pitchFamily="34" charset="0"/>
              </a:rPr>
              <a:t> device OS type, the device is automatically added to an </a:t>
            </a:r>
            <a:r>
              <a:rPr lang="en-US" b="1" dirty="0">
                <a:solidFill>
                  <a:srgbClr val="171717"/>
                </a:solidFill>
                <a:latin typeface="Segoe UI" panose="020B0502040204020203" pitchFamily="34" charset="0"/>
              </a:rPr>
              <a:t>All iOS/</a:t>
            </a:r>
            <a:r>
              <a:rPr lang="en-US" b="1" dirty="0" err="1">
                <a:solidFill>
                  <a:srgbClr val="171717"/>
                </a:solidFill>
                <a:latin typeface="Segoe UI" panose="020B0502040204020203" pitchFamily="34" charset="0"/>
              </a:rPr>
              <a:t>iPadOS</a:t>
            </a:r>
            <a:r>
              <a:rPr lang="en-US" b="1" dirty="0">
                <a:solidFill>
                  <a:srgbClr val="171717"/>
                </a:solidFill>
                <a:latin typeface="Segoe UI" panose="020B0502040204020203" pitchFamily="34" charset="0"/>
              </a:rPr>
              <a:t> devices</a:t>
            </a:r>
            <a:r>
              <a:rPr lang="en-US" dirty="0">
                <a:solidFill>
                  <a:srgbClr val="171717"/>
                </a:solidFill>
                <a:latin typeface="Segoe UI" panose="020B0502040204020203" pitchFamily="34" charset="0"/>
              </a:rPr>
              <a:t> group.</a:t>
            </a:r>
          </a:p>
          <a:p>
            <a:r>
              <a:rPr lang="en-US" dirty="0">
                <a:solidFill>
                  <a:srgbClr val="171717"/>
                </a:solidFill>
                <a:latin typeface="Segoe UI" panose="020B0502040204020203" pitchFamily="34" charset="0"/>
              </a:rPr>
              <a:t>After you assign an app to a group in Intune, you can assign policies for the app to users or devices.</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6</a:t>
            </a:fld>
            <a:endParaRPr lang="en-US"/>
          </a:p>
        </p:txBody>
      </p:sp>
    </p:spTree>
    <p:extLst>
      <p:ext uri="{BB962C8B-B14F-4D97-AF65-F5344CB8AC3E}">
        <p14:creationId xmlns:p14="http://schemas.microsoft.com/office/powerpoint/2010/main" val="970591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To set the availability of an app, you include and exclude app assignments to a group of users or devices by using a combination of include and exclude group assignments. This capability can be useful when you make the app available by including a large group, and then narrow the selected users by also excluding a smaller group. The smaller group might be a test group or an executive group.</a:t>
            </a:r>
          </a:p>
          <a:p>
            <a:pPr algn="l"/>
            <a:r>
              <a:rPr lang="en-US" b="0" i="0" dirty="0">
                <a:solidFill>
                  <a:srgbClr val="171717"/>
                </a:solidFill>
                <a:effectLst/>
                <a:latin typeface="Segoe UI" panose="020B0502040204020203" pitchFamily="34" charset="0"/>
              </a:rPr>
              <a:t>As a best practice, create and assign apps specifically for your user groups, and separately for your device groups.</a:t>
            </a:r>
          </a:p>
          <a:p>
            <a:pPr algn="l"/>
            <a:r>
              <a:rPr lang="en-US" b="0" i="0" dirty="0">
                <a:solidFill>
                  <a:srgbClr val="171717"/>
                </a:solidFill>
                <a:effectLst/>
                <a:latin typeface="Segoe UI" panose="020B0502040204020203" pitchFamily="34" charset="0"/>
              </a:rPr>
              <a:t>For example, when a user is added with the manager title, the user is automatically added to an </a:t>
            </a:r>
            <a:r>
              <a:rPr lang="en-US" b="1" i="0" dirty="0">
                <a:solidFill>
                  <a:srgbClr val="171717"/>
                </a:solidFill>
                <a:effectLst/>
                <a:latin typeface="Segoe UI" panose="020B0502040204020203" pitchFamily="34" charset="0"/>
              </a:rPr>
              <a:t>All managers</a:t>
            </a:r>
            <a:r>
              <a:rPr lang="en-US" b="0" i="0" dirty="0">
                <a:solidFill>
                  <a:srgbClr val="171717"/>
                </a:solidFill>
                <a:effectLst/>
                <a:latin typeface="Segoe UI" panose="020B0502040204020203" pitchFamily="34" charset="0"/>
              </a:rPr>
              <a:t> user group. Or, when a device has the iOS/</a:t>
            </a:r>
            <a:r>
              <a:rPr lang="en-US" b="0" i="0" dirty="0" err="1">
                <a:solidFill>
                  <a:srgbClr val="171717"/>
                </a:solidFill>
                <a:effectLst/>
                <a:latin typeface="Segoe UI" panose="020B0502040204020203" pitchFamily="34" charset="0"/>
              </a:rPr>
              <a:t>iPadOS</a:t>
            </a:r>
            <a:r>
              <a:rPr lang="en-US" b="0" i="0" dirty="0">
                <a:solidFill>
                  <a:srgbClr val="171717"/>
                </a:solidFill>
                <a:effectLst/>
                <a:latin typeface="Segoe UI" panose="020B0502040204020203" pitchFamily="34" charset="0"/>
              </a:rPr>
              <a:t> device OS type, the device is automatically added to an </a:t>
            </a:r>
            <a:r>
              <a:rPr lang="en-US" b="1" i="0" dirty="0">
                <a:solidFill>
                  <a:srgbClr val="171717"/>
                </a:solidFill>
                <a:effectLst/>
                <a:latin typeface="Segoe UI" panose="020B0502040204020203" pitchFamily="34" charset="0"/>
              </a:rPr>
              <a:t>All iOS/</a:t>
            </a:r>
            <a:r>
              <a:rPr lang="en-US" b="1" i="0" dirty="0" err="1">
                <a:solidFill>
                  <a:srgbClr val="171717"/>
                </a:solidFill>
                <a:effectLst/>
                <a:latin typeface="Segoe UI" panose="020B0502040204020203" pitchFamily="34" charset="0"/>
              </a:rPr>
              <a:t>iPadOS</a:t>
            </a:r>
            <a:r>
              <a:rPr lang="en-US" b="1" i="0" dirty="0">
                <a:solidFill>
                  <a:srgbClr val="171717"/>
                </a:solidFill>
                <a:effectLst/>
                <a:latin typeface="Segoe UI" panose="020B0502040204020203" pitchFamily="34" charset="0"/>
              </a:rPr>
              <a:t> devices</a:t>
            </a:r>
            <a:r>
              <a:rPr lang="en-US" b="0" i="0" dirty="0">
                <a:solidFill>
                  <a:srgbClr val="171717"/>
                </a:solidFill>
                <a:effectLst/>
                <a:latin typeface="Segoe UI" panose="020B0502040204020203" pitchFamily="34" charset="0"/>
              </a:rPr>
              <a:t> group.</a:t>
            </a:r>
          </a:p>
          <a:p>
            <a:pPr algn="l"/>
            <a:r>
              <a:rPr lang="en-US" b="0" i="0" dirty="0">
                <a:solidFill>
                  <a:srgbClr val="171717"/>
                </a:solidFill>
                <a:effectLst/>
                <a:latin typeface="Segoe UI" panose="020B0502040204020203" pitchFamily="34" charset="0"/>
              </a:rPr>
              <a:t>After you assign an app to a group in Intune, you can assign policies for the app to users or devices.</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7</a:t>
            </a:fld>
            <a:endParaRPr lang="en-US"/>
          </a:p>
        </p:txBody>
      </p:sp>
    </p:spTree>
    <p:extLst>
      <p:ext uri="{BB962C8B-B14F-4D97-AF65-F5344CB8AC3E}">
        <p14:creationId xmlns:p14="http://schemas.microsoft.com/office/powerpoint/2010/main" val="1566061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Policies</a:t>
            </a:r>
          </a:p>
          <a:p>
            <a:pPr algn="l"/>
            <a:r>
              <a:rPr lang="en-US" b="0" i="0" dirty="0">
                <a:solidFill>
                  <a:srgbClr val="171717"/>
                </a:solidFill>
                <a:effectLst/>
                <a:latin typeface="Segoe UI" panose="020B0502040204020203" pitchFamily="34" charset="0"/>
              </a:rPr>
              <a:t>Policies can be assigned to groups using Intune. When you assign policies, you can choose who will be included and who will be excluded.</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8</a:t>
            </a:fld>
            <a:endParaRPr lang="en-US"/>
          </a:p>
        </p:txBody>
      </p:sp>
    </p:spTree>
    <p:extLst>
      <p:ext uri="{BB962C8B-B14F-4D97-AF65-F5344CB8AC3E}">
        <p14:creationId xmlns:p14="http://schemas.microsoft.com/office/powerpoint/2010/main" val="83224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User groups vs. device groups</a:t>
            </a:r>
          </a:p>
          <a:p>
            <a:pPr algn="l"/>
            <a:r>
              <a:rPr lang="en-US" b="0" i="0" dirty="0">
                <a:solidFill>
                  <a:srgbClr val="171717"/>
                </a:solidFill>
                <a:effectLst/>
                <a:latin typeface="Segoe UI" panose="020B0502040204020203" pitchFamily="34" charset="0"/>
              </a:rPr>
              <a:t>Many users ask when to use user groups and when to use device groups. The answer depends on your goal. Here's some guidance to get you started.</a:t>
            </a:r>
          </a:p>
          <a:p>
            <a:pPr algn="l"/>
            <a:r>
              <a:rPr lang="en-US" b="0" i="0" dirty="0">
                <a:solidFill>
                  <a:srgbClr val="171717"/>
                </a:solidFill>
                <a:effectLst/>
                <a:latin typeface="Segoe UI" panose="020B0502040204020203" pitchFamily="34" charset="0"/>
              </a:rPr>
              <a:t>If you want to apply settings on a device, regardless of who's signed in, then assign your profiles to a device group. Settings applied to device groups always go with the device, not the user. Device groups are commonly used for shared and specialized devices.</a:t>
            </a:r>
          </a:p>
          <a:p>
            <a:pPr algn="l"/>
            <a:r>
              <a:rPr lang="en-US" b="0" i="0" dirty="0">
                <a:solidFill>
                  <a:srgbClr val="171717"/>
                </a:solidFill>
                <a:effectLst/>
                <a:latin typeface="Segoe UI" panose="020B0502040204020203" pitchFamily="34" charset="0"/>
              </a:rPr>
              <a:t>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Device groups are useful for managing devices that don't have a dedicated user. For example, you have devices that print tickets, scan inventory, are shared by shift workers, are assigned to a specific warehouse, and so on. Put these devices in a device group, and assign your profiles to this device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create a Device Firmware Configuration Interface (DFCI) Intune profile that updates settings in the BIOS. For example, you configure this profile to disable the device camera, or lock down the boot options to prevent users from booting up another OS. This profile is a good scenario to assign to a device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On some specific Windows devices, you always want to control some Microsoft Edge settings, regardless of who's using the device. For example, you want to block all downloads, limit all cookies to the current browsing session, and delete the browsing history. For this scenario, put these specific Windows devices in a devices group. Then, create an Administrative Template in Intune, add these device settings, and then assign this profile to the device group.</a:t>
            </a:r>
          </a:p>
          <a:p>
            <a:pPr algn="l"/>
            <a:r>
              <a:rPr lang="en-US" b="0" i="0" dirty="0">
                <a:solidFill>
                  <a:srgbClr val="171717"/>
                </a:solidFill>
                <a:effectLst/>
                <a:latin typeface="Segoe UI" panose="020B0502040204020203" pitchFamily="34" charset="0"/>
              </a:rPr>
              <a:t>To summarize, use device groups when you don't care who's signed in on the device, or if anyone is signed in. You want your settings to always be on the device.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9</a:t>
            </a:fld>
            <a:endParaRPr lang="en-US"/>
          </a:p>
        </p:txBody>
      </p:sp>
    </p:spTree>
    <p:extLst>
      <p:ext uri="{BB962C8B-B14F-4D97-AF65-F5344CB8AC3E}">
        <p14:creationId xmlns:p14="http://schemas.microsoft.com/office/powerpoint/2010/main" val="244725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Device groups</a:t>
            </a:r>
          </a:p>
          <a:p>
            <a:pPr algn="l"/>
            <a:r>
              <a:rPr lang="en-US" b="0" i="0" dirty="0">
                <a:solidFill>
                  <a:srgbClr val="171717"/>
                </a:solidFill>
                <a:effectLst/>
                <a:latin typeface="Segoe UI" panose="020B0502040204020203" pitchFamily="34" charset="0"/>
              </a:rPr>
              <a:t>If you want to apply settings on a device, regardless of who's signed in, then assign your profiles to a device group. Settings applied to device groups always go with the device, not the user. Device groups are commonly used for shared and specialized devices.</a:t>
            </a:r>
          </a:p>
          <a:p>
            <a:pPr algn="l"/>
            <a:r>
              <a:rPr lang="en-US" b="0" i="0" dirty="0">
                <a:solidFill>
                  <a:srgbClr val="171717"/>
                </a:solidFill>
                <a:effectLst/>
                <a:latin typeface="Segoe UI" panose="020B0502040204020203" pitchFamily="34" charset="0"/>
              </a:rPr>
              <a:t>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Device groups are useful for managing devices that don't have a dedicated user. For example, you have devices that print tickets, scan inventory, are shared by shift workers, are assigned to a specific warehouse, and so on. Put these devices in a device group, and assign your profiles to this device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create a Device Firmware Configuration Interface (DFCI) Intune profile that updates settings in the BIOS. For example, you configure this profile to disable the device camera, or lock down the boot options to prevent users from booting up another OS. This profile is a good scenario to assign to a device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On some specific Windows devices, you always want to control some Microsoft Edge settings, regardless of who's using the device. For example, you want to block all downloads, limit all cookies to the current browsing session, and delete the browsing history. For this scenario, put these specific Windows devices in a devices group. Then, create an Administrative Template in Intune, add these device settings, and then assign this profile to the device group.</a:t>
            </a:r>
          </a:p>
          <a:p>
            <a:pPr algn="l"/>
            <a:r>
              <a:rPr lang="en-US" b="0" i="0" dirty="0">
                <a:solidFill>
                  <a:srgbClr val="171717"/>
                </a:solidFill>
                <a:effectLst/>
                <a:latin typeface="Segoe UI" panose="020B0502040204020203" pitchFamily="34" charset="0"/>
              </a:rPr>
              <a:t>To summarize, use device groups when you don't care who's signed in on the device, or if anyone is signed in. You want your settings to always be on the device.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10</a:t>
            </a:fld>
            <a:endParaRPr lang="en-US"/>
          </a:p>
        </p:txBody>
      </p:sp>
    </p:spTree>
    <p:extLst>
      <p:ext uri="{BB962C8B-B14F-4D97-AF65-F5344CB8AC3E}">
        <p14:creationId xmlns:p14="http://schemas.microsoft.com/office/powerpoint/2010/main" val="224325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1/27/2022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54952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1/27/2022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4132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1/27/2022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8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1/27/2022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8972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1/27/2022</a:t>
            </a:fld>
            <a:endParaRPr lang="en-US" dirty="0"/>
          </a:p>
        </p:txBody>
      </p:sp>
    </p:spTree>
    <p:extLst>
      <p:ext uri="{BB962C8B-B14F-4D97-AF65-F5344CB8AC3E}">
        <p14:creationId xmlns:p14="http://schemas.microsoft.com/office/powerpoint/2010/main" val="368582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1/27/2022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5366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1/27/2022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154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1/27/2022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2540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1/27/2022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3419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1/27/2022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4594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1/27/2022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71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1/27/2022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65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Background pattern&#10;&#10;Description automatically generated with medium confidence">
            <a:extLst>
              <a:ext uri="{FF2B5EF4-FFF2-40B4-BE49-F238E27FC236}">
                <a16:creationId xmlns:a16="http://schemas.microsoft.com/office/drawing/2014/main" id="{437F7036-0811-4BE0-839F-C680B1031125}"/>
              </a:ext>
            </a:extLst>
          </p:cNvPr>
          <p:cNvPicPr>
            <a:picLocks noChangeAspect="1"/>
          </p:cNvPicPr>
          <p:nvPr/>
        </p:nvPicPr>
        <p:blipFill rotWithShape="1">
          <a:blip r:embed="rId2"/>
          <a:srcRect/>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6D8CC-8443-426F-9A68-F3445279F1CE}"/>
              </a:ext>
            </a:extLst>
          </p:cNvPr>
          <p:cNvSpPr>
            <a:spLocks noGrp="1"/>
          </p:cNvSpPr>
          <p:nvPr>
            <p:ph type="ctrTitle"/>
          </p:nvPr>
        </p:nvSpPr>
        <p:spPr>
          <a:xfrm>
            <a:off x="6095999" y="2774461"/>
            <a:ext cx="5618431" cy="2395171"/>
          </a:xfrm>
        </p:spPr>
        <p:txBody>
          <a:bodyPr>
            <a:normAutofit fontScale="90000"/>
          </a:bodyPr>
          <a:lstStyle/>
          <a:p>
            <a:pPr>
              <a:lnSpc>
                <a:spcPct val="110000"/>
              </a:lnSpc>
            </a:pPr>
            <a:br>
              <a:rPr lang="en-US" sz="3400" b="0" i="0" dirty="0">
                <a:solidFill>
                  <a:schemeClr val="bg1"/>
                </a:solidFill>
                <a:effectLst/>
                <a:latin typeface="Segoe UI" panose="020B0502040204020203" pitchFamily="34" charset="0"/>
              </a:rPr>
            </a:br>
            <a:r>
              <a:rPr lang="en-US" sz="3400" b="1" i="0" dirty="0">
                <a:solidFill>
                  <a:schemeClr val="bg1"/>
                </a:solidFill>
                <a:effectLst/>
                <a:latin typeface="Segoe UI" panose="020B0502040204020203" pitchFamily="34" charset="0"/>
              </a:rPr>
              <a:t>Understand Conditional Access policies using Microsoft Endpoint Manager</a:t>
            </a:r>
            <a:endParaRPr lang="en-US" sz="3400" dirty="0">
              <a:solidFill>
                <a:schemeClr val="bg1"/>
              </a:solidFill>
            </a:endParaRPr>
          </a:p>
        </p:txBody>
      </p:sp>
      <p:sp>
        <p:nvSpPr>
          <p:cNvPr id="3" name="Subtitle 2">
            <a:extLst>
              <a:ext uri="{FF2B5EF4-FFF2-40B4-BE49-F238E27FC236}">
                <a16:creationId xmlns:a16="http://schemas.microsoft.com/office/drawing/2014/main" id="{D7824064-9EDC-4718-857B-25011C3D7115}"/>
              </a:ext>
            </a:extLst>
          </p:cNvPr>
          <p:cNvSpPr>
            <a:spLocks noGrp="1"/>
          </p:cNvSpPr>
          <p:nvPr>
            <p:ph type="subTitle" idx="1"/>
          </p:nvPr>
        </p:nvSpPr>
        <p:spPr>
          <a:xfrm>
            <a:off x="6126081" y="5169637"/>
            <a:ext cx="5588349" cy="1150200"/>
          </a:xfrm>
        </p:spPr>
        <p:txBody>
          <a:bodyPr>
            <a:normAutofit/>
          </a:bodyPr>
          <a:lstStyle/>
          <a:p>
            <a:r>
              <a:rPr lang="en-US">
                <a:solidFill>
                  <a:schemeClr val="bg1"/>
                </a:solidFill>
              </a:rPr>
              <a:t>Module 4</a:t>
            </a:r>
            <a:endParaRPr lang="en-US" dirty="0">
              <a:solidFill>
                <a:schemeClr val="bg1"/>
              </a:solidFill>
            </a:endParaRPr>
          </a:p>
        </p:txBody>
      </p:sp>
    </p:spTree>
    <p:extLst>
      <p:ext uri="{BB962C8B-B14F-4D97-AF65-F5344CB8AC3E}">
        <p14:creationId xmlns:p14="http://schemas.microsoft.com/office/powerpoint/2010/main" val="11274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r>
              <a:rPr lang="en-US" dirty="0"/>
              <a:t>Device Group</a:t>
            </a:r>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sz="half" idx="1"/>
          </p:nvPr>
        </p:nvSpPr>
        <p:spPr/>
        <p:txBody>
          <a:bodyPr/>
          <a:lstStyle/>
          <a:p>
            <a:r>
              <a:rPr lang="en-US" b="1" dirty="0"/>
              <a:t>Scenarios 1:</a:t>
            </a:r>
          </a:p>
          <a:p>
            <a:pPr marL="574675" lvl="2" indent="-285750">
              <a:buFont typeface="Wingdings" panose="05000000000000000000" pitchFamily="2" charset="2"/>
              <a:buChar char="§"/>
            </a:pPr>
            <a:r>
              <a:rPr lang="en-US" dirty="0">
                <a:solidFill>
                  <a:srgbClr val="171717"/>
                </a:solidFill>
                <a:latin typeface="Segoe UI" panose="020B0502040204020203" pitchFamily="34" charset="0"/>
              </a:rPr>
              <a:t>Managing devices that don't have a dedicated user.</a:t>
            </a:r>
          </a:p>
          <a:p>
            <a:pPr marL="862013" lvl="2" indent="-285750">
              <a:buFont typeface="Wingdings" panose="05000000000000000000" pitchFamily="2" charset="2"/>
              <a:buChar char="§"/>
            </a:pPr>
            <a:r>
              <a:rPr lang="en-US" i="0" dirty="0">
                <a:solidFill>
                  <a:srgbClr val="171717"/>
                </a:solidFill>
                <a:latin typeface="Segoe UI" panose="020B0502040204020203" pitchFamily="34" charset="0"/>
              </a:rPr>
              <a:t>Print tickets, </a:t>
            </a:r>
          </a:p>
          <a:p>
            <a:pPr marL="862013" lvl="2" indent="-285750">
              <a:buFont typeface="Wingdings" panose="05000000000000000000" pitchFamily="2" charset="2"/>
              <a:buChar char="§"/>
            </a:pPr>
            <a:r>
              <a:rPr lang="en-US" i="0" dirty="0">
                <a:solidFill>
                  <a:srgbClr val="171717"/>
                </a:solidFill>
                <a:latin typeface="Segoe UI" panose="020B0502040204020203" pitchFamily="34" charset="0"/>
              </a:rPr>
              <a:t>scan inventory, </a:t>
            </a:r>
          </a:p>
          <a:p>
            <a:pPr marL="862013" lvl="2" indent="-285750">
              <a:buFont typeface="Wingdings" panose="05000000000000000000" pitchFamily="2" charset="2"/>
              <a:buChar char="§"/>
            </a:pPr>
            <a:r>
              <a:rPr lang="en-US" i="0" dirty="0">
                <a:solidFill>
                  <a:srgbClr val="171717"/>
                </a:solidFill>
                <a:latin typeface="Segoe UI" panose="020B0502040204020203" pitchFamily="34" charset="0"/>
              </a:rPr>
              <a:t>are shared by shift workers, </a:t>
            </a:r>
          </a:p>
          <a:p>
            <a:pPr marL="862013" lvl="2" indent="-285750">
              <a:buFont typeface="Wingdings" panose="05000000000000000000" pitchFamily="2" charset="2"/>
              <a:buChar char="§"/>
            </a:pPr>
            <a:r>
              <a:rPr lang="en-US" i="0" dirty="0">
                <a:solidFill>
                  <a:srgbClr val="171717"/>
                </a:solidFill>
                <a:latin typeface="Segoe UI" panose="020B0502040204020203" pitchFamily="34" charset="0"/>
              </a:rPr>
              <a:t>are assigned to a specific warehouse, and </a:t>
            </a:r>
          </a:p>
          <a:p>
            <a:pPr marL="862013" lvl="2" indent="-285750">
              <a:buFont typeface="Wingdings" panose="05000000000000000000" pitchFamily="2" charset="2"/>
              <a:buChar char="§"/>
            </a:pPr>
            <a:r>
              <a:rPr lang="en-US" i="0" dirty="0">
                <a:solidFill>
                  <a:srgbClr val="171717"/>
                </a:solidFill>
                <a:latin typeface="Segoe UI" panose="020B0502040204020203" pitchFamily="34" charset="0"/>
              </a:rPr>
              <a:t>so on. </a:t>
            </a:r>
            <a:endParaRPr lang="en-US" dirty="0"/>
          </a:p>
        </p:txBody>
      </p:sp>
      <p:sp>
        <p:nvSpPr>
          <p:cNvPr id="4" name="Content Placeholder 3">
            <a:extLst>
              <a:ext uri="{FF2B5EF4-FFF2-40B4-BE49-F238E27FC236}">
                <a16:creationId xmlns:a16="http://schemas.microsoft.com/office/drawing/2014/main" id="{DC08032E-0F13-4091-AC70-7A5BC859B043}"/>
              </a:ext>
            </a:extLst>
          </p:cNvPr>
          <p:cNvSpPr>
            <a:spLocks noGrp="1"/>
          </p:cNvSpPr>
          <p:nvPr>
            <p:ph sz="half" idx="2"/>
          </p:nvPr>
        </p:nvSpPr>
        <p:spPr/>
        <p:txBody>
          <a:bodyPr/>
          <a:lstStyle/>
          <a:p>
            <a:r>
              <a:rPr lang="en-US" b="1" dirty="0"/>
              <a:t>Scenarios 2:</a:t>
            </a:r>
          </a:p>
          <a:p>
            <a:pPr marL="574675" indent="-285750">
              <a:buFont typeface="Wingdings" panose="05000000000000000000" pitchFamily="2" charset="2"/>
              <a:buChar char="§"/>
            </a:pPr>
            <a:r>
              <a:rPr lang="en-US" sz="1400" i="1" dirty="0">
                <a:solidFill>
                  <a:srgbClr val="171717"/>
                </a:solidFill>
                <a:latin typeface="Segoe UI" panose="020B0502040204020203" pitchFamily="34" charset="0"/>
              </a:rPr>
              <a:t>Device Firmware Configuration Interface (DFCI) Intune profile that updates settings in the BIOS.</a:t>
            </a:r>
          </a:p>
          <a:p>
            <a:pPr marL="914400" indent="-285750">
              <a:buFont typeface="Wingdings" panose="05000000000000000000" pitchFamily="2" charset="2"/>
              <a:buChar char="§"/>
            </a:pPr>
            <a:r>
              <a:rPr lang="en-US" sz="1400" dirty="0">
                <a:solidFill>
                  <a:srgbClr val="171717"/>
                </a:solidFill>
                <a:latin typeface="Segoe UI" panose="020B0502040204020203" pitchFamily="34" charset="0"/>
              </a:rPr>
              <a:t>Configure profile to disable the device camera, </a:t>
            </a:r>
          </a:p>
          <a:p>
            <a:pPr marL="914400" indent="-285750">
              <a:buFont typeface="Wingdings" panose="05000000000000000000" pitchFamily="2" charset="2"/>
              <a:buChar char="§"/>
            </a:pPr>
            <a:r>
              <a:rPr lang="en-US" sz="1400" dirty="0">
                <a:solidFill>
                  <a:srgbClr val="171717"/>
                </a:solidFill>
                <a:latin typeface="Segoe UI" panose="020B0502040204020203" pitchFamily="34" charset="0"/>
              </a:rPr>
              <a:t>Lockdown the boot options to prevent users from booting up another OS. </a:t>
            </a:r>
            <a:endParaRPr lang="en-US" sz="1400" dirty="0"/>
          </a:p>
        </p:txBody>
      </p:sp>
    </p:spTree>
    <p:extLst>
      <p:ext uri="{BB962C8B-B14F-4D97-AF65-F5344CB8AC3E}">
        <p14:creationId xmlns:p14="http://schemas.microsoft.com/office/powerpoint/2010/main" val="231653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188340" y="1105232"/>
            <a:ext cx="3013545" cy="4277802"/>
          </a:xfrm>
        </p:spPr>
        <p:txBody>
          <a:bodyPr anchor="ctr">
            <a:normAutofit/>
          </a:bodyPr>
          <a:lstStyle/>
          <a:p>
            <a:r>
              <a:rPr lang="en-US">
                <a:latin typeface="Segoe UI" panose="020B0502040204020203" pitchFamily="34" charset="0"/>
              </a:rPr>
              <a:t>User groups</a:t>
            </a:r>
            <a:endParaRPr lang="en-US" dirty="0"/>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6096000" y="1105232"/>
            <a:ext cx="5176298" cy="4277802"/>
          </a:xfrm>
        </p:spPr>
        <p:txBody>
          <a:bodyPr anchor="ctr">
            <a:normAutofit/>
          </a:bodyPr>
          <a:lstStyle/>
          <a:p>
            <a:pPr marL="285750" indent="-285750">
              <a:buFont typeface="Wingdings" panose="05000000000000000000" pitchFamily="2" charset="2"/>
              <a:buChar char="§"/>
            </a:pPr>
            <a:r>
              <a:rPr lang="en-US" dirty="0">
                <a:latin typeface="Segoe UI" panose="020B0502040204020203" pitchFamily="34" charset="0"/>
              </a:rPr>
              <a:t>Profile settings applied to user groups</a:t>
            </a:r>
          </a:p>
          <a:p>
            <a:pPr marL="285750" indent="-285750">
              <a:buFont typeface="Wingdings" panose="05000000000000000000" pitchFamily="2" charset="2"/>
              <a:buChar char="§"/>
            </a:pPr>
            <a:r>
              <a:rPr lang="en-US" dirty="0">
                <a:latin typeface="Segoe UI" panose="020B0502040204020203" pitchFamily="34" charset="0"/>
              </a:rPr>
              <a:t>Goes with the user when signed in to all their devices</a:t>
            </a:r>
          </a:p>
          <a:p>
            <a:pPr marL="744538" indent="-285750">
              <a:buFont typeface="Wingdings" panose="05000000000000000000" pitchFamily="2" charset="2"/>
              <a:buChar char="§"/>
            </a:pPr>
            <a:r>
              <a:rPr lang="en-US" dirty="0">
                <a:latin typeface="Segoe UI" panose="020B0502040204020203" pitchFamily="34" charset="0"/>
              </a:rPr>
              <a:t>Surface Pro for work,</a:t>
            </a:r>
          </a:p>
          <a:p>
            <a:pPr marL="744538" indent="-285750">
              <a:buFont typeface="Wingdings" panose="05000000000000000000" pitchFamily="2" charset="2"/>
              <a:buChar char="§"/>
            </a:pPr>
            <a:r>
              <a:rPr lang="en-US" dirty="0">
                <a:latin typeface="Segoe UI" panose="020B0502040204020203" pitchFamily="34" charset="0"/>
              </a:rPr>
              <a:t>a personal iOS/</a:t>
            </a:r>
            <a:r>
              <a:rPr lang="en-US" dirty="0" err="1">
                <a:latin typeface="Segoe UI" panose="020B0502040204020203" pitchFamily="34" charset="0"/>
              </a:rPr>
              <a:t>iPadOS</a:t>
            </a:r>
            <a:r>
              <a:rPr lang="en-US" dirty="0">
                <a:latin typeface="Segoe UI" panose="020B0502040204020203" pitchFamily="34" charset="0"/>
              </a:rPr>
              <a:t> device</a:t>
            </a:r>
          </a:p>
          <a:p>
            <a:pPr marL="744538" indent="-285750">
              <a:buFont typeface="Wingdings" panose="05000000000000000000" pitchFamily="2" charset="2"/>
              <a:buChar char="§"/>
            </a:pPr>
            <a:r>
              <a:rPr lang="en-US" dirty="0">
                <a:latin typeface="Segoe UI" panose="020B0502040204020203" pitchFamily="34" charset="0"/>
              </a:rPr>
              <a:t>Etc.</a:t>
            </a:r>
            <a:endParaRPr lang="en-US" dirty="0"/>
          </a:p>
        </p:txBody>
      </p:sp>
    </p:spTree>
    <p:extLst>
      <p:ext uri="{BB962C8B-B14F-4D97-AF65-F5344CB8AC3E}">
        <p14:creationId xmlns:p14="http://schemas.microsoft.com/office/powerpoint/2010/main" val="409577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920240" y="442221"/>
            <a:ext cx="8770571" cy="557240"/>
          </a:xfrm>
        </p:spPr>
        <p:txBody>
          <a:bodyPr>
            <a:normAutofit fontScale="90000"/>
          </a:bodyPr>
          <a:lstStyle/>
          <a:p>
            <a:r>
              <a:rPr lang="en-US">
                <a:solidFill>
                  <a:srgbClr val="171717"/>
                </a:solidFill>
                <a:latin typeface="Segoe UI" panose="020B0502040204020203" pitchFamily="34" charset="0"/>
              </a:rPr>
              <a:t>Applying Conditional Access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dirty="0"/>
          </a:p>
        </p:txBody>
      </p:sp>
      <p:pic>
        <p:nvPicPr>
          <p:cNvPr id="1026" name="Picture 2" descr="Diagram showing Conditional Access when using Enterprise Mobility and Security (E M S).">
            <a:extLst>
              <a:ext uri="{FF2B5EF4-FFF2-40B4-BE49-F238E27FC236}">
                <a16:creationId xmlns:a16="http://schemas.microsoft.com/office/drawing/2014/main" id="{344AA5EE-7574-4710-AA0C-F57CFF3EC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2475"/>
            <a:ext cx="12192000" cy="584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00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992517" y="442913"/>
            <a:ext cx="6027213" cy="1639888"/>
          </a:xfrm>
        </p:spPr>
        <p:txBody>
          <a:bodyPr anchor="b">
            <a:normAutofit/>
          </a:bodyPr>
          <a:lstStyle/>
          <a:p>
            <a:pPr>
              <a:lnSpc>
                <a:spcPct val="120000"/>
              </a:lnSpc>
            </a:pPr>
            <a:r>
              <a:rPr lang="en-US" sz="2500">
                <a:latin typeface="Segoe UI" panose="020B0502040204020203" pitchFamily="34" charset="0"/>
              </a:rPr>
              <a:t>Conditional Access with Intune</a:t>
            </a:r>
            <a:br>
              <a:rPr lang="en-US" sz="2500">
                <a:latin typeface="Segoe UI" panose="020B0502040204020203" pitchFamily="34" charset="0"/>
              </a:rPr>
            </a:br>
            <a:endParaRPr lang="en-US" sz="2500"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992519" y="2312988"/>
            <a:ext cx="5271804" cy="3651250"/>
          </a:xfrm>
        </p:spPr>
        <p:txBody>
          <a:bodyPr>
            <a:normAutofit fontScale="92500"/>
          </a:bodyPr>
          <a:lstStyle/>
          <a:p>
            <a:pPr>
              <a:lnSpc>
                <a:spcPct val="130000"/>
              </a:lnSpc>
            </a:pPr>
            <a:r>
              <a:rPr lang="en-US" sz="1300">
                <a:latin typeface="Segoe UI" panose="020B0502040204020203" pitchFamily="34" charset="0"/>
              </a:rPr>
              <a:t>Intune provides the following types of Conditional Access:</a:t>
            </a:r>
          </a:p>
          <a:p>
            <a:pPr>
              <a:lnSpc>
                <a:spcPct val="130000"/>
              </a:lnSpc>
              <a:buFont typeface="Arial" panose="020B0604020202020204" pitchFamily="34" charset="0"/>
              <a:buChar char="•"/>
            </a:pPr>
            <a:r>
              <a:rPr lang="en-US" sz="1300" b="1">
                <a:latin typeface="Segoe UI" panose="020B0502040204020203" pitchFamily="34" charset="0"/>
              </a:rPr>
              <a:t>Device-based Conditional Access</a:t>
            </a:r>
            <a:endParaRPr lang="en-US" sz="1300">
              <a:latin typeface="Segoe UI" panose="020B0502040204020203" pitchFamily="34" charset="0"/>
            </a:endParaRPr>
          </a:p>
          <a:p>
            <a:pPr marL="742950" lvl="1" indent="-285750">
              <a:lnSpc>
                <a:spcPct val="130000"/>
              </a:lnSpc>
              <a:buFont typeface="Arial" panose="020B0604020202020204" pitchFamily="34" charset="0"/>
              <a:buChar char="•"/>
            </a:pPr>
            <a:r>
              <a:rPr lang="en-US" sz="1300">
                <a:latin typeface="Segoe UI" panose="020B0502040204020203" pitchFamily="34" charset="0"/>
              </a:rPr>
              <a:t>Conditional Access for Exchange on-premises</a:t>
            </a:r>
          </a:p>
          <a:p>
            <a:pPr marL="742950" lvl="1" indent="-285750">
              <a:lnSpc>
                <a:spcPct val="130000"/>
              </a:lnSpc>
              <a:buFont typeface="Arial" panose="020B0604020202020204" pitchFamily="34" charset="0"/>
              <a:buChar char="•"/>
            </a:pPr>
            <a:r>
              <a:rPr lang="en-US" sz="1300">
                <a:latin typeface="Segoe UI" panose="020B0502040204020203" pitchFamily="34" charset="0"/>
              </a:rPr>
              <a:t>Conditional Access based on network access control</a:t>
            </a:r>
          </a:p>
          <a:p>
            <a:pPr marL="742950" lvl="1" indent="-285750">
              <a:lnSpc>
                <a:spcPct val="130000"/>
              </a:lnSpc>
              <a:buFont typeface="Arial" panose="020B0604020202020204" pitchFamily="34" charset="0"/>
              <a:buChar char="•"/>
            </a:pPr>
            <a:r>
              <a:rPr lang="en-US" sz="1300">
                <a:latin typeface="Segoe UI" panose="020B0502040204020203" pitchFamily="34" charset="0"/>
              </a:rPr>
              <a:t>Conditional Access based on device risk</a:t>
            </a:r>
          </a:p>
          <a:p>
            <a:pPr marL="742950" lvl="1" indent="-285750">
              <a:lnSpc>
                <a:spcPct val="130000"/>
              </a:lnSpc>
              <a:buFont typeface="Arial" panose="020B0604020202020204" pitchFamily="34" charset="0"/>
              <a:buChar char="•"/>
            </a:pPr>
            <a:r>
              <a:rPr lang="en-US" sz="1300">
                <a:latin typeface="Segoe UI" panose="020B0502040204020203" pitchFamily="34" charset="0"/>
              </a:rPr>
              <a:t>Conditional Access for Windows PCs</a:t>
            </a:r>
          </a:p>
          <a:p>
            <a:pPr marL="1143000" lvl="2" indent="-228600">
              <a:lnSpc>
                <a:spcPct val="130000"/>
              </a:lnSpc>
              <a:buFont typeface="Arial" panose="020B0604020202020204" pitchFamily="34" charset="0"/>
              <a:buChar char="•"/>
            </a:pPr>
            <a:r>
              <a:rPr lang="en-US" sz="1300" i="0">
                <a:latin typeface="Segoe UI" panose="020B0502040204020203" pitchFamily="34" charset="0"/>
              </a:rPr>
              <a:t>Corporate-owned</a:t>
            </a:r>
          </a:p>
          <a:p>
            <a:pPr marL="1143000" lvl="2" indent="-228600">
              <a:lnSpc>
                <a:spcPct val="130000"/>
              </a:lnSpc>
              <a:buFont typeface="Arial" panose="020B0604020202020204" pitchFamily="34" charset="0"/>
              <a:buChar char="•"/>
            </a:pPr>
            <a:r>
              <a:rPr lang="en-US" sz="1300" i="0">
                <a:latin typeface="Segoe UI" panose="020B0502040204020203" pitchFamily="34" charset="0"/>
              </a:rPr>
              <a:t>Bring your own device (BYOD)</a:t>
            </a:r>
          </a:p>
          <a:p>
            <a:pPr>
              <a:lnSpc>
                <a:spcPct val="130000"/>
              </a:lnSpc>
              <a:buFont typeface="Arial" panose="020B0604020202020204" pitchFamily="34" charset="0"/>
              <a:buChar char="•"/>
            </a:pPr>
            <a:r>
              <a:rPr lang="en-US" sz="1300" b="1">
                <a:latin typeface="Segoe UI" panose="020B0502040204020203" pitchFamily="34" charset="0"/>
              </a:rPr>
              <a:t>App-based Conditional Access</a:t>
            </a:r>
            <a:endParaRPr lang="en-US" sz="1300">
              <a:latin typeface="Segoe UI" panose="020B0502040204020203" pitchFamily="34" charset="0"/>
            </a:endParaRPr>
          </a:p>
          <a:p>
            <a:pPr>
              <a:lnSpc>
                <a:spcPct val="130000"/>
              </a:lnSpc>
            </a:pPr>
            <a:endParaRPr lang="en-US" sz="1300" dirty="0"/>
          </a:p>
        </p:txBody>
      </p:sp>
      <p:sp>
        <p:nvSpPr>
          <p:cNvPr id="18"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1" name="Picture 4" descr="Illuminated server room panel">
            <a:extLst>
              <a:ext uri="{FF2B5EF4-FFF2-40B4-BE49-F238E27FC236}">
                <a16:creationId xmlns:a16="http://schemas.microsoft.com/office/drawing/2014/main" id="{6CCEC6E4-14C8-46C1-8E93-B626B65203E3}"/>
              </a:ext>
            </a:extLst>
          </p:cNvPr>
          <p:cNvPicPr>
            <a:picLocks noChangeAspect="1"/>
          </p:cNvPicPr>
          <p:nvPr/>
        </p:nvPicPr>
        <p:blipFill rotWithShape="1">
          <a:blip r:embed="rId2"/>
          <a:srcRect l="22359" r="29090"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11970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normAutofit fontScale="90000"/>
          </a:bodyPr>
          <a:lstStyle/>
          <a:p>
            <a:r>
              <a:rPr lang="en-US">
                <a:solidFill>
                  <a:srgbClr val="171717"/>
                </a:solidFill>
                <a:latin typeface="Segoe UI" panose="020B0502040204020203" pitchFamily="34" charset="0"/>
              </a:rPr>
              <a:t>Conditional Access using co-management</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normAutofit fontScale="70000" lnSpcReduction="20000"/>
          </a:bodyPr>
          <a:lstStyle/>
          <a:p>
            <a:r>
              <a:rPr lang="en-US" b="1" dirty="0">
                <a:solidFill>
                  <a:srgbClr val="171717"/>
                </a:solidFill>
                <a:latin typeface="Segoe UI" panose="020B0502040204020203" pitchFamily="34" charset="0"/>
              </a:rPr>
              <a:t>SCENARIO-1: </a:t>
            </a:r>
            <a:r>
              <a:rPr lang="en-US" dirty="0">
                <a:solidFill>
                  <a:srgbClr val="171717"/>
                </a:solidFill>
                <a:latin typeface="Segoe UI" panose="020B0502040204020203" pitchFamily="34" charset="0"/>
              </a:rPr>
              <a:t>Intune makes sure a device or app is managed and securely configured. This check depends on how you set your organization's compliance policies. For example, it makes sure all devices have encryption enabled and aren't jailbroken.</a:t>
            </a:r>
          </a:p>
          <a:p>
            <a:pPr marL="742950" lvl="1" indent="-285750">
              <a:buFont typeface="+mj-lt"/>
              <a:buAutoNum type="arabicPeriod"/>
            </a:pPr>
            <a:r>
              <a:rPr lang="en-US" b="1" dirty="0">
                <a:solidFill>
                  <a:srgbClr val="171717"/>
                </a:solidFill>
                <a:latin typeface="Segoe UI" panose="020B0502040204020203" pitchFamily="34" charset="0"/>
              </a:rPr>
              <a:t>This evaluation is pre-security breach and configuration-based.</a:t>
            </a:r>
          </a:p>
          <a:p>
            <a:pPr marL="742950" lvl="1" indent="-285750">
              <a:buFont typeface="+mj-lt"/>
              <a:buAutoNum type="arabicPeriod"/>
            </a:pPr>
            <a:r>
              <a:rPr lang="en-US" b="1" dirty="0">
                <a:solidFill>
                  <a:srgbClr val="171717"/>
                </a:solidFill>
                <a:latin typeface="Segoe UI" panose="020B0502040204020203" pitchFamily="34" charset="0"/>
              </a:rPr>
              <a:t>For co-managed devices, Configuration Manager also does configuration-based evaluation. For example, required updates or apps compliance. Intune combines this evaluation along with its own assessment.</a:t>
            </a:r>
          </a:p>
          <a:p>
            <a:r>
              <a:rPr lang="en-US" b="1" dirty="0">
                <a:solidFill>
                  <a:srgbClr val="171717"/>
                </a:solidFill>
                <a:latin typeface="Segoe UI" panose="020B0502040204020203" pitchFamily="34" charset="0"/>
              </a:rPr>
              <a:t>SCENARIO-2: </a:t>
            </a:r>
            <a:r>
              <a:rPr lang="en-US" dirty="0">
                <a:solidFill>
                  <a:srgbClr val="171717"/>
                </a:solidFill>
                <a:latin typeface="Segoe UI" panose="020B0502040204020203" pitchFamily="34" charset="0"/>
              </a:rPr>
              <a:t>Intune detects active security incidents on a device. It uses the intelligent security of Microsoft Defender Advanced Threat Protection (formerly Windows Defender ATP) and other mobile threat defense providers. These partners run ongoing behavioral analysis on devices. This analysis detects active incidents, and then passes this information to Intune for real-time compliance evaluation.</a:t>
            </a:r>
          </a:p>
          <a:p>
            <a:pPr marL="742950" lvl="1" indent="-285750">
              <a:buFont typeface="+mj-lt"/>
              <a:buAutoNum type="arabicPeriod"/>
            </a:pPr>
            <a:r>
              <a:rPr lang="en-US" b="1" dirty="0">
                <a:solidFill>
                  <a:srgbClr val="171717"/>
                </a:solidFill>
                <a:latin typeface="Segoe UI" panose="020B0502040204020203" pitchFamily="34" charset="0"/>
              </a:rPr>
              <a:t>This evaluation is post-security breach and incident-based.</a:t>
            </a:r>
          </a:p>
          <a:p>
            <a:endParaRPr lang="en-US" dirty="0"/>
          </a:p>
        </p:txBody>
      </p:sp>
    </p:spTree>
    <p:extLst>
      <p:ext uri="{BB962C8B-B14F-4D97-AF65-F5344CB8AC3E}">
        <p14:creationId xmlns:p14="http://schemas.microsoft.com/office/powerpoint/2010/main" val="191215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992518" y="442913"/>
            <a:ext cx="5271804" cy="1639888"/>
          </a:xfrm>
        </p:spPr>
        <p:txBody>
          <a:bodyPr anchor="b">
            <a:normAutofit/>
          </a:bodyPr>
          <a:lstStyle/>
          <a:p>
            <a:r>
              <a:rPr lang="en-US">
                <a:latin typeface="Segoe UI" panose="020B0502040204020203" pitchFamily="34" charset="0"/>
              </a:rPr>
              <a:t>Common ways to use Conditional Access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992519" y="2312988"/>
            <a:ext cx="5271804" cy="3651250"/>
          </a:xfrm>
        </p:spPr>
        <p:txBody>
          <a:bodyPr>
            <a:normAutofit/>
          </a:bodyPr>
          <a:lstStyle/>
          <a:p>
            <a:pPr marL="342900" indent="-342900">
              <a:lnSpc>
                <a:spcPct val="130000"/>
              </a:lnSpc>
              <a:buAutoNum type="arabicPeriod"/>
            </a:pPr>
            <a:r>
              <a:rPr lang="en-US" sz="1400" dirty="0">
                <a:latin typeface="Segoe UI" panose="020B0502040204020203" pitchFamily="34" charset="0"/>
              </a:rPr>
              <a:t>Need to configure the related compliance policies to</a:t>
            </a:r>
          </a:p>
          <a:p>
            <a:pPr marL="690563" indent="-342900">
              <a:lnSpc>
                <a:spcPct val="130000"/>
              </a:lnSpc>
              <a:buFont typeface="Wingdings" panose="05000000000000000000" pitchFamily="2" charset="2"/>
              <a:buChar char="§"/>
            </a:pPr>
            <a:r>
              <a:rPr lang="en-US" sz="1400" dirty="0">
                <a:latin typeface="Segoe UI" panose="020B0502040204020203" pitchFamily="34" charset="0"/>
              </a:rPr>
              <a:t>Used conditional access to enforce compliance in your organization. </a:t>
            </a:r>
          </a:p>
          <a:p>
            <a:pPr marL="690563" indent="-342900">
              <a:lnSpc>
                <a:spcPct val="130000"/>
              </a:lnSpc>
              <a:buFont typeface="Wingdings" panose="05000000000000000000" pitchFamily="2" charset="2"/>
              <a:buChar char="§"/>
            </a:pPr>
            <a:r>
              <a:rPr lang="en-US" sz="1400" dirty="0">
                <a:latin typeface="Segoe UI" panose="020B0502040204020203" pitchFamily="34" charset="0"/>
              </a:rPr>
              <a:t>Conditional Access is commonly to allow or block access to</a:t>
            </a:r>
          </a:p>
          <a:p>
            <a:pPr marL="1319213" indent="-342900">
              <a:lnSpc>
                <a:spcPct val="130000"/>
              </a:lnSpc>
              <a:buFont typeface="Wingdings" panose="05000000000000000000" pitchFamily="2" charset="2"/>
              <a:buChar char="§"/>
            </a:pPr>
            <a:r>
              <a:rPr lang="en-US" sz="1400" i="1" dirty="0">
                <a:latin typeface="Segoe UI" panose="020B0502040204020203" pitchFamily="34" charset="0"/>
              </a:rPr>
              <a:t>Exchange, </a:t>
            </a:r>
          </a:p>
          <a:p>
            <a:pPr marL="1319213" indent="-342900">
              <a:lnSpc>
                <a:spcPct val="130000"/>
              </a:lnSpc>
              <a:buFont typeface="Wingdings" panose="05000000000000000000" pitchFamily="2" charset="2"/>
              <a:buChar char="§"/>
            </a:pPr>
            <a:r>
              <a:rPr lang="en-US" sz="1400" i="1" dirty="0">
                <a:latin typeface="Segoe UI" panose="020B0502040204020203" pitchFamily="34" charset="0"/>
              </a:rPr>
              <a:t>Control access to the network, or </a:t>
            </a:r>
          </a:p>
          <a:p>
            <a:pPr marL="1319213" indent="-342900">
              <a:lnSpc>
                <a:spcPct val="130000"/>
              </a:lnSpc>
              <a:buFont typeface="Wingdings" panose="05000000000000000000" pitchFamily="2" charset="2"/>
              <a:buChar char="§"/>
            </a:pPr>
            <a:r>
              <a:rPr lang="en-US" sz="1400" i="1" dirty="0">
                <a:latin typeface="Segoe UI" panose="020B0502040204020203" pitchFamily="34" charset="0"/>
              </a:rPr>
              <a:t>integrate with a Mobile Threat Defense solution.</a:t>
            </a:r>
            <a:endParaRPr lang="en-US" sz="1400" i="1"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Top view of cubes connected with black lines">
            <a:extLst>
              <a:ext uri="{FF2B5EF4-FFF2-40B4-BE49-F238E27FC236}">
                <a16:creationId xmlns:a16="http://schemas.microsoft.com/office/drawing/2014/main" id="{D43E0555-7DBA-451B-99CC-B14DE653C1BF}"/>
              </a:ext>
            </a:extLst>
          </p:cNvPr>
          <p:cNvPicPr>
            <a:picLocks noChangeAspect="1"/>
          </p:cNvPicPr>
          <p:nvPr/>
        </p:nvPicPr>
        <p:blipFill rotWithShape="1">
          <a:blip r:embed="rId3"/>
          <a:srcRect l="27686" r="17764"/>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80845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normAutofit/>
          </a:bodyPr>
          <a:lstStyle/>
          <a:p>
            <a:r>
              <a:rPr lang="en-US"/>
              <a:t>Types of Conditional Access</a:t>
            </a:r>
            <a:endParaRPr lang="en-US" dirty="0"/>
          </a:p>
        </p:txBody>
      </p:sp>
      <p:graphicFrame>
        <p:nvGraphicFramePr>
          <p:cNvPr id="7" name="Content Placeholder 2">
            <a:extLst>
              <a:ext uri="{FF2B5EF4-FFF2-40B4-BE49-F238E27FC236}">
                <a16:creationId xmlns:a16="http://schemas.microsoft.com/office/drawing/2014/main" id="{3F23EC49-C069-46F9-98FD-1C33C1467B1A}"/>
              </a:ext>
            </a:extLst>
          </p:cNvPr>
          <p:cNvGraphicFramePr>
            <a:graphicFrameLocks noGrp="1"/>
          </p:cNvGraphicFramePr>
          <p:nvPr>
            <p:ph idx="1"/>
            <p:extLst>
              <p:ext uri="{D42A27DB-BD31-4B8C-83A1-F6EECF244321}">
                <p14:modId xmlns:p14="http://schemas.microsoft.com/office/powerpoint/2010/main" val="282027301"/>
              </p:ext>
            </p:extLst>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234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normAutofit fontScale="90000"/>
          </a:bodyPr>
          <a:lstStyle/>
          <a:p>
            <a:r>
              <a:rPr lang="en-US" dirty="0">
                <a:solidFill>
                  <a:srgbClr val="171717"/>
                </a:solidFill>
                <a:latin typeface="Segoe UI" panose="020B0502040204020203" pitchFamily="34" charset="0"/>
              </a:rPr>
              <a:t>Intune and Mobile Threat Defense integration</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normAutofit/>
          </a:bodyPr>
          <a:lstStyle/>
          <a:p>
            <a:r>
              <a:rPr lang="en-US" dirty="0">
                <a:solidFill>
                  <a:srgbClr val="171717"/>
                </a:solidFill>
                <a:latin typeface="Segoe UI" panose="020B0502040204020203" pitchFamily="34" charset="0"/>
              </a:rPr>
              <a:t>Conditional Access for Windows PCs</a:t>
            </a:r>
          </a:p>
          <a:p>
            <a:r>
              <a:rPr lang="en-US" dirty="0">
                <a:solidFill>
                  <a:srgbClr val="171717"/>
                </a:solidFill>
                <a:latin typeface="Segoe UI" panose="020B0502040204020203" pitchFamily="34" charset="0"/>
              </a:rPr>
              <a:t>Corporate-owned</a:t>
            </a:r>
          </a:p>
          <a:p>
            <a:pPr marL="862013" indent="-285750">
              <a:buFont typeface="Wingdings" panose="05000000000000000000" pitchFamily="2" charset="2"/>
              <a:buChar char="§"/>
            </a:pPr>
            <a:r>
              <a:rPr lang="en-US" dirty="0">
                <a:solidFill>
                  <a:srgbClr val="171717"/>
                </a:solidFill>
                <a:latin typeface="Segoe UI" panose="020B0502040204020203" pitchFamily="34" charset="0"/>
              </a:rPr>
              <a:t>Hybrid Azure AD joined </a:t>
            </a:r>
          </a:p>
          <a:p>
            <a:pPr marL="862013" indent="-285750">
              <a:buFont typeface="Wingdings" panose="05000000000000000000" pitchFamily="2" charset="2"/>
              <a:buChar char="§"/>
            </a:pPr>
            <a:r>
              <a:rPr lang="en-US" dirty="0">
                <a:solidFill>
                  <a:srgbClr val="171717"/>
                </a:solidFill>
                <a:latin typeface="Segoe UI" panose="020B0502040204020203" pitchFamily="34" charset="0"/>
              </a:rPr>
              <a:t>Azure AD domain joined and Intune management </a:t>
            </a:r>
          </a:p>
          <a:p>
            <a:r>
              <a:rPr lang="en-US" dirty="0">
                <a:solidFill>
                  <a:srgbClr val="171717"/>
                </a:solidFill>
                <a:latin typeface="Segoe UI" panose="020B0502040204020203" pitchFamily="34" charset="0"/>
              </a:rPr>
              <a:t>Bring your own device (BYOD)</a:t>
            </a:r>
          </a:p>
          <a:p>
            <a:pPr marL="862013" indent="-285750">
              <a:buFont typeface="Wingdings" panose="05000000000000000000" pitchFamily="2" charset="2"/>
              <a:buChar char="§"/>
            </a:pPr>
            <a:r>
              <a:rPr lang="en-US" dirty="0">
                <a:solidFill>
                  <a:srgbClr val="171717"/>
                </a:solidFill>
                <a:latin typeface="Segoe UI" panose="020B0502040204020203" pitchFamily="34" charset="0"/>
              </a:rPr>
              <a:t>Workplace join and Intune management</a:t>
            </a:r>
          </a:p>
          <a:p>
            <a:r>
              <a:rPr lang="en-US" dirty="0">
                <a:solidFill>
                  <a:srgbClr val="171717"/>
                </a:solidFill>
                <a:latin typeface="Segoe UI" panose="020B0502040204020203" pitchFamily="34" charset="0"/>
              </a:rPr>
              <a:t>App-based Conditional Access</a:t>
            </a:r>
          </a:p>
          <a:p>
            <a:pPr marL="862013" indent="-285750">
              <a:buFont typeface="Wingdings" panose="05000000000000000000" pitchFamily="2" charset="2"/>
              <a:buChar char="§"/>
            </a:pPr>
            <a:endParaRPr lang="en-US" dirty="0">
              <a:solidFill>
                <a:srgbClr val="171717"/>
              </a:solidFill>
              <a:latin typeface="Segoe UI" panose="020B0502040204020203" pitchFamily="34" charset="0"/>
            </a:endParaRPr>
          </a:p>
          <a:p>
            <a:endParaRPr lang="en-US" dirty="0"/>
          </a:p>
        </p:txBody>
      </p:sp>
    </p:spTree>
    <p:extLst>
      <p:ext uri="{BB962C8B-B14F-4D97-AF65-F5344CB8AC3E}">
        <p14:creationId xmlns:p14="http://schemas.microsoft.com/office/powerpoint/2010/main" val="171467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normAutofit/>
          </a:bodyPr>
          <a:lstStyle/>
          <a:p>
            <a:r>
              <a:rPr lang="en-US" dirty="0">
                <a:solidFill>
                  <a:srgbClr val="171717"/>
                </a:solidFill>
                <a:latin typeface="Segoe UI" panose="020B0502040204020203" pitchFamily="34" charset="0"/>
              </a:rPr>
              <a:t>Benefits of Conditional Access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normAutofit fontScale="92500" lnSpcReduction="10000"/>
          </a:bodyPr>
          <a:lstStyle/>
          <a:p>
            <a:r>
              <a:rPr lang="en-US" dirty="0">
                <a:solidFill>
                  <a:srgbClr val="171717"/>
                </a:solidFill>
                <a:latin typeface="Segoe UI" panose="020B0502040204020203" pitchFamily="34" charset="0"/>
              </a:rPr>
              <a:t>IT team is obsessed with network security</a:t>
            </a:r>
          </a:p>
          <a:p>
            <a:pPr marL="627063" indent="-285750">
              <a:buFont typeface="Wingdings" panose="05000000000000000000" pitchFamily="2" charset="2"/>
              <a:buChar char="§"/>
            </a:pPr>
            <a:r>
              <a:rPr lang="en-US" dirty="0">
                <a:solidFill>
                  <a:srgbClr val="171717"/>
                </a:solidFill>
                <a:latin typeface="Segoe UI" panose="020B0502040204020203" pitchFamily="34" charset="0"/>
              </a:rPr>
              <a:t>Every organization has Mandatory IGA, PAM, IAM, PIM policies that must be enforced.</a:t>
            </a:r>
          </a:p>
          <a:p>
            <a:r>
              <a:rPr lang="en-US" dirty="0">
                <a:solidFill>
                  <a:srgbClr val="171717"/>
                </a:solidFill>
                <a:latin typeface="Segoe UI" panose="020B0502040204020203" pitchFamily="34" charset="0"/>
              </a:rPr>
              <a:t>Conditional Access, you can determine the following factors:</a:t>
            </a:r>
          </a:p>
          <a:p>
            <a:pPr marL="627063" indent="-285750">
              <a:buFont typeface="Wingdings" panose="05000000000000000000" pitchFamily="2" charset="2"/>
              <a:buChar char="§"/>
            </a:pPr>
            <a:r>
              <a:rPr lang="en-US" dirty="0">
                <a:solidFill>
                  <a:srgbClr val="171717"/>
                </a:solidFill>
                <a:latin typeface="Segoe UI" panose="020B0502040204020203" pitchFamily="34" charset="0"/>
              </a:rPr>
              <a:t>If every device is encrypted</a:t>
            </a:r>
          </a:p>
          <a:p>
            <a:pPr marL="627063" indent="-285750">
              <a:buFont typeface="Wingdings" panose="05000000000000000000" pitchFamily="2" charset="2"/>
              <a:buChar char="§"/>
            </a:pPr>
            <a:r>
              <a:rPr lang="en-US" dirty="0">
                <a:solidFill>
                  <a:srgbClr val="171717"/>
                </a:solidFill>
                <a:latin typeface="Segoe UI" panose="020B0502040204020203" pitchFamily="34" charset="0"/>
              </a:rPr>
              <a:t>If malware is installed</a:t>
            </a:r>
          </a:p>
          <a:p>
            <a:pPr marL="627063" indent="-285750">
              <a:buFont typeface="Wingdings" panose="05000000000000000000" pitchFamily="2" charset="2"/>
              <a:buChar char="§"/>
            </a:pPr>
            <a:r>
              <a:rPr lang="en-US" dirty="0">
                <a:solidFill>
                  <a:srgbClr val="171717"/>
                </a:solidFill>
                <a:latin typeface="Segoe UI" panose="020B0502040204020203" pitchFamily="34" charset="0"/>
              </a:rPr>
              <a:t>If its settings are updated</a:t>
            </a:r>
          </a:p>
          <a:p>
            <a:pPr marL="627063" indent="-285750">
              <a:buFont typeface="Wingdings" panose="05000000000000000000" pitchFamily="2" charset="2"/>
              <a:buChar char="§"/>
            </a:pPr>
            <a:r>
              <a:rPr lang="en-US" dirty="0">
                <a:solidFill>
                  <a:srgbClr val="171717"/>
                </a:solidFill>
                <a:latin typeface="Segoe UI" panose="020B0502040204020203" pitchFamily="34" charset="0"/>
              </a:rPr>
              <a:t>If it's jailbroken or rooted</a:t>
            </a:r>
          </a:p>
          <a:p>
            <a:pPr marL="966788"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110259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53" name="Freeform: Shape 136">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54" name="Freeform: Shape 13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55" name="Freeform: Shape 140">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8450101" y="995764"/>
            <a:ext cx="3570321" cy="1944371"/>
          </a:xfrm>
        </p:spPr>
        <p:txBody>
          <a:bodyPr anchor="b">
            <a:normAutofit/>
          </a:bodyPr>
          <a:lstStyle/>
          <a:p>
            <a:r>
              <a:rPr lang="en-US" dirty="0">
                <a:latin typeface="Segoe UI" panose="020B0502040204020203" pitchFamily="34" charset="0"/>
              </a:rPr>
              <a:t>Implementing security rules</a:t>
            </a:r>
            <a:endParaRPr lang="en-US" dirty="0"/>
          </a:p>
        </p:txBody>
      </p:sp>
      <p:pic>
        <p:nvPicPr>
          <p:cNvPr id="2050" name="Picture 2" descr="Screenshot of the Endpoint Security workload in Microsoft Endpoint Manager.">
            <a:extLst>
              <a:ext uri="{FF2B5EF4-FFF2-40B4-BE49-F238E27FC236}">
                <a16:creationId xmlns:a16="http://schemas.microsoft.com/office/drawing/2014/main" id="{C0E02A6C-FAAF-4712-942C-4AA4F1F16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270" b="-1"/>
          <a:stretch/>
        </p:blipFill>
        <p:spPr bwMode="auto">
          <a:xfrm>
            <a:off x="171578" y="689901"/>
            <a:ext cx="7945798" cy="5478198"/>
          </a:xfrm>
          <a:custGeom>
            <a:avLst/>
            <a:gdLst>
              <a:gd name="connsiteX0" fmla="*/ 0 w 7945798"/>
              <a:gd name="connsiteY0" fmla="*/ 0 h 5478198"/>
              <a:gd name="connsiteX1" fmla="*/ 503234 w 7945798"/>
              <a:gd name="connsiteY1" fmla="*/ 0 h 5478198"/>
              <a:gd name="connsiteX2" fmla="*/ 1006468 w 7945798"/>
              <a:gd name="connsiteY2" fmla="*/ 0 h 5478198"/>
              <a:gd name="connsiteX3" fmla="*/ 1509702 w 7945798"/>
              <a:gd name="connsiteY3" fmla="*/ 0 h 5478198"/>
              <a:gd name="connsiteX4" fmla="*/ 1933478 w 7945798"/>
              <a:gd name="connsiteY4" fmla="*/ 0 h 5478198"/>
              <a:gd name="connsiteX5" fmla="*/ 2675085 w 7945798"/>
              <a:gd name="connsiteY5" fmla="*/ 0 h 5478198"/>
              <a:gd name="connsiteX6" fmla="*/ 3416693 w 7945798"/>
              <a:gd name="connsiteY6" fmla="*/ 0 h 5478198"/>
              <a:gd name="connsiteX7" fmla="*/ 3840469 w 7945798"/>
              <a:gd name="connsiteY7" fmla="*/ 0 h 5478198"/>
              <a:gd name="connsiteX8" fmla="*/ 4264245 w 7945798"/>
              <a:gd name="connsiteY8" fmla="*/ 0 h 5478198"/>
              <a:gd name="connsiteX9" fmla="*/ 4926395 w 7945798"/>
              <a:gd name="connsiteY9" fmla="*/ 0 h 5478198"/>
              <a:gd name="connsiteX10" fmla="*/ 5588545 w 7945798"/>
              <a:gd name="connsiteY10" fmla="*/ 0 h 5478198"/>
              <a:gd name="connsiteX11" fmla="*/ 6091778 w 7945798"/>
              <a:gd name="connsiteY11" fmla="*/ 0 h 5478198"/>
              <a:gd name="connsiteX12" fmla="*/ 6515554 w 7945798"/>
              <a:gd name="connsiteY12" fmla="*/ 0 h 5478198"/>
              <a:gd name="connsiteX13" fmla="*/ 7257162 w 7945798"/>
              <a:gd name="connsiteY13" fmla="*/ 0 h 5478198"/>
              <a:gd name="connsiteX14" fmla="*/ 7945798 w 7945798"/>
              <a:gd name="connsiteY14" fmla="*/ 0 h 5478198"/>
              <a:gd name="connsiteX15" fmla="*/ 7945798 w 7945798"/>
              <a:gd name="connsiteY15" fmla="*/ 520429 h 5478198"/>
              <a:gd name="connsiteX16" fmla="*/ 7945798 w 7945798"/>
              <a:gd name="connsiteY16" fmla="*/ 1150422 h 5478198"/>
              <a:gd name="connsiteX17" fmla="*/ 7945798 w 7945798"/>
              <a:gd name="connsiteY17" fmla="*/ 1889978 h 5478198"/>
              <a:gd name="connsiteX18" fmla="*/ 7945798 w 7945798"/>
              <a:gd name="connsiteY18" fmla="*/ 2629535 h 5478198"/>
              <a:gd name="connsiteX19" fmla="*/ 7945798 w 7945798"/>
              <a:gd name="connsiteY19" fmla="*/ 3149964 h 5478198"/>
              <a:gd name="connsiteX20" fmla="*/ 7945798 w 7945798"/>
              <a:gd name="connsiteY20" fmla="*/ 3670393 h 5478198"/>
              <a:gd name="connsiteX21" fmla="*/ 7945798 w 7945798"/>
              <a:gd name="connsiteY21" fmla="*/ 4190821 h 5478198"/>
              <a:gd name="connsiteX22" fmla="*/ 7945798 w 7945798"/>
              <a:gd name="connsiteY22" fmla="*/ 4820814 h 5478198"/>
              <a:gd name="connsiteX23" fmla="*/ 7945798 w 7945798"/>
              <a:gd name="connsiteY23" fmla="*/ 5478198 h 5478198"/>
              <a:gd name="connsiteX24" fmla="*/ 7363106 w 7945798"/>
              <a:gd name="connsiteY24" fmla="*/ 5478198 h 5478198"/>
              <a:gd name="connsiteX25" fmla="*/ 6780414 w 7945798"/>
              <a:gd name="connsiteY25" fmla="*/ 5478198 h 5478198"/>
              <a:gd name="connsiteX26" fmla="*/ 6038806 w 7945798"/>
              <a:gd name="connsiteY26" fmla="*/ 5478198 h 5478198"/>
              <a:gd name="connsiteX27" fmla="*/ 5535573 w 7945798"/>
              <a:gd name="connsiteY27" fmla="*/ 5478198 h 5478198"/>
              <a:gd name="connsiteX28" fmla="*/ 5032339 w 7945798"/>
              <a:gd name="connsiteY28" fmla="*/ 5478198 h 5478198"/>
              <a:gd name="connsiteX29" fmla="*/ 4608563 w 7945798"/>
              <a:gd name="connsiteY29" fmla="*/ 5478198 h 5478198"/>
              <a:gd name="connsiteX30" fmla="*/ 3946413 w 7945798"/>
              <a:gd name="connsiteY30" fmla="*/ 5478198 h 5478198"/>
              <a:gd name="connsiteX31" fmla="*/ 3363721 w 7945798"/>
              <a:gd name="connsiteY31" fmla="*/ 5478198 h 5478198"/>
              <a:gd name="connsiteX32" fmla="*/ 2542655 w 7945798"/>
              <a:gd name="connsiteY32" fmla="*/ 5478198 h 5478198"/>
              <a:gd name="connsiteX33" fmla="*/ 1801048 w 7945798"/>
              <a:gd name="connsiteY33" fmla="*/ 5478198 h 5478198"/>
              <a:gd name="connsiteX34" fmla="*/ 1297814 w 7945798"/>
              <a:gd name="connsiteY34" fmla="*/ 5478198 h 5478198"/>
              <a:gd name="connsiteX35" fmla="*/ 0 w 7945798"/>
              <a:gd name="connsiteY35" fmla="*/ 5478198 h 5478198"/>
              <a:gd name="connsiteX36" fmla="*/ 0 w 7945798"/>
              <a:gd name="connsiteY36" fmla="*/ 4848205 h 5478198"/>
              <a:gd name="connsiteX37" fmla="*/ 0 w 7945798"/>
              <a:gd name="connsiteY37" fmla="*/ 4218212 h 5478198"/>
              <a:gd name="connsiteX38" fmla="*/ 0 w 7945798"/>
              <a:gd name="connsiteY38" fmla="*/ 3478656 h 5478198"/>
              <a:gd name="connsiteX39" fmla="*/ 0 w 7945798"/>
              <a:gd name="connsiteY39" fmla="*/ 2848663 h 5478198"/>
              <a:gd name="connsiteX40" fmla="*/ 0 w 7945798"/>
              <a:gd name="connsiteY40" fmla="*/ 2328234 h 5478198"/>
              <a:gd name="connsiteX41" fmla="*/ 0 w 7945798"/>
              <a:gd name="connsiteY41" fmla="*/ 1588677 h 5478198"/>
              <a:gd name="connsiteX42" fmla="*/ 0 w 7945798"/>
              <a:gd name="connsiteY42" fmla="*/ 794339 h 5478198"/>
              <a:gd name="connsiteX43" fmla="*/ 0 w 7945798"/>
              <a:gd name="connsiteY43" fmla="*/ 0 h 54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945798" h="5478198" fill="none" extrusionOk="0">
                <a:moveTo>
                  <a:pt x="0" y="0"/>
                </a:moveTo>
                <a:cubicBezTo>
                  <a:pt x="125244" y="599"/>
                  <a:pt x="333298" y="-11848"/>
                  <a:pt x="503234" y="0"/>
                </a:cubicBezTo>
                <a:cubicBezTo>
                  <a:pt x="673170" y="11848"/>
                  <a:pt x="780855" y="3970"/>
                  <a:pt x="1006468" y="0"/>
                </a:cubicBezTo>
                <a:cubicBezTo>
                  <a:pt x="1232081" y="-3970"/>
                  <a:pt x="1304244" y="-14015"/>
                  <a:pt x="1509702" y="0"/>
                </a:cubicBezTo>
                <a:cubicBezTo>
                  <a:pt x="1715160" y="14015"/>
                  <a:pt x="1841669" y="-19534"/>
                  <a:pt x="1933478" y="0"/>
                </a:cubicBezTo>
                <a:cubicBezTo>
                  <a:pt x="2025287" y="19534"/>
                  <a:pt x="2390360" y="18558"/>
                  <a:pt x="2675085" y="0"/>
                </a:cubicBezTo>
                <a:cubicBezTo>
                  <a:pt x="2959810" y="-18558"/>
                  <a:pt x="3239666" y="-36855"/>
                  <a:pt x="3416693" y="0"/>
                </a:cubicBezTo>
                <a:cubicBezTo>
                  <a:pt x="3593720" y="36855"/>
                  <a:pt x="3688242" y="17322"/>
                  <a:pt x="3840469" y="0"/>
                </a:cubicBezTo>
                <a:cubicBezTo>
                  <a:pt x="3992696" y="-17322"/>
                  <a:pt x="4119121" y="20458"/>
                  <a:pt x="4264245" y="0"/>
                </a:cubicBezTo>
                <a:cubicBezTo>
                  <a:pt x="4409369" y="-20458"/>
                  <a:pt x="4685930" y="24152"/>
                  <a:pt x="4926395" y="0"/>
                </a:cubicBezTo>
                <a:cubicBezTo>
                  <a:pt x="5166860" y="-24152"/>
                  <a:pt x="5261360" y="16160"/>
                  <a:pt x="5588545" y="0"/>
                </a:cubicBezTo>
                <a:cubicBezTo>
                  <a:pt x="5915730" y="-16160"/>
                  <a:pt x="5862904" y="-19778"/>
                  <a:pt x="6091778" y="0"/>
                </a:cubicBezTo>
                <a:cubicBezTo>
                  <a:pt x="6320652" y="19778"/>
                  <a:pt x="6364311" y="-1169"/>
                  <a:pt x="6515554" y="0"/>
                </a:cubicBezTo>
                <a:cubicBezTo>
                  <a:pt x="6666797" y="1169"/>
                  <a:pt x="6968463" y="10553"/>
                  <a:pt x="7257162" y="0"/>
                </a:cubicBezTo>
                <a:cubicBezTo>
                  <a:pt x="7545861" y="-10553"/>
                  <a:pt x="7637754" y="16887"/>
                  <a:pt x="7945798" y="0"/>
                </a:cubicBezTo>
                <a:cubicBezTo>
                  <a:pt x="7940433" y="117216"/>
                  <a:pt x="7955192" y="277115"/>
                  <a:pt x="7945798" y="520429"/>
                </a:cubicBezTo>
                <a:cubicBezTo>
                  <a:pt x="7936404" y="763743"/>
                  <a:pt x="7976347" y="988705"/>
                  <a:pt x="7945798" y="1150422"/>
                </a:cubicBezTo>
                <a:cubicBezTo>
                  <a:pt x="7915249" y="1312139"/>
                  <a:pt x="7933980" y="1731767"/>
                  <a:pt x="7945798" y="1889978"/>
                </a:cubicBezTo>
                <a:cubicBezTo>
                  <a:pt x="7957616" y="2048189"/>
                  <a:pt x="7931073" y="2444904"/>
                  <a:pt x="7945798" y="2629535"/>
                </a:cubicBezTo>
                <a:cubicBezTo>
                  <a:pt x="7960523" y="2814166"/>
                  <a:pt x="7960149" y="3011288"/>
                  <a:pt x="7945798" y="3149964"/>
                </a:cubicBezTo>
                <a:cubicBezTo>
                  <a:pt x="7931447" y="3288640"/>
                  <a:pt x="7965820" y="3496228"/>
                  <a:pt x="7945798" y="3670393"/>
                </a:cubicBezTo>
                <a:cubicBezTo>
                  <a:pt x="7925776" y="3844558"/>
                  <a:pt x="7937662" y="4068132"/>
                  <a:pt x="7945798" y="4190821"/>
                </a:cubicBezTo>
                <a:cubicBezTo>
                  <a:pt x="7953934" y="4313510"/>
                  <a:pt x="7950957" y="4650925"/>
                  <a:pt x="7945798" y="4820814"/>
                </a:cubicBezTo>
                <a:cubicBezTo>
                  <a:pt x="7940639" y="4990703"/>
                  <a:pt x="7975855" y="5326683"/>
                  <a:pt x="7945798" y="5478198"/>
                </a:cubicBezTo>
                <a:cubicBezTo>
                  <a:pt x="7800087" y="5504130"/>
                  <a:pt x="7581216" y="5466242"/>
                  <a:pt x="7363106" y="5478198"/>
                </a:cubicBezTo>
                <a:cubicBezTo>
                  <a:pt x="7144996" y="5490154"/>
                  <a:pt x="6914592" y="5460246"/>
                  <a:pt x="6780414" y="5478198"/>
                </a:cubicBezTo>
                <a:cubicBezTo>
                  <a:pt x="6646236" y="5496150"/>
                  <a:pt x="6304379" y="5479685"/>
                  <a:pt x="6038806" y="5478198"/>
                </a:cubicBezTo>
                <a:cubicBezTo>
                  <a:pt x="5773233" y="5476711"/>
                  <a:pt x="5767892" y="5503343"/>
                  <a:pt x="5535573" y="5478198"/>
                </a:cubicBezTo>
                <a:cubicBezTo>
                  <a:pt x="5303254" y="5453053"/>
                  <a:pt x="5161782" y="5486253"/>
                  <a:pt x="5032339" y="5478198"/>
                </a:cubicBezTo>
                <a:cubicBezTo>
                  <a:pt x="4902896" y="5470143"/>
                  <a:pt x="4718547" y="5480892"/>
                  <a:pt x="4608563" y="5478198"/>
                </a:cubicBezTo>
                <a:cubicBezTo>
                  <a:pt x="4498579" y="5475504"/>
                  <a:pt x="4096680" y="5465633"/>
                  <a:pt x="3946413" y="5478198"/>
                </a:cubicBezTo>
                <a:cubicBezTo>
                  <a:pt x="3796146" y="5490764"/>
                  <a:pt x="3641533" y="5495190"/>
                  <a:pt x="3363721" y="5478198"/>
                </a:cubicBezTo>
                <a:cubicBezTo>
                  <a:pt x="3085909" y="5461206"/>
                  <a:pt x="2824837" y="5503323"/>
                  <a:pt x="2542655" y="5478198"/>
                </a:cubicBezTo>
                <a:cubicBezTo>
                  <a:pt x="2260473" y="5453073"/>
                  <a:pt x="2017258" y="5491322"/>
                  <a:pt x="1801048" y="5478198"/>
                </a:cubicBezTo>
                <a:cubicBezTo>
                  <a:pt x="1584838" y="5465074"/>
                  <a:pt x="1439252" y="5476425"/>
                  <a:pt x="1297814" y="5478198"/>
                </a:cubicBezTo>
                <a:cubicBezTo>
                  <a:pt x="1156376" y="5479971"/>
                  <a:pt x="271587" y="5466711"/>
                  <a:pt x="0" y="5478198"/>
                </a:cubicBezTo>
                <a:cubicBezTo>
                  <a:pt x="-27183" y="5245167"/>
                  <a:pt x="27192" y="5003382"/>
                  <a:pt x="0" y="4848205"/>
                </a:cubicBezTo>
                <a:cubicBezTo>
                  <a:pt x="-27192" y="4693028"/>
                  <a:pt x="-8483" y="4525707"/>
                  <a:pt x="0" y="4218212"/>
                </a:cubicBezTo>
                <a:cubicBezTo>
                  <a:pt x="8483" y="3910717"/>
                  <a:pt x="-7331" y="3709389"/>
                  <a:pt x="0" y="3478656"/>
                </a:cubicBezTo>
                <a:cubicBezTo>
                  <a:pt x="7331" y="3247923"/>
                  <a:pt x="1586" y="3126823"/>
                  <a:pt x="0" y="2848663"/>
                </a:cubicBezTo>
                <a:cubicBezTo>
                  <a:pt x="-1586" y="2570503"/>
                  <a:pt x="2291" y="2456550"/>
                  <a:pt x="0" y="2328234"/>
                </a:cubicBezTo>
                <a:cubicBezTo>
                  <a:pt x="-2291" y="2199918"/>
                  <a:pt x="11326" y="1896087"/>
                  <a:pt x="0" y="1588677"/>
                </a:cubicBezTo>
                <a:cubicBezTo>
                  <a:pt x="-11326" y="1281267"/>
                  <a:pt x="34136" y="988794"/>
                  <a:pt x="0" y="794339"/>
                </a:cubicBezTo>
                <a:cubicBezTo>
                  <a:pt x="-34136" y="599884"/>
                  <a:pt x="23808" y="202011"/>
                  <a:pt x="0" y="0"/>
                </a:cubicBezTo>
                <a:close/>
              </a:path>
              <a:path w="7945798" h="5478198" stroke="0" extrusionOk="0">
                <a:moveTo>
                  <a:pt x="0" y="0"/>
                </a:moveTo>
                <a:cubicBezTo>
                  <a:pt x="321359" y="-16913"/>
                  <a:pt x="426341" y="15178"/>
                  <a:pt x="821066" y="0"/>
                </a:cubicBezTo>
                <a:cubicBezTo>
                  <a:pt x="1215791" y="-15178"/>
                  <a:pt x="1137256" y="-20503"/>
                  <a:pt x="1244842" y="0"/>
                </a:cubicBezTo>
                <a:cubicBezTo>
                  <a:pt x="1352428" y="20503"/>
                  <a:pt x="1634485" y="4758"/>
                  <a:pt x="1827534" y="0"/>
                </a:cubicBezTo>
                <a:cubicBezTo>
                  <a:pt x="2020583" y="-4758"/>
                  <a:pt x="2159936" y="6207"/>
                  <a:pt x="2330767" y="0"/>
                </a:cubicBezTo>
                <a:cubicBezTo>
                  <a:pt x="2501598" y="-6207"/>
                  <a:pt x="2843895" y="28365"/>
                  <a:pt x="3072375" y="0"/>
                </a:cubicBezTo>
                <a:cubicBezTo>
                  <a:pt x="3300855" y="-28365"/>
                  <a:pt x="3366628" y="21270"/>
                  <a:pt x="3655067" y="0"/>
                </a:cubicBezTo>
                <a:cubicBezTo>
                  <a:pt x="3943506" y="-21270"/>
                  <a:pt x="3905673" y="-9308"/>
                  <a:pt x="4078843" y="0"/>
                </a:cubicBezTo>
                <a:cubicBezTo>
                  <a:pt x="4252013" y="9308"/>
                  <a:pt x="4448013" y="-6436"/>
                  <a:pt x="4740993" y="0"/>
                </a:cubicBezTo>
                <a:cubicBezTo>
                  <a:pt x="5033973" y="6436"/>
                  <a:pt x="5058226" y="12379"/>
                  <a:pt x="5323685" y="0"/>
                </a:cubicBezTo>
                <a:cubicBezTo>
                  <a:pt x="5589144" y="-12379"/>
                  <a:pt x="5747089" y="-15890"/>
                  <a:pt x="5985834" y="0"/>
                </a:cubicBezTo>
                <a:cubicBezTo>
                  <a:pt x="6224579" y="15890"/>
                  <a:pt x="6336319" y="24674"/>
                  <a:pt x="6489068" y="0"/>
                </a:cubicBezTo>
                <a:cubicBezTo>
                  <a:pt x="6641817" y="-24674"/>
                  <a:pt x="6825107" y="14510"/>
                  <a:pt x="6912844" y="0"/>
                </a:cubicBezTo>
                <a:cubicBezTo>
                  <a:pt x="7000581" y="-14510"/>
                  <a:pt x="7687527" y="-14277"/>
                  <a:pt x="7945798" y="0"/>
                </a:cubicBezTo>
                <a:cubicBezTo>
                  <a:pt x="7949222" y="178621"/>
                  <a:pt x="7937803" y="402179"/>
                  <a:pt x="7945798" y="520429"/>
                </a:cubicBezTo>
                <a:cubicBezTo>
                  <a:pt x="7953793" y="638679"/>
                  <a:pt x="7913854" y="987799"/>
                  <a:pt x="7945798" y="1259986"/>
                </a:cubicBezTo>
                <a:cubicBezTo>
                  <a:pt x="7977742" y="1532173"/>
                  <a:pt x="7950195" y="1639449"/>
                  <a:pt x="7945798" y="1944760"/>
                </a:cubicBezTo>
                <a:cubicBezTo>
                  <a:pt x="7941401" y="2250071"/>
                  <a:pt x="7922815" y="2422508"/>
                  <a:pt x="7945798" y="2574753"/>
                </a:cubicBezTo>
                <a:cubicBezTo>
                  <a:pt x="7968781" y="2726998"/>
                  <a:pt x="7926280" y="2872810"/>
                  <a:pt x="7945798" y="3149964"/>
                </a:cubicBezTo>
                <a:cubicBezTo>
                  <a:pt x="7965316" y="3427118"/>
                  <a:pt x="7976799" y="3548561"/>
                  <a:pt x="7945798" y="3779957"/>
                </a:cubicBezTo>
                <a:cubicBezTo>
                  <a:pt x="7914797" y="4011353"/>
                  <a:pt x="7952956" y="4091622"/>
                  <a:pt x="7945798" y="4300385"/>
                </a:cubicBezTo>
                <a:cubicBezTo>
                  <a:pt x="7938640" y="4509148"/>
                  <a:pt x="7963543" y="5127923"/>
                  <a:pt x="7945798" y="5478198"/>
                </a:cubicBezTo>
                <a:cubicBezTo>
                  <a:pt x="7737760" y="5451474"/>
                  <a:pt x="7519963" y="5481017"/>
                  <a:pt x="7363106" y="5478198"/>
                </a:cubicBezTo>
                <a:cubicBezTo>
                  <a:pt x="7206249" y="5475379"/>
                  <a:pt x="6934423" y="5452576"/>
                  <a:pt x="6780414" y="5478198"/>
                </a:cubicBezTo>
                <a:cubicBezTo>
                  <a:pt x="6626405" y="5503820"/>
                  <a:pt x="6528514" y="5498486"/>
                  <a:pt x="6356638" y="5478198"/>
                </a:cubicBezTo>
                <a:cubicBezTo>
                  <a:pt x="6184762" y="5457910"/>
                  <a:pt x="5915941" y="5457237"/>
                  <a:pt x="5773947" y="5478198"/>
                </a:cubicBezTo>
                <a:cubicBezTo>
                  <a:pt x="5631953" y="5499159"/>
                  <a:pt x="5303890" y="5474810"/>
                  <a:pt x="5111797" y="5478198"/>
                </a:cubicBezTo>
                <a:cubicBezTo>
                  <a:pt x="4919704" y="5481587"/>
                  <a:pt x="4753314" y="5510990"/>
                  <a:pt x="4449647" y="5478198"/>
                </a:cubicBezTo>
                <a:cubicBezTo>
                  <a:pt x="4145980" y="5445407"/>
                  <a:pt x="4066750" y="5470371"/>
                  <a:pt x="3787497" y="5478198"/>
                </a:cubicBezTo>
                <a:cubicBezTo>
                  <a:pt x="3508244" y="5486026"/>
                  <a:pt x="3528217" y="5478072"/>
                  <a:pt x="3363721" y="5478198"/>
                </a:cubicBezTo>
                <a:cubicBezTo>
                  <a:pt x="3199225" y="5478324"/>
                  <a:pt x="3046769" y="5486530"/>
                  <a:pt x="2939945" y="5478198"/>
                </a:cubicBezTo>
                <a:cubicBezTo>
                  <a:pt x="2833121" y="5469866"/>
                  <a:pt x="2525981" y="5468365"/>
                  <a:pt x="2198337" y="5478198"/>
                </a:cubicBezTo>
                <a:cubicBezTo>
                  <a:pt x="1870693" y="5488031"/>
                  <a:pt x="1654749" y="5492640"/>
                  <a:pt x="1377272" y="5478198"/>
                </a:cubicBezTo>
                <a:cubicBezTo>
                  <a:pt x="1099795" y="5463756"/>
                  <a:pt x="979343" y="5477936"/>
                  <a:pt x="794580" y="5478198"/>
                </a:cubicBezTo>
                <a:cubicBezTo>
                  <a:pt x="609817" y="5478460"/>
                  <a:pt x="379531" y="5464061"/>
                  <a:pt x="0" y="5478198"/>
                </a:cubicBezTo>
                <a:cubicBezTo>
                  <a:pt x="-23554" y="5247394"/>
                  <a:pt x="-36257" y="4970610"/>
                  <a:pt x="0" y="4683859"/>
                </a:cubicBezTo>
                <a:cubicBezTo>
                  <a:pt x="36257" y="4397108"/>
                  <a:pt x="-18640" y="4285398"/>
                  <a:pt x="0" y="4163430"/>
                </a:cubicBezTo>
                <a:cubicBezTo>
                  <a:pt x="18640" y="4041462"/>
                  <a:pt x="-438" y="3772789"/>
                  <a:pt x="0" y="3423874"/>
                </a:cubicBezTo>
                <a:cubicBezTo>
                  <a:pt x="438" y="3074959"/>
                  <a:pt x="25940" y="2936262"/>
                  <a:pt x="0" y="2793881"/>
                </a:cubicBezTo>
                <a:cubicBezTo>
                  <a:pt x="-25940" y="2651500"/>
                  <a:pt x="-30748" y="2408341"/>
                  <a:pt x="0" y="2054324"/>
                </a:cubicBezTo>
                <a:cubicBezTo>
                  <a:pt x="30748" y="1700307"/>
                  <a:pt x="28229" y="1635145"/>
                  <a:pt x="0" y="1314768"/>
                </a:cubicBezTo>
                <a:cubicBezTo>
                  <a:pt x="-28229" y="994391"/>
                  <a:pt x="-4422" y="868198"/>
                  <a:pt x="0" y="684775"/>
                </a:cubicBezTo>
                <a:cubicBezTo>
                  <a:pt x="4422" y="501352"/>
                  <a:pt x="6408" y="226002"/>
                  <a:pt x="0" y="0"/>
                </a:cubicBezTo>
                <a:close/>
              </a:path>
            </a:pathLst>
          </a:custGeom>
          <a:ln w="9525" cap="sq">
            <a:solidFill>
              <a:srgbClr val="000000"/>
            </a:solidFill>
            <a:prstDash val="solid"/>
            <a:miter lim="800000"/>
            <a:extLst>
              <a:ext uri="{C807C97D-BFC1-408E-A445-0C87EB9F89A2}">
                <ask:lineSketchStyleProps xmlns:ask="http://schemas.microsoft.com/office/drawing/2018/sketchyshapes" sd="3870986757">
                  <a:prstGeom prst="rect">
                    <a:avLst/>
                  </a:prstGeom>
                  <ask:type>
                    <ask:lineSketchFreehand/>
                  </ask:type>
                </ask:lineSketchStyleProps>
              </a:ext>
            </a:extLst>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8520460" y="3060790"/>
            <a:ext cx="3429602" cy="2385392"/>
          </a:xfrm>
        </p:spPr>
        <p:txBody>
          <a:bodyPr>
            <a:normAutofit/>
          </a:bodyPr>
          <a:lstStyle/>
          <a:p>
            <a:endParaRPr lang="en-US" dirty="0"/>
          </a:p>
        </p:txBody>
      </p:sp>
    </p:spTree>
    <p:extLst>
      <p:ext uri="{BB962C8B-B14F-4D97-AF65-F5344CB8AC3E}">
        <p14:creationId xmlns:p14="http://schemas.microsoft.com/office/powerpoint/2010/main" val="261166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19">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6162259" y="893763"/>
            <a:ext cx="4527965" cy="1587444"/>
          </a:xfrm>
        </p:spPr>
        <p:txBody>
          <a:bodyPr anchor="b">
            <a:normAutofit/>
          </a:bodyPr>
          <a:lstStyle/>
          <a:p>
            <a:r>
              <a:rPr lang="en-US">
                <a:latin typeface="Segoe UI" panose="020B0502040204020203" pitchFamily="34" charset="0"/>
              </a:rPr>
              <a:t>Learning objectives</a:t>
            </a:r>
            <a:endParaRPr lang="en-US" dirty="0"/>
          </a:p>
        </p:txBody>
      </p:sp>
      <p:sp>
        <p:nvSpPr>
          <p:cNvPr id="33" name="Freeform: Shape 21">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23">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25">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Mobile device with apps">
            <a:extLst>
              <a:ext uri="{FF2B5EF4-FFF2-40B4-BE49-F238E27FC236}">
                <a16:creationId xmlns:a16="http://schemas.microsoft.com/office/drawing/2014/main" id="{8BA3EE36-3685-4747-89F1-A8657D0CA40D}"/>
              </a:ext>
            </a:extLst>
          </p:cNvPr>
          <p:cNvPicPr>
            <a:picLocks noChangeAspect="1"/>
          </p:cNvPicPr>
          <p:nvPr/>
        </p:nvPicPr>
        <p:blipFill rotWithShape="1">
          <a:blip r:embed="rId3"/>
          <a:srcRect l="40866" r="1177" b="-1"/>
          <a:stretch/>
        </p:blipFill>
        <p:spPr>
          <a:xfrm>
            <a:off x="1033670" y="1288109"/>
            <a:ext cx="4349282" cy="4221274"/>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6162260" y="2721030"/>
            <a:ext cx="4691478" cy="3243207"/>
          </a:xfrm>
        </p:spPr>
        <p:txBody>
          <a:bodyPr>
            <a:normAutofit/>
          </a:bodyPr>
          <a:lstStyle/>
          <a:p>
            <a:r>
              <a:rPr lang="en-US">
                <a:latin typeface="Segoe UI" panose="020B0502040204020203" pitchFamily="34" charset="0"/>
              </a:rPr>
              <a:t>In this module, you will:</a:t>
            </a:r>
          </a:p>
          <a:p>
            <a:pPr marL="633413" lvl="5" indent="-285750">
              <a:buFont typeface="Wingdings" panose="05000000000000000000" pitchFamily="2" charset="2"/>
              <a:buChar char="§"/>
            </a:pPr>
            <a:r>
              <a:rPr lang="en-US">
                <a:latin typeface="Segoe UI" panose="020B0502040204020203" pitchFamily="34" charset="0"/>
              </a:rPr>
              <a:t>Understand how to manage devices, apps, and policies based on groups.</a:t>
            </a:r>
          </a:p>
          <a:p>
            <a:pPr marL="633413" lvl="5" indent="-285750">
              <a:buFont typeface="Wingdings" panose="05000000000000000000" pitchFamily="2" charset="2"/>
              <a:buChar char="§"/>
            </a:pPr>
            <a:r>
              <a:rPr lang="en-US">
                <a:latin typeface="Segoe UI" panose="020B0502040204020203" pitchFamily="34" charset="0"/>
              </a:rPr>
              <a:t>Understand how trusted users can access organizational resources on trusted devices using trusted apps.</a:t>
            </a:r>
          </a:p>
          <a:p>
            <a:pPr marL="633413" lvl="5" indent="-285750">
              <a:buFont typeface="Wingdings" panose="05000000000000000000" pitchFamily="2" charset="2"/>
              <a:buChar char="§"/>
            </a:pPr>
            <a:r>
              <a:rPr lang="en-US">
                <a:latin typeface="Segoe UI" panose="020B0502040204020203" pitchFamily="34" charset="0"/>
              </a:rPr>
              <a:t>Learn about common ways to use Conditional Access.</a:t>
            </a:r>
          </a:p>
          <a:p>
            <a:pPr marL="633413" lvl="5" indent="-285750">
              <a:buFont typeface="Wingdings" panose="05000000000000000000" pitchFamily="2" charset="2"/>
              <a:buChar char="§"/>
            </a:pPr>
            <a:r>
              <a:rPr lang="en-US">
                <a:latin typeface="Segoe UI" panose="020B0502040204020203" pitchFamily="34" charset="0"/>
              </a:rPr>
              <a:t>Learn about configuring and managing device security.</a:t>
            </a:r>
          </a:p>
          <a:p>
            <a:endParaRPr lang="en-US"/>
          </a:p>
        </p:txBody>
      </p:sp>
    </p:spTree>
    <p:extLst>
      <p:ext uri="{BB962C8B-B14F-4D97-AF65-F5344CB8AC3E}">
        <p14:creationId xmlns:p14="http://schemas.microsoft.com/office/powerpoint/2010/main" val="340793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2377440" y="442220"/>
            <a:ext cx="8397987" cy="1345269"/>
          </a:xfrm>
        </p:spPr>
        <p:txBody>
          <a:bodyPr anchor="b">
            <a:normAutofit/>
          </a:bodyPr>
          <a:lstStyle/>
          <a:p>
            <a:r>
              <a:rPr lang="en-US" b="0" dirty="0">
                <a:latin typeface="Segoe UI" panose="020B0502040204020203" pitchFamily="34" charset="0"/>
              </a:rPr>
              <a:t> Endpoint security (Best Practice)</a:t>
            </a:r>
            <a:endParaRPr lang="en-US" dirty="0"/>
          </a:p>
        </p:txBody>
      </p:sp>
      <p:graphicFrame>
        <p:nvGraphicFramePr>
          <p:cNvPr id="5" name="Content Placeholder 2">
            <a:extLst>
              <a:ext uri="{FF2B5EF4-FFF2-40B4-BE49-F238E27FC236}">
                <a16:creationId xmlns:a16="http://schemas.microsoft.com/office/drawing/2014/main" id="{CDC4B14B-15F4-434A-8194-B39FFB0AA083}"/>
              </a:ext>
            </a:extLst>
          </p:cNvPr>
          <p:cNvGraphicFramePr>
            <a:graphicFrameLocks noGrp="1"/>
          </p:cNvGraphicFramePr>
          <p:nvPr>
            <p:ph idx="1"/>
            <p:extLst>
              <p:ext uri="{D42A27DB-BD31-4B8C-83A1-F6EECF244321}">
                <p14:modId xmlns:p14="http://schemas.microsoft.com/office/powerpoint/2010/main" val="2784457013"/>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7340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920240" y="846772"/>
            <a:ext cx="8770571" cy="1345269"/>
          </a:xfrm>
        </p:spPr>
        <p:txBody>
          <a:bodyPr>
            <a:normAutofit/>
          </a:bodyPr>
          <a:lstStyle/>
          <a:p>
            <a:r>
              <a:rPr lang="en-US" dirty="0">
                <a:solidFill>
                  <a:srgbClr val="171717"/>
                </a:solidFill>
                <a:latin typeface="Segoe UI" panose="020B0502040204020203" pitchFamily="34" charset="0"/>
              </a:rPr>
              <a:t>Knowledge check</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1828800" y="2133599"/>
            <a:ext cx="8862011" cy="4433455"/>
          </a:xfrm>
        </p:spPr>
        <p:txBody>
          <a:bodyPr>
            <a:normAutofit fontScale="47500" lnSpcReduction="20000"/>
          </a:bodyPr>
          <a:lstStyle/>
          <a:p>
            <a:r>
              <a:rPr lang="en-US" b="1" dirty="0">
                <a:solidFill>
                  <a:srgbClr val="171717"/>
                </a:solidFill>
                <a:latin typeface="Segoe UI" panose="020B0502040204020203" pitchFamily="34" charset="0"/>
              </a:rPr>
              <a:t>1. What is Conditional Access?</a:t>
            </a:r>
          </a:p>
          <a:p>
            <a:pPr marL="342900" indent="-115888">
              <a:spcBef>
                <a:spcPts val="0"/>
              </a:spcBef>
              <a:buFont typeface="+mj-lt"/>
              <a:buAutoNum type="alphaUcPeriod"/>
            </a:pPr>
            <a:r>
              <a:rPr lang="en-US" dirty="0">
                <a:solidFill>
                  <a:srgbClr val="171717"/>
                </a:solidFill>
                <a:latin typeface="Segoe UI" panose="020B0502040204020203" pitchFamily="34" charset="0"/>
              </a:rPr>
              <a:t>Conditional Access allows anonymous users to access organizational resources on trusted devices.</a:t>
            </a:r>
          </a:p>
          <a:p>
            <a:pPr marL="342900" indent="-115888">
              <a:spcBef>
                <a:spcPts val="0"/>
              </a:spcBef>
              <a:buFont typeface="+mj-lt"/>
              <a:buAutoNum type="alphaUcPeriod"/>
            </a:pPr>
            <a:r>
              <a:rPr lang="en-US" dirty="0">
                <a:solidFill>
                  <a:srgbClr val="171717"/>
                </a:solidFill>
                <a:latin typeface="Segoe UI" panose="020B0502040204020203" pitchFamily="34" charset="0"/>
              </a:rPr>
              <a:t>Conditional Access prevents trusted users from accessing trusted devices and trusted apps.</a:t>
            </a:r>
          </a:p>
          <a:p>
            <a:pPr marL="342900" indent="-115888">
              <a:spcBef>
                <a:spcPts val="0"/>
              </a:spcBef>
              <a:buFont typeface="+mj-lt"/>
              <a:buAutoNum type="alphaUcPeriod"/>
            </a:pPr>
            <a:r>
              <a:rPr lang="en-US" dirty="0">
                <a:solidFill>
                  <a:srgbClr val="171717"/>
                </a:solidFill>
                <a:latin typeface="Segoe UI" panose="020B0502040204020203" pitchFamily="34" charset="0"/>
              </a:rPr>
              <a:t>Conditional Access ensures that only trusted users can access organizational resources on trusted devices using trusted apps.</a:t>
            </a:r>
          </a:p>
          <a:p>
            <a:r>
              <a:rPr lang="en-US" b="1" dirty="0">
                <a:solidFill>
                  <a:srgbClr val="171717"/>
                </a:solidFill>
                <a:latin typeface="Segoe UI" panose="020B0502040204020203" pitchFamily="34" charset="0"/>
              </a:rPr>
              <a:t>2. When you assign a policy, what is the difference between using an assigned group and using a dynamic group?</a:t>
            </a:r>
          </a:p>
          <a:p>
            <a:pPr marL="342900" indent="-115888">
              <a:spcBef>
                <a:spcPts val="0"/>
              </a:spcBef>
              <a:buFont typeface="+mj-lt"/>
              <a:buAutoNum type="alphaUcPeriod"/>
            </a:pPr>
            <a:r>
              <a:rPr lang="en-US" dirty="0">
                <a:solidFill>
                  <a:srgbClr val="171717"/>
                </a:solidFill>
                <a:latin typeface="Segoe UI" panose="020B0502040204020203" pitchFamily="34" charset="0"/>
              </a:rPr>
              <a:t>An assigned group is a group of users or devices that you manually add into a static group. A dynamic group is a group of users or devices that are automatically assigned based on an expression you create. In addition, dynamic groups requires Azure AD Premium.</a:t>
            </a:r>
          </a:p>
          <a:p>
            <a:pPr marL="342900" indent="-115888">
              <a:spcBef>
                <a:spcPts val="0"/>
              </a:spcBef>
              <a:buFont typeface="+mj-lt"/>
              <a:buAutoNum type="alphaUcPeriod"/>
            </a:pPr>
            <a:r>
              <a:rPr lang="en-US" dirty="0">
                <a:solidFill>
                  <a:srgbClr val="171717"/>
                </a:solidFill>
                <a:latin typeface="Segoe UI" panose="020B0502040204020203" pitchFamily="34" charset="0"/>
              </a:rPr>
              <a:t>An assigned group is a group of users or devices that automatically set. A dynamic group is a group of users that you manually set.</a:t>
            </a:r>
          </a:p>
          <a:p>
            <a:pPr marL="342900" indent="-115888">
              <a:spcBef>
                <a:spcPts val="0"/>
              </a:spcBef>
              <a:buFont typeface="+mj-lt"/>
              <a:buAutoNum type="alphaUcPeriod"/>
            </a:pPr>
            <a:r>
              <a:rPr lang="en-US" dirty="0">
                <a:solidFill>
                  <a:srgbClr val="171717"/>
                </a:solidFill>
                <a:latin typeface="Segoe UI" panose="020B0502040204020203" pitchFamily="34" charset="0"/>
              </a:rPr>
              <a:t>For policies, there are no differences when assigning based on assigned group or dynamic group.</a:t>
            </a:r>
          </a:p>
          <a:p>
            <a:r>
              <a:rPr lang="en-US" b="1" dirty="0">
                <a:solidFill>
                  <a:srgbClr val="171717"/>
                </a:solidFill>
                <a:latin typeface="Segoe UI" panose="020B0502040204020203" pitchFamily="34" charset="0"/>
              </a:rPr>
              <a:t>3. When would you assign a policy to a device group?</a:t>
            </a:r>
          </a:p>
          <a:p>
            <a:pPr marL="342900" indent="-115888">
              <a:spcBef>
                <a:spcPts val="0"/>
              </a:spcBef>
              <a:buFont typeface="+mj-lt"/>
              <a:buAutoNum type="alphaUcPeriod"/>
            </a:pPr>
            <a:r>
              <a:rPr lang="en-US" dirty="0">
                <a:solidFill>
                  <a:srgbClr val="171717"/>
                </a:solidFill>
                <a:latin typeface="Segoe UI" panose="020B0502040204020203" pitchFamily="34" charset="0"/>
              </a:rPr>
              <a:t>Assign a policy to a device group when you want to have different policy settings for each user.</a:t>
            </a:r>
          </a:p>
          <a:p>
            <a:pPr marL="342900" indent="-115888">
              <a:spcBef>
                <a:spcPts val="0"/>
              </a:spcBef>
              <a:buFont typeface="+mj-lt"/>
              <a:buAutoNum type="alphaUcPeriod"/>
            </a:pPr>
            <a:r>
              <a:rPr lang="en-US" dirty="0">
                <a:solidFill>
                  <a:srgbClr val="171717"/>
                </a:solidFill>
                <a:latin typeface="Segoe UI" panose="020B0502040204020203" pitchFamily="34" charset="0"/>
              </a:rPr>
              <a:t>If you want to apply policy settings on a device, regardless of who's signed in, then assign your policies to a device group.</a:t>
            </a:r>
          </a:p>
          <a:p>
            <a:pPr marL="342900" indent="-115888">
              <a:spcBef>
                <a:spcPts val="0"/>
              </a:spcBef>
              <a:buFont typeface="+mj-lt"/>
              <a:buAutoNum type="alphaUcPeriod"/>
            </a:pPr>
            <a:r>
              <a:rPr lang="en-US" dirty="0">
                <a:solidFill>
                  <a:srgbClr val="171717"/>
                </a:solidFill>
                <a:latin typeface="Segoe UI" panose="020B0502040204020203" pitchFamily="34" charset="0"/>
              </a:rPr>
              <a:t>If you don't want to have any policy settings for the device, use a device group.</a:t>
            </a:r>
          </a:p>
          <a:p>
            <a:r>
              <a:rPr lang="en-US" b="1" dirty="0">
                <a:solidFill>
                  <a:srgbClr val="171717"/>
                </a:solidFill>
                <a:latin typeface="Segoe UI" panose="020B0502040204020203" pitchFamily="34" charset="0"/>
              </a:rPr>
              <a:t>4. It is possible to integrate Microsoft Defender ATP with Intune, but is it possible to integrate Microsoft Defender ATP with Configuration Manager?</a:t>
            </a:r>
          </a:p>
          <a:p>
            <a:pPr marL="342900" indent="-115888">
              <a:spcBef>
                <a:spcPts val="0"/>
              </a:spcBef>
              <a:buFont typeface="+mj-lt"/>
              <a:buAutoNum type="alphaUcPeriod"/>
            </a:pPr>
            <a:r>
              <a:rPr lang="en-US" b="1" dirty="0">
                <a:solidFill>
                  <a:srgbClr val="171717"/>
                </a:solidFill>
                <a:latin typeface="Segoe UI" panose="020B0502040204020203" pitchFamily="34" charset="0"/>
              </a:rPr>
              <a:t>True</a:t>
            </a:r>
            <a:r>
              <a:rPr lang="en-US" dirty="0">
                <a:solidFill>
                  <a:srgbClr val="171717"/>
                </a:solidFill>
                <a:latin typeface="Segoe UI" panose="020B0502040204020203" pitchFamily="34" charset="0"/>
              </a:rPr>
              <a:t>. Using tenant attach in a co-managed endpoint management scenario, you can integrate Configuration Manager with Microsoft Defender ATP to gain access to security tasks that help enterprises detect, investigate, and respond to advanced attacks on their networks.</a:t>
            </a:r>
          </a:p>
          <a:p>
            <a:pPr marL="342900" indent="-115888">
              <a:spcBef>
                <a:spcPts val="0"/>
              </a:spcBef>
              <a:buFont typeface="+mj-lt"/>
              <a:buAutoNum type="alphaUcPeriod"/>
            </a:pPr>
            <a:r>
              <a:rPr lang="en-US" b="1" dirty="0">
                <a:solidFill>
                  <a:srgbClr val="171717"/>
                </a:solidFill>
                <a:latin typeface="Segoe UI" panose="020B0502040204020203" pitchFamily="34" charset="0"/>
              </a:rPr>
              <a:t>False</a:t>
            </a:r>
            <a:r>
              <a:rPr lang="en-US" dirty="0">
                <a:solidFill>
                  <a:srgbClr val="171717"/>
                </a:solidFill>
                <a:latin typeface="Segoe UI" panose="020B0502040204020203" pitchFamily="34" charset="0"/>
              </a:rPr>
              <a:t>. You can only integrate Microsoft Defender ATP with Intune.</a:t>
            </a:r>
            <a:endParaRPr lang="en-US" dirty="0"/>
          </a:p>
        </p:txBody>
      </p:sp>
    </p:spTree>
    <p:extLst>
      <p:ext uri="{BB962C8B-B14F-4D97-AF65-F5344CB8AC3E}">
        <p14:creationId xmlns:p14="http://schemas.microsoft.com/office/powerpoint/2010/main" val="19143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249932" y="314896"/>
            <a:ext cx="3975538" cy="873824"/>
          </a:xfrm>
        </p:spPr>
        <p:txBody>
          <a:bodyPr vert="horz" lIns="109728" tIns="109728" rIns="109728" bIns="91440" rtlCol="0" anchor="b">
            <a:normAutofit/>
          </a:bodyPr>
          <a:lstStyle/>
          <a:p>
            <a:pPr algn="ctr"/>
            <a:r>
              <a:rPr lang="en-US" sz="2800" dirty="0"/>
              <a:t>Knowledge check</a:t>
            </a:r>
          </a:p>
        </p:txBody>
      </p:sp>
      <p:sp>
        <p:nvSpPr>
          <p:cNvPr id="41" name="Freeform: Shape 40">
            <a:extLst>
              <a:ext uri="{FF2B5EF4-FFF2-40B4-BE49-F238E27FC236}">
                <a16:creationId xmlns:a16="http://schemas.microsoft.com/office/drawing/2014/main" id="{6719801E-A6E2-4F88-BB91-2A71DBC47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17831" y="502276"/>
            <a:ext cx="3607800" cy="295708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284FA090-1E51-4E96-AE7C-430E378B5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4077" y="421418"/>
            <a:ext cx="3943847" cy="311773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9689869E-ECC4-4D30-B2DF-C7DC3DD85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0566" y="341627"/>
            <a:ext cx="4205424" cy="330404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34" name="Content Placeholder 2">
            <a:extLst>
              <a:ext uri="{FF2B5EF4-FFF2-40B4-BE49-F238E27FC236}">
                <a16:creationId xmlns:a16="http://schemas.microsoft.com/office/drawing/2014/main" id="{BA47F35F-0C28-487E-9AA9-0DB6B4EB92C7}"/>
              </a:ext>
            </a:extLst>
          </p:cNvPr>
          <p:cNvGraphicFramePr>
            <a:graphicFrameLocks noGrp="1"/>
          </p:cNvGraphicFramePr>
          <p:nvPr>
            <p:ph idx="1"/>
            <p:extLst>
              <p:ext uri="{D42A27DB-BD31-4B8C-83A1-F6EECF244321}">
                <p14:modId xmlns:p14="http://schemas.microsoft.com/office/powerpoint/2010/main" val="3757889605"/>
              </p:ext>
            </p:extLst>
          </p:nvPr>
        </p:nvGraphicFramePr>
        <p:xfrm>
          <a:off x="420927" y="1069778"/>
          <a:ext cx="11158160" cy="5205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192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188340" y="1105232"/>
            <a:ext cx="3013545" cy="4277802"/>
          </a:xfrm>
        </p:spPr>
        <p:txBody>
          <a:bodyPr anchor="ctr">
            <a:normAutofit/>
          </a:bodyPr>
          <a:lstStyle/>
          <a:p>
            <a:r>
              <a:rPr lang="en-US">
                <a:latin typeface="Segoe UI" panose="020B0502040204020203" pitchFamily="34" charset="0"/>
              </a:rPr>
              <a:t>Summary</a:t>
            </a:r>
            <a:endParaRPr lang="en-US" dirty="0"/>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5317435" y="1023730"/>
            <a:ext cx="5954863" cy="4359304"/>
          </a:xfrm>
        </p:spPr>
        <p:txBody>
          <a:bodyPr anchor="ctr">
            <a:normAutofit/>
          </a:bodyPr>
          <a:lstStyle/>
          <a:p>
            <a:pPr>
              <a:lnSpc>
                <a:spcPct val="130000"/>
              </a:lnSpc>
            </a:pPr>
            <a:r>
              <a:rPr lang="en-US" sz="1300" dirty="0">
                <a:latin typeface="Segoe UI" panose="020B0502040204020203" pitchFamily="34" charset="0"/>
              </a:rPr>
              <a:t>Here are some of the things we covered:</a:t>
            </a:r>
          </a:p>
          <a:p>
            <a:pPr marL="854075" indent="-285750">
              <a:lnSpc>
                <a:spcPct val="130000"/>
              </a:lnSpc>
              <a:buFont typeface="Wingdings" panose="05000000000000000000" pitchFamily="2" charset="2"/>
              <a:buChar char="§"/>
            </a:pPr>
            <a:r>
              <a:rPr lang="en-US" sz="1300" dirty="0">
                <a:latin typeface="Segoe UI" panose="020B0502040204020203" pitchFamily="34" charset="0"/>
              </a:rPr>
              <a:t>Adding assigned groups and dynamic groups to manually or automatically assign groups in Microsoft Endpoint Manager.</a:t>
            </a:r>
          </a:p>
          <a:p>
            <a:pPr marL="854075" indent="-285750">
              <a:lnSpc>
                <a:spcPct val="130000"/>
              </a:lnSpc>
              <a:buFont typeface="Wingdings" panose="05000000000000000000" pitchFamily="2" charset="2"/>
              <a:buChar char="§"/>
            </a:pPr>
            <a:r>
              <a:rPr lang="en-US" sz="1300" dirty="0">
                <a:latin typeface="Segoe UI" panose="020B0502040204020203" pitchFamily="34" charset="0"/>
              </a:rPr>
              <a:t>The difference between user groups and device groups.</a:t>
            </a:r>
          </a:p>
          <a:p>
            <a:pPr marL="854075" indent="-285750">
              <a:lnSpc>
                <a:spcPct val="130000"/>
              </a:lnSpc>
              <a:buFont typeface="Wingdings" panose="05000000000000000000" pitchFamily="2" charset="2"/>
              <a:buChar char="§"/>
            </a:pPr>
            <a:r>
              <a:rPr lang="en-US" sz="1300" dirty="0">
                <a:latin typeface="Segoe UI" panose="020B0502040204020203" pitchFamily="34" charset="0"/>
              </a:rPr>
              <a:t>How trusted users can access organizational resources on trusted devices using trusted apps.</a:t>
            </a:r>
          </a:p>
          <a:p>
            <a:pPr marL="854075" indent="-285750">
              <a:lnSpc>
                <a:spcPct val="130000"/>
              </a:lnSpc>
              <a:buFont typeface="Wingdings" panose="05000000000000000000" pitchFamily="2" charset="2"/>
              <a:buChar char="§"/>
            </a:pPr>
            <a:r>
              <a:rPr lang="en-US" sz="1300" dirty="0">
                <a:latin typeface="Segoe UI" panose="020B0502040204020203" pitchFamily="34" charset="0"/>
              </a:rPr>
              <a:t>The common ways to use Conditional Access.</a:t>
            </a:r>
          </a:p>
          <a:p>
            <a:pPr marL="854075" indent="-285750">
              <a:lnSpc>
                <a:spcPct val="130000"/>
              </a:lnSpc>
              <a:buFont typeface="Wingdings" panose="05000000000000000000" pitchFamily="2" charset="2"/>
              <a:buChar char="§"/>
            </a:pPr>
            <a:r>
              <a:rPr lang="en-US" sz="1300" dirty="0">
                <a:latin typeface="Segoe UI" panose="020B0502040204020203" pitchFamily="34" charset="0"/>
              </a:rPr>
              <a:t>Configuring device security and managing security tasks for devices.</a:t>
            </a:r>
          </a:p>
          <a:p>
            <a:pPr>
              <a:lnSpc>
                <a:spcPct val="130000"/>
              </a:lnSpc>
            </a:pPr>
            <a:endParaRPr lang="en-US" sz="1300" dirty="0"/>
          </a:p>
        </p:txBody>
      </p:sp>
    </p:spTree>
    <p:extLst>
      <p:ext uri="{BB962C8B-B14F-4D97-AF65-F5344CB8AC3E}">
        <p14:creationId xmlns:p14="http://schemas.microsoft.com/office/powerpoint/2010/main" val="1501176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1194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1151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589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9576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8018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609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5" name="Picture 14" descr="Person watching empty phone">
            <a:extLst>
              <a:ext uri="{FF2B5EF4-FFF2-40B4-BE49-F238E27FC236}">
                <a16:creationId xmlns:a16="http://schemas.microsoft.com/office/drawing/2014/main" id="{77C97528-0424-4462-90CE-DA67C10F07FD}"/>
              </a:ext>
            </a:extLst>
          </p:cNvPr>
          <p:cNvPicPr>
            <a:picLocks noChangeAspect="1"/>
          </p:cNvPicPr>
          <p:nvPr/>
        </p:nvPicPr>
        <p:blipFill rotWithShape="1">
          <a:blip r:embed="rId3"/>
          <a:srcRect l="3184" r="-1" b="-1"/>
          <a:stretch/>
        </p:blipFill>
        <p:spPr>
          <a:xfrm>
            <a:off x="20" y="10"/>
            <a:ext cx="9947062" cy="6857990"/>
          </a:xfrm>
          <a:prstGeom prst="rect">
            <a:avLst/>
          </a:prstGeom>
        </p:spPr>
      </p:pic>
      <p:sp>
        <p:nvSpPr>
          <p:cNvPr id="21" name="Freeform: Shape 2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3" name="Freeform: Shape 22">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8046720" y="1045596"/>
            <a:ext cx="3689406" cy="1944371"/>
          </a:xfrm>
        </p:spPr>
        <p:txBody>
          <a:bodyPr anchor="b">
            <a:normAutofit/>
          </a:bodyPr>
          <a:lstStyle/>
          <a:p>
            <a:pPr>
              <a:lnSpc>
                <a:spcPct val="120000"/>
              </a:lnSpc>
            </a:pPr>
            <a:r>
              <a:rPr lang="en-US" dirty="0">
                <a:latin typeface="Segoe UI" panose="020B0502040204020203" pitchFamily="34" charset="0"/>
              </a:rPr>
              <a:t>Lesson 1: Conditional Access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8046719" y="3220278"/>
            <a:ext cx="3633747" cy="2592125"/>
          </a:xfrm>
        </p:spPr>
        <p:txBody>
          <a:bodyPr>
            <a:normAutofit fontScale="92500" lnSpcReduction="10000"/>
          </a:bodyPr>
          <a:lstStyle/>
          <a:p>
            <a:pPr>
              <a:lnSpc>
                <a:spcPct val="130000"/>
              </a:lnSpc>
            </a:pPr>
            <a:r>
              <a:rPr lang="en-US" sz="1100">
                <a:latin typeface="Segoe UI" panose="020B0502040204020203" pitchFamily="34" charset="0"/>
              </a:rPr>
              <a:t>What we will cover:</a:t>
            </a:r>
          </a:p>
          <a:p>
            <a:pPr marL="690563" lvl="3" indent="-319088">
              <a:lnSpc>
                <a:spcPct val="130000"/>
              </a:lnSpc>
            </a:pPr>
            <a:r>
              <a:rPr lang="en-US" sz="1100">
                <a:latin typeface="Segoe UI" panose="020B0502040204020203" pitchFamily="34" charset="0"/>
              </a:rPr>
              <a:t>Understand how to manage devices, apps, and policies based on groups.</a:t>
            </a:r>
          </a:p>
          <a:p>
            <a:pPr marL="690563" lvl="3" indent="-319088">
              <a:lnSpc>
                <a:spcPct val="130000"/>
              </a:lnSpc>
            </a:pPr>
            <a:r>
              <a:rPr lang="en-US" sz="1100">
                <a:latin typeface="Segoe UI" panose="020B0502040204020203" pitchFamily="34" charset="0"/>
              </a:rPr>
              <a:t>Understand how trusted users can access organizational resources on trusted devices using trusted apps.</a:t>
            </a:r>
          </a:p>
          <a:p>
            <a:pPr marL="690563" lvl="3" indent="-319088">
              <a:lnSpc>
                <a:spcPct val="130000"/>
              </a:lnSpc>
            </a:pPr>
            <a:r>
              <a:rPr lang="en-US" sz="1100">
                <a:latin typeface="Segoe UI" panose="020B0502040204020203" pitchFamily="34" charset="0"/>
              </a:rPr>
              <a:t>Learn about common ways to use Conditional Access.</a:t>
            </a:r>
          </a:p>
          <a:p>
            <a:pPr marL="690563" lvl="3" indent="-319088">
              <a:lnSpc>
                <a:spcPct val="130000"/>
              </a:lnSpc>
            </a:pPr>
            <a:r>
              <a:rPr lang="en-US" sz="1100">
                <a:latin typeface="Segoe UI" panose="020B0502040204020203" pitchFamily="34" charset="0"/>
              </a:rPr>
              <a:t>Learn about configuring and managing device security.</a:t>
            </a:r>
          </a:p>
          <a:p>
            <a:pPr>
              <a:lnSpc>
                <a:spcPct val="130000"/>
              </a:lnSpc>
            </a:pPr>
            <a:endParaRPr lang="en-US" sz="1100"/>
          </a:p>
        </p:txBody>
      </p:sp>
    </p:spTree>
    <p:extLst>
      <p:ext uri="{BB962C8B-B14F-4D97-AF65-F5344CB8AC3E}">
        <p14:creationId xmlns:p14="http://schemas.microsoft.com/office/powerpoint/2010/main" val="1351450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7141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758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3138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0434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204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AB742-44A6-4CDD-B54A-818846AF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BEB537CF-9F5E-463A-AD3C-13736406C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3499" y="319598"/>
            <a:ext cx="3110997" cy="3301428"/>
            <a:chOff x="5443499" y="319598"/>
            <a:chExt cx="3110997" cy="3301428"/>
          </a:xfrm>
        </p:grpSpPr>
        <p:sp>
          <p:nvSpPr>
            <p:cNvPr id="11" name="Freeform: Shape 10">
              <a:extLst>
                <a:ext uri="{FF2B5EF4-FFF2-40B4-BE49-F238E27FC236}">
                  <a16:creationId xmlns:a16="http://schemas.microsoft.com/office/drawing/2014/main" id="{6F703EF8-1E43-4439-8CB5-179C7C75A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3499" y="319598"/>
              <a:ext cx="3110997" cy="3301428"/>
            </a:xfrm>
            <a:custGeom>
              <a:avLst/>
              <a:gdLst>
                <a:gd name="connsiteX0" fmla="*/ 1431069 w 3110997"/>
                <a:gd name="connsiteY0" fmla="*/ 1514 h 3301428"/>
                <a:gd name="connsiteX1" fmla="*/ 1946520 w 3110997"/>
                <a:gd name="connsiteY1" fmla="*/ 42088 h 3301428"/>
                <a:gd name="connsiteX2" fmla="*/ 2402721 w 3110997"/>
                <a:gd name="connsiteY2" fmla="*/ 303594 h 3301428"/>
                <a:gd name="connsiteX3" fmla="*/ 2762423 w 3110997"/>
                <a:gd name="connsiteY3" fmla="*/ 889436 h 3301428"/>
                <a:gd name="connsiteX4" fmla="*/ 2828518 w 3110997"/>
                <a:gd name="connsiteY4" fmla="*/ 1015773 h 3301428"/>
                <a:gd name="connsiteX5" fmla="*/ 3094962 w 3110997"/>
                <a:gd name="connsiteY5" fmla="*/ 2001284 h 3301428"/>
                <a:gd name="connsiteX6" fmla="*/ 2157067 w 3110997"/>
                <a:gd name="connsiteY6" fmla="*/ 3054444 h 3301428"/>
                <a:gd name="connsiteX7" fmla="*/ 1950853 w 3110997"/>
                <a:gd name="connsiteY7" fmla="*/ 3146478 h 3301428"/>
                <a:gd name="connsiteX8" fmla="*/ 1329246 w 3110997"/>
                <a:gd name="connsiteY8" fmla="*/ 3288753 h 3301428"/>
                <a:gd name="connsiteX9" fmla="*/ 740145 w 3110997"/>
                <a:gd name="connsiteY9" fmla="*/ 3019378 h 3301428"/>
                <a:gd name="connsiteX10" fmla="*/ 288773 w 3110997"/>
                <a:gd name="connsiteY10" fmla="*/ 2499557 h 3301428"/>
                <a:gd name="connsiteX11" fmla="*/ 35659 w 3110997"/>
                <a:gd name="connsiteY11" fmla="*/ 1823964 h 3301428"/>
                <a:gd name="connsiteX12" fmla="*/ 31208 w 3110997"/>
                <a:gd name="connsiteY12" fmla="*/ 1116817 h 3301428"/>
                <a:gd name="connsiteX13" fmla="*/ 266830 w 3110997"/>
                <a:gd name="connsiteY13" fmla="*/ 556451 h 3301428"/>
                <a:gd name="connsiteX14" fmla="*/ 683944 w 3110997"/>
                <a:gd name="connsiteY14" fmla="*/ 194390 h 3301428"/>
                <a:gd name="connsiteX15" fmla="*/ 1431069 w 3110997"/>
                <a:gd name="connsiteY15" fmla="*/ 1514 h 330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0997" h="3301428">
                  <a:moveTo>
                    <a:pt x="1431069" y="1514"/>
                  </a:moveTo>
                  <a:cubicBezTo>
                    <a:pt x="1596908" y="-4789"/>
                    <a:pt x="1770176" y="8561"/>
                    <a:pt x="1946520" y="42088"/>
                  </a:cubicBezTo>
                  <a:cubicBezTo>
                    <a:pt x="2134136" y="77759"/>
                    <a:pt x="2274818" y="158432"/>
                    <a:pt x="2402721" y="303594"/>
                  </a:cubicBezTo>
                  <a:cubicBezTo>
                    <a:pt x="2536515" y="455435"/>
                    <a:pt x="2646258" y="666231"/>
                    <a:pt x="2762423" y="889436"/>
                  </a:cubicBezTo>
                  <a:cubicBezTo>
                    <a:pt x="2783822" y="930610"/>
                    <a:pt x="2805992" y="973158"/>
                    <a:pt x="2828518" y="1015773"/>
                  </a:cubicBezTo>
                  <a:cubicBezTo>
                    <a:pt x="3030101" y="1397216"/>
                    <a:pt x="3157590" y="1671880"/>
                    <a:pt x="3094962" y="2001284"/>
                  </a:cubicBezTo>
                  <a:cubicBezTo>
                    <a:pt x="2999536" y="2503193"/>
                    <a:pt x="2719052" y="2818175"/>
                    <a:pt x="2157067" y="3054444"/>
                  </a:cubicBezTo>
                  <a:cubicBezTo>
                    <a:pt x="2083511" y="3085361"/>
                    <a:pt x="2016053" y="3116427"/>
                    <a:pt x="1950853" y="3146478"/>
                  </a:cubicBezTo>
                  <a:cubicBezTo>
                    <a:pt x="1680527" y="3271008"/>
                    <a:pt x="1541221" y="3329055"/>
                    <a:pt x="1329246" y="3288753"/>
                  </a:cubicBezTo>
                  <a:cubicBezTo>
                    <a:pt x="1118766" y="3248736"/>
                    <a:pt x="920572" y="3158068"/>
                    <a:pt x="740145" y="3019378"/>
                  </a:cubicBezTo>
                  <a:cubicBezTo>
                    <a:pt x="563651" y="2883673"/>
                    <a:pt x="411737" y="2708752"/>
                    <a:pt x="288773" y="2499557"/>
                  </a:cubicBezTo>
                  <a:cubicBezTo>
                    <a:pt x="167863" y="2293930"/>
                    <a:pt x="80312" y="2060356"/>
                    <a:pt x="35659" y="1823964"/>
                  </a:cubicBezTo>
                  <a:cubicBezTo>
                    <a:pt x="-10360" y="1581177"/>
                    <a:pt x="-11829" y="1343178"/>
                    <a:pt x="31208" y="1116817"/>
                  </a:cubicBezTo>
                  <a:cubicBezTo>
                    <a:pt x="71795" y="903345"/>
                    <a:pt x="151102" y="714850"/>
                    <a:pt x="266830" y="556451"/>
                  </a:cubicBezTo>
                  <a:cubicBezTo>
                    <a:pt x="375349" y="408016"/>
                    <a:pt x="515707" y="286208"/>
                    <a:pt x="683944" y="194390"/>
                  </a:cubicBezTo>
                  <a:cubicBezTo>
                    <a:pt x="898912" y="77121"/>
                    <a:pt x="1154672" y="12021"/>
                    <a:pt x="1431069" y="151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9DFB2FC3-C3AA-44DA-A135-10AFA65B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75604" y="443150"/>
              <a:ext cx="2805016" cy="3049345"/>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C9006AC-14D0-4A9C-BE11-F61AB5B8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93466" y="623454"/>
              <a:ext cx="2567901" cy="2687367"/>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914400" y="442913"/>
            <a:ext cx="4659813" cy="1741544"/>
          </a:xfrm>
        </p:spPr>
        <p:txBody>
          <a:bodyPr anchor="b">
            <a:normAutofit/>
          </a:bodyPr>
          <a:lstStyle/>
          <a:p>
            <a:r>
              <a:rPr lang="en-US">
                <a:latin typeface="Segoe UI" panose="020B0502040204020203" pitchFamily="34" charset="0"/>
              </a:rPr>
              <a:t>Policy management based on groups</a:t>
            </a:r>
            <a:endParaRPr lang="en-US" dirty="0"/>
          </a:p>
        </p:txBody>
      </p:sp>
      <p:grpSp>
        <p:nvGrpSpPr>
          <p:cNvPr id="15" name="Group 14">
            <a:extLst>
              <a:ext uri="{FF2B5EF4-FFF2-40B4-BE49-F238E27FC236}">
                <a16:creationId xmlns:a16="http://schemas.microsoft.com/office/drawing/2014/main" id="{97EE97F1-3EFC-4812-BCD8-BAFDC3EE46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1772" y="0"/>
            <a:ext cx="3580076" cy="3029264"/>
            <a:chOff x="8611772" y="0"/>
            <a:chExt cx="3580076" cy="3029264"/>
          </a:xfrm>
        </p:grpSpPr>
        <p:sp>
          <p:nvSpPr>
            <p:cNvPr id="16" name="Freeform: Shape 15">
              <a:extLst>
                <a:ext uri="{FF2B5EF4-FFF2-40B4-BE49-F238E27FC236}">
                  <a16:creationId xmlns:a16="http://schemas.microsoft.com/office/drawing/2014/main" id="{CB02D12A-0B1A-459E-8D70-2772831B9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D3DED5B-9FB2-439B-A341-F0AF0B9F3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48DE56-0D2D-41D3-8B56-C6B37908F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0" name="Group 19">
            <a:extLst>
              <a:ext uri="{FF2B5EF4-FFF2-40B4-BE49-F238E27FC236}">
                <a16:creationId xmlns:a16="http://schemas.microsoft.com/office/drawing/2014/main" id="{266F884D-C8C7-413B-842D-2DEA05D32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0493" y="3105611"/>
            <a:ext cx="6141507" cy="3752390"/>
            <a:chOff x="6050493" y="3105611"/>
            <a:chExt cx="6141507" cy="3752390"/>
          </a:xfrm>
        </p:grpSpPr>
        <p:sp>
          <p:nvSpPr>
            <p:cNvPr id="21" name="Freeform: Shape 20">
              <a:extLst>
                <a:ext uri="{FF2B5EF4-FFF2-40B4-BE49-F238E27FC236}">
                  <a16:creationId xmlns:a16="http://schemas.microsoft.com/office/drawing/2014/main" id="{10E28F44-72C3-41C0-9CB9-551957412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7D646D3E-3C36-4B70-95F2-A1904224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D86D0CCB-AA1C-4777-977E-4DA1C256B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914401" y="2312988"/>
            <a:ext cx="5136092" cy="3651250"/>
          </a:xfrm>
        </p:spPr>
        <p:txBody>
          <a:bodyPr>
            <a:normAutofit/>
          </a:bodyPr>
          <a:lstStyle/>
          <a:p>
            <a:r>
              <a:rPr lang="en-US" dirty="0">
                <a:latin typeface="Segoe UI" panose="020B0502040204020203" pitchFamily="34" charset="0"/>
              </a:rPr>
              <a:t>You can add the following types of groups:</a:t>
            </a:r>
          </a:p>
          <a:p>
            <a:pPr marL="690563" lvl="4" indent="-285750">
              <a:buFont typeface="Wingdings" panose="05000000000000000000" pitchFamily="2" charset="2"/>
              <a:buChar char="§"/>
            </a:pPr>
            <a:r>
              <a:rPr lang="en-US" b="1" dirty="0">
                <a:latin typeface="Segoe UI" panose="020B0502040204020203" pitchFamily="34" charset="0"/>
              </a:rPr>
              <a:t>Assigned groups</a:t>
            </a:r>
            <a:r>
              <a:rPr lang="en-US" dirty="0">
                <a:latin typeface="Segoe UI" panose="020B0502040204020203" pitchFamily="34" charset="0"/>
              </a:rPr>
              <a:t> - Manually add users or devices into a static group.</a:t>
            </a:r>
          </a:p>
          <a:p>
            <a:pPr marL="690563" lvl="4" indent="-285750">
              <a:buFont typeface="Wingdings" panose="05000000000000000000" pitchFamily="2" charset="2"/>
              <a:buChar char="§"/>
            </a:pPr>
            <a:r>
              <a:rPr lang="en-US" b="1" dirty="0">
                <a:latin typeface="Segoe UI" panose="020B0502040204020203" pitchFamily="34" charset="0"/>
              </a:rPr>
              <a:t>Dynamic groups</a:t>
            </a:r>
            <a:r>
              <a:rPr lang="en-US" dirty="0">
                <a:latin typeface="Segoe UI" panose="020B0502040204020203" pitchFamily="34" charset="0"/>
              </a:rPr>
              <a:t> (Requires Azure AD Premium) - Automatically add users or devices to user groups or device groups based on an expression you create.</a:t>
            </a:r>
          </a:p>
          <a:p>
            <a:endParaRPr lang="en-US" dirty="0"/>
          </a:p>
        </p:txBody>
      </p:sp>
    </p:spTree>
    <p:extLst>
      <p:ext uri="{BB962C8B-B14F-4D97-AF65-F5344CB8AC3E}">
        <p14:creationId xmlns:p14="http://schemas.microsoft.com/office/powerpoint/2010/main" val="93728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412543" y="1833229"/>
            <a:ext cx="3577022" cy="2934031"/>
          </a:xfrm>
        </p:spPr>
        <p:txBody>
          <a:bodyPr anchor="ctr">
            <a:normAutofit/>
          </a:bodyPr>
          <a:lstStyle/>
          <a:p>
            <a:r>
              <a:rPr lang="en-US" dirty="0">
                <a:latin typeface="Segoe UI" panose="020B0502040204020203" pitchFamily="34" charset="0"/>
              </a:rPr>
              <a:t>Managing Devices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6241774" y="1105306"/>
            <a:ext cx="4825512" cy="4337435"/>
          </a:xfrm>
        </p:spPr>
        <p:txBody>
          <a:bodyPr anchor="ctr">
            <a:normAutofit/>
          </a:bodyPr>
          <a:lstStyle/>
          <a:p>
            <a:r>
              <a:rPr lang="en-US">
                <a:latin typeface="Segoe UI" panose="020B0502040204020203" pitchFamily="34" charset="0"/>
              </a:rPr>
              <a:t>You can create any device categories you want. For example:</a:t>
            </a:r>
          </a:p>
          <a:p>
            <a:pPr marL="860425" indent="-285750">
              <a:buFont typeface="Wingdings" panose="05000000000000000000" pitchFamily="2" charset="2"/>
              <a:buChar char="§"/>
            </a:pPr>
            <a:r>
              <a:rPr lang="en-US">
                <a:latin typeface="Segoe UI" panose="020B0502040204020203" pitchFamily="34" charset="0"/>
              </a:rPr>
              <a:t>Point-of-sale device</a:t>
            </a:r>
          </a:p>
          <a:p>
            <a:pPr marL="860425" indent="-285750">
              <a:buFont typeface="Wingdings" panose="05000000000000000000" pitchFamily="2" charset="2"/>
              <a:buChar char="§"/>
            </a:pPr>
            <a:r>
              <a:rPr lang="en-US">
                <a:latin typeface="Segoe UI" panose="020B0502040204020203" pitchFamily="34" charset="0"/>
              </a:rPr>
              <a:t>Demonstration device</a:t>
            </a:r>
          </a:p>
          <a:p>
            <a:pPr marL="860425" indent="-285750">
              <a:buFont typeface="Wingdings" panose="05000000000000000000" pitchFamily="2" charset="2"/>
              <a:buChar char="§"/>
            </a:pPr>
            <a:r>
              <a:rPr lang="en-US">
                <a:latin typeface="Segoe UI" panose="020B0502040204020203" pitchFamily="34" charset="0"/>
              </a:rPr>
              <a:t>Sales</a:t>
            </a:r>
          </a:p>
          <a:p>
            <a:pPr marL="860425" indent="-285750">
              <a:buFont typeface="Wingdings" panose="05000000000000000000" pitchFamily="2" charset="2"/>
              <a:buChar char="§"/>
            </a:pPr>
            <a:r>
              <a:rPr lang="en-US">
                <a:latin typeface="Segoe UI" panose="020B0502040204020203" pitchFamily="34" charset="0"/>
              </a:rPr>
              <a:t>Accounting</a:t>
            </a:r>
          </a:p>
          <a:p>
            <a:pPr marL="860425" indent="-285750">
              <a:buFont typeface="Wingdings" panose="05000000000000000000" pitchFamily="2" charset="2"/>
              <a:buChar char="§"/>
            </a:pPr>
            <a:r>
              <a:rPr lang="en-US">
                <a:latin typeface="Segoe UI" panose="020B0502040204020203" pitchFamily="34" charset="0"/>
              </a:rPr>
              <a:t>Manager</a:t>
            </a:r>
          </a:p>
          <a:p>
            <a:endParaRPr lang="en-US" dirty="0"/>
          </a:p>
        </p:txBody>
      </p:sp>
    </p:spTree>
    <p:extLst>
      <p:ext uri="{BB962C8B-B14F-4D97-AF65-F5344CB8AC3E}">
        <p14:creationId xmlns:p14="http://schemas.microsoft.com/office/powerpoint/2010/main" val="323430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Green dialogue boxes">
            <a:extLst>
              <a:ext uri="{FF2B5EF4-FFF2-40B4-BE49-F238E27FC236}">
                <a16:creationId xmlns:a16="http://schemas.microsoft.com/office/drawing/2014/main" id="{37DF2B55-6CF4-4745-95C2-58246B508C6A}"/>
              </a:ext>
            </a:extLst>
          </p:cNvPr>
          <p:cNvPicPr>
            <a:picLocks noChangeAspect="1"/>
          </p:cNvPicPr>
          <p:nvPr/>
        </p:nvPicPr>
        <p:blipFill rotWithShape="1">
          <a:blip r:embed="rId3"/>
          <a:srcRect t="9488" r="1" b="7697"/>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8046720" y="1045596"/>
            <a:ext cx="3689406" cy="1944371"/>
          </a:xfrm>
        </p:spPr>
        <p:txBody>
          <a:bodyPr anchor="b">
            <a:normAutofit/>
          </a:bodyPr>
          <a:lstStyle/>
          <a:p>
            <a:r>
              <a:rPr lang="en-US" dirty="0">
                <a:latin typeface="Segoe UI" panose="020B0502040204020203" pitchFamily="34" charset="0"/>
              </a:rPr>
              <a:t>Managing Apps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8046719" y="3220278"/>
            <a:ext cx="3633747" cy="2592125"/>
          </a:xfrm>
        </p:spPr>
        <p:txBody>
          <a:bodyPr>
            <a:normAutofit/>
          </a:bodyPr>
          <a:lstStyle/>
          <a:p>
            <a:pPr>
              <a:lnSpc>
                <a:spcPct val="130000"/>
              </a:lnSpc>
            </a:pPr>
            <a:r>
              <a:rPr lang="en-US" sz="1300" dirty="0">
                <a:latin typeface="Segoe UI" panose="020B0502040204020203" pitchFamily="34" charset="0"/>
              </a:rPr>
              <a:t>Microsoft Intune can assign apps to:</a:t>
            </a:r>
          </a:p>
          <a:p>
            <a:pPr marL="862013" indent="-285750">
              <a:lnSpc>
                <a:spcPct val="130000"/>
              </a:lnSpc>
              <a:buFont typeface="Wingdings" panose="05000000000000000000" pitchFamily="2" charset="2"/>
              <a:buChar char="§"/>
            </a:pPr>
            <a:r>
              <a:rPr lang="en-US" sz="1300" dirty="0">
                <a:latin typeface="Segoe UI" panose="020B0502040204020203" pitchFamily="34" charset="0"/>
              </a:rPr>
              <a:t>Users and</a:t>
            </a:r>
          </a:p>
          <a:p>
            <a:pPr marL="862013" indent="-285750">
              <a:lnSpc>
                <a:spcPct val="130000"/>
              </a:lnSpc>
              <a:buFont typeface="Wingdings" panose="05000000000000000000" pitchFamily="2" charset="2"/>
              <a:buChar char="§"/>
            </a:pPr>
            <a:r>
              <a:rPr lang="en-US" sz="1300" dirty="0">
                <a:latin typeface="Segoe UI" panose="020B0502040204020203" pitchFamily="34" charset="0"/>
              </a:rPr>
              <a:t>Devices</a:t>
            </a:r>
          </a:p>
          <a:p>
            <a:pPr marL="339725" indent="-285750">
              <a:lnSpc>
                <a:spcPct val="130000"/>
              </a:lnSpc>
              <a:buFont typeface="Wingdings" panose="05000000000000000000" pitchFamily="2" charset="2"/>
              <a:buChar char="§"/>
            </a:pPr>
            <a:r>
              <a:rPr lang="en-US" sz="1300" dirty="0">
                <a:latin typeface="Segoe UI" panose="020B0502040204020203" pitchFamily="34" charset="0"/>
              </a:rPr>
              <a:t>In Intune can determine who has access to an app by:</a:t>
            </a:r>
          </a:p>
          <a:p>
            <a:pPr marL="862013" indent="-285750">
              <a:lnSpc>
                <a:spcPct val="130000"/>
              </a:lnSpc>
              <a:buFont typeface="Wingdings" panose="05000000000000000000" pitchFamily="2" charset="2"/>
              <a:buChar char="§"/>
              <a:tabLst>
                <a:tab pos="627063" algn="l"/>
              </a:tabLst>
            </a:pPr>
            <a:r>
              <a:rPr lang="en-US" sz="1300" dirty="0">
                <a:latin typeface="Segoe UI" panose="020B0502040204020203" pitchFamily="34" charset="0"/>
              </a:rPr>
              <a:t>Assigning groups of users to include and exclude.</a:t>
            </a:r>
          </a:p>
          <a:p>
            <a:pPr marL="862013" indent="-285750">
              <a:lnSpc>
                <a:spcPct val="130000"/>
              </a:lnSpc>
              <a:buFont typeface="Wingdings" panose="05000000000000000000" pitchFamily="2" charset="2"/>
              <a:buChar char="§"/>
            </a:pPr>
            <a:endParaRPr lang="en-US" sz="1300" dirty="0">
              <a:latin typeface="Segoe UI" panose="020B0502040204020203" pitchFamily="34" charset="0"/>
            </a:endParaRPr>
          </a:p>
        </p:txBody>
      </p:sp>
    </p:spTree>
    <p:extLst>
      <p:ext uri="{BB962C8B-B14F-4D97-AF65-F5344CB8AC3E}">
        <p14:creationId xmlns:p14="http://schemas.microsoft.com/office/powerpoint/2010/main" val="324426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188340" y="1105232"/>
            <a:ext cx="3013545" cy="4277802"/>
          </a:xfrm>
        </p:spPr>
        <p:txBody>
          <a:bodyPr anchor="ctr">
            <a:normAutofit/>
          </a:bodyPr>
          <a:lstStyle/>
          <a:p>
            <a:r>
              <a:rPr lang="en-US" dirty="0"/>
              <a:t>Managing Apps Best Practice</a:t>
            </a:r>
          </a:p>
        </p:txBody>
      </p:sp>
      <p:grpSp>
        <p:nvGrpSpPr>
          <p:cNvPr id="27"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6096000" y="1105232"/>
            <a:ext cx="5176298" cy="4277802"/>
          </a:xfrm>
        </p:spPr>
        <p:txBody>
          <a:bodyPr anchor="ctr">
            <a:normAutofit/>
          </a:bodyPr>
          <a:lstStyle/>
          <a:p>
            <a:r>
              <a:rPr lang="en-US" dirty="0">
                <a:latin typeface="Segoe UI" panose="020B0502040204020203" pitchFamily="34" charset="0"/>
              </a:rPr>
              <a:t>Always create and assign apps specifically for </a:t>
            </a:r>
          </a:p>
          <a:p>
            <a:pPr marL="966788" indent="-285750">
              <a:buFont typeface="Wingdings" panose="05000000000000000000" pitchFamily="2" charset="2"/>
              <a:buChar char="§"/>
            </a:pPr>
            <a:r>
              <a:rPr lang="en-US" dirty="0">
                <a:latin typeface="Segoe UI" panose="020B0502040204020203" pitchFamily="34" charset="0"/>
              </a:rPr>
              <a:t>user groups, and </a:t>
            </a:r>
          </a:p>
          <a:p>
            <a:pPr marL="966788" indent="-285750">
              <a:buFont typeface="Wingdings" panose="05000000000000000000" pitchFamily="2" charset="2"/>
              <a:buChar char="§"/>
            </a:pPr>
            <a:r>
              <a:rPr lang="en-US" dirty="0">
                <a:latin typeface="Segoe UI" panose="020B0502040204020203" pitchFamily="34" charset="0"/>
              </a:rPr>
              <a:t>separately for your device groups.</a:t>
            </a:r>
          </a:p>
          <a:p>
            <a:pPr marL="285750" indent="-285750">
              <a:buFont typeface="Wingdings" panose="05000000000000000000" pitchFamily="2" charset="2"/>
              <a:buChar char="§"/>
            </a:pPr>
            <a:r>
              <a:rPr lang="en-US" dirty="0"/>
              <a:t>For Example:</a:t>
            </a:r>
          </a:p>
          <a:p>
            <a:pPr marL="862013" indent="-285750">
              <a:buFont typeface="Wingdings" panose="05000000000000000000" pitchFamily="2" charset="2"/>
              <a:buChar char="§"/>
            </a:pPr>
            <a:r>
              <a:rPr lang="en-US" dirty="0"/>
              <a:t>All Managers</a:t>
            </a:r>
          </a:p>
          <a:p>
            <a:pPr marL="862013" indent="-285750">
              <a:buFont typeface="Wingdings" panose="05000000000000000000" pitchFamily="2" charset="2"/>
              <a:buChar char="§"/>
            </a:pPr>
            <a:r>
              <a:rPr lang="en-US" dirty="0"/>
              <a:t>All iOS/</a:t>
            </a:r>
            <a:r>
              <a:rPr lang="en-US" dirty="0" err="1"/>
              <a:t>iPadOS</a:t>
            </a:r>
            <a:r>
              <a:rPr lang="en-US" dirty="0"/>
              <a:t> Devices</a:t>
            </a:r>
          </a:p>
        </p:txBody>
      </p:sp>
    </p:spTree>
    <p:extLst>
      <p:ext uri="{BB962C8B-B14F-4D97-AF65-F5344CB8AC3E}">
        <p14:creationId xmlns:p14="http://schemas.microsoft.com/office/powerpoint/2010/main" val="325904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Red toy person in front of two lines of white figures">
            <a:extLst>
              <a:ext uri="{FF2B5EF4-FFF2-40B4-BE49-F238E27FC236}">
                <a16:creationId xmlns:a16="http://schemas.microsoft.com/office/drawing/2014/main" id="{A14F20CB-EC15-4CE2-8A81-304E2563C5A4}"/>
              </a:ext>
            </a:extLst>
          </p:cNvPr>
          <p:cNvPicPr>
            <a:picLocks noChangeAspect="1"/>
          </p:cNvPicPr>
          <p:nvPr/>
        </p:nvPicPr>
        <p:blipFill rotWithShape="1">
          <a:blip r:embed="rId3"/>
          <a:srcRect l="4245" r="389"/>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8046720" y="1045596"/>
            <a:ext cx="3689406" cy="1944371"/>
          </a:xfrm>
        </p:spPr>
        <p:txBody>
          <a:bodyPr anchor="b">
            <a:normAutofit/>
          </a:bodyPr>
          <a:lstStyle/>
          <a:p>
            <a:r>
              <a:rPr lang="en-US" dirty="0"/>
              <a:t>Policy Assignments</a:t>
            </a:r>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8046719" y="3220278"/>
            <a:ext cx="3633747" cy="2592125"/>
          </a:xfrm>
        </p:spPr>
        <p:txBody>
          <a:bodyPr>
            <a:normAutofit/>
          </a:bodyPr>
          <a:lstStyle/>
          <a:p>
            <a:r>
              <a:rPr lang="en-US">
                <a:latin typeface="Segoe UI" panose="020B0502040204020203" pitchFamily="34" charset="0"/>
              </a:rPr>
              <a:t>Policies can be assigned to groups using Intune. </a:t>
            </a:r>
          </a:p>
          <a:p>
            <a:r>
              <a:rPr lang="en-US">
                <a:latin typeface="Segoe UI" panose="020B0502040204020203" pitchFamily="34" charset="0"/>
              </a:rPr>
              <a:t>Assign policies to:</a:t>
            </a:r>
          </a:p>
          <a:p>
            <a:pPr marL="627063" indent="-285750">
              <a:buFont typeface="Wingdings" panose="05000000000000000000" pitchFamily="2" charset="2"/>
              <a:buChar char="§"/>
            </a:pPr>
            <a:r>
              <a:rPr lang="en-US">
                <a:latin typeface="Segoe UI" panose="020B0502040204020203" pitchFamily="34" charset="0"/>
              </a:rPr>
              <a:t>included and </a:t>
            </a:r>
          </a:p>
          <a:p>
            <a:pPr marL="627063" indent="-285750">
              <a:buFont typeface="Wingdings" panose="05000000000000000000" pitchFamily="2" charset="2"/>
              <a:buChar char="§"/>
            </a:pPr>
            <a:r>
              <a:rPr lang="en-US">
                <a:latin typeface="Segoe UI" panose="020B0502040204020203" pitchFamily="34" charset="0"/>
              </a:rPr>
              <a:t>excluded.</a:t>
            </a:r>
            <a:endParaRPr lang="en-US" dirty="0"/>
          </a:p>
        </p:txBody>
      </p:sp>
    </p:spTree>
    <p:extLst>
      <p:ext uri="{BB962C8B-B14F-4D97-AF65-F5344CB8AC3E}">
        <p14:creationId xmlns:p14="http://schemas.microsoft.com/office/powerpoint/2010/main" val="67840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AB742-44A6-4CDD-B54A-818846AF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BEB537CF-9F5E-463A-AD3C-13736406C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3499" y="319598"/>
            <a:ext cx="3110997" cy="3301428"/>
            <a:chOff x="5443499" y="319598"/>
            <a:chExt cx="3110997" cy="3301428"/>
          </a:xfrm>
        </p:grpSpPr>
        <p:sp>
          <p:nvSpPr>
            <p:cNvPr id="11" name="Freeform: Shape 10">
              <a:extLst>
                <a:ext uri="{FF2B5EF4-FFF2-40B4-BE49-F238E27FC236}">
                  <a16:creationId xmlns:a16="http://schemas.microsoft.com/office/drawing/2014/main" id="{6F703EF8-1E43-4439-8CB5-179C7C75A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3499" y="319598"/>
              <a:ext cx="3110997" cy="3301428"/>
            </a:xfrm>
            <a:custGeom>
              <a:avLst/>
              <a:gdLst>
                <a:gd name="connsiteX0" fmla="*/ 1431069 w 3110997"/>
                <a:gd name="connsiteY0" fmla="*/ 1514 h 3301428"/>
                <a:gd name="connsiteX1" fmla="*/ 1946520 w 3110997"/>
                <a:gd name="connsiteY1" fmla="*/ 42088 h 3301428"/>
                <a:gd name="connsiteX2" fmla="*/ 2402721 w 3110997"/>
                <a:gd name="connsiteY2" fmla="*/ 303594 h 3301428"/>
                <a:gd name="connsiteX3" fmla="*/ 2762423 w 3110997"/>
                <a:gd name="connsiteY3" fmla="*/ 889436 h 3301428"/>
                <a:gd name="connsiteX4" fmla="*/ 2828518 w 3110997"/>
                <a:gd name="connsiteY4" fmla="*/ 1015773 h 3301428"/>
                <a:gd name="connsiteX5" fmla="*/ 3094962 w 3110997"/>
                <a:gd name="connsiteY5" fmla="*/ 2001284 h 3301428"/>
                <a:gd name="connsiteX6" fmla="*/ 2157067 w 3110997"/>
                <a:gd name="connsiteY6" fmla="*/ 3054444 h 3301428"/>
                <a:gd name="connsiteX7" fmla="*/ 1950853 w 3110997"/>
                <a:gd name="connsiteY7" fmla="*/ 3146478 h 3301428"/>
                <a:gd name="connsiteX8" fmla="*/ 1329246 w 3110997"/>
                <a:gd name="connsiteY8" fmla="*/ 3288753 h 3301428"/>
                <a:gd name="connsiteX9" fmla="*/ 740145 w 3110997"/>
                <a:gd name="connsiteY9" fmla="*/ 3019378 h 3301428"/>
                <a:gd name="connsiteX10" fmla="*/ 288773 w 3110997"/>
                <a:gd name="connsiteY10" fmla="*/ 2499557 h 3301428"/>
                <a:gd name="connsiteX11" fmla="*/ 35659 w 3110997"/>
                <a:gd name="connsiteY11" fmla="*/ 1823964 h 3301428"/>
                <a:gd name="connsiteX12" fmla="*/ 31208 w 3110997"/>
                <a:gd name="connsiteY12" fmla="*/ 1116817 h 3301428"/>
                <a:gd name="connsiteX13" fmla="*/ 266830 w 3110997"/>
                <a:gd name="connsiteY13" fmla="*/ 556451 h 3301428"/>
                <a:gd name="connsiteX14" fmla="*/ 683944 w 3110997"/>
                <a:gd name="connsiteY14" fmla="*/ 194390 h 3301428"/>
                <a:gd name="connsiteX15" fmla="*/ 1431069 w 3110997"/>
                <a:gd name="connsiteY15" fmla="*/ 1514 h 330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0997" h="3301428">
                  <a:moveTo>
                    <a:pt x="1431069" y="1514"/>
                  </a:moveTo>
                  <a:cubicBezTo>
                    <a:pt x="1596908" y="-4789"/>
                    <a:pt x="1770176" y="8561"/>
                    <a:pt x="1946520" y="42088"/>
                  </a:cubicBezTo>
                  <a:cubicBezTo>
                    <a:pt x="2134136" y="77759"/>
                    <a:pt x="2274818" y="158432"/>
                    <a:pt x="2402721" y="303594"/>
                  </a:cubicBezTo>
                  <a:cubicBezTo>
                    <a:pt x="2536515" y="455435"/>
                    <a:pt x="2646258" y="666231"/>
                    <a:pt x="2762423" y="889436"/>
                  </a:cubicBezTo>
                  <a:cubicBezTo>
                    <a:pt x="2783822" y="930610"/>
                    <a:pt x="2805992" y="973158"/>
                    <a:pt x="2828518" y="1015773"/>
                  </a:cubicBezTo>
                  <a:cubicBezTo>
                    <a:pt x="3030101" y="1397216"/>
                    <a:pt x="3157590" y="1671880"/>
                    <a:pt x="3094962" y="2001284"/>
                  </a:cubicBezTo>
                  <a:cubicBezTo>
                    <a:pt x="2999536" y="2503193"/>
                    <a:pt x="2719052" y="2818175"/>
                    <a:pt x="2157067" y="3054444"/>
                  </a:cubicBezTo>
                  <a:cubicBezTo>
                    <a:pt x="2083511" y="3085361"/>
                    <a:pt x="2016053" y="3116427"/>
                    <a:pt x="1950853" y="3146478"/>
                  </a:cubicBezTo>
                  <a:cubicBezTo>
                    <a:pt x="1680527" y="3271008"/>
                    <a:pt x="1541221" y="3329055"/>
                    <a:pt x="1329246" y="3288753"/>
                  </a:cubicBezTo>
                  <a:cubicBezTo>
                    <a:pt x="1118766" y="3248736"/>
                    <a:pt x="920572" y="3158068"/>
                    <a:pt x="740145" y="3019378"/>
                  </a:cubicBezTo>
                  <a:cubicBezTo>
                    <a:pt x="563651" y="2883673"/>
                    <a:pt x="411737" y="2708752"/>
                    <a:pt x="288773" y="2499557"/>
                  </a:cubicBezTo>
                  <a:cubicBezTo>
                    <a:pt x="167863" y="2293930"/>
                    <a:pt x="80312" y="2060356"/>
                    <a:pt x="35659" y="1823964"/>
                  </a:cubicBezTo>
                  <a:cubicBezTo>
                    <a:pt x="-10360" y="1581177"/>
                    <a:pt x="-11829" y="1343178"/>
                    <a:pt x="31208" y="1116817"/>
                  </a:cubicBezTo>
                  <a:cubicBezTo>
                    <a:pt x="71795" y="903345"/>
                    <a:pt x="151102" y="714850"/>
                    <a:pt x="266830" y="556451"/>
                  </a:cubicBezTo>
                  <a:cubicBezTo>
                    <a:pt x="375349" y="408016"/>
                    <a:pt x="515707" y="286208"/>
                    <a:pt x="683944" y="194390"/>
                  </a:cubicBezTo>
                  <a:cubicBezTo>
                    <a:pt x="898912" y="77121"/>
                    <a:pt x="1154672" y="12021"/>
                    <a:pt x="1431069" y="151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9DFB2FC3-C3AA-44DA-A135-10AFA65B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75604" y="443150"/>
              <a:ext cx="2805016" cy="3049345"/>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C9006AC-14D0-4A9C-BE11-F61AB5B8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93466" y="623454"/>
              <a:ext cx="2567901" cy="2687367"/>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914400" y="442913"/>
            <a:ext cx="7346967" cy="1741544"/>
          </a:xfrm>
        </p:spPr>
        <p:txBody>
          <a:bodyPr anchor="b">
            <a:normAutofit/>
          </a:bodyPr>
          <a:lstStyle/>
          <a:p>
            <a:r>
              <a:rPr lang="en-US" dirty="0"/>
              <a:t>Choosing the right group</a:t>
            </a:r>
          </a:p>
        </p:txBody>
      </p:sp>
      <p:grpSp>
        <p:nvGrpSpPr>
          <p:cNvPr id="15" name="Group 14">
            <a:extLst>
              <a:ext uri="{FF2B5EF4-FFF2-40B4-BE49-F238E27FC236}">
                <a16:creationId xmlns:a16="http://schemas.microsoft.com/office/drawing/2014/main" id="{97EE97F1-3EFC-4812-BCD8-BAFDC3EE46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1772" y="0"/>
            <a:ext cx="3580076" cy="3029264"/>
            <a:chOff x="8611772" y="0"/>
            <a:chExt cx="3580076" cy="3029264"/>
          </a:xfrm>
        </p:grpSpPr>
        <p:sp>
          <p:nvSpPr>
            <p:cNvPr id="16" name="Freeform: Shape 15">
              <a:extLst>
                <a:ext uri="{FF2B5EF4-FFF2-40B4-BE49-F238E27FC236}">
                  <a16:creationId xmlns:a16="http://schemas.microsoft.com/office/drawing/2014/main" id="{CB02D12A-0B1A-459E-8D70-2772831B9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D3DED5B-9FB2-439B-A341-F0AF0B9F3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48DE56-0D2D-41D3-8B56-C6B37908F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0" name="Group 19">
            <a:extLst>
              <a:ext uri="{FF2B5EF4-FFF2-40B4-BE49-F238E27FC236}">
                <a16:creationId xmlns:a16="http://schemas.microsoft.com/office/drawing/2014/main" id="{266F884D-C8C7-413B-842D-2DEA05D32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0493" y="3105611"/>
            <a:ext cx="6141507" cy="3752390"/>
            <a:chOff x="6050493" y="3105611"/>
            <a:chExt cx="6141507" cy="3752390"/>
          </a:xfrm>
        </p:grpSpPr>
        <p:sp>
          <p:nvSpPr>
            <p:cNvPr id="21" name="Freeform: Shape 20">
              <a:extLst>
                <a:ext uri="{FF2B5EF4-FFF2-40B4-BE49-F238E27FC236}">
                  <a16:creationId xmlns:a16="http://schemas.microsoft.com/office/drawing/2014/main" id="{10E28F44-72C3-41C0-9CB9-551957412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7D646D3E-3C36-4B70-95F2-A1904224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D86D0CCB-AA1C-4777-977E-4DA1C256B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914401" y="2312988"/>
            <a:ext cx="6198780" cy="3651250"/>
          </a:xfrm>
        </p:spPr>
        <p:txBody>
          <a:bodyPr>
            <a:normAutofit lnSpcReduction="10000"/>
          </a:bodyPr>
          <a:lstStyle/>
          <a:p>
            <a:pPr>
              <a:lnSpc>
                <a:spcPct val="130000"/>
              </a:lnSpc>
            </a:pPr>
            <a:r>
              <a:rPr lang="fr-FR" b="1" dirty="0">
                <a:latin typeface="Segoe UI" panose="020B0502040204020203" pitchFamily="34" charset="0"/>
              </a:rPr>
              <a:t>User groups vs. </a:t>
            </a:r>
            <a:r>
              <a:rPr lang="fr-FR" b="1" dirty="0" err="1">
                <a:latin typeface="Segoe UI" panose="020B0502040204020203" pitchFamily="34" charset="0"/>
              </a:rPr>
              <a:t>Device</a:t>
            </a:r>
            <a:r>
              <a:rPr lang="fr-FR" b="1" dirty="0">
                <a:latin typeface="Segoe UI" panose="020B0502040204020203" pitchFamily="34" charset="0"/>
              </a:rPr>
              <a:t> groups</a:t>
            </a:r>
          </a:p>
          <a:p>
            <a:pPr>
              <a:lnSpc>
                <a:spcPct val="130000"/>
              </a:lnSpc>
            </a:pPr>
            <a:r>
              <a:rPr lang="en-US" b="1" dirty="0">
                <a:latin typeface="Segoe UI" panose="020B0502040204020203" pitchFamily="34" charset="0"/>
              </a:rPr>
              <a:t>Device groups</a:t>
            </a:r>
          </a:p>
          <a:p>
            <a:pPr marL="457200" indent="-285750">
              <a:lnSpc>
                <a:spcPct val="130000"/>
              </a:lnSpc>
            </a:pPr>
            <a:r>
              <a:rPr lang="en-US" dirty="0">
                <a:latin typeface="Segoe UI" panose="020B0502040204020203" pitchFamily="34" charset="0"/>
              </a:rPr>
              <a:t>Use to apply settings on single device, </a:t>
            </a:r>
          </a:p>
          <a:p>
            <a:pPr marL="574675" indent="-285750">
              <a:lnSpc>
                <a:spcPct val="130000"/>
              </a:lnSpc>
              <a:buFont typeface="Wingdings" panose="05000000000000000000" pitchFamily="2" charset="2"/>
              <a:buChar char="§"/>
            </a:pPr>
            <a:r>
              <a:rPr lang="en-US" dirty="0">
                <a:latin typeface="Segoe UI" panose="020B0502040204020203" pitchFamily="34" charset="0"/>
              </a:rPr>
              <a:t>regardless of who's signed in, </a:t>
            </a:r>
          </a:p>
          <a:p>
            <a:pPr marL="574675" indent="-285750">
              <a:lnSpc>
                <a:spcPct val="130000"/>
              </a:lnSpc>
              <a:buFont typeface="Wingdings" panose="05000000000000000000" pitchFamily="2" charset="2"/>
              <a:buChar char="§"/>
            </a:pPr>
            <a:r>
              <a:rPr lang="en-US" dirty="0">
                <a:latin typeface="Segoe UI" panose="020B0502040204020203" pitchFamily="34" charset="0"/>
              </a:rPr>
              <a:t>assign your profiles to a device group. </a:t>
            </a:r>
          </a:p>
          <a:p>
            <a:pPr>
              <a:lnSpc>
                <a:spcPct val="130000"/>
              </a:lnSpc>
            </a:pPr>
            <a:endParaRPr lang="en-US" b="1" dirty="0">
              <a:latin typeface="Segoe UI" panose="020B0502040204020203" pitchFamily="34" charset="0"/>
            </a:endParaRPr>
          </a:p>
          <a:p>
            <a:pPr>
              <a:lnSpc>
                <a:spcPct val="130000"/>
              </a:lnSpc>
            </a:pPr>
            <a:r>
              <a:rPr lang="en-US" b="1" dirty="0">
                <a:latin typeface="Segoe UI" panose="020B0502040204020203" pitchFamily="34" charset="0"/>
              </a:rPr>
              <a:t>Note: </a:t>
            </a:r>
            <a:r>
              <a:rPr lang="en-US" sz="1400" i="1" dirty="0">
                <a:latin typeface="Segoe UI" panose="020B0502040204020203" pitchFamily="34" charset="0"/>
              </a:rPr>
              <a:t>Settings applied to device groups always go with the device, not the user. </a:t>
            </a:r>
          </a:p>
          <a:p>
            <a:pPr>
              <a:lnSpc>
                <a:spcPct val="130000"/>
              </a:lnSpc>
            </a:pPr>
            <a:endParaRPr lang="en-US" b="1" dirty="0">
              <a:latin typeface="Segoe UI" panose="020B0502040204020203" pitchFamily="34" charset="0"/>
            </a:endParaRPr>
          </a:p>
          <a:p>
            <a:pPr>
              <a:lnSpc>
                <a:spcPct val="130000"/>
              </a:lnSpc>
            </a:pPr>
            <a:endParaRPr lang="fr-FR" b="1" dirty="0">
              <a:latin typeface="Segoe UI" panose="020B0502040204020203" pitchFamily="34" charset="0"/>
            </a:endParaRPr>
          </a:p>
          <a:p>
            <a:pPr>
              <a:lnSpc>
                <a:spcPct val="130000"/>
              </a:lnSpc>
            </a:pPr>
            <a:endParaRPr lang="en-US" dirty="0"/>
          </a:p>
        </p:txBody>
      </p:sp>
    </p:spTree>
    <p:extLst>
      <p:ext uri="{BB962C8B-B14F-4D97-AF65-F5344CB8AC3E}">
        <p14:creationId xmlns:p14="http://schemas.microsoft.com/office/powerpoint/2010/main" val="1876092916"/>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B242F"/>
      </a:dk2>
      <a:lt2>
        <a:srgbClr val="F0F3F1"/>
      </a:lt2>
      <a:accent1>
        <a:srgbClr val="E729C2"/>
      </a:accent1>
      <a:accent2>
        <a:srgbClr val="AB17D5"/>
      </a:accent2>
      <a:accent3>
        <a:srgbClr val="6E29E7"/>
      </a:accent3>
      <a:accent4>
        <a:srgbClr val="2F38D9"/>
      </a:accent4>
      <a:accent5>
        <a:srgbClr val="2982E7"/>
      </a:accent5>
      <a:accent6>
        <a:srgbClr val="17BDD2"/>
      </a:accent6>
      <a:hlink>
        <a:srgbClr val="3F66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2508</TotalTime>
  <Words>5059</Words>
  <Application>Microsoft Office PowerPoint</Application>
  <PresentationFormat>Widescreen</PresentationFormat>
  <Paragraphs>294</Paragraphs>
  <Slides>34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Meiryo</vt:lpstr>
      <vt:lpstr>Arial</vt:lpstr>
      <vt:lpstr>Calibri</vt:lpstr>
      <vt:lpstr>Corbel</vt:lpstr>
      <vt:lpstr>Segoe UI</vt:lpstr>
      <vt:lpstr>Wingdings</vt:lpstr>
      <vt:lpstr>SketchLinesVTI</vt:lpstr>
      <vt:lpstr> Understand Conditional Access policies using Microsoft Endpoint Manager</vt:lpstr>
      <vt:lpstr>Learning objectives</vt:lpstr>
      <vt:lpstr>Lesson 1: Conditional Access</vt:lpstr>
      <vt:lpstr>Policy management based on groups</vt:lpstr>
      <vt:lpstr>Managing Devices</vt:lpstr>
      <vt:lpstr>Managing Apps</vt:lpstr>
      <vt:lpstr>Managing Apps Best Practice</vt:lpstr>
      <vt:lpstr>Policy Assignments</vt:lpstr>
      <vt:lpstr>Choosing the right group</vt:lpstr>
      <vt:lpstr>Device Group</vt:lpstr>
      <vt:lpstr>User groups</vt:lpstr>
      <vt:lpstr>Applying Conditional Access</vt:lpstr>
      <vt:lpstr>Conditional Access with Intune </vt:lpstr>
      <vt:lpstr>Conditional Access using co-management</vt:lpstr>
      <vt:lpstr>Common ways to use Conditional Access</vt:lpstr>
      <vt:lpstr>Types of Conditional Access</vt:lpstr>
      <vt:lpstr>Intune and Mobile Threat Defense integration</vt:lpstr>
      <vt:lpstr>Benefits of Conditional Access</vt:lpstr>
      <vt:lpstr>Implementing security rules</vt:lpstr>
      <vt:lpstr> Endpoint security (Best Practice)</vt:lpstr>
      <vt:lpstr>Knowledge check</vt:lpstr>
      <vt:lpstr>Knowledge check</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Conditional Access policies using Microsoft Endpoint Manager</dc:title>
  <dc:creator>Dr. Garcia</dc:creator>
  <cp:lastModifiedBy>Dr. Garcia</cp:lastModifiedBy>
  <cp:revision>4</cp:revision>
  <dcterms:created xsi:type="dcterms:W3CDTF">2022-01-26T02:28:35Z</dcterms:created>
  <dcterms:modified xsi:type="dcterms:W3CDTF">2022-01-28T01:45:26Z</dcterms:modified>
</cp:coreProperties>
</file>