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5"/>
  </p:notesMasterIdLst>
  <p:sldIdLst>
    <p:sldId id="256" r:id="rId2"/>
    <p:sldId id="271" r:id="rId3"/>
    <p:sldId id="257" r:id="rId4"/>
    <p:sldId id="258" r:id="rId5"/>
    <p:sldId id="259" r:id="rId6"/>
    <p:sldId id="260" r:id="rId7"/>
    <p:sldId id="261" r:id="rId8"/>
    <p:sldId id="262" r:id="rId9"/>
    <p:sldId id="272" r:id="rId10"/>
    <p:sldId id="263" r:id="rId11"/>
    <p:sldId id="264" r:id="rId12"/>
    <p:sldId id="265" r:id="rId13"/>
    <p:sldId id="266" r:id="rId14"/>
    <p:sldId id="267" r:id="rId15"/>
    <p:sldId id="268" r:id="rId16"/>
    <p:sldId id="269" r:id="rId17"/>
    <p:sldId id="270" r:id="rId18"/>
    <p:sldId id="278"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3" autoAdjust="0"/>
    <p:restoredTop sz="44771" autoAdjust="0"/>
  </p:normalViewPr>
  <p:slideViewPr>
    <p:cSldViewPr snapToGrid="0">
      <p:cViewPr varScale="1">
        <p:scale>
          <a:sx n="47" d="100"/>
          <a:sy n="47" d="100"/>
        </p:scale>
        <p:origin x="26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17C43-5186-4F96-8F40-0CB9FB2A25D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81CA8B9F-C096-49EE-B869-4F8FF694758B}">
      <dgm:prSet/>
      <dgm:spPr/>
      <dgm:t>
        <a:bodyPr/>
        <a:lstStyle/>
        <a:p>
          <a:r>
            <a:rPr lang="en-US"/>
            <a:t>prerequisites:</a:t>
          </a:r>
        </a:p>
      </dgm:t>
    </dgm:pt>
    <dgm:pt modelId="{E0556BB5-639D-4BE0-8FDD-6607EB779A67}" type="parTrans" cxnId="{2B63ACD0-E24B-412C-869A-3AFA19FF3B60}">
      <dgm:prSet/>
      <dgm:spPr/>
      <dgm:t>
        <a:bodyPr/>
        <a:lstStyle/>
        <a:p>
          <a:endParaRPr lang="en-US"/>
        </a:p>
      </dgm:t>
    </dgm:pt>
    <dgm:pt modelId="{6A5B6A86-9399-4292-A99A-A066E6E73B72}" type="sibTrans" cxnId="{2B63ACD0-E24B-412C-869A-3AFA19FF3B60}">
      <dgm:prSet/>
      <dgm:spPr/>
      <dgm:t>
        <a:bodyPr/>
        <a:lstStyle/>
        <a:p>
          <a:endParaRPr lang="en-US"/>
        </a:p>
      </dgm:t>
    </dgm:pt>
    <dgm:pt modelId="{D5BF288B-5AD8-4156-B9CC-A1ABEC959716}">
      <dgm:prSet custT="1"/>
      <dgm:spPr/>
      <dgm:t>
        <a:bodyPr/>
        <a:lstStyle/>
        <a:p>
          <a:r>
            <a:rPr lang="en-US" sz="2000" dirty="0">
              <a:latin typeface="Abadi" panose="020B0604020104020204" pitchFamily="34" charset="0"/>
            </a:rPr>
            <a:t>The correct licensing for Microsoft Intune and Azure Active Directory Premium</a:t>
          </a:r>
        </a:p>
      </dgm:t>
    </dgm:pt>
    <dgm:pt modelId="{3E0B3117-A69D-4EBE-B594-731721BFC5A9}" type="parTrans" cxnId="{B330B359-4445-4F11-91B2-5968F9A3E43E}">
      <dgm:prSet/>
      <dgm:spPr/>
      <dgm:t>
        <a:bodyPr/>
        <a:lstStyle/>
        <a:p>
          <a:endParaRPr lang="en-US"/>
        </a:p>
      </dgm:t>
    </dgm:pt>
    <dgm:pt modelId="{A5B833FF-606C-46FA-83DB-035E91B70CBB}" type="sibTrans" cxnId="{B330B359-4445-4F11-91B2-5968F9A3E43E}">
      <dgm:prSet/>
      <dgm:spPr/>
      <dgm:t>
        <a:bodyPr/>
        <a:lstStyle/>
        <a:p>
          <a:endParaRPr lang="en-US"/>
        </a:p>
      </dgm:t>
    </dgm:pt>
    <dgm:pt modelId="{D8E9BFC3-2B13-4D5F-99BE-32D2DF76EF3F}">
      <dgm:prSet custT="1"/>
      <dgm:spPr/>
      <dgm:t>
        <a:bodyPr/>
        <a:lstStyle/>
        <a:p>
          <a:r>
            <a:rPr lang="en-US" sz="2000" dirty="0">
              <a:latin typeface="Abadi" panose="020B0604020104020204" pitchFamily="34" charset="0"/>
            </a:rPr>
            <a:t>A current version of Configuration Manager</a:t>
          </a:r>
        </a:p>
      </dgm:t>
    </dgm:pt>
    <dgm:pt modelId="{06D0D2ED-6F80-4C5A-8A75-D31851E37B67}" type="parTrans" cxnId="{7610ABED-F007-4CA9-8A08-2C1EBF7C3C9E}">
      <dgm:prSet/>
      <dgm:spPr/>
      <dgm:t>
        <a:bodyPr/>
        <a:lstStyle/>
        <a:p>
          <a:endParaRPr lang="en-US"/>
        </a:p>
      </dgm:t>
    </dgm:pt>
    <dgm:pt modelId="{6D2B9B62-9220-4EC2-8954-DA0D7B5C69CB}" type="sibTrans" cxnId="{7610ABED-F007-4CA9-8A08-2C1EBF7C3C9E}">
      <dgm:prSet/>
      <dgm:spPr/>
      <dgm:t>
        <a:bodyPr/>
        <a:lstStyle/>
        <a:p>
          <a:endParaRPr lang="en-US"/>
        </a:p>
      </dgm:t>
    </dgm:pt>
    <dgm:pt modelId="{FD5881E3-1874-431A-AF93-9239F85DAF43}">
      <dgm:prSet custT="1"/>
      <dgm:spPr/>
      <dgm:t>
        <a:bodyPr/>
        <a:lstStyle/>
        <a:p>
          <a:r>
            <a:rPr lang="en-US" sz="2000" dirty="0">
              <a:latin typeface="Abadi" panose="020B0604020104020204" pitchFamily="34" charset="0"/>
            </a:rPr>
            <a:t>Windows client devices that are running Windows 10 or later</a:t>
          </a:r>
        </a:p>
      </dgm:t>
    </dgm:pt>
    <dgm:pt modelId="{81F323D4-E6DE-41C1-9006-8310C83183DC}" type="parTrans" cxnId="{DD581F12-EBF7-46F0-901F-21DC6EEDD11D}">
      <dgm:prSet/>
      <dgm:spPr/>
      <dgm:t>
        <a:bodyPr/>
        <a:lstStyle/>
        <a:p>
          <a:endParaRPr lang="en-US"/>
        </a:p>
      </dgm:t>
    </dgm:pt>
    <dgm:pt modelId="{7D0DF045-8C60-445E-A53E-D70729335EAE}" type="sibTrans" cxnId="{DD581F12-EBF7-46F0-901F-21DC6EEDD11D}">
      <dgm:prSet/>
      <dgm:spPr/>
      <dgm:t>
        <a:bodyPr/>
        <a:lstStyle/>
        <a:p>
          <a:endParaRPr lang="en-US"/>
        </a:p>
      </dgm:t>
    </dgm:pt>
    <dgm:pt modelId="{F77A18D6-4B8A-4105-86E4-8FF107599FEE}">
      <dgm:prSet custT="1"/>
      <dgm:spPr/>
      <dgm:t>
        <a:bodyPr/>
        <a:lstStyle/>
        <a:p>
          <a:r>
            <a:rPr lang="en-US" sz="2000" dirty="0">
              <a:latin typeface="Abadi" panose="020B0604020104020204" pitchFamily="34" charset="0"/>
            </a:rPr>
            <a:t>Azure AD for your Windows client devices</a:t>
          </a:r>
        </a:p>
      </dgm:t>
    </dgm:pt>
    <dgm:pt modelId="{9D054803-D4B6-4511-A14E-3AE64D260E99}" type="parTrans" cxnId="{D0E35F75-2857-4C20-8EBB-2E113D69A1AC}">
      <dgm:prSet/>
      <dgm:spPr/>
      <dgm:t>
        <a:bodyPr/>
        <a:lstStyle/>
        <a:p>
          <a:endParaRPr lang="en-US"/>
        </a:p>
      </dgm:t>
    </dgm:pt>
    <dgm:pt modelId="{1BA1C7C2-BF7D-47EA-96E8-AB18AEDC2591}" type="sibTrans" cxnId="{D0E35F75-2857-4C20-8EBB-2E113D69A1AC}">
      <dgm:prSet/>
      <dgm:spPr/>
      <dgm:t>
        <a:bodyPr/>
        <a:lstStyle/>
        <a:p>
          <a:endParaRPr lang="en-US"/>
        </a:p>
      </dgm:t>
    </dgm:pt>
    <dgm:pt modelId="{5EA2608E-0FC4-43C2-9ADA-D487E93983A2}">
      <dgm:prSet custT="1"/>
      <dgm:spPr/>
      <dgm:t>
        <a:bodyPr/>
        <a:lstStyle/>
        <a:p>
          <a:r>
            <a:rPr lang="en-US" sz="2000" dirty="0">
              <a:latin typeface="Abadi" panose="020B0604020104020204" pitchFamily="34" charset="0"/>
            </a:rPr>
            <a:t>Windows 10 (or later) automatic enrollment with Intune</a:t>
          </a:r>
        </a:p>
      </dgm:t>
    </dgm:pt>
    <dgm:pt modelId="{9BE6039C-7CBE-457D-ABA5-1AEDA25FDF8C}" type="parTrans" cxnId="{E1096CC8-E519-4A15-B912-5C6438B68E32}">
      <dgm:prSet/>
      <dgm:spPr/>
      <dgm:t>
        <a:bodyPr/>
        <a:lstStyle/>
        <a:p>
          <a:endParaRPr lang="en-US"/>
        </a:p>
      </dgm:t>
    </dgm:pt>
    <dgm:pt modelId="{8396DCAC-8FAF-460C-A52B-B90A7DA885B6}" type="sibTrans" cxnId="{E1096CC8-E519-4A15-B912-5C6438B68E32}">
      <dgm:prSet/>
      <dgm:spPr/>
      <dgm:t>
        <a:bodyPr/>
        <a:lstStyle/>
        <a:p>
          <a:endParaRPr lang="en-US"/>
        </a:p>
      </dgm:t>
    </dgm:pt>
    <dgm:pt modelId="{CA475AC6-E64F-49EF-B9FA-CB59238E4925}">
      <dgm:prSet custT="1"/>
      <dgm:spPr/>
      <dgm:t>
        <a:bodyPr/>
        <a:lstStyle/>
        <a:p>
          <a:r>
            <a:rPr lang="en-US" sz="2000" dirty="0">
              <a:latin typeface="Abadi" panose="020B0604020104020204" pitchFamily="34" charset="0"/>
            </a:rPr>
            <a:t>Proper permissions and roles</a:t>
          </a:r>
        </a:p>
      </dgm:t>
    </dgm:pt>
    <dgm:pt modelId="{EB8080C0-AF57-4D6C-9737-294C45A0CAFD}" type="parTrans" cxnId="{72D5E769-B813-4C6F-A51D-E9A837E8C19C}">
      <dgm:prSet/>
      <dgm:spPr/>
      <dgm:t>
        <a:bodyPr/>
        <a:lstStyle/>
        <a:p>
          <a:endParaRPr lang="en-US"/>
        </a:p>
      </dgm:t>
    </dgm:pt>
    <dgm:pt modelId="{B9D9CA57-C2B8-48D4-97E9-8489A5F559A1}" type="sibTrans" cxnId="{72D5E769-B813-4C6F-A51D-E9A837E8C19C}">
      <dgm:prSet/>
      <dgm:spPr/>
      <dgm:t>
        <a:bodyPr/>
        <a:lstStyle/>
        <a:p>
          <a:endParaRPr lang="en-US"/>
        </a:p>
      </dgm:t>
    </dgm:pt>
    <dgm:pt modelId="{FA685972-0270-49D6-92AA-B5E83063F78A}">
      <dgm:prSet/>
      <dgm:spPr/>
      <dgm:t>
        <a:bodyPr/>
        <a:lstStyle/>
        <a:p>
          <a:r>
            <a:rPr lang="en-US"/>
            <a:t>Each of these requirements are presented in the following sections.</a:t>
          </a:r>
        </a:p>
      </dgm:t>
    </dgm:pt>
    <dgm:pt modelId="{CC6B1DF9-EF41-476E-8AC5-1D43EE62FF67}" type="parTrans" cxnId="{06265788-C481-409D-802F-4B40997E1103}">
      <dgm:prSet/>
      <dgm:spPr/>
      <dgm:t>
        <a:bodyPr/>
        <a:lstStyle/>
        <a:p>
          <a:endParaRPr lang="en-US"/>
        </a:p>
      </dgm:t>
    </dgm:pt>
    <dgm:pt modelId="{C167ED26-F9A1-47C5-A0C6-A25266335F0E}" type="sibTrans" cxnId="{06265788-C481-409D-802F-4B40997E1103}">
      <dgm:prSet/>
      <dgm:spPr/>
      <dgm:t>
        <a:bodyPr/>
        <a:lstStyle/>
        <a:p>
          <a:endParaRPr lang="en-US"/>
        </a:p>
      </dgm:t>
    </dgm:pt>
    <dgm:pt modelId="{E13B6BFD-33CC-4F85-ABBA-CEE24FAAB063}" type="pres">
      <dgm:prSet presAssocID="{61E17C43-5186-4F96-8F40-0CB9FB2A25DD}" presName="linear" presStyleCnt="0">
        <dgm:presLayoutVars>
          <dgm:dir/>
          <dgm:animLvl val="lvl"/>
          <dgm:resizeHandles val="exact"/>
        </dgm:presLayoutVars>
      </dgm:prSet>
      <dgm:spPr/>
    </dgm:pt>
    <dgm:pt modelId="{A6F1D08D-C393-4C5A-B97A-DE2FD8C1B43F}" type="pres">
      <dgm:prSet presAssocID="{81CA8B9F-C096-49EE-B869-4F8FF694758B}" presName="parentLin" presStyleCnt="0"/>
      <dgm:spPr/>
    </dgm:pt>
    <dgm:pt modelId="{75DEBE63-30B2-4135-BF08-46E18C2A325D}" type="pres">
      <dgm:prSet presAssocID="{81CA8B9F-C096-49EE-B869-4F8FF694758B}" presName="parentLeftMargin" presStyleLbl="node1" presStyleIdx="0" presStyleCnt="2"/>
      <dgm:spPr/>
    </dgm:pt>
    <dgm:pt modelId="{AEC44837-297F-4A15-8D0F-7EA519C6FB48}" type="pres">
      <dgm:prSet presAssocID="{81CA8B9F-C096-49EE-B869-4F8FF694758B}" presName="parentText" presStyleLbl="node1" presStyleIdx="0" presStyleCnt="2">
        <dgm:presLayoutVars>
          <dgm:chMax val="0"/>
          <dgm:bulletEnabled val="1"/>
        </dgm:presLayoutVars>
      </dgm:prSet>
      <dgm:spPr/>
    </dgm:pt>
    <dgm:pt modelId="{A14C42EC-AF5C-4B1E-A98A-AEE40B5A38EF}" type="pres">
      <dgm:prSet presAssocID="{81CA8B9F-C096-49EE-B869-4F8FF694758B}" presName="negativeSpace" presStyleCnt="0"/>
      <dgm:spPr/>
    </dgm:pt>
    <dgm:pt modelId="{2F28064A-1A8B-47D2-A936-5E427FCA8245}" type="pres">
      <dgm:prSet presAssocID="{81CA8B9F-C096-49EE-B869-4F8FF694758B}" presName="childText" presStyleLbl="conFgAcc1" presStyleIdx="0" presStyleCnt="2">
        <dgm:presLayoutVars>
          <dgm:bulletEnabled val="1"/>
        </dgm:presLayoutVars>
      </dgm:prSet>
      <dgm:spPr/>
    </dgm:pt>
    <dgm:pt modelId="{0F99A20B-0EE0-47C4-8558-BD16A9BE7353}" type="pres">
      <dgm:prSet presAssocID="{6A5B6A86-9399-4292-A99A-A066E6E73B72}" presName="spaceBetweenRectangles" presStyleCnt="0"/>
      <dgm:spPr/>
    </dgm:pt>
    <dgm:pt modelId="{9DCD1905-8F25-4118-9B7C-FF1E2994E58D}" type="pres">
      <dgm:prSet presAssocID="{FA685972-0270-49D6-92AA-B5E83063F78A}" presName="parentLin" presStyleCnt="0"/>
      <dgm:spPr/>
    </dgm:pt>
    <dgm:pt modelId="{EDF594DD-2D94-4EE2-B462-906A9878F5AF}" type="pres">
      <dgm:prSet presAssocID="{FA685972-0270-49D6-92AA-B5E83063F78A}" presName="parentLeftMargin" presStyleLbl="node1" presStyleIdx="0" presStyleCnt="2"/>
      <dgm:spPr/>
    </dgm:pt>
    <dgm:pt modelId="{55A7E106-BD5C-4D35-AE93-6F3134C6DE38}" type="pres">
      <dgm:prSet presAssocID="{FA685972-0270-49D6-92AA-B5E83063F78A}" presName="parentText" presStyleLbl="node1" presStyleIdx="1" presStyleCnt="2">
        <dgm:presLayoutVars>
          <dgm:chMax val="0"/>
          <dgm:bulletEnabled val="1"/>
        </dgm:presLayoutVars>
      </dgm:prSet>
      <dgm:spPr/>
    </dgm:pt>
    <dgm:pt modelId="{DB595B8A-8CDC-4492-AE29-D94A3D78D4C9}" type="pres">
      <dgm:prSet presAssocID="{FA685972-0270-49D6-92AA-B5E83063F78A}" presName="negativeSpace" presStyleCnt="0"/>
      <dgm:spPr/>
    </dgm:pt>
    <dgm:pt modelId="{A3DDE0C6-F52D-4D3E-B85D-CC8928EFEB6C}" type="pres">
      <dgm:prSet presAssocID="{FA685972-0270-49D6-92AA-B5E83063F78A}" presName="childText" presStyleLbl="conFgAcc1" presStyleIdx="1" presStyleCnt="2">
        <dgm:presLayoutVars>
          <dgm:bulletEnabled val="1"/>
        </dgm:presLayoutVars>
      </dgm:prSet>
      <dgm:spPr/>
    </dgm:pt>
  </dgm:ptLst>
  <dgm:cxnLst>
    <dgm:cxn modelId="{65936503-6C1D-4227-BB7B-F9B9FCAC80D8}" type="presOf" srcId="{F77A18D6-4B8A-4105-86E4-8FF107599FEE}" destId="{2F28064A-1A8B-47D2-A936-5E427FCA8245}" srcOrd="0" destOrd="3" presId="urn:microsoft.com/office/officeart/2005/8/layout/list1"/>
    <dgm:cxn modelId="{EB5E5903-9638-4C18-8AAA-5B5E455D1425}" type="presOf" srcId="{FA685972-0270-49D6-92AA-B5E83063F78A}" destId="{55A7E106-BD5C-4D35-AE93-6F3134C6DE38}" srcOrd="1" destOrd="0" presId="urn:microsoft.com/office/officeart/2005/8/layout/list1"/>
    <dgm:cxn modelId="{BD7C9D10-76C9-4351-B3D3-8F336F23B8B1}" type="presOf" srcId="{61E17C43-5186-4F96-8F40-0CB9FB2A25DD}" destId="{E13B6BFD-33CC-4F85-ABBA-CEE24FAAB063}" srcOrd="0" destOrd="0" presId="urn:microsoft.com/office/officeart/2005/8/layout/list1"/>
    <dgm:cxn modelId="{DD581F12-EBF7-46F0-901F-21DC6EEDD11D}" srcId="{81CA8B9F-C096-49EE-B869-4F8FF694758B}" destId="{FD5881E3-1874-431A-AF93-9239F85DAF43}" srcOrd="2" destOrd="0" parTransId="{81F323D4-E6DE-41C1-9006-8310C83183DC}" sibTransId="{7D0DF045-8C60-445E-A53E-D70729335EAE}"/>
    <dgm:cxn modelId="{5B63681B-E26E-4F94-8578-31C4AD6D3B36}" type="presOf" srcId="{81CA8B9F-C096-49EE-B869-4F8FF694758B}" destId="{75DEBE63-30B2-4135-BF08-46E18C2A325D}" srcOrd="0" destOrd="0" presId="urn:microsoft.com/office/officeart/2005/8/layout/list1"/>
    <dgm:cxn modelId="{61A9723C-54DC-4C34-B387-D2E6B2F2F54D}" type="presOf" srcId="{CA475AC6-E64F-49EF-B9FA-CB59238E4925}" destId="{2F28064A-1A8B-47D2-A936-5E427FCA8245}" srcOrd="0" destOrd="5" presId="urn:microsoft.com/office/officeart/2005/8/layout/list1"/>
    <dgm:cxn modelId="{F328B63D-4349-4D86-83B3-04CEBAC4680F}" type="presOf" srcId="{5EA2608E-0FC4-43C2-9ADA-D487E93983A2}" destId="{2F28064A-1A8B-47D2-A936-5E427FCA8245}" srcOrd="0" destOrd="4" presId="urn:microsoft.com/office/officeart/2005/8/layout/list1"/>
    <dgm:cxn modelId="{514DEA41-70F3-4028-B540-851D88C842D1}" type="presOf" srcId="{D8E9BFC3-2B13-4D5F-99BE-32D2DF76EF3F}" destId="{2F28064A-1A8B-47D2-A936-5E427FCA8245}" srcOrd="0" destOrd="1" presId="urn:microsoft.com/office/officeart/2005/8/layout/list1"/>
    <dgm:cxn modelId="{72D5E769-B813-4C6F-A51D-E9A837E8C19C}" srcId="{81CA8B9F-C096-49EE-B869-4F8FF694758B}" destId="{CA475AC6-E64F-49EF-B9FA-CB59238E4925}" srcOrd="5" destOrd="0" parTransId="{EB8080C0-AF57-4D6C-9737-294C45A0CAFD}" sibTransId="{B9D9CA57-C2B8-48D4-97E9-8489A5F559A1}"/>
    <dgm:cxn modelId="{712EB76D-291B-4A9A-BDF9-7E520FDCD35C}" type="presOf" srcId="{FA685972-0270-49D6-92AA-B5E83063F78A}" destId="{EDF594DD-2D94-4EE2-B462-906A9878F5AF}" srcOrd="0" destOrd="0" presId="urn:microsoft.com/office/officeart/2005/8/layout/list1"/>
    <dgm:cxn modelId="{C8AC1470-5451-412A-B47B-4396CA011819}" type="presOf" srcId="{D5BF288B-5AD8-4156-B9CC-A1ABEC959716}" destId="{2F28064A-1A8B-47D2-A936-5E427FCA8245}" srcOrd="0" destOrd="0" presId="urn:microsoft.com/office/officeart/2005/8/layout/list1"/>
    <dgm:cxn modelId="{D0E35F75-2857-4C20-8EBB-2E113D69A1AC}" srcId="{81CA8B9F-C096-49EE-B869-4F8FF694758B}" destId="{F77A18D6-4B8A-4105-86E4-8FF107599FEE}" srcOrd="3" destOrd="0" parTransId="{9D054803-D4B6-4511-A14E-3AE64D260E99}" sibTransId="{1BA1C7C2-BF7D-47EA-96E8-AB18AEDC2591}"/>
    <dgm:cxn modelId="{B330B359-4445-4F11-91B2-5968F9A3E43E}" srcId="{81CA8B9F-C096-49EE-B869-4F8FF694758B}" destId="{D5BF288B-5AD8-4156-B9CC-A1ABEC959716}" srcOrd="0" destOrd="0" parTransId="{3E0B3117-A69D-4EBE-B594-731721BFC5A9}" sibTransId="{A5B833FF-606C-46FA-83DB-035E91B70CBB}"/>
    <dgm:cxn modelId="{06265788-C481-409D-802F-4B40997E1103}" srcId="{61E17C43-5186-4F96-8F40-0CB9FB2A25DD}" destId="{FA685972-0270-49D6-92AA-B5E83063F78A}" srcOrd="1" destOrd="0" parTransId="{CC6B1DF9-EF41-476E-8AC5-1D43EE62FF67}" sibTransId="{C167ED26-F9A1-47C5-A0C6-A25266335F0E}"/>
    <dgm:cxn modelId="{E1096CC8-E519-4A15-B912-5C6438B68E32}" srcId="{81CA8B9F-C096-49EE-B869-4F8FF694758B}" destId="{5EA2608E-0FC4-43C2-9ADA-D487E93983A2}" srcOrd="4" destOrd="0" parTransId="{9BE6039C-7CBE-457D-ABA5-1AEDA25FDF8C}" sibTransId="{8396DCAC-8FAF-460C-A52B-B90A7DA885B6}"/>
    <dgm:cxn modelId="{2B63ACD0-E24B-412C-869A-3AFA19FF3B60}" srcId="{61E17C43-5186-4F96-8F40-0CB9FB2A25DD}" destId="{81CA8B9F-C096-49EE-B869-4F8FF694758B}" srcOrd="0" destOrd="0" parTransId="{E0556BB5-639D-4BE0-8FDD-6607EB779A67}" sibTransId="{6A5B6A86-9399-4292-A99A-A066E6E73B72}"/>
    <dgm:cxn modelId="{47C8DAD7-61E3-4345-9C11-0099DB9F77EF}" type="presOf" srcId="{FD5881E3-1874-431A-AF93-9239F85DAF43}" destId="{2F28064A-1A8B-47D2-A936-5E427FCA8245}" srcOrd="0" destOrd="2" presId="urn:microsoft.com/office/officeart/2005/8/layout/list1"/>
    <dgm:cxn modelId="{4C4F0DE7-14C6-443A-AA48-4CCAB4CDA802}" type="presOf" srcId="{81CA8B9F-C096-49EE-B869-4F8FF694758B}" destId="{AEC44837-297F-4A15-8D0F-7EA519C6FB48}" srcOrd="1" destOrd="0" presId="urn:microsoft.com/office/officeart/2005/8/layout/list1"/>
    <dgm:cxn modelId="{7610ABED-F007-4CA9-8A08-2C1EBF7C3C9E}" srcId="{81CA8B9F-C096-49EE-B869-4F8FF694758B}" destId="{D8E9BFC3-2B13-4D5F-99BE-32D2DF76EF3F}" srcOrd="1" destOrd="0" parTransId="{06D0D2ED-6F80-4C5A-8A75-D31851E37B67}" sibTransId="{6D2B9B62-9220-4EC2-8954-DA0D7B5C69CB}"/>
    <dgm:cxn modelId="{D0ABA4DE-B301-49C9-BE89-9EFC5DD45458}" type="presParOf" srcId="{E13B6BFD-33CC-4F85-ABBA-CEE24FAAB063}" destId="{A6F1D08D-C393-4C5A-B97A-DE2FD8C1B43F}" srcOrd="0" destOrd="0" presId="urn:microsoft.com/office/officeart/2005/8/layout/list1"/>
    <dgm:cxn modelId="{8FAF4EFD-8E14-4E85-A21F-18EC06426860}" type="presParOf" srcId="{A6F1D08D-C393-4C5A-B97A-DE2FD8C1B43F}" destId="{75DEBE63-30B2-4135-BF08-46E18C2A325D}" srcOrd="0" destOrd="0" presId="urn:microsoft.com/office/officeart/2005/8/layout/list1"/>
    <dgm:cxn modelId="{38A3B98B-FDA5-4BF4-82D6-67CDF062C8F2}" type="presParOf" srcId="{A6F1D08D-C393-4C5A-B97A-DE2FD8C1B43F}" destId="{AEC44837-297F-4A15-8D0F-7EA519C6FB48}" srcOrd="1" destOrd="0" presId="urn:microsoft.com/office/officeart/2005/8/layout/list1"/>
    <dgm:cxn modelId="{A26FFDE8-12A4-4BA2-B235-15D67CDA7896}" type="presParOf" srcId="{E13B6BFD-33CC-4F85-ABBA-CEE24FAAB063}" destId="{A14C42EC-AF5C-4B1E-A98A-AEE40B5A38EF}" srcOrd="1" destOrd="0" presId="urn:microsoft.com/office/officeart/2005/8/layout/list1"/>
    <dgm:cxn modelId="{C55215E6-8973-4F13-B718-D77A244C8252}" type="presParOf" srcId="{E13B6BFD-33CC-4F85-ABBA-CEE24FAAB063}" destId="{2F28064A-1A8B-47D2-A936-5E427FCA8245}" srcOrd="2" destOrd="0" presId="urn:microsoft.com/office/officeart/2005/8/layout/list1"/>
    <dgm:cxn modelId="{FD942985-C55F-4E91-B8CC-AEE6B19AC0D0}" type="presParOf" srcId="{E13B6BFD-33CC-4F85-ABBA-CEE24FAAB063}" destId="{0F99A20B-0EE0-47C4-8558-BD16A9BE7353}" srcOrd="3" destOrd="0" presId="urn:microsoft.com/office/officeart/2005/8/layout/list1"/>
    <dgm:cxn modelId="{A2035512-3A4D-4135-860E-CD5AB518D1CC}" type="presParOf" srcId="{E13B6BFD-33CC-4F85-ABBA-CEE24FAAB063}" destId="{9DCD1905-8F25-4118-9B7C-FF1E2994E58D}" srcOrd="4" destOrd="0" presId="urn:microsoft.com/office/officeart/2005/8/layout/list1"/>
    <dgm:cxn modelId="{0735A2D2-FA96-436B-83BD-02A9B88B25EC}" type="presParOf" srcId="{9DCD1905-8F25-4118-9B7C-FF1E2994E58D}" destId="{EDF594DD-2D94-4EE2-B462-906A9878F5AF}" srcOrd="0" destOrd="0" presId="urn:microsoft.com/office/officeart/2005/8/layout/list1"/>
    <dgm:cxn modelId="{ED5AA6C2-AAE2-448E-A09D-F29C05E5295E}" type="presParOf" srcId="{9DCD1905-8F25-4118-9B7C-FF1E2994E58D}" destId="{55A7E106-BD5C-4D35-AE93-6F3134C6DE38}" srcOrd="1" destOrd="0" presId="urn:microsoft.com/office/officeart/2005/8/layout/list1"/>
    <dgm:cxn modelId="{8EA3E044-6832-49C8-A357-FA2678D7143F}" type="presParOf" srcId="{E13B6BFD-33CC-4F85-ABBA-CEE24FAAB063}" destId="{DB595B8A-8CDC-4492-AE29-D94A3D78D4C9}" srcOrd="5" destOrd="0" presId="urn:microsoft.com/office/officeart/2005/8/layout/list1"/>
    <dgm:cxn modelId="{ED13C903-E8F2-481B-8315-834A6CF72B39}" type="presParOf" srcId="{E13B6BFD-33CC-4F85-ABBA-CEE24FAAB063}" destId="{A3DDE0C6-F52D-4D3E-B85D-CC8928EFEB6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A503BF-74C9-4A5A-BE2D-BD09D0729D36}"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3CF5E280-FD10-4216-9960-3A871E80BD06}">
      <dgm:prSet/>
      <dgm:spPr/>
      <dgm:t>
        <a:bodyPr/>
        <a:lstStyle/>
        <a:p>
          <a:r>
            <a:rPr lang="en-US" b="1" dirty="0">
              <a:latin typeface="Abadi" panose="020B0604020104020204" pitchFamily="34" charset="0"/>
            </a:rPr>
            <a:t>Assign licenses to users</a:t>
          </a:r>
          <a:endParaRPr lang="en-US" dirty="0">
            <a:latin typeface="Abadi" panose="020B0604020104020204" pitchFamily="34" charset="0"/>
          </a:endParaRPr>
        </a:p>
      </dgm:t>
    </dgm:pt>
    <dgm:pt modelId="{2296E037-116F-4BE2-8F97-BDDBFB68ACE8}" type="parTrans" cxnId="{1C283CF0-D436-4280-B78D-CD1ED7342A76}">
      <dgm:prSet/>
      <dgm:spPr/>
      <dgm:t>
        <a:bodyPr/>
        <a:lstStyle/>
        <a:p>
          <a:endParaRPr lang="en-US"/>
        </a:p>
      </dgm:t>
    </dgm:pt>
    <dgm:pt modelId="{972262D7-0A0A-4D72-9BE8-A444646859A1}" type="sibTrans" cxnId="{1C283CF0-D436-4280-B78D-CD1ED7342A76}">
      <dgm:prSet phldrT="01" phldr="0"/>
      <dgm:spPr/>
      <dgm:t>
        <a:bodyPr/>
        <a:lstStyle/>
        <a:p>
          <a:r>
            <a:rPr lang="en-US" dirty="0"/>
            <a:t>01</a:t>
          </a:r>
        </a:p>
      </dgm:t>
    </dgm:pt>
    <dgm:pt modelId="{F54487F7-E0B6-46FD-B54C-B472B46E1776}">
      <dgm:prSet/>
      <dgm:spPr/>
      <dgm:t>
        <a:bodyPr/>
        <a:lstStyle/>
        <a:p>
          <a:r>
            <a:rPr lang="en-US" b="1" dirty="0">
              <a:latin typeface="Abadi" panose="020B0604020104020204" pitchFamily="34" charset="0"/>
            </a:rPr>
            <a:t>Grant admin permissions for Intune</a:t>
          </a:r>
          <a:endParaRPr lang="en-US" dirty="0">
            <a:latin typeface="Abadi" panose="020B0604020104020204" pitchFamily="34" charset="0"/>
          </a:endParaRPr>
        </a:p>
      </dgm:t>
    </dgm:pt>
    <dgm:pt modelId="{9E5207CB-6746-434B-89AD-A402EF81F5B0}" type="parTrans" cxnId="{AE0D7EA0-395C-4C26-9283-E0144B51F56B}">
      <dgm:prSet/>
      <dgm:spPr/>
      <dgm:t>
        <a:bodyPr/>
        <a:lstStyle/>
        <a:p>
          <a:endParaRPr lang="en-US"/>
        </a:p>
      </dgm:t>
    </dgm:pt>
    <dgm:pt modelId="{1F87E681-99B9-400B-995E-2D808624D5C7}" type="sibTrans" cxnId="{AE0D7EA0-395C-4C26-9283-E0144B51F56B}">
      <dgm:prSet phldrT="02" phldr="0"/>
      <dgm:spPr/>
      <dgm:t>
        <a:bodyPr/>
        <a:lstStyle/>
        <a:p>
          <a:r>
            <a:rPr lang="en-US" dirty="0"/>
            <a:t>02</a:t>
          </a:r>
        </a:p>
      </dgm:t>
    </dgm:pt>
    <dgm:pt modelId="{410CBA16-CFE7-4AE5-9B71-819EB7FC9B87}">
      <dgm:prSet/>
      <dgm:spPr/>
      <dgm:t>
        <a:bodyPr/>
        <a:lstStyle/>
        <a:p>
          <a:r>
            <a:rPr lang="en-US" b="1" dirty="0">
              <a:latin typeface="Abadi" panose="020B0604020104020204" pitchFamily="34" charset="0"/>
            </a:rPr>
            <a:t>Give permissions in Microsoft Endpoint Manager admin center</a:t>
          </a:r>
          <a:endParaRPr lang="en-US" dirty="0">
            <a:latin typeface="Abadi" panose="020B0604020104020204" pitchFamily="34" charset="0"/>
          </a:endParaRPr>
        </a:p>
      </dgm:t>
    </dgm:pt>
    <dgm:pt modelId="{C95DBCD7-DB85-4C1A-A8B8-18A78858A37E}" type="parTrans" cxnId="{5E9D19EC-8736-464F-8D01-D85CCA292A8F}">
      <dgm:prSet/>
      <dgm:spPr/>
      <dgm:t>
        <a:bodyPr/>
        <a:lstStyle/>
        <a:p>
          <a:endParaRPr lang="en-US"/>
        </a:p>
      </dgm:t>
    </dgm:pt>
    <dgm:pt modelId="{A8BA18F4-10EC-448B-B353-39CD3352D6B7}" type="sibTrans" cxnId="{5E9D19EC-8736-464F-8D01-D85CCA292A8F}">
      <dgm:prSet phldrT="03" phldr="0"/>
      <dgm:spPr/>
      <dgm:t>
        <a:bodyPr/>
        <a:lstStyle/>
        <a:p>
          <a:r>
            <a:rPr lang="en-US" dirty="0"/>
            <a:t>03</a:t>
          </a:r>
        </a:p>
      </dgm:t>
    </dgm:pt>
    <dgm:pt modelId="{4734B001-C455-43C3-AE76-4DD1DDB8CB6B}">
      <dgm:prSet/>
      <dgm:spPr/>
      <dgm:t>
        <a:bodyPr/>
        <a:lstStyle/>
        <a:p>
          <a:r>
            <a:rPr lang="en-US" b="1" dirty="0">
              <a:latin typeface="Abadi" panose="020B0604020104020204" pitchFamily="34" charset="0"/>
            </a:rPr>
            <a:t>Give permissions in Microsoft 365 admin center</a:t>
          </a:r>
          <a:endParaRPr lang="en-US" dirty="0">
            <a:latin typeface="Abadi" panose="020B0604020104020204" pitchFamily="34" charset="0"/>
          </a:endParaRPr>
        </a:p>
      </dgm:t>
    </dgm:pt>
    <dgm:pt modelId="{88EA758E-0F73-4626-9EA5-CBFBC8C35FBD}" type="parTrans" cxnId="{592968C6-3064-4D45-8993-A03E913F3C7B}">
      <dgm:prSet/>
      <dgm:spPr/>
      <dgm:t>
        <a:bodyPr/>
        <a:lstStyle/>
        <a:p>
          <a:endParaRPr lang="en-US"/>
        </a:p>
      </dgm:t>
    </dgm:pt>
    <dgm:pt modelId="{732ABB1C-C404-4F55-B505-3755F71C0C78}" type="sibTrans" cxnId="{592968C6-3064-4D45-8993-A03E913F3C7B}">
      <dgm:prSet phldrT="04" phldr="0"/>
      <dgm:spPr/>
      <dgm:t>
        <a:bodyPr/>
        <a:lstStyle/>
        <a:p>
          <a:r>
            <a:rPr lang="en-US" dirty="0"/>
            <a:t>04</a:t>
          </a:r>
        </a:p>
      </dgm:t>
    </dgm:pt>
    <dgm:pt modelId="{E8CE2D40-A0CA-4C92-87EE-DA5F00FFCA29}" type="pres">
      <dgm:prSet presAssocID="{ABA503BF-74C9-4A5A-BE2D-BD09D0729D36}" presName="Name0" presStyleCnt="0">
        <dgm:presLayoutVars>
          <dgm:animLvl val="lvl"/>
          <dgm:resizeHandles val="exact"/>
        </dgm:presLayoutVars>
      </dgm:prSet>
      <dgm:spPr/>
    </dgm:pt>
    <dgm:pt modelId="{A86A5B20-DFA4-4443-B9DC-12B58A45AA03}" type="pres">
      <dgm:prSet presAssocID="{3CF5E280-FD10-4216-9960-3A871E80BD06}" presName="compositeNode" presStyleCnt="0">
        <dgm:presLayoutVars>
          <dgm:bulletEnabled val="1"/>
        </dgm:presLayoutVars>
      </dgm:prSet>
      <dgm:spPr/>
    </dgm:pt>
    <dgm:pt modelId="{24C1886F-772E-44D7-9458-32DDF054C9F1}" type="pres">
      <dgm:prSet presAssocID="{3CF5E280-FD10-4216-9960-3A871E80BD06}" presName="bgRect" presStyleLbl="alignNode1" presStyleIdx="0" presStyleCnt="4"/>
      <dgm:spPr/>
    </dgm:pt>
    <dgm:pt modelId="{962A157F-8DD9-40AC-B554-14EF72ADD584}" type="pres">
      <dgm:prSet presAssocID="{972262D7-0A0A-4D72-9BE8-A444646859A1}" presName="sibTransNodeRect" presStyleLbl="alignNode1" presStyleIdx="0" presStyleCnt="4">
        <dgm:presLayoutVars>
          <dgm:chMax val="0"/>
          <dgm:bulletEnabled val="1"/>
        </dgm:presLayoutVars>
      </dgm:prSet>
      <dgm:spPr/>
    </dgm:pt>
    <dgm:pt modelId="{D547532A-7B06-45AC-9244-8CB528384A66}" type="pres">
      <dgm:prSet presAssocID="{3CF5E280-FD10-4216-9960-3A871E80BD06}" presName="nodeRect" presStyleLbl="alignNode1" presStyleIdx="0" presStyleCnt="4">
        <dgm:presLayoutVars>
          <dgm:bulletEnabled val="1"/>
        </dgm:presLayoutVars>
      </dgm:prSet>
      <dgm:spPr/>
    </dgm:pt>
    <dgm:pt modelId="{44743A48-3C0D-4310-B69F-64F1326D56A9}" type="pres">
      <dgm:prSet presAssocID="{972262D7-0A0A-4D72-9BE8-A444646859A1}" presName="sibTrans" presStyleCnt="0"/>
      <dgm:spPr/>
    </dgm:pt>
    <dgm:pt modelId="{1039D579-BEEC-4D9E-A7C2-3EE7F1B058BF}" type="pres">
      <dgm:prSet presAssocID="{F54487F7-E0B6-46FD-B54C-B472B46E1776}" presName="compositeNode" presStyleCnt="0">
        <dgm:presLayoutVars>
          <dgm:bulletEnabled val="1"/>
        </dgm:presLayoutVars>
      </dgm:prSet>
      <dgm:spPr/>
    </dgm:pt>
    <dgm:pt modelId="{24F61BCE-33C7-4BB8-9BEF-7C43B5120692}" type="pres">
      <dgm:prSet presAssocID="{F54487F7-E0B6-46FD-B54C-B472B46E1776}" presName="bgRect" presStyleLbl="alignNode1" presStyleIdx="1" presStyleCnt="4"/>
      <dgm:spPr/>
    </dgm:pt>
    <dgm:pt modelId="{CF59DB9B-A964-4D1B-A464-90632214D092}" type="pres">
      <dgm:prSet presAssocID="{1F87E681-99B9-400B-995E-2D808624D5C7}" presName="sibTransNodeRect" presStyleLbl="alignNode1" presStyleIdx="1" presStyleCnt="4">
        <dgm:presLayoutVars>
          <dgm:chMax val="0"/>
          <dgm:bulletEnabled val="1"/>
        </dgm:presLayoutVars>
      </dgm:prSet>
      <dgm:spPr/>
    </dgm:pt>
    <dgm:pt modelId="{D3996301-2CB0-4ACA-AA66-35AF03FC9D02}" type="pres">
      <dgm:prSet presAssocID="{F54487F7-E0B6-46FD-B54C-B472B46E1776}" presName="nodeRect" presStyleLbl="alignNode1" presStyleIdx="1" presStyleCnt="4">
        <dgm:presLayoutVars>
          <dgm:bulletEnabled val="1"/>
        </dgm:presLayoutVars>
      </dgm:prSet>
      <dgm:spPr/>
    </dgm:pt>
    <dgm:pt modelId="{3AAF3060-7A35-46DD-A3CB-123E02CC6A8B}" type="pres">
      <dgm:prSet presAssocID="{1F87E681-99B9-400B-995E-2D808624D5C7}" presName="sibTrans" presStyleCnt="0"/>
      <dgm:spPr/>
    </dgm:pt>
    <dgm:pt modelId="{DC27AB78-C8EB-4193-869B-42AF44B8D77C}" type="pres">
      <dgm:prSet presAssocID="{410CBA16-CFE7-4AE5-9B71-819EB7FC9B87}" presName="compositeNode" presStyleCnt="0">
        <dgm:presLayoutVars>
          <dgm:bulletEnabled val="1"/>
        </dgm:presLayoutVars>
      </dgm:prSet>
      <dgm:spPr/>
    </dgm:pt>
    <dgm:pt modelId="{5071340E-358F-408A-947E-58639BE2B7B4}" type="pres">
      <dgm:prSet presAssocID="{410CBA16-CFE7-4AE5-9B71-819EB7FC9B87}" presName="bgRect" presStyleLbl="alignNode1" presStyleIdx="2" presStyleCnt="4"/>
      <dgm:spPr/>
    </dgm:pt>
    <dgm:pt modelId="{F412D59C-D01F-4332-B2D6-F80850D70DD7}" type="pres">
      <dgm:prSet presAssocID="{A8BA18F4-10EC-448B-B353-39CD3352D6B7}" presName="sibTransNodeRect" presStyleLbl="alignNode1" presStyleIdx="2" presStyleCnt="4">
        <dgm:presLayoutVars>
          <dgm:chMax val="0"/>
          <dgm:bulletEnabled val="1"/>
        </dgm:presLayoutVars>
      </dgm:prSet>
      <dgm:spPr/>
    </dgm:pt>
    <dgm:pt modelId="{E64E3441-9BB8-4B1F-AAD5-4EDEF078EA07}" type="pres">
      <dgm:prSet presAssocID="{410CBA16-CFE7-4AE5-9B71-819EB7FC9B87}" presName="nodeRect" presStyleLbl="alignNode1" presStyleIdx="2" presStyleCnt="4">
        <dgm:presLayoutVars>
          <dgm:bulletEnabled val="1"/>
        </dgm:presLayoutVars>
      </dgm:prSet>
      <dgm:spPr/>
    </dgm:pt>
    <dgm:pt modelId="{CBC57BA9-ACD8-4D2A-A142-F0423601D14A}" type="pres">
      <dgm:prSet presAssocID="{A8BA18F4-10EC-448B-B353-39CD3352D6B7}" presName="sibTrans" presStyleCnt="0"/>
      <dgm:spPr/>
    </dgm:pt>
    <dgm:pt modelId="{CB89EF38-D166-4ED5-B63E-C6A0687EAB0D}" type="pres">
      <dgm:prSet presAssocID="{4734B001-C455-43C3-AE76-4DD1DDB8CB6B}" presName="compositeNode" presStyleCnt="0">
        <dgm:presLayoutVars>
          <dgm:bulletEnabled val="1"/>
        </dgm:presLayoutVars>
      </dgm:prSet>
      <dgm:spPr/>
    </dgm:pt>
    <dgm:pt modelId="{A4AF2259-D98A-42EE-A4F1-347B721AAA76}" type="pres">
      <dgm:prSet presAssocID="{4734B001-C455-43C3-AE76-4DD1DDB8CB6B}" presName="bgRect" presStyleLbl="alignNode1" presStyleIdx="3" presStyleCnt="4"/>
      <dgm:spPr/>
    </dgm:pt>
    <dgm:pt modelId="{AEABBD0E-01E0-4E6F-A4B5-783911E57AEA}" type="pres">
      <dgm:prSet presAssocID="{732ABB1C-C404-4F55-B505-3755F71C0C78}" presName="sibTransNodeRect" presStyleLbl="alignNode1" presStyleIdx="3" presStyleCnt="4">
        <dgm:presLayoutVars>
          <dgm:chMax val="0"/>
          <dgm:bulletEnabled val="1"/>
        </dgm:presLayoutVars>
      </dgm:prSet>
      <dgm:spPr/>
    </dgm:pt>
    <dgm:pt modelId="{9CA1F329-5E38-4EC2-9919-835898495720}" type="pres">
      <dgm:prSet presAssocID="{4734B001-C455-43C3-AE76-4DD1DDB8CB6B}" presName="nodeRect" presStyleLbl="alignNode1" presStyleIdx="3" presStyleCnt="4">
        <dgm:presLayoutVars>
          <dgm:bulletEnabled val="1"/>
        </dgm:presLayoutVars>
      </dgm:prSet>
      <dgm:spPr/>
    </dgm:pt>
  </dgm:ptLst>
  <dgm:cxnLst>
    <dgm:cxn modelId="{E479B901-1300-44A5-8371-227713A5958F}" type="presOf" srcId="{F54487F7-E0B6-46FD-B54C-B472B46E1776}" destId="{D3996301-2CB0-4ACA-AA66-35AF03FC9D02}" srcOrd="1" destOrd="0" presId="urn:microsoft.com/office/officeart/2016/7/layout/LinearBlockProcessNumbered"/>
    <dgm:cxn modelId="{ECEA890A-94E0-40DB-BF37-6560B06F8485}" type="presOf" srcId="{A8BA18F4-10EC-448B-B353-39CD3352D6B7}" destId="{F412D59C-D01F-4332-B2D6-F80850D70DD7}" srcOrd="0" destOrd="0" presId="urn:microsoft.com/office/officeart/2016/7/layout/LinearBlockProcessNumbered"/>
    <dgm:cxn modelId="{C0E6191A-006C-4DB9-99BC-5AC7D43CD10A}" type="presOf" srcId="{972262D7-0A0A-4D72-9BE8-A444646859A1}" destId="{962A157F-8DD9-40AC-B554-14EF72ADD584}" srcOrd="0" destOrd="0" presId="urn:microsoft.com/office/officeart/2016/7/layout/LinearBlockProcessNumbered"/>
    <dgm:cxn modelId="{891DC860-4938-4DCA-97AB-D1068852CE31}" type="presOf" srcId="{3CF5E280-FD10-4216-9960-3A871E80BD06}" destId="{D547532A-7B06-45AC-9244-8CB528384A66}" srcOrd="1" destOrd="0" presId="urn:microsoft.com/office/officeart/2016/7/layout/LinearBlockProcessNumbered"/>
    <dgm:cxn modelId="{E1E07065-0E10-43C7-A5B0-5C54167A886F}" type="presOf" srcId="{3CF5E280-FD10-4216-9960-3A871E80BD06}" destId="{24C1886F-772E-44D7-9458-32DDF054C9F1}" srcOrd="0" destOrd="0" presId="urn:microsoft.com/office/officeart/2016/7/layout/LinearBlockProcessNumbered"/>
    <dgm:cxn modelId="{3E401152-155F-4927-B27A-B7E3260B0396}" type="presOf" srcId="{410CBA16-CFE7-4AE5-9B71-819EB7FC9B87}" destId="{5071340E-358F-408A-947E-58639BE2B7B4}" srcOrd="0" destOrd="0" presId="urn:microsoft.com/office/officeart/2016/7/layout/LinearBlockProcessNumbered"/>
    <dgm:cxn modelId="{621E5B5A-7C01-4EB7-AD71-957EE50458D5}" type="presOf" srcId="{ABA503BF-74C9-4A5A-BE2D-BD09D0729D36}" destId="{E8CE2D40-A0CA-4C92-87EE-DA5F00FFCA29}" srcOrd="0" destOrd="0" presId="urn:microsoft.com/office/officeart/2016/7/layout/LinearBlockProcessNumbered"/>
    <dgm:cxn modelId="{AE0D7EA0-395C-4C26-9283-E0144B51F56B}" srcId="{ABA503BF-74C9-4A5A-BE2D-BD09D0729D36}" destId="{F54487F7-E0B6-46FD-B54C-B472B46E1776}" srcOrd="1" destOrd="0" parTransId="{9E5207CB-6746-434B-89AD-A402EF81F5B0}" sibTransId="{1F87E681-99B9-400B-995E-2D808624D5C7}"/>
    <dgm:cxn modelId="{E54189B8-352F-4CC7-A4BE-7C7BA900BC32}" type="presOf" srcId="{732ABB1C-C404-4F55-B505-3755F71C0C78}" destId="{AEABBD0E-01E0-4E6F-A4B5-783911E57AEA}" srcOrd="0" destOrd="0" presId="urn:microsoft.com/office/officeart/2016/7/layout/LinearBlockProcessNumbered"/>
    <dgm:cxn modelId="{592968C6-3064-4D45-8993-A03E913F3C7B}" srcId="{ABA503BF-74C9-4A5A-BE2D-BD09D0729D36}" destId="{4734B001-C455-43C3-AE76-4DD1DDB8CB6B}" srcOrd="3" destOrd="0" parTransId="{88EA758E-0F73-4626-9EA5-CBFBC8C35FBD}" sibTransId="{732ABB1C-C404-4F55-B505-3755F71C0C78}"/>
    <dgm:cxn modelId="{2DB540CD-2DBC-4C2C-90D9-76CD043C4259}" type="presOf" srcId="{1F87E681-99B9-400B-995E-2D808624D5C7}" destId="{CF59DB9B-A964-4D1B-A464-90632214D092}" srcOrd="0" destOrd="0" presId="urn:microsoft.com/office/officeart/2016/7/layout/LinearBlockProcessNumbered"/>
    <dgm:cxn modelId="{99471DE8-C7D9-4FC9-AD21-F7CB7A16B26D}" type="presOf" srcId="{4734B001-C455-43C3-AE76-4DD1DDB8CB6B}" destId="{A4AF2259-D98A-42EE-A4F1-347B721AAA76}" srcOrd="0" destOrd="0" presId="urn:microsoft.com/office/officeart/2016/7/layout/LinearBlockProcessNumbered"/>
    <dgm:cxn modelId="{5E9D19EC-8736-464F-8D01-D85CCA292A8F}" srcId="{ABA503BF-74C9-4A5A-BE2D-BD09D0729D36}" destId="{410CBA16-CFE7-4AE5-9B71-819EB7FC9B87}" srcOrd="2" destOrd="0" parTransId="{C95DBCD7-DB85-4C1A-A8B8-18A78858A37E}" sibTransId="{A8BA18F4-10EC-448B-B353-39CD3352D6B7}"/>
    <dgm:cxn modelId="{F48702EE-6375-4C38-AE9C-770914E5C4A8}" type="presOf" srcId="{4734B001-C455-43C3-AE76-4DD1DDB8CB6B}" destId="{9CA1F329-5E38-4EC2-9919-835898495720}" srcOrd="1" destOrd="0" presId="urn:microsoft.com/office/officeart/2016/7/layout/LinearBlockProcessNumbered"/>
    <dgm:cxn modelId="{77F3B6EF-6B7A-4F85-974C-5E7CD181D4E8}" type="presOf" srcId="{F54487F7-E0B6-46FD-B54C-B472B46E1776}" destId="{24F61BCE-33C7-4BB8-9BEF-7C43B5120692}" srcOrd="0" destOrd="0" presId="urn:microsoft.com/office/officeart/2016/7/layout/LinearBlockProcessNumbered"/>
    <dgm:cxn modelId="{1C283CF0-D436-4280-B78D-CD1ED7342A76}" srcId="{ABA503BF-74C9-4A5A-BE2D-BD09D0729D36}" destId="{3CF5E280-FD10-4216-9960-3A871E80BD06}" srcOrd="0" destOrd="0" parTransId="{2296E037-116F-4BE2-8F97-BDDBFB68ACE8}" sibTransId="{972262D7-0A0A-4D72-9BE8-A444646859A1}"/>
    <dgm:cxn modelId="{39A8A0FC-9B14-4C0E-9D02-149277F36A58}" type="presOf" srcId="{410CBA16-CFE7-4AE5-9B71-819EB7FC9B87}" destId="{E64E3441-9BB8-4B1F-AAD5-4EDEF078EA07}" srcOrd="1" destOrd="0" presId="urn:microsoft.com/office/officeart/2016/7/layout/LinearBlockProcessNumbered"/>
    <dgm:cxn modelId="{A641A815-3477-4E18-83B5-8BD04D275D60}" type="presParOf" srcId="{E8CE2D40-A0CA-4C92-87EE-DA5F00FFCA29}" destId="{A86A5B20-DFA4-4443-B9DC-12B58A45AA03}" srcOrd="0" destOrd="0" presId="urn:microsoft.com/office/officeart/2016/7/layout/LinearBlockProcessNumbered"/>
    <dgm:cxn modelId="{EECCF3AA-F3AB-4869-A549-5841ED5037BE}" type="presParOf" srcId="{A86A5B20-DFA4-4443-B9DC-12B58A45AA03}" destId="{24C1886F-772E-44D7-9458-32DDF054C9F1}" srcOrd="0" destOrd="0" presId="urn:microsoft.com/office/officeart/2016/7/layout/LinearBlockProcessNumbered"/>
    <dgm:cxn modelId="{8BB77458-793A-402E-9EF8-F10B3227204C}" type="presParOf" srcId="{A86A5B20-DFA4-4443-B9DC-12B58A45AA03}" destId="{962A157F-8DD9-40AC-B554-14EF72ADD584}" srcOrd="1" destOrd="0" presId="urn:microsoft.com/office/officeart/2016/7/layout/LinearBlockProcessNumbered"/>
    <dgm:cxn modelId="{61242A3D-6C55-4C8C-95C4-AFA6AD012161}" type="presParOf" srcId="{A86A5B20-DFA4-4443-B9DC-12B58A45AA03}" destId="{D547532A-7B06-45AC-9244-8CB528384A66}" srcOrd="2" destOrd="0" presId="urn:microsoft.com/office/officeart/2016/7/layout/LinearBlockProcessNumbered"/>
    <dgm:cxn modelId="{8EAADA66-D3F6-4A7E-A637-63C4E2B05CA5}" type="presParOf" srcId="{E8CE2D40-A0CA-4C92-87EE-DA5F00FFCA29}" destId="{44743A48-3C0D-4310-B69F-64F1326D56A9}" srcOrd="1" destOrd="0" presId="urn:microsoft.com/office/officeart/2016/7/layout/LinearBlockProcessNumbered"/>
    <dgm:cxn modelId="{2C54802A-1368-485F-B09F-936A2F48F348}" type="presParOf" srcId="{E8CE2D40-A0CA-4C92-87EE-DA5F00FFCA29}" destId="{1039D579-BEEC-4D9E-A7C2-3EE7F1B058BF}" srcOrd="2" destOrd="0" presId="urn:microsoft.com/office/officeart/2016/7/layout/LinearBlockProcessNumbered"/>
    <dgm:cxn modelId="{5AC01E0D-684A-40EC-B3B3-52AA9C46E9C5}" type="presParOf" srcId="{1039D579-BEEC-4D9E-A7C2-3EE7F1B058BF}" destId="{24F61BCE-33C7-4BB8-9BEF-7C43B5120692}" srcOrd="0" destOrd="0" presId="urn:microsoft.com/office/officeart/2016/7/layout/LinearBlockProcessNumbered"/>
    <dgm:cxn modelId="{CB176D1D-DC2A-4EDB-84D0-FEE258C0A72D}" type="presParOf" srcId="{1039D579-BEEC-4D9E-A7C2-3EE7F1B058BF}" destId="{CF59DB9B-A964-4D1B-A464-90632214D092}" srcOrd="1" destOrd="0" presId="urn:microsoft.com/office/officeart/2016/7/layout/LinearBlockProcessNumbered"/>
    <dgm:cxn modelId="{2A6D8942-C736-4204-87D6-0D4840D1FB5F}" type="presParOf" srcId="{1039D579-BEEC-4D9E-A7C2-3EE7F1B058BF}" destId="{D3996301-2CB0-4ACA-AA66-35AF03FC9D02}" srcOrd="2" destOrd="0" presId="urn:microsoft.com/office/officeart/2016/7/layout/LinearBlockProcessNumbered"/>
    <dgm:cxn modelId="{1F8F0983-0899-4169-8962-EE676884F1C1}" type="presParOf" srcId="{E8CE2D40-A0CA-4C92-87EE-DA5F00FFCA29}" destId="{3AAF3060-7A35-46DD-A3CB-123E02CC6A8B}" srcOrd="3" destOrd="0" presId="urn:microsoft.com/office/officeart/2016/7/layout/LinearBlockProcessNumbered"/>
    <dgm:cxn modelId="{7DD77716-5F0F-4D57-A690-333580D67624}" type="presParOf" srcId="{E8CE2D40-A0CA-4C92-87EE-DA5F00FFCA29}" destId="{DC27AB78-C8EB-4193-869B-42AF44B8D77C}" srcOrd="4" destOrd="0" presId="urn:microsoft.com/office/officeart/2016/7/layout/LinearBlockProcessNumbered"/>
    <dgm:cxn modelId="{3AF6361F-131C-4167-B218-0189E0057B2A}" type="presParOf" srcId="{DC27AB78-C8EB-4193-869B-42AF44B8D77C}" destId="{5071340E-358F-408A-947E-58639BE2B7B4}" srcOrd="0" destOrd="0" presId="urn:microsoft.com/office/officeart/2016/7/layout/LinearBlockProcessNumbered"/>
    <dgm:cxn modelId="{4EED25AA-E99B-48DE-A988-26FFB8BC65DF}" type="presParOf" srcId="{DC27AB78-C8EB-4193-869B-42AF44B8D77C}" destId="{F412D59C-D01F-4332-B2D6-F80850D70DD7}" srcOrd="1" destOrd="0" presId="urn:microsoft.com/office/officeart/2016/7/layout/LinearBlockProcessNumbered"/>
    <dgm:cxn modelId="{8BE6082F-6BD3-4C50-927B-5F2A1C3CB523}" type="presParOf" srcId="{DC27AB78-C8EB-4193-869B-42AF44B8D77C}" destId="{E64E3441-9BB8-4B1F-AAD5-4EDEF078EA07}" srcOrd="2" destOrd="0" presId="urn:microsoft.com/office/officeart/2016/7/layout/LinearBlockProcessNumbered"/>
    <dgm:cxn modelId="{21551026-61B9-4CC1-822D-5E72BCAA0EED}" type="presParOf" srcId="{E8CE2D40-A0CA-4C92-87EE-DA5F00FFCA29}" destId="{CBC57BA9-ACD8-4D2A-A142-F0423601D14A}" srcOrd="5" destOrd="0" presId="urn:microsoft.com/office/officeart/2016/7/layout/LinearBlockProcessNumbered"/>
    <dgm:cxn modelId="{6D607434-DDC9-4B68-B35D-3A3D0663C5C6}" type="presParOf" srcId="{E8CE2D40-A0CA-4C92-87EE-DA5F00FFCA29}" destId="{CB89EF38-D166-4ED5-B63E-C6A0687EAB0D}" srcOrd="6" destOrd="0" presId="urn:microsoft.com/office/officeart/2016/7/layout/LinearBlockProcessNumbered"/>
    <dgm:cxn modelId="{6E3A9C65-D4D0-4257-A1A0-4BD6EF47AB3A}" type="presParOf" srcId="{CB89EF38-D166-4ED5-B63E-C6A0687EAB0D}" destId="{A4AF2259-D98A-42EE-A4F1-347B721AAA76}" srcOrd="0" destOrd="0" presId="urn:microsoft.com/office/officeart/2016/7/layout/LinearBlockProcessNumbered"/>
    <dgm:cxn modelId="{EF2CD046-DA18-44F1-8C6B-8ECDEC2DD29D}" type="presParOf" srcId="{CB89EF38-D166-4ED5-B63E-C6A0687EAB0D}" destId="{AEABBD0E-01E0-4E6F-A4B5-783911E57AEA}" srcOrd="1" destOrd="0" presId="urn:microsoft.com/office/officeart/2016/7/layout/LinearBlockProcessNumbered"/>
    <dgm:cxn modelId="{44DFA3C3-82D1-4565-B153-B6AF556FE809}" type="presParOf" srcId="{CB89EF38-D166-4ED5-B63E-C6A0687EAB0D}" destId="{9CA1F329-5E38-4EC2-9919-83589849572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6C8077-8640-45C5-85A0-71F6FE7B382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F8797A9-FE66-426A-996A-C518B469D25A}">
      <dgm:prSet/>
      <dgm:spPr/>
      <dgm:t>
        <a:bodyPr/>
        <a:lstStyle/>
        <a:p>
          <a:r>
            <a:rPr lang="en-US" dirty="0"/>
            <a:t>Global administrator  </a:t>
          </a:r>
        </a:p>
      </dgm:t>
    </dgm:pt>
    <dgm:pt modelId="{532EAF76-3A0B-453E-91F8-6D62B9BD8B08}" type="parTrans" cxnId="{9BE90C6C-DC18-46A9-B47B-A8E409F89292}">
      <dgm:prSet/>
      <dgm:spPr/>
      <dgm:t>
        <a:bodyPr/>
        <a:lstStyle/>
        <a:p>
          <a:endParaRPr lang="en-US"/>
        </a:p>
      </dgm:t>
    </dgm:pt>
    <dgm:pt modelId="{AB074362-BB80-4AE3-9AFC-2627F8077DA7}" type="sibTrans" cxnId="{9BE90C6C-DC18-46A9-B47B-A8E409F89292}">
      <dgm:prSet/>
      <dgm:spPr/>
      <dgm:t>
        <a:bodyPr/>
        <a:lstStyle/>
        <a:p>
          <a:endParaRPr lang="en-US"/>
        </a:p>
      </dgm:t>
    </dgm:pt>
    <dgm:pt modelId="{C60DC347-7AEB-43C9-B629-18914C5AAA90}">
      <dgm:prSet/>
      <dgm:spPr/>
      <dgm:t>
        <a:bodyPr/>
        <a:lstStyle/>
        <a:p>
          <a:r>
            <a:rPr lang="en-US" dirty="0"/>
            <a:t>Password administrator  </a:t>
          </a:r>
        </a:p>
      </dgm:t>
    </dgm:pt>
    <dgm:pt modelId="{3E88FEB4-6205-407C-9A9D-98AF7B737005}" type="parTrans" cxnId="{810D182B-7ED0-4FC2-BEE2-046F9E5D741D}">
      <dgm:prSet/>
      <dgm:spPr/>
      <dgm:t>
        <a:bodyPr/>
        <a:lstStyle/>
        <a:p>
          <a:endParaRPr lang="en-US"/>
        </a:p>
      </dgm:t>
    </dgm:pt>
    <dgm:pt modelId="{577AFD79-9F85-4F66-B10B-3EFB4C80F915}" type="sibTrans" cxnId="{810D182B-7ED0-4FC2-BEE2-046F9E5D741D}">
      <dgm:prSet/>
      <dgm:spPr/>
      <dgm:t>
        <a:bodyPr/>
        <a:lstStyle/>
        <a:p>
          <a:endParaRPr lang="en-US"/>
        </a:p>
      </dgm:t>
    </dgm:pt>
    <dgm:pt modelId="{B224BEDA-23B7-472C-A99E-F9E06C26EF8F}">
      <dgm:prSet/>
      <dgm:spPr/>
      <dgm:t>
        <a:bodyPr/>
        <a:lstStyle/>
        <a:p>
          <a:r>
            <a:rPr lang="en-US" dirty="0"/>
            <a:t>Service support administrator  </a:t>
          </a:r>
        </a:p>
      </dgm:t>
    </dgm:pt>
    <dgm:pt modelId="{903378C3-A7FF-40BE-97E4-7479B0B57B5D}" type="parTrans" cxnId="{1A649449-1A14-44C6-9E69-B9B40B5C74F2}">
      <dgm:prSet/>
      <dgm:spPr/>
      <dgm:t>
        <a:bodyPr/>
        <a:lstStyle/>
        <a:p>
          <a:endParaRPr lang="en-US"/>
        </a:p>
      </dgm:t>
    </dgm:pt>
    <dgm:pt modelId="{6998E37A-8A9C-4435-9207-B463A9BA9786}" type="sibTrans" cxnId="{1A649449-1A14-44C6-9E69-B9B40B5C74F2}">
      <dgm:prSet/>
      <dgm:spPr/>
      <dgm:t>
        <a:bodyPr/>
        <a:lstStyle/>
        <a:p>
          <a:endParaRPr lang="en-US"/>
        </a:p>
      </dgm:t>
    </dgm:pt>
    <dgm:pt modelId="{AF6C748A-19F0-426E-BF7C-17A70EB9F168}">
      <dgm:prSet/>
      <dgm:spPr/>
      <dgm:t>
        <a:bodyPr/>
        <a:lstStyle/>
        <a:p>
          <a:r>
            <a:rPr lang="en-US" dirty="0"/>
            <a:t>Billing administrator  </a:t>
          </a:r>
        </a:p>
      </dgm:t>
    </dgm:pt>
    <dgm:pt modelId="{7F81E23D-1BA3-4832-B1A9-6FF72E6B16BA}" type="parTrans" cxnId="{C0E4078D-6CA8-4DC9-B686-888AC19B0CA3}">
      <dgm:prSet/>
      <dgm:spPr/>
      <dgm:t>
        <a:bodyPr/>
        <a:lstStyle/>
        <a:p>
          <a:endParaRPr lang="en-US"/>
        </a:p>
      </dgm:t>
    </dgm:pt>
    <dgm:pt modelId="{19467C9E-53B6-428C-ACE2-AF5A0F8658E7}" type="sibTrans" cxnId="{C0E4078D-6CA8-4DC9-B686-888AC19B0CA3}">
      <dgm:prSet/>
      <dgm:spPr/>
      <dgm:t>
        <a:bodyPr/>
        <a:lstStyle/>
        <a:p>
          <a:endParaRPr lang="en-US"/>
        </a:p>
      </dgm:t>
    </dgm:pt>
    <dgm:pt modelId="{B3228D33-2764-4AC4-A7AB-A7ADFB3383B6}">
      <dgm:prSet/>
      <dgm:spPr/>
      <dgm:t>
        <a:bodyPr/>
        <a:lstStyle/>
        <a:p>
          <a:r>
            <a:rPr lang="en-US" dirty="0"/>
            <a:t>User administrator  </a:t>
          </a:r>
        </a:p>
      </dgm:t>
    </dgm:pt>
    <dgm:pt modelId="{CB682366-4367-4B12-8CCB-8FBCD1FA9391}" type="parTrans" cxnId="{88EA75AF-127D-46BD-BE2A-586380A9167B}">
      <dgm:prSet/>
      <dgm:spPr/>
      <dgm:t>
        <a:bodyPr/>
        <a:lstStyle/>
        <a:p>
          <a:endParaRPr lang="en-US"/>
        </a:p>
      </dgm:t>
    </dgm:pt>
    <dgm:pt modelId="{1DD2184A-6A9D-45D4-8932-546D006FF91A}" type="sibTrans" cxnId="{88EA75AF-127D-46BD-BE2A-586380A9167B}">
      <dgm:prSet/>
      <dgm:spPr/>
      <dgm:t>
        <a:bodyPr/>
        <a:lstStyle/>
        <a:p>
          <a:endParaRPr lang="en-US"/>
        </a:p>
      </dgm:t>
    </dgm:pt>
    <dgm:pt modelId="{2AF0981D-5E66-4821-95BE-B21BF0EA01B4}">
      <dgm:prSet/>
      <dgm:spPr/>
      <dgm:t>
        <a:bodyPr/>
        <a:lstStyle/>
        <a:p>
          <a:r>
            <a:rPr lang="en-US" dirty="0"/>
            <a:t>Intune administrator  </a:t>
          </a:r>
        </a:p>
      </dgm:t>
    </dgm:pt>
    <dgm:pt modelId="{72321097-DCF8-4D34-AEA6-5F0175CF3860}" type="parTrans" cxnId="{970634CB-0B56-44A5-90F4-C56FB2D581C2}">
      <dgm:prSet/>
      <dgm:spPr/>
      <dgm:t>
        <a:bodyPr/>
        <a:lstStyle/>
        <a:p>
          <a:endParaRPr lang="en-US"/>
        </a:p>
      </dgm:t>
    </dgm:pt>
    <dgm:pt modelId="{85E37413-9F97-43A6-80C9-F10370D6DFFF}" type="sibTrans" cxnId="{970634CB-0B56-44A5-90F4-C56FB2D581C2}">
      <dgm:prSet/>
      <dgm:spPr/>
      <dgm:t>
        <a:bodyPr/>
        <a:lstStyle/>
        <a:p>
          <a:endParaRPr lang="en-US"/>
        </a:p>
      </dgm:t>
    </dgm:pt>
    <dgm:pt modelId="{5E56E001-66A6-4ED1-89E2-9D76D7DCF605}" type="pres">
      <dgm:prSet presAssocID="{BA6C8077-8640-45C5-85A0-71F6FE7B3826}" presName="diagram" presStyleCnt="0">
        <dgm:presLayoutVars>
          <dgm:dir/>
          <dgm:resizeHandles val="exact"/>
        </dgm:presLayoutVars>
      </dgm:prSet>
      <dgm:spPr/>
    </dgm:pt>
    <dgm:pt modelId="{1D1EAA86-C280-4B28-ADB5-F89235B2219F}" type="pres">
      <dgm:prSet presAssocID="{8F8797A9-FE66-426A-996A-C518B469D25A}" presName="node" presStyleLbl="node1" presStyleIdx="0" presStyleCnt="6">
        <dgm:presLayoutVars>
          <dgm:bulletEnabled val="1"/>
        </dgm:presLayoutVars>
      </dgm:prSet>
      <dgm:spPr/>
    </dgm:pt>
    <dgm:pt modelId="{E7BE6718-FC95-4DD2-B481-F63BFC47074F}" type="pres">
      <dgm:prSet presAssocID="{AB074362-BB80-4AE3-9AFC-2627F8077DA7}" presName="sibTrans" presStyleCnt="0"/>
      <dgm:spPr/>
    </dgm:pt>
    <dgm:pt modelId="{C594FB8F-6D88-4174-A8D4-3DE03D94EEB2}" type="pres">
      <dgm:prSet presAssocID="{C60DC347-7AEB-43C9-B629-18914C5AAA90}" presName="node" presStyleLbl="node1" presStyleIdx="1" presStyleCnt="6">
        <dgm:presLayoutVars>
          <dgm:bulletEnabled val="1"/>
        </dgm:presLayoutVars>
      </dgm:prSet>
      <dgm:spPr/>
    </dgm:pt>
    <dgm:pt modelId="{42B9DB90-1768-4506-9049-07730A8B4620}" type="pres">
      <dgm:prSet presAssocID="{577AFD79-9F85-4F66-B10B-3EFB4C80F915}" presName="sibTrans" presStyleCnt="0"/>
      <dgm:spPr/>
    </dgm:pt>
    <dgm:pt modelId="{1D34CDA2-C710-436F-98D9-A1B7CDC15243}" type="pres">
      <dgm:prSet presAssocID="{B224BEDA-23B7-472C-A99E-F9E06C26EF8F}" presName="node" presStyleLbl="node1" presStyleIdx="2" presStyleCnt="6">
        <dgm:presLayoutVars>
          <dgm:bulletEnabled val="1"/>
        </dgm:presLayoutVars>
      </dgm:prSet>
      <dgm:spPr/>
    </dgm:pt>
    <dgm:pt modelId="{8752387E-7F44-4D68-9110-421A69B6AC8F}" type="pres">
      <dgm:prSet presAssocID="{6998E37A-8A9C-4435-9207-B463A9BA9786}" presName="sibTrans" presStyleCnt="0"/>
      <dgm:spPr/>
    </dgm:pt>
    <dgm:pt modelId="{8CFDF01E-0007-4400-B8F3-A81FF533F1B5}" type="pres">
      <dgm:prSet presAssocID="{AF6C748A-19F0-426E-BF7C-17A70EB9F168}" presName="node" presStyleLbl="node1" presStyleIdx="3" presStyleCnt="6">
        <dgm:presLayoutVars>
          <dgm:bulletEnabled val="1"/>
        </dgm:presLayoutVars>
      </dgm:prSet>
      <dgm:spPr/>
    </dgm:pt>
    <dgm:pt modelId="{2481CE86-0739-4C36-85F5-5DDAD3C6EDFD}" type="pres">
      <dgm:prSet presAssocID="{19467C9E-53B6-428C-ACE2-AF5A0F8658E7}" presName="sibTrans" presStyleCnt="0"/>
      <dgm:spPr/>
    </dgm:pt>
    <dgm:pt modelId="{1A55EEE9-0D02-4119-A034-1978F2E96394}" type="pres">
      <dgm:prSet presAssocID="{B3228D33-2764-4AC4-A7AB-A7ADFB3383B6}" presName="node" presStyleLbl="node1" presStyleIdx="4" presStyleCnt="6">
        <dgm:presLayoutVars>
          <dgm:bulletEnabled val="1"/>
        </dgm:presLayoutVars>
      </dgm:prSet>
      <dgm:spPr/>
    </dgm:pt>
    <dgm:pt modelId="{17DF7B25-79F5-4D5B-A493-193084658C7A}" type="pres">
      <dgm:prSet presAssocID="{1DD2184A-6A9D-45D4-8932-546D006FF91A}" presName="sibTrans" presStyleCnt="0"/>
      <dgm:spPr/>
    </dgm:pt>
    <dgm:pt modelId="{1B4156FF-5EED-4E42-9049-8B7A33557170}" type="pres">
      <dgm:prSet presAssocID="{2AF0981D-5E66-4821-95BE-B21BF0EA01B4}" presName="node" presStyleLbl="node1" presStyleIdx="5" presStyleCnt="6">
        <dgm:presLayoutVars>
          <dgm:bulletEnabled val="1"/>
        </dgm:presLayoutVars>
      </dgm:prSet>
      <dgm:spPr/>
    </dgm:pt>
  </dgm:ptLst>
  <dgm:cxnLst>
    <dgm:cxn modelId="{01BD921E-83A3-4EF1-B0D3-68F51075E26F}" type="presOf" srcId="{C60DC347-7AEB-43C9-B629-18914C5AAA90}" destId="{C594FB8F-6D88-4174-A8D4-3DE03D94EEB2}" srcOrd="0" destOrd="0" presId="urn:microsoft.com/office/officeart/2005/8/layout/default"/>
    <dgm:cxn modelId="{810D182B-7ED0-4FC2-BEE2-046F9E5D741D}" srcId="{BA6C8077-8640-45C5-85A0-71F6FE7B3826}" destId="{C60DC347-7AEB-43C9-B629-18914C5AAA90}" srcOrd="1" destOrd="0" parTransId="{3E88FEB4-6205-407C-9A9D-98AF7B737005}" sibTransId="{577AFD79-9F85-4F66-B10B-3EFB4C80F915}"/>
    <dgm:cxn modelId="{3B77072D-179A-49D0-A0D4-1809392B34BB}" type="presOf" srcId="{B224BEDA-23B7-472C-A99E-F9E06C26EF8F}" destId="{1D34CDA2-C710-436F-98D9-A1B7CDC15243}" srcOrd="0" destOrd="0" presId="urn:microsoft.com/office/officeart/2005/8/layout/default"/>
    <dgm:cxn modelId="{1A649449-1A14-44C6-9E69-B9B40B5C74F2}" srcId="{BA6C8077-8640-45C5-85A0-71F6FE7B3826}" destId="{B224BEDA-23B7-472C-A99E-F9E06C26EF8F}" srcOrd="2" destOrd="0" parTransId="{903378C3-A7FF-40BE-97E4-7479B0B57B5D}" sibTransId="{6998E37A-8A9C-4435-9207-B463A9BA9786}"/>
    <dgm:cxn modelId="{8F83436B-FBB9-4B33-87BA-12D4AD9101EA}" type="presOf" srcId="{8F8797A9-FE66-426A-996A-C518B469D25A}" destId="{1D1EAA86-C280-4B28-ADB5-F89235B2219F}" srcOrd="0" destOrd="0" presId="urn:microsoft.com/office/officeart/2005/8/layout/default"/>
    <dgm:cxn modelId="{9BE90C6C-DC18-46A9-B47B-A8E409F89292}" srcId="{BA6C8077-8640-45C5-85A0-71F6FE7B3826}" destId="{8F8797A9-FE66-426A-996A-C518B469D25A}" srcOrd="0" destOrd="0" parTransId="{532EAF76-3A0B-453E-91F8-6D62B9BD8B08}" sibTransId="{AB074362-BB80-4AE3-9AFC-2627F8077DA7}"/>
    <dgm:cxn modelId="{BEAA7C53-C4AF-4007-AACD-39D9C52D7067}" type="presOf" srcId="{B3228D33-2764-4AC4-A7AB-A7ADFB3383B6}" destId="{1A55EEE9-0D02-4119-A034-1978F2E96394}" srcOrd="0" destOrd="0" presId="urn:microsoft.com/office/officeart/2005/8/layout/default"/>
    <dgm:cxn modelId="{C0E4078D-6CA8-4DC9-B686-888AC19B0CA3}" srcId="{BA6C8077-8640-45C5-85A0-71F6FE7B3826}" destId="{AF6C748A-19F0-426E-BF7C-17A70EB9F168}" srcOrd="3" destOrd="0" parTransId="{7F81E23D-1BA3-4832-B1A9-6FF72E6B16BA}" sibTransId="{19467C9E-53B6-428C-ACE2-AF5A0F8658E7}"/>
    <dgm:cxn modelId="{88EA75AF-127D-46BD-BE2A-586380A9167B}" srcId="{BA6C8077-8640-45C5-85A0-71F6FE7B3826}" destId="{B3228D33-2764-4AC4-A7AB-A7ADFB3383B6}" srcOrd="4" destOrd="0" parTransId="{CB682366-4367-4B12-8CCB-8FBCD1FA9391}" sibTransId="{1DD2184A-6A9D-45D4-8932-546D006FF91A}"/>
    <dgm:cxn modelId="{96A6CAB8-6EB6-47EB-8092-BC6C9DB5E076}" type="presOf" srcId="{2AF0981D-5E66-4821-95BE-B21BF0EA01B4}" destId="{1B4156FF-5EED-4E42-9049-8B7A33557170}" srcOrd="0" destOrd="0" presId="urn:microsoft.com/office/officeart/2005/8/layout/default"/>
    <dgm:cxn modelId="{970634CB-0B56-44A5-90F4-C56FB2D581C2}" srcId="{BA6C8077-8640-45C5-85A0-71F6FE7B3826}" destId="{2AF0981D-5E66-4821-95BE-B21BF0EA01B4}" srcOrd="5" destOrd="0" parTransId="{72321097-DCF8-4D34-AEA6-5F0175CF3860}" sibTransId="{85E37413-9F97-43A6-80C9-F10370D6DFFF}"/>
    <dgm:cxn modelId="{9FB1A7EB-83BF-4658-932C-A79F0ECA033E}" type="presOf" srcId="{BA6C8077-8640-45C5-85A0-71F6FE7B3826}" destId="{5E56E001-66A6-4ED1-89E2-9D76D7DCF605}" srcOrd="0" destOrd="0" presId="urn:microsoft.com/office/officeart/2005/8/layout/default"/>
    <dgm:cxn modelId="{5236DFEE-0730-4288-A60A-C5D890658D9B}" type="presOf" srcId="{AF6C748A-19F0-426E-BF7C-17A70EB9F168}" destId="{8CFDF01E-0007-4400-B8F3-A81FF533F1B5}" srcOrd="0" destOrd="0" presId="urn:microsoft.com/office/officeart/2005/8/layout/default"/>
    <dgm:cxn modelId="{712C224C-E5A6-4619-8723-5A6303099644}" type="presParOf" srcId="{5E56E001-66A6-4ED1-89E2-9D76D7DCF605}" destId="{1D1EAA86-C280-4B28-ADB5-F89235B2219F}" srcOrd="0" destOrd="0" presId="urn:microsoft.com/office/officeart/2005/8/layout/default"/>
    <dgm:cxn modelId="{44275329-A278-49A0-BD72-C775EEED54CB}" type="presParOf" srcId="{5E56E001-66A6-4ED1-89E2-9D76D7DCF605}" destId="{E7BE6718-FC95-4DD2-B481-F63BFC47074F}" srcOrd="1" destOrd="0" presId="urn:microsoft.com/office/officeart/2005/8/layout/default"/>
    <dgm:cxn modelId="{44C8A399-2CA2-47BD-8F34-946C37F8175C}" type="presParOf" srcId="{5E56E001-66A6-4ED1-89E2-9D76D7DCF605}" destId="{C594FB8F-6D88-4174-A8D4-3DE03D94EEB2}" srcOrd="2" destOrd="0" presId="urn:microsoft.com/office/officeart/2005/8/layout/default"/>
    <dgm:cxn modelId="{49664E7E-091F-4A25-83F6-45754D786EB0}" type="presParOf" srcId="{5E56E001-66A6-4ED1-89E2-9D76D7DCF605}" destId="{42B9DB90-1768-4506-9049-07730A8B4620}" srcOrd="3" destOrd="0" presId="urn:microsoft.com/office/officeart/2005/8/layout/default"/>
    <dgm:cxn modelId="{154A1215-1206-43F4-A801-8B31F9E842EB}" type="presParOf" srcId="{5E56E001-66A6-4ED1-89E2-9D76D7DCF605}" destId="{1D34CDA2-C710-436F-98D9-A1B7CDC15243}" srcOrd="4" destOrd="0" presId="urn:microsoft.com/office/officeart/2005/8/layout/default"/>
    <dgm:cxn modelId="{FE66B6BD-5CD4-4118-943F-4348910A70EF}" type="presParOf" srcId="{5E56E001-66A6-4ED1-89E2-9D76D7DCF605}" destId="{8752387E-7F44-4D68-9110-421A69B6AC8F}" srcOrd="5" destOrd="0" presId="urn:microsoft.com/office/officeart/2005/8/layout/default"/>
    <dgm:cxn modelId="{4239A0A3-4C12-4DB2-B7E9-E0B0B63208FC}" type="presParOf" srcId="{5E56E001-66A6-4ED1-89E2-9D76D7DCF605}" destId="{8CFDF01E-0007-4400-B8F3-A81FF533F1B5}" srcOrd="6" destOrd="0" presId="urn:microsoft.com/office/officeart/2005/8/layout/default"/>
    <dgm:cxn modelId="{7853F21B-D928-4B1E-BCE3-05F1E7DAC089}" type="presParOf" srcId="{5E56E001-66A6-4ED1-89E2-9D76D7DCF605}" destId="{2481CE86-0739-4C36-85F5-5DDAD3C6EDFD}" srcOrd="7" destOrd="0" presId="urn:microsoft.com/office/officeart/2005/8/layout/default"/>
    <dgm:cxn modelId="{B2A4801A-DDE4-4DDA-85BD-6399F495DD66}" type="presParOf" srcId="{5E56E001-66A6-4ED1-89E2-9D76D7DCF605}" destId="{1A55EEE9-0D02-4119-A034-1978F2E96394}" srcOrd="8" destOrd="0" presId="urn:microsoft.com/office/officeart/2005/8/layout/default"/>
    <dgm:cxn modelId="{CFAB7767-B2CD-4D0E-AD5F-AEBBA67D13AF}" type="presParOf" srcId="{5E56E001-66A6-4ED1-89E2-9D76D7DCF605}" destId="{17DF7B25-79F5-4D5B-A493-193084658C7A}" srcOrd="9" destOrd="0" presId="urn:microsoft.com/office/officeart/2005/8/layout/default"/>
    <dgm:cxn modelId="{A071471B-E1B0-4719-86AC-726D833F9E9A}" type="presParOf" srcId="{5E56E001-66A6-4ED1-89E2-9D76D7DCF605}" destId="{1B4156FF-5EED-4E42-9049-8B7A3355717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9C48DC-E5C1-48F9-8441-128CCB976419}"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A22373C-69FE-4DE0-8BA2-4CCCA7D68BAB}">
      <dgm:prSet/>
      <dgm:spPr/>
      <dgm:t>
        <a:bodyPr/>
        <a:lstStyle/>
        <a:p>
          <a:r>
            <a:rPr lang="en-US" b="1" dirty="0">
              <a:latin typeface="Abadi" panose="020B0604020104020204" pitchFamily="34" charset="0"/>
            </a:rPr>
            <a:t>1. </a:t>
          </a:r>
          <a:r>
            <a:rPr lang="en-US" dirty="0">
              <a:latin typeface="Abadi" panose="020B0604020104020204" pitchFamily="34" charset="0"/>
            </a:rPr>
            <a:t>Which of the following must you do first when assigning users to Intune?</a:t>
          </a:r>
        </a:p>
      </dgm:t>
    </dgm:pt>
    <dgm:pt modelId="{D3922891-66A7-4568-8D35-5312F34EEC49}" type="parTrans" cxnId="{78DA8DB9-B8B0-48F3-9039-456746173A61}">
      <dgm:prSet/>
      <dgm:spPr/>
      <dgm:t>
        <a:bodyPr/>
        <a:lstStyle/>
        <a:p>
          <a:endParaRPr lang="en-US">
            <a:latin typeface="Abadi" panose="020B0604020104020204" pitchFamily="34" charset="0"/>
          </a:endParaRPr>
        </a:p>
      </dgm:t>
    </dgm:pt>
    <dgm:pt modelId="{CA032611-A8E0-4F6F-A8D6-2F99C2E8AEDB}" type="sibTrans" cxnId="{78DA8DB9-B8B0-48F3-9039-456746173A61}">
      <dgm:prSet/>
      <dgm:spPr/>
      <dgm:t>
        <a:bodyPr/>
        <a:lstStyle/>
        <a:p>
          <a:endParaRPr lang="en-US">
            <a:latin typeface="Abadi" panose="020B0604020104020204" pitchFamily="34" charset="0"/>
          </a:endParaRPr>
        </a:p>
      </dgm:t>
    </dgm:pt>
    <dgm:pt modelId="{AE39FE3F-E959-45D0-9C7F-70ED72A0183D}">
      <dgm:prSet/>
      <dgm:spPr/>
      <dgm:t>
        <a:bodyPr/>
        <a:lstStyle/>
        <a:p>
          <a:r>
            <a:rPr lang="en-US" dirty="0">
              <a:latin typeface="Abadi" panose="020B0604020104020204" pitchFamily="34" charset="0"/>
            </a:rPr>
            <a:t>You must first assign an Intune license to the user.</a:t>
          </a:r>
        </a:p>
      </dgm:t>
    </dgm:pt>
    <dgm:pt modelId="{E85917B9-D2E9-4CA8-BC8C-D7F362A377F8}" type="parTrans" cxnId="{056ECC86-5AD9-4B24-9855-2922DC2722CD}">
      <dgm:prSet/>
      <dgm:spPr/>
      <dgm:t>
        <a:bodyPr/>
        <a:lstStyle/>
        <a:p>
          <a:endParaRPr lang="en-US">
            <a:latin typeface="Abadi" panose="020B0604020104020204" pitchFamily="34" charset="0"/>
          </a:endParaRPr>
        </a:p>
      </dgm:t>
    </dgm:pt>
    <dgm:pt modelId="{19AA5BCF-95B7-4E07-96E2-DAE11217EEA8}" type="sibTrans" cxnId="{056ECC86-5AD9-4B24-9855-2922DC2722CD}">
      <dgm:prSet/>
      <dgm:spPr/>
      <dgm:t>
        <a:bodyPr/>
        <a:lstStyle/>
        <a:p>
          <a:endParaRPr lang="en-US">
            <a:latin typeface="Abadi" panose="020B0604020104020204" pitchFamily="34" charset="0"/>
          </a:endParaRPr>
        </a:p>
      </dgm:t>
    </dgm:pt>
    <dgm:pt modelId="{B081B6B4-9FD7-4DF0-BDDC-343D3D04ABF7}">
      <dgm:prSet/>
      <dgm:spPr/>
      <dgm:t>
        <a:bodyPr/>
        <a:lstStyle/>
        <a:p>
          <a:r>
            <a:rPr lang="en-US" dirty="0">
              <a:latin typeface="Abadi" panose="020B0604020104020204" pitchFamily="34" charset="0"/>
            </a:rPr>
            <a:t>You must first enroll a user's device into the Intune service.</a:t>
          </a:r>
        </a:p>
      </dgm:t>
    </dgm:pt>
    <dgm:pt modelId="{67545A8C-49E4-447D-9C97-B23BC4C9B3B7}" type="parTrans" cxnId="{48B86991-60F9-4737-9984-F491370E2B0A}">
      <dgm:prSet/>
      <dgm:spPr/>
      <dgm:t>
        <a:bodyPr/>
        <a:lstStyle/>
        <a:p>
          <a:endParaRPr lang="en-US">
            <a:latin typeface="Abadi" panose="020B0604020104020204" pitchFamily="34" charset="0"/>
          </a:endParaRPr>
        </a:p>
      </dgm:t>
    </dgm:pt>
    <dgm:pt modelId="{630C042F-DDA2-48C4-AF72-7324E62D2FCA}" type="sibTrans" cxnId="{48B86991-60F9-4737-9984-F491370E2B0A}">
      <dgm:prSet/>
      <dgm:spPr/>
      <dgm:t>
        <a:bodyPr/>
        <a:lstStyle/>
        <a:p>
          <a:endParaRPr lang="en-US">
            <a:latin typeface="Abadi" panose="020B0604020104020204" pitchFamily="34" charset="0"/>
          </a:endParaRPr>
        </a:p>
      </dgm:t>
    </dgm:pt>
    <dgm:pt modelId="{E84E23F5-42EE-4941-A03F-4E01BF3CBCA3}">
      <dgm:prSet/>
      <dgm:spPr/>
      <dgm:t>
        <a:bodyPr/>
        <a:lstStyle/>
        <a:p>
          <a:r>
            <a:rPr lang="en-US" dirty="0">
              <a:latin typeface="Abadi" panose="020B0604020104020204" pitchFamily="34" charset="0"/>
            </a:rPr>
            <a:t>You must first create a user in the Intune service.</a:t>
          </a:r>
        </a:p>
      </dgm:t>
    </dgm:pt>
    <dgm:pt modelId="{847F4B68-BCFC-4379-AFE7-59187C563A8F}" type="parTrans" cxnId="{1253F0FF-8B3B-494D-B12C-51BD022EB1A7}">
      <dgm:prSet/>
      <dgm:spPr/>
      <dgm:t>
        <a:bodyPr/>
        <a:lstStyle/>
        <a:p>
          <a:endParaRPr lang="en-US">
            <a:latin typeface="Abadi" panose="020B0604020104020204" pitchFamily="34" charset="0"/>
          </a:endParaRPr>
        </a:p>
      </dgm:t>
    </dgm:pt>
    <dgm:pt modelId="{C98C6F89-92F8-444E-8F83-46DC801706F1}" type="sibTrans" cxnId="{1253F0FF-8B3B-494D-B12C-51BD022EB1A7}">
      <dgm:prSet/>
      <dgm:spPr/>
      <dgm:t>
        <a:bodyPr/>
        <a:lstStyle/>
        <a:p>
          <a:endParaRPr lang="en-US">
            <a:latin typeface="Abadi" panose="020B0604020104020204" pitchFamily="34" charset="0"/>
          </a:endParaRPr>
        </a:p>
      </dgm:t>
    </dgm:pt>
    <dgm:pt modelId="{606BD4CC-3495-4D6F-BB6A-CE2AB29867EA}">
      <dgm:prSet/>
      <dgm:spPr/>
      <dgm:t>
        <a:bodyPr/>
        <a:lstStyle/>
        <a:p>
          <a:r>
            <a:rPr lang="en-US" b="1" dirty="0">
              <a:latin typeface="Abadi" panose="020B0604020104020204" pitchFamily="34" charset="0"/>
            </a:rPr>
            <a:t>2. </a:t>
          </a:r>
          <a:r>
            <a:rPr lang="en-US" dirty="0">
              <a:latin typeface="Abadi" panose="020B0604020104020204" pitchFamily="34" charset="0"/>
            </a:rPr>
            <a:t>When you sign up for a Microsoft service, you commonly create a tenant. Which statement best describes a tenant?</a:t>
          </a:r>
        </a:p>
      </dgm:t>
    </dgm:pt>
    <dgm:pt modelId="{12114D36-0630-4958-A8FD-2077C6B54D68}" type="parTrans" cxnId="{2F58FF08-B1BE-47B2-91D6-98D5F76A7EF5}">
      <dgm:prSet/>
      <dgm:spPr/>
      <dgm:t>
        <a:bodyPr/>
        <a:lstStyle/>
        <a:p>
          <a:endParaRPr lang="en-US">
            <a:latin typeface="Abadi" panose="020B0604020104020204" pitchFamily="34" charset="0"/>
          </a:endParaRPr>
        </a:p>
      </dgm:t>
    </dgm:pt>
    <dgm:pt modelId="{98B07296-B9DC-4ACF-BA18-8993C9D09B88}" type="sibTrans" cxnId="{2F58FF08-B1BE-47B2-91D6-98D5F76A7EF5}">
      <dgm:prSet/>
      <dgm:spPr/>
      <dgm:t>
        <a:bodyPr/>
        <a:lstStyle/>
        <a:p>
          <a:endParaRPr lang="en-US">
            <a:latin typeface="Abadi" panose="020B0604020104020204" pitchFamily="34" charset="0"/>
          </a:endParaRPr>
        </a:p>
      </dgm:t>
    </dgm:pt>
    <dgm:pt modelId="{BF4D21E6-14E1-4797-8AAD-66A767749390}">
      <dgm:prSet/>
      <dgm:spPr/>
      <dgm:t>
        <a:bodyPr/>
        <a:lstStyle/>
        <a:p>
          <a:r>
            <a:rPr lang="en-US" dirty="0">
              <a:latin typeface="Abadi" panose="020B0604020104020204" pitchFamily="34" charset="0"/>
            </a:rPr>
            <a:t>A tenant is a single dedicated server hosted inside a separate partition used by Intune to manage your organization's devices.</a:t>
          </a:r>
        </a:p>
      </dgm:t>
    </dgm:pt>
    <dgm:pt modelId="{2D80F3F1-05CD-4389-B477-B51617FBCF8C}" type="parTrans" cxnId="{CF069D42-2533-4D5E-87E1-320D59E7AE80}">
      <dgm:prSet/>
      <dgm:spPr/>
      <dgm:t>
        <a:bodyPr/>
        <a:lstStyle/>
        <a:p>
          <a:endParaRPr lang="en-US">
            <a:latin typeface="Abadi" panose="020B0604020104020204" pitchFamily="34" charset="0"/>
          </a:endParaRPr>
        </a:p>
      </dgm:t>
    </dgm:pt>
    <dgm:pt modelId="{5171A8FF-D4BF-4247-9DD3-1F121825F015}" type="sibTrans" cxnId="{CF069D42-2533-4D5E-87E1-320D59E7AE80}">
      <dgm:prSet/>
      <dgm:spPr/>
      <dgm:t>
        <a:bodyPr/>
        <a:lstStyle/>
        <a:p>
          <a:endParaRPr lang="en-US">
            <a:latin typeface="Abadi" panose="020B0604020104020204" pitchFamily="34" charset="0"/>
          </a:endParaRPr>
        </a:p>
      </dgm:t>
    </dgm:pt>
    <dgm:pt modelId="{9ADA1402-5BC5-4A26-B56B-C99872FEE7BF}">
      <dgm:prSet/>
      <dgm:spPr/>
      <dgm:t>
        <a:bodyPr/>
        <a:lstStyle/>
        <a:p>
          <a:r>
            <a:rPr lang="en-US" dirty="0">
              <a:latin typeface="Abadi" panose="020B0604020104020204" pitchFamily="34" charset="0"/>
            </a:rPr>
            <a:t>A tenant is a dedicated instance of Azure Active Directory (Azure AD) where your subscription to Intune is hosted. Your organization receives this tenant at the beginning of a relationship with Microsoft. It's in this Azure AD tenant that you register and manage your end user's devices and apps.</a:t>
          </a:r>
        </a:p>
      </dgm:t>
    </dgm:pt>
    <dgm:pt modelId="{E27099F7-1FEC-4CE5-8136-5D99C0B33773}" type="parTrans" cxnId="{C4FF41C0-FC02-46DA-9C36-F2D10D106C4F}">
      <dgm:prSet/>
      <dgm:spPr/>
      <dgm:t>
        <a:bodyPr/>
        <a:lstStyle/>
        <a:p>
          <a:endParaRPr lang="en-US">
            <a:latin typeface="Abadi" panose="020B0604020104020204" pitchFamily="34" charset="0"/>
          </a:endParaRPr>
        </a:p>
      </dgm:t>
    </dgm:pt>
    <dgm:pt modelId="{97DCB7E8-3998-476D-BB87-1C5CA14F4505}" type="sibTrans" cxnId="{C4FF41C0-FC02-46DA-9C36-F2D10D106C4F}">
      <dgm:prSet/>
      <dgm:spPr/>
      <dgm:t>
        <a:bodyPr/>
        <a:lstStyle/>
        <a:p>
          <a:endParaRPr lang="en-US">
            <a:latin typeface="Abadi" panose="020B0604020104020204" pitchFamily="34" charset="0"/>
          </a:endParaRPr>
        </a:p>
      </dgm:t>
    </dgm:pt>
    <dgm:pt modelId="{5231B9AE-E0EC-4C96-B27B-4A02DF1BABC0}">
      <dgm:prSet/>
      <dgm:spPr/>
      <dgm:t>
        <a:bodyPr/>
        <a:lstStyle/>
        <a:p>
          <a:r>
            <a:rPr lang="en-US" dirty="0">
              <a:latin typeface="Abadi" panose="020B0604020104020204" pitchFamily="34" charset="0"/>
            </a:rPr>
            <a:t>A tenant isn't related to device or app management.</a:t>
          </a:r>
        </a:p>
      </dgm:t>
    </dgm:pt>
    <dgm:pt modelId="{9D6F5495-5443-481B-B104-D3849A94A094}" type="parTrans" cxnId="{69CB8676-D982-41CE-B6BF-71F7B6C9397A}">
      <dgm:prSet/>
      <dgm:spPr/>
      <dgm:t>
        <a:bodyPr/>
        <a:lstStyle/>
        <a:p>
          <a:endParaRPr lang="en-US">
            <a:latin typeface="Abadi" panose="020B0604020104020204" pitchFamily="34" charset="0"/>
          </a:endParaRPr>
        </a:p>
      </dgm:t>
    </dgm:pt>
    <dgm:pt modelId="{270D3C17-C42D-4AB8-9860-9775DF63B40C}" type="sibTrans" cxnId="{69CB8676-D982-41CE-B6BF-71F7B6C9397A}">
      <dgm:prSet/>
      <dgm:spPr/>
      <dgm:t>
        <a:bodyPr/>
        <a:lstStyle/>
        <a:p>
          <a:endParaRPr lang="en-US">
            <a:latin typeface="Abadi" panose="020B0604020104020204" pitchFamily="34" charset="0"/>
          </a:endParaRPr>
        </a:p>
      </dgm:t>
    </dgm:pt>
    <dgm:pt modelId="{F63201C5-4864-42D3-AC56-5A84AEDB1B1C}">
      <dgm:prSet/>
      <dgm:spPr/>
      <dgm:t>
        <a:bodyPr/>
        <a:lstStyle/>
        <a:p>
          <a:r>
            <a:rPr lang="en-US" b="1" dirty="0">
              <a:latin typeface="Abadi" panose="020B0604020104020204" pitchFamily="34" charset="0"/>
            </a:rPr>
            <a:t>3. </a:t>
          </a:r>
          <a:r>
            <a:rPr lang="en-US" dirty="0">
              <a:latin typeface="Abadi" panose="020B0604020104020204" pitchFamily="34" charset="0"/>
            </a:rPr>
            <a:t>Which of the following must you do first before assigning a role (such as admin) to a Intune user?</a:t>
          </a:r>
        </a:p>
      </dgm:t>
    </dgm:pt>
    <dgm:pt modelId="{3B00918A-310D-4EA7-AEFA-642A10FFD588}" type="parTrans" cxnId="{9D3BC28B-9B6C-4DD8-8728-D92433B41A30}">
      <dgm:prSet/>
      <dgm:spPr/>
      <dgm:t>
        <a:bodyPr/>
        <a:lstStyle/>
        <a:p>
          <a:endParaRPr lang="en-US">
            <a:latin typeface="Abadi" panose="020B0604020104020204" pitchFamily="34" charset="0"/>
          </a:endParaRPr>
        </a:p>
      </dgm:t>
    </dgm:pt>
    <dgm:pt modelId="{AA5CD8A2-C93D-4770-B7C0-E2CEC8549210}" type="sibTrans" cxnId="{9D3BC28B-9B6C-4DD8-8728-D92433B41A30}">
      <dgm:prSet/>
      <dgm:spPr/>
      <dgm:t>
        <a:bodyPr/>
        <a:lstStyle/>
        <a:p>
          <a:endParaRPr lang="en-US">
            <a:latin typeface="Abadi" panose="020B0604020104020204" pitchFamily="34" charset="0"/>
          </a:endParaRPr>
        </a:p>
      </dgm:t>
    </dgm:pt>
    <dgm:pt modelId="{2BF64AC8-DD65-4A4C-ADBE-120F1CAED329}">
      <dgm:prSet/>
      <dgm:spPr/>
      <dgm:t>
        <a:bodyPr/>
        <a:lstStyle/>
        <a:p>
          <a:r>
            <a:rPr lang="en-US" dirty="0">
              <a:latin typeface="Abadi" panose="020B0604020104020204" pitchFamily="34" charset="0"/>
            </a:rPr>
            <a:t>You must first assign an Intune license to the user.</a:t>
          </a:r>
        </a:p>
      </dgm:t>
    </dgm:pt>
    <dgm:pt modelId="{F8261F1F-CEE5-4138-AEDA-4E15EBF6298A}" type="parTrans" cxnId="{A68AFD28-0591-40ED-A4F0-679B9CCDB6DD}">
      <dgm:prSet/>
      <dgm:spPr/>
      <dgm:t>
        <a:bodyPr/>
        <a:lstStyle/>
        <a:p>
          <a:endParaRPr lang="en-US">
            <a:latin typeface="Abadi" panose="020B0604020104020204" pitchFamily="34" charset="0"/>
          </a:endParaRPr>
        </a:p>
      </dgm:t>
    </dgm:pt>
    <dgm:pt modelId="{F6E328FF-D852-4880-85F1-90C413F9744D}" type="sibTrans" cxnId="{A68AFD28-0591-40ED-A4F0-679B9CCDB6DD}">
      <dgm:prSet/>
      <dgm:spPr/>
      <dgm:t>
        <a:bodyPr/>
        <a:lstStyle/>
        <a:p>
          <a:endParaRPr lang="en-US">
            <a:latin typeface="Abadi" panose="020B0604020104020204" pitchFamily="34" charset="0"/>
          </a:endParaRPr>
        </a:p>
      </dgm:t>
    </dgm:pt>
    <dgm:pt modelId="{B43A6952-1243-4B7E-B241-630DDB9D556F}">
      <dgm:prSet/>
      <dgm:spPr/>
      <dgm:t>
        <a:bodyPr/>
        <a:lstStyle/>
        <a:p>
          <a:r>
            <a:rPr lang="en-US" dirty="0">
              <a:latin typeface="Abadi" panose="020B0604020104020204" pitchFamily="34" charset="0"/>
            </a:rPr>
            <a:t>You must first enroll the user's device into the Intune service.</a:t>
          </a:r>
        </a:p>
      </dgm:t>
    </dgm:pt>
    <dgm:pt modelId="{4CF7E88C-8904-45F7-9E38-4E787E4974F2}" type="parTrans" cxnId="{0CA9FC63-59AF-494B-86E9-6D2149C53D6D}">
      <dgm:prSet/>
      <dgm:spPr/>
      <dgm:t>
        <a:bodyPr/>
        <a:lstStyle/>
        <a:p>
          <a:endParaRPr lang="en-US">
            <a:latin typeface="Abadi" panose="020B0604020104020204" pitchFamily="34" charset="0"/>
          </a:endParaRPr>
        </a:p>
      </dgm:t>
    </dgm:pt>
    <dgm:pt modelId="{7C7D4CA2-6BF8-48D8-8F57-09A7A96BF9DE}" type="sibTrans" cxnId="{0CA9FC63-59AF-494B-86E9-6D2149C53D6D}">
      <dgm:prSet/>
      <dgm:spPr/>
      <dgm:t>
        <a:bodyPr/>
        <a:lstStyle/>
        <a:p>
          <a:endParaRPr lang="en-US">
            <a:latin typeface="Abadi" panose="020B0604020104020204" pitchFamily="34" charset="0"/>
          </a:endParaRPr>
        </a:p>
      </dgm:t>
    </dgm:pt>
    <dgm:pt modelId="{F866187E-688A-4FF8-8F9E-8EE4501C8EC1}" type="pres">
      <dgm:prSet presAssocID="{389C48DC-E5C1-48F9-8441-128CCB976419}" presName="linear" presStyleCnt="0">
        <dgm:presLayoutVars>
          <dgm:dir/>
          <dgm:animLvl val="lvl"/>
          <dgm:resizeHandles val="exact"/>
        </dgm:presLayoutVars>
      </dgm:prSet>
      <dgm:spPr/>
    </dgm:pt>
    <dgm:pt modelId="{1C2317E8-3E61-4179-8799-AD5927E09132}" type="pres">
      <dgm:prSet presAssocID="{DA22373C-69FE-4DE0-8BA2-4CCCA7D68BAB}" presName="parentLin" presStyleCnt="0"/>
      <dgm:spPr/>
    </dgm:pt>
    <dgm:pt modelId="{CAD32422-C737-44ED-9019-227EC01E5C0D}" type="pres">
      <dgm:prSet presAssocID="{DA22373C-69FE-4DE0-8BA2-4CCCA7D68BAB}" presName="parentLeftMargin" presStyleLbl="node1" presStyleIdx="0" presStyleCnt="3"/>
      <dgm:spPr/>
    </dgm:pt>
    <dgm:pt modelId="{06684AF8-8837-48A4-ABA7-A5B69A1C98CE}" type="pres">
      <dgm:prSet presAssocID="{DA22373C-69FE-4DE0-8BA2-4CCCA7D68BAB}" presName="parentText" presStyleLbl="node1" presStyleIdx="0" presStyleCnt="3">
        <dgm:presLayoutVars>
          <dgm:chMax val="0"/>
          <dgm:bulletEnabled val="1"/>
        </dgm:presLayoutVars>
      </dgm:prSet>
      <dgm:spPr/>
    </dgm:pt>
    <dgm:pt modelId="{35E6D253-BFCE-44DF-AB93-F227B92D8D20}" type="pres">
      <dgm:prSet presAssocID="{DA22373C-69FE-4DE0-8BA2-4CCCA7D68BAB}" presName="negativeSpace" presStyleCnt="0"/>
      <dgm:spPr/>
    </dgm:pt>
    <dgm:pt modelId="{5B7FF75F-D642-4CAB-8B6E-010521673EB6}" type="pres">
      <dgm:prSet presAssocID="{DA22373C-69FE-4DE0-8BA2-4CCCA7D68BAB}" presName="childText" presStyleLbl="conFgAcc1" presStyleIdx="0" presStyleCnt="3">
        <dgm:presLayoutVars>
          <dgm:bulletEnabled val="1"/>
        </dgm:presLayoutVars>
      </dgm:prSet>
      <dgm:spPr/>
    </dgm:pt>
    <dgm:pt modelId="{22371678-3282-430C-AB4D-9294D992DD66}" type="pres">
      <dgm:prSet presAssocID="{CA032611-A8E0-4F6F-A8D6-2F99C2E8AEDB}" presName="spaceBetweenRectangles" presStyleCnt="0"/>
      <dgm:spPr/>
    </dgm:pt>
    <dgm:pt modelId="{E4807973-2017-4889-BD3A-5C1CDD94BD1C}" type="pres">
      <dgm:prSet presAssocID="{606BD4CC-3495-4D6F-BB6A-CE2AB29867EA}" presName="parentLin" presStyleCnt="0"/>
      <dgm:spPr/>
    </dgm:pt>
    <dgm:pt modelId="{169D2A46-CA5B-49DD-BFEA-047E7FE93B08}" type="pres">
      <dgm:prSet presAssocID="{606BD4CC-3495-4D6F-BB6A-CE2AB29867EA}" presName="parentLeftMargin" presStyleLbl="node1" presStyleIdx="0" presStyleCnt="3"/>
      <dgm:spPr/>
    </dgm:pt>
    <dgm:pt modelId="{B16C9A47-75D3-43E1-8BD9-E434A967AF20}" type="pres">
      <dgm:prSet presAssocID="{606BD4CC-3495-4D6F-BB6A-CE2AB29867EA}" presName="parentText" presStyleLbl="node1" presStyleIdx="1" presStyleCnt="3">
        <dgm:presLayoutVars>
          <dgm:chMax val="0"/>
          <dgm:bulletEnabled val="1"/>
        </dgm:presLayoutVars>
      </dgm:prSet>
      <dgm:spPr/>
    </dgm:pt>
    <dgm:pt modelId="{575C703A-E2BC-4042-85B4-A023DC129D87}" type="pres">
      <dgm:prSet presAssocID="{606BD4CC-3495-4D6F-BB6A-CE2AB29867EA}" presName="negativeSpace" presStyleCnt="0"/>
      <dgm:spPr/>
    </dgm:pt>
    <dgm:pt modelId="{78FBDC3B-D33C-4A0A-B143-95A07E2EA03A}" type="pres">
      <dgm:prSet presAssocID="{606BD4CC-3495-4D6F-BB6A-CE2AB29867EA}" presName="childText" presStyleLbl="conFgAcc1" presStyleIdx="1" presStyleCnt="3">
        <dgm:presLayoutVars>
          <dgm:bulletEnabled val="1"/>
        </dgm:presLayoutVars>
      </dgm:prSet>
      <dgm:spPr/>
    </dgm:pt>
    <dgm:pt modelId="{52109C44-2149-462F-BE42-21E83BDFADC5}" type="pres">
      <dgm:prSet presAssocID="{98B07296-B9DC-4ACF-BA18-8993C9D09B88}" presName="spaceBetweenRectangles" presStyleCnt="0"/>
      <dgm:spPr/>
    </dgm:pt>
    <dgm:pt modelId="{E71C7382-FE16-4929-9827-6A6A19BECC05}" type="pres">
      <dgm:prSet presAssocID="{F63201C5-4864-42D3-AC56-5A84AEDB1B1C}" presName="parentLin" presStyleCnt="0"/>
      <dgm:spPr/>
    </dgm:pt>
    <dgm:pt modelId="{96622433-857F-417D-9DCB-9BA31F7AF84E}" type="pres">
      <dgm:prSet presAssocID="{F63201C5-4864-42D3-AC56-5A84AEDB1B1C}" presName="parentLeftMargin" presStyleLbl="node1" presStyleIdx="1" presStyleCnt="3"/>
      <dgm:spPr/>
    </dgm:pt>
    <dgm:pt modelId="{96532172-33FD-400F-88F2-2F3C0AB41803}" type="pres">
      <dgm:prSet presAssocID="{F63201C5-4864-42D3-AC56-5A84AEDB1B1C}" presName="parentText" presStyleLbl="node1" presStyleIdx="2" presStyleCnt="3">
        <dgm:presLayoutVars>
          <dgm:chMax val="0"/>
          <dgm:bulletEnabled val="1"/>
        </dgm:presLayoutVars>
      </dgm:prSet>
      <dgm:spPr/>
    </dgm:pt>
    <dgm:pt modelId="{658638ED-C8C9-4E9E-BABD-CA2440A84A1D}" type="pres">
      <dgm:prSet presAssocID="{F63201C5-4864-42D3-AC56-5A84AEDB1B1C}" presName="negativeSpace" presStyleCnt="0"/>
      <dgm:spPr/>
    </dgm:pt>
    <dgm:pt modelId="{C52B42AD-439E-41D0-B982-CA22EF8FF6BA}" type="pres">
      <dgm:prSet presAssocID="{F63201C5-4864-42D3-AC56-5A84AEDB1B1C}" presName="childText" presStyleLbl="conFgAcc1" presStyleIdx="2" presStyleCnt="3">
        <dgm:presLayoutVars>
          <dgm:bulletEnabled val="1"/>
        </dgm:presLayoutVars>
      </dgm:prSet>
      <dgm:spPr/>
    </dgm:pt>
  </dgm:ptLst>
  <dgm:cxnLst>
    <dgm:cxn modelId="{62BE1604-53D9-4F9B-9412-B8CD783126AB}" type="presOf" srcId="{BF4D21E6-14E1-4797-8AAD-66A767749390}" destId="{78FBDC3B-D33C-4A0A-B143-95A07E2EA03A}" srcOrd="0" destOrd="0" presId="urn:microsoft.com/office/officeart/2005/8/layout/list1"/>
    <dgm:cxn modelId="{2F58FF08-B1BE-47B2-91D6-98D5F76A7EF5}" srcId="{389C48DC-E5C1-48F9-8441-128CCB976419}" destId="{606BD4CC-3495-4D6F-BB6A-CE2AB29867EA}" srcOrd="1" destOrd="0" parTransId="{12114D36-0630-4958-A8FD-2077C6B54D68}" sibTransId="{98B07296-B9DC-4ACF-BA18-8993C9D09B88}"/>
    <dgm:cxn modelId="{44B8E425-49BB-4126-879C-E7D71CD69BAC}" type="presOf" srcId="{389C48DC-E5C1-48F9-8441-128CCB976419}" destId="{F866187E-688A-4FF8-8F9E-8EE4501C8EC1}" srcOrd="0" destOrd="0" presId="urn:microsoft.com/office/officeart/2005/8/layout/list1"/>
    <dgm:cxn modelId="{A68AFD28-0591-40ED-A4F0-679B9CCDB6DD}" srcId="{F63201C5-4864-42D3-AC56-5A84AEDB1B1C}" destId="{2BF64AC8-DD65-4A4C-ADBE-120F1CAED329}" srcOrd="0" destOrd="0" parTransId="{F8261F1F-CEE5-4138-AEDA-4E15EBF6298A}" sibTransId="{F6E328FF-D852-4880-85F1-90C413F9744D}"/>
    <dgm:cxn modelId="{50865A2B-602B-4635-8EF0-ADC9998F30DF}" type="presOf" srcId="{E84E23F5-42EE-4941-A03F-4E01BF3CBCA3}" destId="{5B7FF75F-D642-4CAB-8B6E-010521673EB6}" srcOrd="0" destOrd="2" presId="urn:microsoft.com/office/officeart/2005/8/layout/list1"/>
    <dgm:cxn modelId="{55FDD32F-F41A-42C5-9A0D-4FC4A2C0A505}" type="presOf" srcId="{B081B6B4-9FD7-4DF0-BDDC-343D3D04ABF7}" destId="{5B7FF75F-D642-4CAB-8B6E-010521673EB6}" srcOrd="0" destOrd="1" presId="urn:microsoft.com/office/officeart/2005/8/layout/list1"/>
    <dgm:cxn modelId="{CF069D42-2533-4D5E-87E1-320D59E7AE80}" srcId="{606BD4CC-3495-4D6F-BB6A-CE2AB29867EA}" destId="{BF4D21E6-14E1-4797-8AAD-66A767749390}" srcOrd="0" destOrd="0" parTransId="{2D80F3F1-05CD-4389-B477-B51617FBCF8C}" sibTransId="{5171A8FF-D4BF-4247-9DD3-1F121825F015}"/>
    <dgm:cxn modelId="{0CA9FC63-59AF-494B-86E9-6D2149C53D6D}" srcId="{F63201C5-4864-42D3-AC56-5A84AEDB1B1C}" destId="{B43A6952-1243-4B7E-B241-630DDB9D556F}" srcOrd="1" destOrd="0" parTransId="{4CF7E88C-8904-45F7-9E38-4E787E4974F2}" sibTransId="{7C7D4CA2-6BF8-48D8-8F57-09A7A96BF9DE}"/>
    <dgm:cxn modelId="{A236CC46-CD51-47A7-B119-263BA399AEB7}" type="presOf" srcId="{DA22373C-69FE-4DE0-8BA2-4CCCA7D68BAB}" destId="{06684AF8-8837-48A4-ABA7-A5B69A1C98CE}" srcOrd="1" destOrd="0" presId="urn:microsoft.com/office/officeart/2005/8/layout/list1"/>
    <dgm:cxn modelId="{DB585569-2180-4006-B1E6-1669975DF7D1}" type="presOf" srcId="{AE39FE3F-E959-45D0-9C7F-70ED72A0183D}" destId="{5B7FF75F-D642-4CAB-8B6E-010521673EB6}" srcOrd="0" destOrd="0" presId="urn:microsoft.com/office/officeart/2005/8/layout/list1"/>
    <dgm:cxn modelId="{D144D54B-C8EA-4D22-A599-2F9E0DFC29B7}" type="presOf" srcId="{B43A6952-1243-4B7E-B241-630DDB9D556F}" destId="{C52B42AD-439E-41D0-B982-CA22EF8FF6BA}" srcOrd="0" destOrd="1" presId="urn:microsoft.com/office/officeart/2005/8/layout/list1"/>
    <dgm:cxn modelId="{69CB8676-D982-41CE-B6BF-71F7B6C9397A}" srcId="{606BD4CC-3495-4D6F-BB6A-CE2AB29867EA}" destId="{5231B9AE-E0EC-4C96-B27B-4A02DF1BABC0}" srcOrd="2" destOrd="0" parTransId="{9D6F5495-5443-481B-B104-D3849A94A094}" sibTransId="{270D3C17-C42D-4AB8-9860-9775DF63B40C}"/>
    <dgm:cxn modelId="{1B540779-BAEE-4BC9-8528-A496B5B77503}" type="presOf" srcId="{2BF64AC8-DD65-4A4C-ADBE-120F1CAED329}" destId="{C52B42AD-439E-41D0-B982-CA22EF8FF6BA}" srcOrd="0" destOrd="0" presId="urn:microsoft.com/office/officeart/2005/8/layout/list1"/>
    <dgm:cxn modelId="{056ECC86-5AD9-4B24-9855-2922DC2722CD}" srcId="{DA22373C-69FE-4DE0-8BA2-4CCCA7D68BAB}" destId="{AE39FE3F-E959-45D0-9C7F-70ED72A0183D}" srcOrd="0" destOrd="0" parTransId="{E85917B9-D2E9-4CA8-BC8C-D7F362A377F8}" sibTransId="{19AA5BCF-95B7-4E07-96E2-DAE11217EEA8}"/>
    <dgm:cxn modelId="{9EB9B488-2ED5-4888-B6C4-5F1CA2DFB765}" type="presOf" srcId="{9ADA1402-5BC5-4A26-B56B-C99872FEE7BF}" destId="{78FBDC3B-D33C-4A0A-B143-95A07E2EA03A}" srcOrd="0" destOrd="1" presId="urn:microsoft.com/office/officeart/2005/8/layout/list1"/>
    <dgm:cxn modelId="{9D3BC28B-9B6C-4DD8-8728-D92433B41A30}" srcId="{389C48DC-E5C1-48F9-8441-128CCB976419}" destId="{F63201C5-4864-42D3-AC56-5A84AEDB1B1C}" srcOrd="2" destOrd="0" parTransId="{3B00918A-310D-4EA7-AEFA-642A10FFD588}" sibTransId="{AA5CD8A2-C93D-4770-B7C0-E2CEC8549210}"/>
    <dgm:cxn modelId="{48B86991-60F9-4737-9984-F491370E2B0A}" srcId="{DA22373C-69FE-4DE0-8BA2-4CCCA7D68BAB}" destId="{B081B6B4-9FD7-4DF0-BDDC-343D3D04ABF7}" srcOrd="1" destOrd="0" parTransId="{67545A8C-49E4-447D-9C97-B23BC4C9B3B7}" sibTransId="{630C042F-DDA2-48C4-AF72-7324E62D2FCA}"/>
    <dgm:cxn modelId="{F16E51A1-6301-4A30-ACC7-025442149A7B}" type="presOf" srcId="{606BD4CC-3495-4D6F-BB6A-CE2AB29867EA}" destId="{169D2A46-CA5B-49DD-BFEA-047E7FE93B08}" srcOrd="0" destOrd="0" presId="urn:microsoft.com/office/officeart/2005/8/layout/list1"/>
    <dgm:cxn modelId="{E7A1F3AF-DD2E-4189-9697-CFCC46D0EA6D}" type="presOf" srcId="{5231B9AE-E0EC-4C96-B27B-4A02DF1BABC0}" destId="{78FBDC3B-D33C-4A0A-B143-95A07E2EA03A}" srcOrd="0" destOrd="2" presId="urn:microsoft.com/office/officeart/2005/8/layout/list1"/>
    <dgm:cxn modelId="{1A12ECB2-2846-4BDE-96B2-E02B5B0631A1}" type="presOf" srcId="{F63201C5-4864-42D3-AC56-5A84AEDB1B1C}" destId="{96622433-857F-417D-9DCB-9BA31F7AF84E}" srcOrd="0" destOrd="0" presId="urn:microsoft.com/office/officeart/2005/8/layout/list1"/>
    <dgm:cxn modelId="{78DA8DB9-B8B0-48F3-9039-456746173A61}" srcId="{389C48DC-E5C1-48F9-8441-128CCB976419}" destId="{DA22373C-69FE-4DE0-8BA2-4CCCA7D68BAB}" srcOrd="0" destOrd="0" parTransId="{D3922891-66A7-4568-8D35-5312F34EEC49}" sibTransId="{CA032611-A8E0-4F6F-A8D6-2F99C2E8AEDB}"/>
    <dgm:cxn modelId="{C4FF41C0-FC02-46DA-9C36-F2D10D106C4F}" srcId="{606BD4CC-3495-4D6F-BB6A-CE2AB29867EA}" destId="{9ADA1402-5BC5-4A26-B56B-C99872FEE7BF}" srcOrd="1" destOrd="0" parTransId="{E27099F7-1FEC-4CE5-8136-5D99C0B33773}" sibTransId="{97DCB7E8-3998-476D-BB87-1C5CA14F4505}"/>
    <dgm:cxn modelId="{0F4CF8C8-554C-4033-8CDB-A4CC83C86E73}" type="presOf" srcId="{DA22373C-69FE-4DE0-8BA2-4CCCA7D68BAB}" destId="{CAD32422-C737-44ED-9019-227EC01E5C0D}" srcOrd="0" destOrd="0" presId="urn:microsoft.com/office/officeart/2005/8/layout/list1"/>
    <dgm:cxn modelId="{09E843E1-7F6F-4D62-B71C-13E458864EDA}" type="presOf" srcId="{F63201C5-4864-42D3-AC56-5A84AEDB1B1C}" destId="{96532172-33FD-400F-88F2-2F3C0AB41803}" srcOrd="1" destOrd="0" presId="urn:microsoft.com/office/officeart/2005/8/layout/list1"/>
    <dgm:cxn modelId="{817EA2F4-C70E-4DBF-80F2-37FA8848C8CE}" type="presOf" srcId="{606BD4CC-3495-4D6F-BB6A-CE2AB29867EA}" destId="{B16C9A47-75D3-43E1-8BD9-E434A967AF20}" srcOrd="1" destOrd="0" presId="urn:microsoft.com/office/officeart/2005/8/layout/list1"/>
    <dgm:cxn modelId="{1253F0FF-8B3B-494D-B12C-51BD022EB1A7}" srcId="{DA22373C-69FE-4DE0-8BA2-4CCCA7D68BAB}" destId="{E84E23F5-42EE-4941-A03F-4E01BF3CBCA3}" srcOrd="2" destOrd="0" parTransId="{847F4B68-BCFC-4379-AFE7-59187C563A8F}" sibTransId="{C98C6F89-92F8-444E-8F83-46DC801706F1}"/>
    <dgm:cxn modelId="{CDB87F78-466B-45B7-87D6-B6B9B0283E03}" type="presParOf" srcId="{F866187E-688A-4FF8-8F9E-8EE4501C8EC1}" destId="{1C2317E8-3E61-4179-8799-AD5927E09132}" srcOrd="0" destOrd="0" presId="urn:microsoft.com/office/officeart/2005/8/layout/list1"/>
    <dgm:cxn modelId="{58CEA2E5-6294-4A2F-A45D-ACAD79259A93}" type="presParOf" srcId="{1C2317E8-3E61-4179-8799-AD5927E09132}" destId="{CAD32422-C737-44ED-9019-227EC01E5C0D}" srcOrd="0" destOrd="0" presId="urn:microsoft.com/office/officeart/2005/8/layout/list1"/>
    <dgm:cxn modelId="{BFBF5D40-88B9-45AA-A6A2-9DF0600AD049}" type="presParOf" srcId="{1C2317E8-3E61-4179-8799-AD5927E09132}" destId="{06684AF8-8837-48A4-ABA7-A5B69A1C98CE}" srcOrd="1" destOrd="0" presId="urn:microsoft.com/office/officeart/2005/8/layout/list1"/>
    <dgm:cxn modelId="{E4A5F948-75B5-489B-8CFD-9DBD8F8F3AD5}" type="presParOf" srcId="{F866187E-688A-4FF8-8F9E-8EE4501C8EC1}" destId="{35E6D253-BFCE-44DF-AB93-F227B92D8D20}" srcOrd="1" destOrd="0" presId="urn:microsoft.com/office/officeart/2005/8/layout/list1"/>
    <dgm:cxn modelId="{CF0442CA-D8CD-4F69-92B4-7E6EB34DAEAB}" type="presParOf" srcId="{F866187E-688A-4FF8-8F9E-8EE4501C8EC1}" destId="{5B7FF75F-D642-4CAB-8B6E-010521673EB6}" srcOrd="2" destOrd="0" presId="urn:microsoft.com/office/officeart/2005/8/layout/list1"/>
    <dgm:cxn modelId="{E8057758-27A7-491B-AE33-C51D19AEDCB7}" type="presParOf" srcId="{F866187E-688A-4FF8-8F9E-8EE4501C8EC1}" destId="{22371678-3282-430C-AB4D-9294D992DD66}" srcOrd="3" destOrd="0" presId="urn:microsoft.com/office/officeart/2005/8/layout/list1"/>
    <dgm:cxn modelId="{F4816EB7-2FFC-43E9-92F1-4112DF9601C7}" type="presParOf" srcId="{F866187E-688A-4FF8-8F9E-8EE4501C8EC1}" destId="{E4807973-2017-4889-BD3A-5C1CDD94BD1C}" srcOrd="4" destOrd="0" presId="urn:microsoft.com/office/officeart/2005/8/layout/list1"/>
    <dgm:cxn modelId="{46FC190F-F7D7-40C6-8BDF-9B5C37F31C82}" type="presParOf" srcId="{E4807973-2017-4889-BD3A-5C1CDD94BD1C}" destId="{169D2A46-CA5B-49DD-BFEA-047E7FE93B08}" srcOrd="0" destOrd="0" presId="urn:microsoft.com/office/officeart/2005/8/layout/list1"/>
    <dgm:cxn modelId="{0F49D346-52A2-48CD-9311-9B02D9BFD611}" type="presParOf" srcId="{E4807973-2017-4889-BD3A-5C1CDD94BD1C}" destId="{B16C9A47-75D3-43E1-8BD9-E434A967AF20}" srcOrd="1" destOrd="0" presId="urn:microsoft.com/office/officeart/2005/8/layout/list1"/>
    <dgm:cxn modelId="{DC4AC4FA-0C3F-4056-8481-CAA5C669024A}" type="presParOf" srcId="{F866187E-688A-4FF8-8F9E-8EE4501C8EC1}" destId="{575C703A-E2BC-4042-85B4-A023DC129D87}" srcOrd="5" destOrd="0" presId="urn:microsoft.com/office/officeart/2005/8/layout/list1"/>
    <dgm:cxn modelId="{B373140B-9C91-4349-B861-CB31A4113BF6}" type="presParOf" srcId="{F866187E-688A-4FF8-8F9E-8EE4501C8EC1}" destId="{78FBDC3B-D33C-4A0A-B143-95A07E2EA03A}" srcOrd="6" destOrd="0" presId="urn:microsoft.com/office/officeart/2005/8/layout/list1"/>
    <dgm:cxn modelId="{15483A91-5904-472E-8801-81395677E9D9}" type="presParOf" srcId="{F866187E-688A-4FF8-8F9E-8EE4501C8EC1}" destId="{52109C44-2149-462F-BE42-21E83BDFADC5}" srcOrd="7" destOrd="0" presId="urn:microsoft.com/office/officeart/2005/8/layout/list1"/>
    <dgm:cxn modelId="{E9CD5707-E4C9-453C-81E6-D181916EDF62}" type="presParOf" srcId="{F866187E-688A-4FF8-8F9E-8EE4501C8EC1}" destId="{E71C7382-FE16-4929-9827-6A6A19BECC05}" srcOrd="8" destOrd="0" presId="urn:microsoft.com/office/officeart/2005/8/layout/list1"/>
    <dgm:cxn modelId="{D943E445-845B-4B3C-B10A-D563200BF634}" type="presParOf" srcId="{E71C7382-FE16-4929-9827-6A6A19BECC05}" destId="{96622433-857F-417D-9DCB-9BA31F7AF84E}" srcOrd="0" destOrd="0" presId="urn:microsoft.com/office/officeart/2005/8/layout/list1"/>
    <dgm:cxn modelId="{29B8D4AB-2358-41F1-B95E-6BDDFE0073EB}" type="presParOf" srcId="{E71C7382-FE16-4929-9827-6A6A19BECC05}" destId="{96532172-33FD-400F-88F2-2F3C0AB41803}" srcOrd="1" destOrd="0" presId="urn:microsoft.com/office/officeart/2005/8/layout/list1"/>
    <dgm:cxn modelId="{681F11C7-43C1-4414-B285-E8836338667D}" type="presParOf" srcId="{F866187E-688A-4FF8-8F9E-8EE4501C8EC1}" destId="{658638ED-C8C9-4E9E-BABD-CA2440A84A1D}" srcOrd="9" destOrd="0" presId="urn:microsoft.com/office/officeart/2005/8/layout/list1"/>
    <dgm:cxn modelId="{0640BFC6-28C6-4FE2-AC9B-D131CD9B5B6B}" type="presParOf" srcId="{F866187E-688A-4FF8-8F9E-8EE4501C8EC1}" destId="{C52B42AD-439E-41D0-B982-CA22EF8FF6B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8064A-1A8B-47D2-A936-5E427FCA8245}">
      <dsp:nvSpPr>
        <dsp:cNvPr id="0" name=""/>
        <dsp:cNvSpPr/>
      </dsp:nvSpPr>
      <dsp:spPr>
        <a:xfrm>
          <a:off x="0" y="420860"/>
          <a:ext cx="10515600" cy="25089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62356" rIns="81612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Abadi" panose="020B0604020104020204" pitchFamily="34" charset="0"/>
            </a:rPr>
            <a:t>The correct licensing for Microsoft Intune and Azure Active Directory Premium</a:t>
          </a:r>
        </a:p>
        <a:p>
          <a:pPr marL="228600" lvl="1" indent="-228600" algn="l" defTabSz="889000">
            <a:lnSpc>
              <a:spcPct val="90000"/>
            </a:lnSpc>
            <a:spcBef>
              <a:spcPct val="0"/>
            </a:spcBef>
            <a:spcAft>
              <a:spcPct val="15000"/>
            </a:spcAft>
            <a:buChar char="•"/>
          </a:pPr>
          <a:r>
            <a:rPr lang="en-US" sz="2000" kern="1200" dirty="0">
              <a:latin typeface="Abadi" panose="020B0604020104020204" pitchFamily="34" charset="0"/>
            </a:rPr>
            <a:t>A current version of Configuration Manager</a:t>
          </a:r>
        </a:p>
        <a:p>
          <a:pPr marL="228600" lvl="1" indent="-228600" algn="l" defTabSz="889000">
            <a:lnSpc>
              <a:spcPct val="90000"/>
            </a:lnSpc>
            <a:spcBef>
              <a:spcPct val="0"/>
            </a:spcBef>
            <a:spcAft>
              <a:spcPct val="15000"/>
            </a:spcAft>
            <a:buChar char="•"/>
          </a:pPr>
          <a:r>
            <a:rPr lang="en-US" sz="2000" kern="1200" dirty="0">
              <a:latin typeface="Abadi" panose="020B0604020104020204" pitchFamily="34" charset="0"/>
            </a:rPr>
            <a:t>Windows client devices that are running Windows 10 or later</a:t>
          </a:r>
        </a:p>
        <a:p>
          <a:pPr marL="228600" lvl="1" indent="-228600" algn="l" defTabSz="889000">
            <a:lnSpc>
              <a:spcPct val="90000"/>
            </a:lnSpc>
            <a:spcBef>
              <a:spcPct val="0"/>
            </a:spcBef>
            <a:spcAft>
              <a:spcPct val="15000"/>
            </a:spcAft>
            <a:buChar char="•"/>
          </a:pPr>
          <a:r>
            <a:rPr lang="en-US" sz="2000" kern="1200" dirty="0">
              <a:latin typeface="Abadi" panose="020B0604020104020204" pitchFamily="34" charset="0"/>
            </a:rPr>
            <a:t>Azure AD for your Windows client devices</a:t>
          </a:r>
        </a:p>
        <a:p>
          <a:pPr marL="228600" lvl="1" indent="-228600" algn="l" defTabSz="889000">
            <a:lnSpc>
              <a:spcPct val="90000"/>
            </a:lnSpc>
            <a:spcBef>
              <a:spcPct val="0"/>
            </a:spcBef>
            <a:spcAft>
              <a:spcPct val="15000"/>
            </a:spcAft>
            <a:buChar char="•"/>
          </a:pPr>
          <a:r>
            <a:rPr lang="en-US" sz="2000" kern="1200" dirty="0">
              <a:latin typeface="Abadi" panose="020B0604020104020204" pitchFamily="34" charset="0"/>
            </a:rPr>
            <a:t>Windows 10 (or later) automatic enrollment with Intune</a:t>
          </a:r>
        </a:p>
        <a:p>
          <a:pPr marL="228600" lvl="1" indent="-228600" algn="l" defTabSz="889000">
            <a:lnSpc>
              <a:spcPct val="90000"/>
            </a:lnSpc>
            <a:spcBef>
              <a:spcPct val="0"/>
            </a:spcBef>
            <a:spcAft>
              <a:spcPct val="15000"/>
            </a:spcAft>
            <a:buChar char="•"/>
          </a:pPr>
          <a:r>
            <a:rPr lang="en-US" sz="2000" kern="1200" dirty="0">
              <a:latin typeface="Abadi" panose="020B0604020104020204" pitchFamily="34" charset="0"/>
            </a:rPr>
            <a:t>Proper permissions and roles</a:t>
          </a:r>
        </a:p>
      </dsp:txBody>
      <dsp:txXfrm>
        <a:off x="0" y="420860"/>
        <a:ext cx="10515600" cy="2508975"/>
      </dsp:txXfrm>
    </dsp:sp>
    <dsp:sp modelId="{AEC44837-297F-4A15-8D0F-7EA519C6FB48}">
      <dsp:nvSpPr>
        <dsp:cNvPr id="0" name=""/>
        <dsp:cNvSpPr/>
      </dsp:nvSpPr>
      <dsp:spPr>
        <a:xfrm>
          <a:off x="525780" y="22340"/>
          <a:ext cx="7360920"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00150">
            <a:lnSpc>
              <a:spcPct val="90000"/>
            </a:lnSpc>
            <a:spcBef>
              <a:spcPct val="0"/>
            </a:spcBef>
            <a:spcAft>
              <a:spcPct val="35000"/>
            </a:spcAft>
            <a:buNone/>
          </a:pPr>
          <a:r>
            <a:rPr lang="en-US" sz="2700" kern="1200"/>
            <a:t>prerequisites:</a:t>
          </a:r>
        </a:p>
      </dsp:txBody>
      <dsp:txXfrm>
        <a:off x="564688" y="61248"/>
        <a:ext cx="7283104" cy="719224"/>
      </dsp:txXfrm>
    </dsp:sp>
    <dsp:sp modelId="{A3DDE0C6-F52D-4D3E-B85D-CC8928EFEB6C}">
      <dsp:nvSpPr>
        <dsp:cNvPr id="0" name=""/>
        <dsp:cNvSpPr/>
      </dsp:nvSpPr>
      <dsp:spPr>
        <a:xfrm>
          <a:off x="0" y="3474156"/>
          <a:ext cx="1051560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A7E106-BD5C-4D35-AE93-6F3134C6DE38}">
      <dsp:nvSpPr>
        <dsp:cNvPr id="0" name=""/>
        <dsp:cNvSpPr/>
      </dsp:nvSpPr>
      <dsp:spPr>
        <a:xfrm>
          <a:off x="525780" y="3075636"/>
          <a:ext cx="7360920"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00150">
            <a:lnSpc>
              <a:spcPct val="90000"/>
            </a:lnSpc>
            <a:spcBef>
              <a:spcPct val="0"/>
            </a:spcBef>
            <a:spcAft>
              <a:spcPct val="35000"/>
            </a:spcAft>
            <a:buNone/>
          </a:pPr>
          <a:r>
            <a:rPr lang="en-US" sz="2700" kern="1200"/>
            <a:t>Each of these requirements are presented in the following sections.</a:t>
          </a:r>
        </a:p>
      </dsp:txBody>
      <dsp:txXfrm>
        <a:off x="564688" y="3114544"/>
        <a:ext cx="7283104"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1886F-772E-44D7-9458-32DDF054C9F1}">
      <dsp:nvSpPr>
        <dsp:cNvPr id="0" name=""/>
        <dsp:cNvSpPr/>
      </dsp:nvSpPr>
      <dsp:spPr>
        <a:xfrm>
          <a:off x="205" y="488655"/>
          <a:ext cx="2479997" cy="297599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977900">
            <a:lnSpc>
              <a:spcPct val="90000"/>
            </a:lnSpc>
            <a:spcBef>
              <a:spcPct val="0"/>
            </a:spcBef>
            <a:spcAft>
              <a:spcPct val="35000"/>
            </a:spcAft>
            <a:buNone/>
          </a:pPr>
          <a:r>
            <a:rPr lang="en-US" sz="2200" b="1" kern="1200" dirty="0">
              <a:latin typeface="Abadi" panose="020B0604020104020204" pitchFamily="34" charset="0"/>
            </a:rPr>
            <a:t>Assign licenses to users</a:t>
          </a:r>
          <a:endParaRPr lang="en-US" sz="2200" kern="1200" dirty="0">
            <a:latin typeface="Abadi" panose="020B0604020104020204" pitchFamily="34" charset="0"/>
          </a:endParaRPr>
        </a:p>
      </dsp:txBody>
      <dsp:txXfrm>
        <a:off x="205" y="1679053"/>
        <a:ext cx="2479997" cy="1785598"/>
      </dsp:txXfrm>
    </dsp:sp>
    <dsp:sp modelId="{962A157F-8DD9-40AC-B554-14EF72ADD584}">
      <dsp:nvSpPr>
        <dsp:cNvPr id="0" name=""/>
        <dsp:cNvSpPr/>
      </dsp:nvSpPr>
      <dsp:spPr>
        <a:xfrm>
          <a:off x="205" y="488655"/>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dirty="0"/>
            <a:t>01</a:t>
          </a:r>
        </a:p>
      </dsp:txBody>
      <dsp:txXfrm>
        <a:off x="205" y="488655"/>
        <a:ext cx="2479997" cy="1190398"/>
      </dsp:txXfrm>
    </dsp:sp>
    <dsp:sp modelId="{24F61BCE-33C7-4BB8-9BEF-7C43B5120692}">
      <dsp:nvSpPr>
        <dsp:cNvPr id="0" name=""/>
        <dsp:cNvSpPr/>
      </dsp:nvSpPr>
      <dsp:spPr>
        <a:xfrm>
          <a:off x="2678602" y="488655"/>
          <a:ext cx="2479997" cy="2975996"/>
        </a:xfrm>
        <a:prstGeom prst="rect">
          <a:avLst/>
        </a:prstGeom>
        <a:solidFill>
          <a:schemeClr val="accent5">
            <a:hueOff val="5803288"/>
            <a:satOff val="2564"/>
            <a:lumOff val="-2811"/>
            <a:alphaOff val="0"/>
          </a:schemeClr>
        </a:solidFill>
        <a:ln w="12700" cap="flat" cmpd="sng" algn="ctr">
          <a:solidFill>
            <a:schemeClr val="accent5">
              <a:hueOff val="5803288"/>
              <a:satOff val="2564"/>
              <a:lumOff val="-28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977900">
            <a:lnSpc>
              <a:spcPct val="90000"/>
            </a:lnSpc>
            <a:spcBef>
              <a:spcPct val="0"/>
            </a:spcBef>
            <a:spcAft>
              <a:spcPct val="35000"/>
            </a:spcAft>
            <a:buNone/>
          </a:pPr>
          <a:r>
            <a:rPr lang="en-US" sz="2200" b="1" kern="1200" dirty="0">
              <a:latin typeface="Abadi" panose="020B0604020104020204" pitchFamily="34" charset="0"/>
            </a:rPr>
            <a:t>Grant admin permissions for Intune</a:t>
          </a:r>
          <a:endParaRPr lang="en-US" sz="2200" kern="1200" dirty="0">
            <a:latin typeface="Abadi" panose="020B0604020104020204" pitchFamily="34" charset="0"/>
          </a:endParaRPr>
        </a:p>
      </dsp:txBody>
      <dsp:txXfrm>
        <a:off x="2678602" y="1679053"/>
        <a:ext cx="2479997" cy="1785598"/>
      </dsp:txXfrm>
    </dsp:sp>
    <dsp:sp modelId="{CF59DB9B-A964-4D1B-A464-90632214D092}">
      <dsp:nvSpPr>
        <dsp:cNvPr id="0" name=""/>
        <dsp:cNvSpPr/>
      </dsp:nvSpPr>
      <dsp:spPr>
        <a:xfrm>
          <a:off x="2678602" y="488655"/>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dirty="0"/>
            <a:t>02</a:t>
          </a:r>
        </a:p>
      </dsp:txBody>
      <dsp:txXfrm>
        <a:off x="2678602" y="488655"/>
        <a:ext cx="2479997" cy="1190398"/>
      </dsp:txXfrm>
    </dsp:sp>
    <dsp:sp modelId="{5071340E-358F-408A-947E-58639BE2B7B4}">
      <dsp:nvSpPr>
        <dsp:cNvPr id="0" name=""/>
        <dsp:cNvSpPr/>
      </dsp:nvSpPr>
      <dsp:spPr>
        <a:xfrm>
          <a:off x="5356999" y="488655"/>
          <a:ext cx="2479997" cy="2975996"/>
        </a:xfrm>
        <a:prstGeom prst="rect">
          <a:avLst/>
        </a:prstGeom>
        <a:solidFill>
          <a:schemeClr val="accent5">
            <a:hueOff val="11606576"/>
            <a:satOff val="5128"/>
            <a:lumOff val="-5621"/>
            <a:alphaOff val="0"/>
          </a:schemeClr>
        </a:solidFill>
        <a:ln w="12700" cap="flat" cmpd="sng" algn="ctr">
          <a:solidFill>
            <a:schemeClr val="accent5">
              <a:hueOff val="11606576"/>
              <a:satOff val="5128"/>
              <a:lumOff val="-56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977900">
            <a:lnSpc>
              <a:spcPct val="90000"/>
            </a:lnSpc>
            <a:spcBef>
              <a:spcPct val="0"/>
            </a:spcBef>
            <a:spcAft>
              <a:spcPct val="35000"/>
            </a:spcAft>
            <a:buNone/>
          </a:pPr>
          <a:r>
            <a:rPr lang="en-US" sz="2200" b="1" kern="1200" dirty="0">
              <a:latin typeface="Abadi" panose="020B0604020104020204" pitchFamily="34" charset="0"/>
            </a:rPr>
            <a:t>Give permissions in Microsoft Endpoint Manager admin center</a:t>
          </a:r>
          <a:endParaRPr lang="en-US" sz="2200" kern="1200" dirty="0">
            <a:latin typeface="Abadi" panose="020B0604020104020204" pitchFamily="34" charset="0"/>
          </a:endParaRPr>
        </a:p>
      </dsp:txBody>
      <dsp:txXfrm>
        <a:off x="5356999" y="1679053"/>
        <a:ext cx="2479997" cy="1785598"/>
      </dsp:txXfrm>
    </dsp:sp>
    <dsp:sp modelId="{F412D59C-D01F-4332-B2D6-F80850D70DD7}">
      <dsp:nvSpPr>
        <dsp:cNvPr id="0" name=""/>
        <dsp:cNvSpPr/>
      </dsp:nvSpPr>
      <dsp:spPr>
        <a:xfrm>
          <a:off x="5356999" y="488655"/>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dirty="0"/>
            <a:t>03</a:t>
          </a:r>
        </a:p>
      </dsp:txBody>
      <dsp:txXfrm>
        <a:off x="5356999" y="488655"/>
        <a:ext cx="2479997" cy="1190398"/>
      </dsp:txXfrm>
    </dsp:sp>
    <dsp:sp modelId="{A4AF2259-D98A-42EE-A4F1-347B721AAA76}">
      <dsp:nvSpPr>
        <dsp:cNvPr id="0" name=""/>
        <dsp:cNvSpPr/>
      </dsp:nvSpPr>
      <dsp:spPr>
        <a:xfrm>
          <a:off x="8035397" y="488655"/>
          <a:ext cx="2479997" cy="2975996"/>
        </a:xfrm>
        <a:prstGeom prst="rect">
          <a:avLst/>
        </a:prstGeom>
        <a:solidFill>
          <a:schemeClr val="accent5">
            <a:hueOff val="17409864"/>
            <a:satOff val="7692"/>
            <a:lumOff val="-8432"/>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977900">
            <a:lnSpc>
              <a:spcPct val="90000"/>
            </a:lnSpc>
            <a:spcBef>
              <a:spcPct val="0"/>
            </a:spcBef>
            <a:spcAft>
              <a:spcPct val="35000"/>
            </a:spcAft>
            <a:buNone/>
          </a:pPr>
          <a:r>
            <a:rPr lang="en-US" sz="2200" b="1" kern="1200" dirty="0">
              <a:latin typeface="Abadi" panose="020B0604020104020204" pitchFamily="34" charset="0"/>
            </a:rPr>
            <a:t>Give permissions in Microsoft 365 admin center</a:t>
          </a:r>
          <a:endParaRPr lang="en-US" sz="2200" kern="1200" dirty="0">
            <a:latin typeface="Abadi" panose="020B0604020104020204" pitchFamily="34" charset="0"/>
          </a:endParaRPr>
        </a:p>
      </dsp:txBody>
      <dsp:txXfrm>
        <a:off x="8035397" y="1679053"/>
        <a:ext cx="2479997" cy="1785598"/>
      </dsp:txXfrm>
    </dsp:sp>
    <dsp:sp modelId="{AEABBD0E-01E0-4E6F-A4B5-783911E57AEA}">
      <dsp:nvSpPr>
        <dsp:cNvPr id="0" name=""/>
        <dsp:cNvSpPr/>
      </dsp:nvSpPr>
      <dsp:spPr>
        <a:xfrm>
          <a:off x="8035397" y="488655"/>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dirty="0"/>
            <a:t>04</a:t>
          </a:r>
        </a:p>
      </dsp:txBody>
      <dsp:txXfrm>
        <a:off x="8035397" y="488655"/>
        <a:ext cx="2479997" cy="11903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EAA86-C280-4B28-ADB5-F89235B2219F}">
      <dsp:nvSpPr>
        <dsp:cNvPr id="0" name=""/>
        <dsp:cNvSpPr/>
      </dsp:nvSpPr>
      <dsp:spPr>
        <a:xfrm>
          <a:off x="1176867" y="286"/>
          <a:ext cx="2675667" cy="16054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Global administrator  </a:t>
          </a:r>
        </a:p>
      </dsp:txBody>
      <dsp:txXfrm>
        <a:off x="1176867" y="286"/>
        <a:ext cx="2675667" cy="1605400"/>
      </dsp:txXfrm>
    </dsp:sp>
    <dsp:sp modelId="{C594FB8F-6D88-4174-A8D4-3DE03D94EEB2}">
      <dsp:nvSpPr>
        <dsp:cNvPr id="0" name=""/>
        <dsp:cNvSpPr/>
      </dsp:nvSpPr>
      <dsp:spPr>
        <a:xfrm>
          <a:off x="4120100" y="286"/>
          <a:ext cx="2675667" cy="16054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Password administrator  </a:t>
          </a:r>
        </a:p>
      </dsp:txBody>
      <dsp:txXfrm>
        <a:off x="4120100" y="286"/>
        <a:ext cx="2675667" cy="1605400"/>
      </dsp:txXfrm>
    </dsp:sp>
    <dsp:sp modelId="{1D34CDA2-C710-436F-98D9-A1B7CDC15243}">
      <dsp:nvSpPr>
        <dsp:cNvPr id="0" name=""/>
        <dsp:cNvSpPr/>
      </dsp:nvSpPr>
      <dsp:spPr>
        <a:xfrm>
          <a:off x="7063334" y="286"/>
          <a:ext cx="2675667" cy="16054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Service support administrator  </a:t>
          </a:r>
        </a:p>
      </dsp:txBody>
      <dsp:txXfrm>
        <a:off x="7063334" y="286"/>
        <a:ext cx="2675667" cy="1605400"/>
      </dsp:txXfrm>
    </dsp:sp>
    <dsp:sp modelId="{8CFDF01E-0007-4400-B8F3-A81FF533F1B5}">
      <dsp:nvSpPr>
        <dsp:cNvPr id="0" name=""/>
        <dsp:cNvSpPr/>
      </dsp:nvSpPr>
      <dsp:spPr>
        <a:xfrm>
          <a:off x="1176867" y="1873253"/>
          <a:ext cx="2675667" cy="16054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Billing administrator  </a:t>
          </a:r>
        </a:p>
      </dsp:txBody>
      <dsp:txXfrm>
        <a:off x="1176867" y="1873253"/>
        <a:ext cx="2675667" cy="1605400"/>
      </dsp:txXfrm>
    </dsp:sp>
    <dsp:sp modelId="{1A55EEE9-0D02-4119-A034-1978F2E96394}">
      <dsp:nvSpPr>
        <dsp:cNvPr id="0" name=""/>
        <dsp:cNvSpPr/>
      </dsp:nvSpPr>
      <dsp:spPr>
        <a:xfrm>
          <a:off x="4120100" y="1873253"/>
          <a:ext cx="2675667" cy="16054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User administrator  </a:t>
          </a:r>
        </a:p>
      </dsp:txBody>
      <dsp:txXfrm>
        <a:off x="4120100" y="1873253"/>
        <a:ext cx="2675667" cy="1605400"/>
      </dsp:txXfrm>
    </dsp:sp>
    <dsp:sp modelId="{1B4156FF-5EED-4E42-9049-8B7A33557170}">
      <dsp:nvSpPr>
        <dsp:cNvPr id="0" name=""/>
        <dsp:cNvSpPr/>
      </dsp:nvSpPr>
      <dsp:spPr>
        <a:xfrm>
          <a:off x="7063334" y="1873253"/>
          <a:ext cx="2675667" cy="16054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Intune administrator  </a:t>
          </a:r>
        </a:p>
      </dsp:txBody>
      <dsp:txXfrm>
        <a:off x="7063334" y="1873253"/>
        <a:ext cx="2675667" cy="1605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FF75F-D642-4CAB-8B6E-010521673EB6}">
      <dsp:nvSpPr>
        <dsp:cNvPr id="0" name=""/>
        <dsp:cNvSpPr/>
      </dsp:nvSpPr>
      <dsp:spPr>
        <a:xfrm>
          <a:off x="0" y="271260"/>
          <a:ext cx="10515600" cy="1014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Abadi" panose="020B0604020104020204" pitchFamily="34" charset="0"/>
            </a:rPr>
            <a:t>You must first assign an Intune license to the user.</a:t>
          </a:r>
        </a:p>
        <a:p>
          <a:pPr marL="114300" lvl="1" indent="-114300" algn="l" defTabSz="622300">
            <a:lnSpc>
              <a:spcPct val="90000"/>
            </a:lnSpc>
            <a:spcBef>
              <a:spcPct val="0"/>
            </a:spcBef>
            <a:spcAft>
              <a:spcPct val="15000"/>
            </a:spcAft>
            <a:buChar char="•"/>
          </a:pPr>
          <a:r>
            <a:rPr lang="en-US" sz="1400" kern="1200" dirty="0">
              <a:latin typeface="Abadi" panose="020B0604020104020204" pitchFamily="34" charset="0"/>
            </a:rPr>
            <a:t>You must first enroll a user's device into the Intune service.</a:t>
          </a:r>
        </a:p>
        <a:p>
          <a:pPr marL="114300" lvl="1" indent="-114300" algn="l" defTabSz="622300">
            <a:lnSpc>
              <a:spcPct val="90000"/>
            </a:lnSpc>
            <a:spcBef>
              <a:spcPct val="0"/>
            </a:spcBef>
            <a:spcAft>
              <a:spcPct val="15000"/>
            </a:spcAft>
            <a:buChar char="•"/>
          </a:pPr>
          <a:r>
            <a:rPr lang="en-US" sz="1400" kern="1200" dirty="0">
              <a:latin typeface="Abadi" panose="020B0604020104020204" pitchFamily="34" charset="0"/>
            </a:rPr>
            <a:t>You must first create a user in the Intune service.</a:t>
          </a:r>
        </a:p>
      </dsp:txBody>
      <dsp:txXfrm>
        <a:off x="0" y="271260"/>
        <a:ext cx="10515600" cy="1014300"/>
      </dsp:txXfrm>
    </dsp:sp>
    <dsp:sp modelId="{06684AF8-8837-48A4-ABA7-A5B69A1C98CE}">
      <dsp:nvSpPr>
        <dsp:cNvPr id="0" name=""/>
        <dsp:cNvSpPr/>
      </dsp:nvSpPr>
      <dsp:spPr>
        <a:xfrm>
          <a:off x="525780" y="64620"/>
          <a:ext cx="73609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Abadi" panose="020B0604020104020204" pitchFamily="34" charset="0"/>
            </a:rPr>
            <a:t>1. </a:t>
          </a:r>
          <a:r>
            <a:rPr lang="en-US" sz="1400" kern="1200" dirty="0">
              <a:latin typeface="Abadi" panose="020B0604020104020204" pitchFamily="34" charset="0"/>
            </a:rPr>
            <a:t>Which of the following must you do first when assigning users to Intune?</a:t>
          </a:r>
        </a:p>
      </dsp:txBody>
      <dsp:txXfrm>
        <a:off x="545955" y="84795"/>
        <a:ext cx="7320570" cy="372930"/>
      </dsp:txXfrm>
    </dsp:sp>
    <dsp:sp modelId="{78FBDC3B-D33C-4A0A-B143-95A07E2EA03A}">
      <dsp:nvSpPr>
        <dsp:cNvPr id="0" name=""/>
        <dsp:cNvSpPr/>
      </dsp:nvSpPr>
      <dsp:spPr>
        <a:xfrm>
          <a:off x="0" y="1567800"/>
          <a:ext cx="10515600" cy="1543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Abadi" panose="020B0604020104020204" pitchFamily="34" charset="0"/>
            </a:rPr>
            <a:t>A tenant is a single dedicated server hosted inside a separate partition used by Intune to manage your organization's devices.</a:t>
          </a:r>
        </a:p>
        <a:p>
          <a:pPr marL="114300" lvl="1" indent="-114300" algn="l" defTabSz="622300">
            <a:lnSpc>
              <a:spcPct val="90000"/>
            </a:lnSpc>
            <a:spcBef>
              <a:spcPct val="0"/>
            </a:spcBef>
            <a:spcAft>
              <a:spcPct val="15000"/>
            </a:spcAft>
            <a:buChar char="•"/>
          </a:pPr>
          <a:r>
            <a:rPr lang="en-US" sz="1400" kern="1200" dirty="0">
              <a:latin typeface="Abadi" panose="020B0604020104020204" pitchFamily="34" charset="0"/>
            </a:rPr>
            <a:t>A tenant is a dedicated instance of Azure Active Directory (Azure AD) where your subscription to Intune is hosted. Your organization receives this tenant at the beginning of a relationship with Microsoft. It's in this Azure AD tenant that you register and manage your end user's devices and apps.</a:t>
          </a:r>
        </a:p>
        <a:p>
          <a:pPr marL="114300" lvl="1" indent="-114300" algn="l" defTabSz="622300">
            <a:lnSpc>
              <a:spcPct val="90000"/>
            </a:lnSpc>
            <a:spcBef>
              <a:spcPct val="0"/>
            </a:spcBef>
            <a:spcAft>
              <a:spcPct val="15000"/>
            </a:spcAft>
            <a:buChar char="•"/>
          </a:pPr>
          <a:r>
            <a:rPr lang="en-US" sz="1400" kern="1200" dirty="0">
              <a:latin typeface="Abadi" panose="020B0604020104020204" pitchFamily="34" charset="0"/>
            </a:rPr>
            <a:t>A tenant isn't related to device or app management.</a:t>
          </a:r>
        </a:p>
      </dsp:txBody>
      <dsp:txXfrm>
        <a:off x="0" y="1567800"/>
        <a:ext cx="10515600" cy="1543500"/>
      </dsp:txXfrm>
    </dsp:sp>
    <dsp:sp modelId="{B16C9A47-75D3-43E1-8BD9-E434A967AF20}">
      <dsp:nvSpPr>
        <dsp:cNvPr id="0" name=""/>
        <dsp:cNvSpPr/>
      </dsp:nvSpPr>
      <dsp:spPr>
        <a:xfrm>
          <a:off x="525780" y="1361160"/>
          <a:ext cx="73609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Abadi" panose="020B0604020104020204" pitchFamily="34" charset="0"/>
            </a:rPr>
            <a:t>2. </a:t>
          </a:r>
          <a:r>
            <a:rPr lang="en-US" sz="1400" kern="1200" dirty="0">
              <a:latin typeface="Abadi" panose="020B0604020104020204" pitchFamily="34" charset="0"/>
            </a:rPr>
            <a:t>When you sign up for a Microsoft service, you commonly create a tenant. Which statement best describes a tenant?</a:t>
          </a:r>
        </a:p>
      </dsp:txBody>
      <dsp:txXfrm>
        <a:off x="545955" y="1381335"/>
        <a:ext cx="7320570" cy="372930"/>
      </dsp:txXfrm>
    </dsp:sp>
    <dsp:sp modelId="{C52B42AD-439E-41D0-B982-CA22EF8FF6BA}">
      <dsp:nvSpPr>
        <dsp:cNvPr id="0" name=""/>
        <dsp:cNvSpPr/>
      </dsp:nvSpPr>
      <dsp:spPr>
        <a:xfrm>
          <a:off x="0" y="3393540"/>
          <a:ext cx="10515600" cy="793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Abadi" panose="020B0604020104020204" pitchFamily="34" charset="0"/>
            </a:rPr>
            <a:t>You must first assign an Intune license to the user.</a:t>
          </a:r>
        </a:p>
        <a:p>
          <a:pPr marL="114300" lvl="1" indent="-114300" algn="l" defTabSz="622300">
            <a:lnSpc>
              <a:spcPct val="90000"/>
            </a:lnSpc>
            <a:spcBef>
              <a:spcPct val="0"/>
            </a:spcBef>
            <a:spcAft>
              <a:spcPct val="15000"/>
            </a:spcAft>
            <a:buChar char="•"/>
          </a:pPr>
          <a:r>
            <a:rPr lang="en-US" sz="1400" kern="1200" dirty="0">
              <a:latin typeface="Abadi" panose="020B0604020104020204" pitchFamily="34" charset="0"/>
            </a:rPr>
            <a:t>You must first enroll the user's device into the Intune service.</a:t>
          </a:r>
        </a:p>
      </dsp:txBody>
      <dsp:txXfrm>
        <a:off x="0" y="3393540"/>
        <a:ext cx="10515600" cy="793800"/>
      </dsp:txXfrm>
    </dsp:sp>
    <dsp:sp modelId="{96532172-33FD-400F-88F2-2F3C0AB41803}">
      <dsp:nvSpPr>
        <dsp:cNvPr id="0" name=""/>
        <dsp:cNvSpPr/>
      </dsp:nvSpPr>
      <dsp:spPr>
        <a:xfrm>
          <a:off x="525780" y="3186899"/>
          <a:ext cx="73609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Abadi" panose="020B0604020104020204" pitchFamily="34" charset="0"/>
            </a:rPr>
            <a:t>3. </a:t>
          </a:r>
          <a:r>
            <a:rPr lang="en-US" sz="1400" kern="1200" dirty="0">
              <a:latin typeface="Abadi" panose="020B0604020104020204" pitchFamily="34" charset="0"/>
            </a:rPr>
            <a:t>Which of the following must you do first before assigning a role (such as admin) to a Intune user?</a:t>
          </a:r>
        </a:p>
      </dsp:txBody>
      <dsp:txXfrm>
        <a:off x="545955" y="3207074"/>
        <a:ext cx="732057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15:43:58.63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15:50:55.4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24D93-AFC5-42F4-9631-BCE90AFE83D9}"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53F3D-CDCD-42C1-B49A-4BD3382E8837}" type="slidenum">
              <a:rPr lang="en-US" smtClean="0"/>
              <a:t>‹#›</a:t>
            </a:fld>
            <a:endParaRPr lang="en-US" dirty="0"/>
          </a:p>
        </p:txBody>
      </p:sp>
    </p:spTree>
    <p:extLst>
      <p:ext uri="{BB962C8B-B14F-4D97-AF65-F5344CB8AC3E}">
        <p14:creationId xmlns:p14="http://schemas.microsoft.com/office/powerpoint/2010/main" val="121797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mem/intune/fundamentals/network-bandwidth-use#use-a-proxy-server-to-cache-content-request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ocs.microsoft.com/en-us/mem/intune/fundamentals/network-bandwidth-use#background-intelligent-transfer-service-bits-and-branchcache" TargetMode="External"/><Relationship Id="rId5" Type="http://schemas.openxmlformats.org/officeDocument/2006/relationships/hyperlink" Target="https://docs.microsoft.com/en-us/mem/intune/enrollment/windows-enroll" TargetMode="External"/><Relationship Id="rId4" Type="http://schemas.openxmlformats.org/officeDocument/2006/relationships/hyperlink" Target="https://docs.microsoft.com/en-us/mem/intune/fundamentals/network-bandwidth-use#delivery-optimization"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ctive-directory/fundamentals/active-directory-get-started-premiu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mem/intune/protect/device-compliance-get-started"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microsoft.com/en-us/mem/intune/configuration/device-profiles"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mem/intune/fundamentals/licens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microsoft-365/admin/add-users/about-admin-rol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mem/configmgr/comanage/tutorial-co-manage-clients#enable-co-management-in-configuration-manager"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ocs.microsoft.com/en-us/mem/intune/fundamentals/mdm-authority-set" TargetMode="External"/><Relationship Id="rId5" Type="http://schemas.openxmlformats.org/officeDocument/2006/relationships/hyperlink" Target="https://go.microsoft.com/fwlink/?linkid=2109431" TargetMode="External"/><Relationship Id="rId4" Type="http://schemas.openxmlformats.org/officeDocument/2006/relationships/hyperlink" Target="https://docs.microsoft.com/en-us/mem/intune/fundamentals/mdm-authority-set#coexistenc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endpoint-manager/setup-tenant-attach-using-configuration-manag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mem/intune/fundamentals/deployment-guide-intune-setup#currently-use-configuration-manag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icrosoft.com/microsoft-365/enterprise-mobility-security"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docs.microsoft.com/en-us/learn/modules/set-up-microsoft-intune" TargetMode="External"/><Relationship Id="rId4" Type="http://schemas.openxmlformats.org/officeDocument/2006/relationships/hyperlink" Target="https://aad.portal.azure.co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learn/paths/endpoint-manager-fundamental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learn/modules/determine-endpoint-implementation?azure-portal=true"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mem/intune/fundamentals/network-bandwidth-use#average-network-traffic"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1</a:t>
            </a:fld>
            <a:endParaRPr lang="en-US" dirty="0"/>
          </a:p>
        </p:txBody>
      </p:sp>
    </p:spTree>
    <p:extLst>
      <p:ext uri="{BB962C8B-B14F-4D97-AF65-F5344CB8AC3E}">
        <p14:creationId xmlns:p14="http://schemas.microsoft.com/office/powerpoint/2010/main" val="2392017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Intune bandwidth considerations</a:t>
            </a:r>
          </a:p>
          <a:p>
            <a:pPr algn="l"/>
            <a:r>
              <a:rPr lang="en-US" b="0" i="0" dirty="0">
                <a:solidFill>
                  <a:srgbClr val="171717"/>
                </a:solidFill>
                <a:effectLst/>
                <a:latin typeface="Segoe UI" panose="020B0502040204020203" pitchFamily="34" charset="0"/>
              </a:rPr>
              <a:t>If bandwidth is a concern, you do have ways to reduce bandwidth that your tenant uses. For instances, you can do any of the following to reduce bandwidth:</a:t>
            </a:r>
          </a:p>
          <a:p>
            <a:pPr algn="l">
              <a:buFont typeface="Arial" panose="020B0604020202020204" pitchFamily="34" charset="0"/>
              <a:buChar char="•"/>
            </a:pPr>
            <a:r>
              <a:rPr lang="en-US" b="1" i="0" dirty="0">
                <a:solidFill>
                  <a:srgbClr val="171717"/>
                </a:solidFill>
                <a:effectLst/>
                <a:latin typeface="Segoe UI" panose="020B0502040204020203" pitchFamily="34" charset="0"/>
              </a:rPr>
              <a:t>Use a proxy server to cache content requests:</a:t>
            </a:r>
            <a:br>
              <a:rPr lang="en-US" b="0" i="0" dirty="0">
                <a:solidFill>
                  <a:srgbClr val="171717"/>
                </a:solidFill>
                <a:effectLst/>
                <a:latin typeface="Segoe UI" panose="020B0502040204020203" pitchFamily="34" charset="0"/>
              </a:rPr>
            </a:br>
            <a:r>
              <a:rPr lang="en-US" b="0" i="0" dirty="0">
                <a:solidFill>
                  <a:srgbClr val="171717"/>
                </a:solidFill>
                <a:effectLst/>
                <a:latin typeface="Segoe UI" panose="020B0502040204020203" pitchFamily="34" charset="0"/>
              </a:rPr>
              <a:t>A proxy server can cache content to reduce duplicate downloads and reduce network bandwidth from content from the Internet. For related information, see </a:t>
            </a:r>
            <a:r>
              <a:rPr lang="en-US" b="0" i="0" u="none" strike="noStrike" dirty="0">
                <a:solidFill>
                  <a:srgbClr val="171717"/>
                </a:solidFill>
                <a:effectLst/>
                <a:latin typeface="Segoe UI" panose="020B0502040204020203" pitchFamily="34" charset="0"/>
                <a:hlinkClick r:id="rId3"/>
              </a:rPr>
              <a:t>Use a proxy server to cache content requests</a:t>
            </a:r>
            <a:r>
              <a:rPr lang="en-US" b="0" i="0" dirty="0">
                <a:solidFill>
                  <a:srgbClr val="171717"/>
                </a:solidFill>
                <a:effectLst/>
                <a:latin typeface="Segoe UI" panose="020B0502040204020203" pitchFamily="34" charset="0"/>
              </a:rPr>
              <a:t>.</a:t>
            </a:r>
          </a:p>
          <a:p>
            <a:pPr algn="l">
              <a:buFont typeface="Arial" panose="020B0604020202020204" pitchFamily="34" charset="0"/>
              <a:buChar char="•"/>
            </a:pPr>
            <a:r>
              <a:rPr lang="en-US" b="1" i="0" dirty="0">
                <a:solidFill>
                  <a:srgbClr val="171717"/>
                </a:solidFill>
                <a:effectLst/>
                <a:latin typeface="Segoe UI" panose="020B0502040204020203" pitchFamily="34" charset="0"/>
              </a:rPr>
              <a:t>Delivery Optimization:</a:t>
            </a:r>
            <a:br>
              <a:rPr lang="en-US" b="0" i="0" dirty="0">
                <a:solidFill>
                  <a:srgbClr val="171717"/>
                </a:solidFill>
                <a:effectLst/>
                <a:latin typeface="Segoe UI" panose="020B0502040204020203" pitchFamily="34" charset="0"/>
              </a:rPr>
            </a:br>
            <a:r>
              <a:rPr lang="en-US" b="0" i="0" dirty="0">
                <a:solidFill>
                  <a:srgbClr val="171717"/>
                </a:solidFill>
                <a:effectLst/>
                <a:latin typeface="Segoe UI" panose="020B0502040204020203" pitchFamily="34" charset="0"/>
              </a:rPr>
              <a:t>Delivery Optimization lets you use Intune to reduce bandwidth consumption when your Windows 10/11 devices download applications and updates. For related information, see </a:t>
            </a:r>
            <a:r>
              <a:rPr lang="en-US" b="0" i="0" u="none" strike="noStrike" dirty="0">
                <a:solidFill>
                  <a:srgbClr val="171717"/>
                </a:solidFill>
                <a:effectLst/>
                <a:latin typeface="Segoe UI" panose="020B0502040204020203" pitchFamily="34" charset="0"/>
                <a:hlinkClick r:id="rId4"/>
              </a:rPr>
              <a:t>Delivery Optimization</a:t>
            </a:r>
            <a:r>
              <a:rPr lang="en-US" b="0" i="0" dirty="0">
                <a:solidFill>
                  <a:srgbClr val="171717"/>
                </a:solidFill>
                <a:effectLst/>
                <a:latin typeface="Segoe UI" panose="020B0502040204020203" pitchFamily="34" charset="0"/>
              </a:rPr>
              <a:t>.</a:t>
            </a:r>
          </a:p>
          <a:p>
            <a:pPr algn="l">
              <a:buFont typeface="Arial" panose="020B0604020202020204" pitchFamily="34" charset="0"/>
              <a:buChar char="•"/>
            </a:pPr>
            <a:r>
              <a:rPr lang="en-US" b="1" i="0" dirty="0">
                <a:solidFill>
                  <a:srgbClr val="171717"/>
                </a:solidFill>
                <a:effectLst/>
                <a:latin typeface="Segoe UI" panose="020B0502040204020203" pitchFamily="34" charset="0"/>
              </a:rPr>
              <a:t>Background Intelligent Transfer Service (BITS) and BranchCache:</a:t>
            </a:r>
            <a:br>
              <a:rPr lang="en-US" b="0" i="0" dirty="0">
                <a:solidFill>
                  <a:srgbClr val="171717"/>
                </a:solidFill>
                <a:effectLst/>
                <a:latin typeface="Segoe UI" panose="020B0502040204020203" pitchFamily="34" charset="0"/>
              </a:rPr>
            </a:br>
            <a:r>
              <a:rPr lang="en-US" b="0" i="0" dirty="0">
                <a:solidFill>
                  <a:srgbClr val="171717"/>
                </a:solidFill>
                <a:effectLst/>
                <a:latin typeface="Segoe UI" panose="020B0502040204020203" pitchFamily="34" charset="0"/>
              </a:rPr>
              <a:t>You can use Microsoft Intune to manage Windows PCs either as </a:t>
            </a:r>
            <a:r>
              <a:rPr lang="en-US" b="0" i="0" u="none" strike="noStrike" dirty="0">
                <a:solidFill>
                  <a:srgbClr val="171717"/>
                </a:solidFill>
                <a:effectLst/>
                <a:latin typeface="Segoe UI" panose="020B0502040204020203" pitchFamily="34" charset="0"/>
                <a:hlinkClick r:id="rId5"/>
              </a:rPr>
              <a:t>mobile devices with mobile device management (MDM)</a:t>
            </a:r>
            <a:r>
              <a:rPr lang="en-US" b="0" i="0" dirty="0">
                <a:solidFill>
                  <a:srgbClr val="171717"/>
                </a:solidFill>
                <a:effectLst/>
                <a:latin typeface="Segoe UI" panose="020B0502040204020203" pitchFamily="34" charset="0"/>
              </a:rPr>
              <a:t> or as computers with the Intune software client. Microsoft recommends that you use the MDM management solution whenever possible. For more information, see </a:t>
            </a:r>
            <a:r>
              <a:rPr lang="en-US" b="0" i="0" u="sng" dirty="0">
                <a:solidFill>
                  <a:srgbClr val="171717"/>
                </a:solidFill>
                <a:effectLst/>
                <a:latin typeface="Segoe UI" panose="020B0502040204020203" pitchFamily="34" charset="0"/>
                <a:hlinkClick r:id="rId6"/>
              </a:rPr>
              <a:t>Background Intelligent Transfer Service (BITS) and BranchCache</a:t>
            </a:r>
            <a:r>
              <a:rPr lang="en-US" b="0" i="0" dirty="0">
                <a:solidFill>
                  <a:srgbClr val="171717"/>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13</a:t>
            </a:fld>
            <a:endParaRPr lang="en-US"/>
          </a:p>
        </p:txBody>
      </p:sp>
    </p:spTree>
    <p:extLst>
      <p:ext uri="{BB962C8B-B14F-4D97-AF65-F5344CB8AC3E}">
        <p14:creationId xmlns:p14="http://schemas.microsoft.com/office/powerpoint/2010/main" val="2056671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Create groups in Intune</a:t>
            </a:r>
          </a:p>
          <a:p>
            <a:pPr algn="l"/>
            <a:r>
              <a:rPr lang="en-US" b="0" i="0" dirty="0">
                <a:solidFill>
                  <a:srgbClr val="171717"/>
                </a:solidFill>
                <a:effectLst/>
                <a:latin typeface="docons"/>
              </a:rPr>
              <a:t>Completed</a:t>
            </a:r>
            <a:r>
              <a:rPr lang="en-US" b="0" i="0" dirty="0">
                <a:solidFill>
                  <a:srgbClr val="171717"/>
                </a:solidFill>
                <a:effectLst/>
                <a:latin typeface="Segoe UI" panose="020B0502040204020203" pitchFamily="34" charset="0"/>
              </a:rPr>
              <a:t>100 XP</a:t>
            </a:r>
          </a:p>
          <a:p>
            <a:pPr algn="l">
              <a:buFont typeface="Arial" panose="020B0604020202020204" pitchFamily="34" charset="0"/>
              <a:buChar char="•"/>
            </a:pPr>
            <a:r>
              <a:rPr lang="en-US" b="0" i="0" dirty="0">
                <a:effectLst/>
                <a:latin typeface="Segoe UI" panose="020B0502040204020203" pitchFamily="34" charset="0"/>
              </a:rPr>
              <a:t>4 minutes</a:t>
            </a:r>
          </a:p>
          <a:p>
            <a:pPr algn="l"/>
            <a:r>
              <a:rPr lang="en-US" b="0" i="0" dirty="0">
                <a:solidFill>
                  <a:srgbClr val="171717"/>
                </a:solidFill>
                <a:effectLst/>
                <a:latin typeface="Segoe UI" panose="020B0502040204020203" pitchFamily="34" charset="0"/>
              </a:rPr>
              <a:t>Intune uses Azure Active Directory (Azure AD) groups to organize and manage devices and users. As an Intune admin, you can set up groups to suit your organizational needs. For instance, you can create groups to organize users or devices by geographic location, department, or hardware characteristics. Also, you can use groups to manage tasks at scale. For example, you can set policies for many users or deploy apps to a set of devices based on groups.</a:t>
            </a:r>
          </a:p>
          <a:p>
            <a:pPr algn="l"/>
            <a:r>
              <a:rPr lang="en-US" b="0" i="0" dirty="0">
                <a:solidFill>
                  <a:srgbClr val="171717"/>
                </a:solidFill>
                <a:effectLst/>
                <a:latin typeface="Segoe UI" panose="020B0502040204020203" pitchFamily="34" charset="0"/>
              </a:rPr>
              <a:t>You can add the following types of groups in Intune:</a:t>
            </a:r>
          </a:p>
          <a:p>
            <a:pPr algn="l">
              <a:buFont typeface="Arial" panose="020B0604020202020204" pitchFamily="34" charset="0"/>
              <a:buChar char="•"/>
            </a:pPr>
            <a:r>
              <a:rPr lang="en-US" b="1" i="0" dirty="0">
                <a:solidFill>
                  <a:srgbClr val="171717"/>
                </a:solidFill>
                <a:effectLst/>
                <a:latin typeface="Segoe UI" panose="020B0502040204020203" pitchFamily="34" charset="0"/>
              </a:rPr>
              <a:t>Assigned groups</a:t>
            </a:r>
            <a:r>
              <a:rPr lang="en-US" b="0" i="0" dirty="0">
                <a:solidFill>
                  <a:srgbClr val="171717"/>
                </a:solidFill>
                <a:effectLst/>
                <a:latin typeface="Segoe UI" panose="020B0502040204020203" pitchFamily="34" charset="0"/>
              </a:rPr>
              <a:t> - Manually add users or devices into a static group.</a:t>
            </a:r>
          </a:p>
          <a:p>
            <a:pPr algn="l">
              <a:buFont typeface="Arial" panose="020B0604020202020204" pitchFamily="34" charset="0"/>
              <a:buChar char="•"/>
            </a:pPr>
            <a:r>
              <a:rPr lang="en-US" b="1" i="0" dirty="0">
                <a:solidFill>
                  <a:srgbClr val="171717"/>
                </a:solidFill>
                <a:effectLst/>
                <a:latin typeface="Segoe UI" panose="020B0502040204020203" pitchFamily="34" charset="0"/>
              </a:rPr>
              <a:t>Dynamic groups</a:t>
            </a:r>
            <a:r>
              <a:rPr lang="en-US" b="0" i="0" dirty="0">
                <a:solidFill>
                  <a:srgbClr val="171717"/>
                </a:solidFill>
                <a:effectLst/>
                <a:latin typeface="Segoe UI" panose="020B0502040204020203" pitchFamily="34" charset="0"/>
              </a:rPr>
              <a:t> (Requires </a:t>
            </a:r>
            <a:r>
              <a:rPr lang="en-US" b="0" i="0" u="none" strike="noStrike" dirty="0">
                <a:solidFill>
                  <a:srgbClr val="171717"/>
                </a:solidFill>
                <a:effectLst/>
                <a:latin typeface="Segoe UI" panose="020B0502040204020203" pitchFamily="34" charset="0"/>
                <a:hlinkClick r:id="rId3"/>
              </a:rPr>
              <a:t>Azure AD Premium</a:t>
            </a:r>
            <a:r>
              <a:rPr lang="en-US" b="0" i="0" dirty="0">
                <a:solidFill>
                  <a:srgbClr val="171717"/>
                </a:solidFill>
                <a:effectLst/>
                <a:latin typeface="Segoe UI" panose="020B0502040204020203" pitchFamily="34" charset="0"/>
              </a:rPr>
              <a:t>) - Automatically add users or devices to user groups or device groups based on an expression you create. For example, when a user is added with the manager title, the user is automatically added to an </a:t>
            </a:r>
            <a:r>
              <a:rPr lang="en-US" b="1" i="0" dirty="0">
                <a:solidFill>
                  <a:srgbClr val="171717"/>
                </a:solidFill>
                <a:effectLst/>
                <a:latin typeface="Segoe UI" panose="020B0502040204020203" pitchFamily="34" charset="0"/>
              </a:rPr>
              <a:t>All managers</a:t>
            </a:r>
            <a:r>
              <a:rPr lang="en-US" b="0" i="0" dirty="0">
                <a:solidFill>
                  <a:srgbClr val="171717"/>
                </a:solidFill>
                <a:effectLst/>
                <a:latin typeface="Segoe UI" panose="020B0502040204020203" pitchFamily="34" charset="0"/>
              </a:rPr>
              <a:t> users group. Or, when a device has the iOS/</a:t>
            </a:r>
            <a:r>
              <a:rPr lang="en-US" b="0" i="0" dirty="0" err="1">
                <a:solidFill>
                  <a:srgbClr val="171717"/>
                </a:solidFill>
                <a:effectLst/>
                <a:latin typeface="Segoe UI" panose="020B0502040204020203" pitchFamily="34" charset="0"/>
              </a:rPr>
              <a:t>iPadOS</a:t>
            </a:r>
            <a:r>
              <a:rPr lang="en-US" b="0" i="0" dirty="0">
                <a:solidFill>
                  <a:srgbClr val="171717"/>
                </a:solidFill>
                <a:effectLst/>
                <a:latin typeface="Segoe UI" panose="020B0502040204020203" pitchFamily="34" charset="0"/>
              </a:rPr>
              <a:t> device OS type, the device is automatically added to an </a:t>
            </a:r>
            <a:r>
              <a:rPr lang="en-US" b="1" i="0" dirty="0">
                <a:solidFill>
                  <a:srgbClr val="171717"/>
                </a:solidFill>
                <a:effectLst/>
                <a:latin typeface="Segoe UI" panose="020B0502040204020203" pitchFamily="34" charset="0"/>
              </a:rPr>
              <a:t>All iOS/</a:t>
            </a:r>
            <a:r>
              <a:rPr lang="en-US" b="1" i="0" dirty="0" err="1">
                <a:solidFill>
                  <a:srgbClr val="171717"/>
                </a:solidFill>
                <a:effectLst/>
                <a:latin typeface="Segoe UI" panose="020B0502040204020203" pitchFamily="34" charset="0"/>
              </a:rPr>
              <a:t>iPadOS</a:t>
            </a:r>
            <a:r>
              <a:rPr lang="en-US" b="1" i="0" dirty="0">
                <a:solidFill>
                  <a:srgbClr val="171717"/>
                </a:solidFill>
                <a:effectLst/>
                <a:latin typeface="Segoe UI" panose="020B0502040204020203" pitchFamily="34" charset="0"/>
              </a:rPr>
              <a:t> devices</a:t>
            </a:r>
            <a:r>
              <a:rPr lang="en-US" b="0" i="0" dirty="0">
                <a:solidFill>
                  <a:srgbClr val="171717"/>
                </a:solidFill>
                <a:effectLst/>
                <a:latin typeface="Segoe UI" panose="020B0502040204020203" pitchFamily="34" charset="0"/>
              </a:rPr>
              <a:t> group.</a:t>
            </a:r>
          </a:p>
          <a:p>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15</a:t>
            </a:fld>
            <a:endParaRPr lang="en-US"/>
          </a:p>
        </p:txBody>
      </p:sp>
    </p:spTree>
    <p:extLst>
      <p:ext uri="{BB962C8B-B14F-4D97-AF65-F5344CB8AC3E}">
        <p14:creationId xmlns:p14="http://schemas.microsoft.com/office/powerpoint/2010/main" val="3645669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Groups and policies</a:t>
            </a:r>
          </a:p>
          <a:p>
            <a:pPr algn="l"/>
            <a:r>
              <a:rPr lang="en-US" b="0" i="0" dirty="0">
                <a:solidFill>
                  <a:srgbClr val="171717"/>
                </a:solidFill>
                <a:effectLst/>
                <a:latin typeface="Segoe UI" panose="020B0502040204020203" pitchFamily="34" charset="0"/>
              </a:rPr>
              <a:t>Access to your organization's resources are controlled by users and groups you create.</a:t>
            </a:r>
          </a:p>
          <a:p>
            <a:pPr algn="l"/>
            <a:r>
              <a:rPr lang="en-US" b="0" i="0" dirty="0">
                <a:solidFill>
                  <a:srgbClr val="171717"/>
                </a:solidFill>
                <a:effectLst/>
                <a:latin typeface="Segoe UI" panose="020B0502040204020203" pitchFamily="34" charset="0"/>
              </a:rPr>
              <a:t>When you create groups, consider how you'll apply </a:t>
            </a:r>
            <a:r>
              <a:rPr lang="en-US" b="0" i="0" u="none" strike="noStrike" dirty="0">
                <a:solidFill>
                  <a:srgbClr val="171717"/>
                </a:solidFill>
                <a:effectLst/>
                <a:latin typeface="Segoe UI" panose="020B0502040204020203" pitchFamily="34" charset="0"/>
                <a:hlinkClick r:id="rId3"/>
              </a:rPr>
              <a:t>compliance policies</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4"/>
              </a:rPr>
              <a:t>configuration profiles</a:t>
            </a:r>
            <a:r>
              <a:rPr lang="en-US" b="0" i="0" dirty="0">
                <a:solidFill>
                  <a:srgbClr val="171717"/>
                </a:solidFill>
                <a:effectLst/>
                <a:latin typeface="Segoe UI" panose="020B0502040204020203" pitchFamily="34" charset="0"/>
              </a:rPr>
              <a:t>. For example, you might have:</a:t>
            </a:r>
          </a:p>
          <a:p>
            <a:pPr algn="l">
              <a:buFont typeface="Arial" panose="020B0604020202020204" pitchFamily="34" charset="0"/>
              <a:buChar char="•"/>
            </a:pPr>
            <a:r>
              <a:rPr lang="en-US" b="0" i="0" dirty="0">
                <a:solidFill>
                  <a:srgbClr val="171717"/>
                </a:solidFill>
                <a:effectLst/>
                <a:latin typeface="Segoe UI" panose="020B0502040204020203" pitchFamily="34" charset="0"/>
              </a:rPr>
              <a:t>Policies that are specific to a device operating system.</a:t>
            </a:r>
          </a:p>
          <a:p>
            <a:pPr algn="l">
              <a:buFont typeface="Arial" panose="020B0604020202020204" pitchFamily="34" charset="0"/>
              <a:buChar char="•"/>
            </a:pPr>
            <a:r>
              <a:rPr lang="en-US" b="0" i="0" dirty="0">
                <a:solidFill>
                  <a:srgbClr val="171717"/>
                </a:solidFill>
                <a:effectLst/>
                <a:latin typeface="Segoe UI" panose="020B0502040204020203" pitchFamily="34" charset="0"/>
              </a:rPr>
              <a:t>Policies that are specific to different roles in your organization.</a:t>
            </a:r>
          </a:p>
          <a:p>
            <a:pPr algn="l">
              <a:buFont typeface="Arial" panose="020B0604020202020204" pitchFamily="34" charset="0"/>
              <a:buChar char="•"/>
            </a:pPr>
            <a:r>
              <a:rPr lang="en-US" b="0" i="0" dirty="0">
                <a:solidFill>
                  <a:srgbClr val="171717"/>
                </a:solidFill>
                <a:effectLst/>
                <a:latin typeface="Segoe UI" panose="020B0502040204020203" pitchFamily="34" charset="0"/>
              </a:rPr>
              <a:t>Policies that are specific to organizational units you defined in Active Directory.</a:t>
            </a:r>
          </a:p>
          <a:p>
            <a:pPr algn="l"/>
            <a:r>
              <a:rPr lang="en-US" b="0" i="0" dirty="0">
                <a:solidFill>
                  <a:srgbClr val="171717"/>
                </a:solidFill>
                <a:effectLst/>
                <a:latin typeface="Segoe UI" panose="020B0502040204020203" pitchFamily="34" charset="0"/>
              </a:rPr>
              <a:t>To create the basic compliance requirements of your organization, you can create a default policy that applies to all groups and devices. Then, create more specific policies for the broadest categories of users and devices. For example, you might create email policies for each of the device operating systems.</a:t>
            </a:r>
          </a:p>
          <a:p>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16</a:t>
            </a:fld>
            <a:endParaRPr lang="en-US" dirty="0"/>
          </a:p>
        </p:txBody>
      </p:sp>
    </p:spTree>
    <p:extLst>
      <p:ext uri="{BB962C8B-B14F-4D97-AF65-F5344CB8AC3E}">
        <p14:creationId xmlns:p14="http://schemas.microsoft.com/office/powerpoint/2010/main" val="2414752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Microsoft Intune is available for different organization sizes and needs, from a simple-to-use management experience for schools and small businesses, to more advanced functionality required by enterprise customers. An admin must have a license assigned to them to administer Intune (unless you have selected to allow unlicensed admins).</a:t>
            </a:r>
          </a:p>
          <a:p>
            <a:pPr algn="l"/>
            <a:r>
              <a:rPr lang="en-US" b="0" i="0" dirty="0">
                <a:solidFill>
                  <a:srgbClr val="171717"/>
                </a:solidFill>
                <a:effectLst/>
                <a:latin typeface="Segoe UI" panose="020B0502040204020203" pitchFamily="34" charset="0"/>
              </a:rPr>
              <a:t>Whether you added users one at a time or all at once, you must assign each user an Intune license before users can enroll their devices in Intune. The Microsoft Intune free trial provides 25 Intune licenses. For a list of licenses, see </a:t>
            </a:r>
            <a:r>
              <a:rPr lang="en-US" b="0" i="0" u="none" strike="noStrike" dirty="0">
                <a:solidFill>
                  <a:srgbClr val="171717"/>
                </a:solidFill>
                <a:effectLst/>
                <a:latin typeface="Segoe UI" panose="020B0502040204020203" pitchFamily="34" charset="0"/>
                <a:hlinkClick r:id="rId3"/>
              </a:rPr>
              <a:t>Licenses that include Intune</a:t>
            </a:r>
            <a:r>
              <a:rPr lang="en-US" b="0" i="0" dirty="0">
                <a:solidFill>
                  <a:srgbClr val="171717"/>
                </a:solidFill>
                <a:effectLst/>
                <a:latin typeface="Segoe UI" panose="020B0502040204020203" pitchFamily="34" charset="0"/>
              </a:rPr>
              <a:t>.</a:t>
            </a:r>
          </a:p>
          <a:p>
            <a:pPr algn="l"/>
            <a:r>
              <a:rPr lang="en-US" b="1" i="0" dirty="0">
                <a:solidFill>
                  <a:srgbClr val="171717"/>
                </a:solidFill>
                <a:effectLst/>
                <a:latin typeface="Segoe UI" panose="020B0502040204020203" pitchFamily="34" charset="0"/>
              </a:rPr>
              <a:t> Note</a:t>
            </a:r>
          </a:p>
          <a:p>
            <a:pPr algn="l"/>
            <a:r>
              <a:rPr lang="en-US" b="0" i="0" dirty="0">
                <a:solidFill>
                  <a:srgbClr val="171717"/>
                </a:solidFill>
                <a:effectLst/>
                <a:latin typeface="Segoe UI" panose="020B0502040204020203" pitchFamily="34" charset="0"/>
              </a:rPr>
              <a:t>If you manage devices on-premises using Microsoft Endpoint Configuration Manager, you can also add cloud-based users and assign licenses to accounts synchronized from your on-premises Active Directory to Azure AD.</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Grant admin permissions for Intune</a:t>
            </a:r>
          </a:p>
          <a:p>
            <a:pPr algn="l"/>
            <a:r>
              <a:rPr lang="en-US" b="0" i="0" dirty="0">
                <a:solidFill>
                  <a:srgbClr val="171717"/>
                </a:solidFill>
                <a:effectLst/>
                <a:latin typeface="docons"/>
              </a:rPr>
              <a:t>Completed</a:t>
            </a:r>
            <a:r>
              <a:rPr lang="en-US" b="0" i="0" dirty="0">
                <a:solidFill>
                  <a:srgbClr val="171717"/>
                </a:solidFill>
                <a:effectLst/>
                <a:latin typeface="Segoe UI" panose="020B0502040204020203" pitchFamily="34" charset="0"/>
              </a:rPr>
              <a:t>100 XP</a:t>
            </a:r>
          </a:p>
          <a:p>
            <a:pPr algn="l">
              <a:buFont typeface="Arial" panose="020B0604020202020204" pitchFamily="34" charset="0"/>
              <a:buChar char="•"/>
            </a:pPr>
            <a:r>
              <a:rPr lang="en-US" b="0" i="0" dirty="0">
                <a:effectLst/>
                <a:latin typeface="Segoe UI" panose="020B0502040204020203" pitchFamily="34" charset="0"/>
              </a:rPr>
              <a:t>4 minutes</a:t>
            </a:r>
          </a:p>
          <a:p>
            <a:pPr algn="l"/>
            <a:r>
              <a:rPr lang="en-US" b="0" i="0" dirty="0">
                <a:solidFill>
                  <a:srgbClr val="171717"/>
                </a:solidFill>
                <a:effectLst/>
                <a:latin typeface="Segoe UI" panose="020B0502040204020203" pitchFamily="34" charset="0"/>
              </a:rPr>
              <a:t>After you've added users to your Intune tenant, we recommend that you grant a few users administrative permission. Microsoft Intune includes a set of admin roles that you can assign to users in your organization using the Microsoft Endpoint Manager admin center. Each admin role maps to common business functions and gives people in your organization permissions to do specific tasks in the admin centers.</a:t>
            </a:r>
          </a:p>
          <a:p>
            <a:pPr algn="l"/>
            <a:r>
              <a:rPr lang="en-US" b="0" i="0" dirty="0">
                <a:solidFill>
                  <a:srgbClr val="171717"/>
                </a:solidFill>
                <a:effectLst/>
                <a:latin typeface="Segoe UI" panose="020B0502040204020203" pitchFamily="34" charset="0"/>
              </a:rPr>
              <a:t>The account you use to create your Microsoft Intune subscription is a global administrator. As a best practice, don't use a global administrator for day-to-day management tasks. While an administrator doesn't require an Intune license to access Intune within the Microsoft Endpoint Manager admin center, in order to perform certain management tasks, such as setting up the Exchange service Connector, an Intune license is required.</a:t>
            </a:r>
          </a:p>
          <a:p>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17</a:t>
            </a:fld>
            <a:endParaRPr lang="en-US" dirty="0"/>
          </a:p>
        </p:txBody>
      </p:sp>
    </p:spTree>
    <p:extLst>
      <p:ext uri="{BB962C8B-B14F-4D97-AF65-F5344CB8AC3E}">
        <p14:creationId xmlns:p14="http://schemas.microsoft.com/office/powerpoint/2010/main" val="2978610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Assign users one or more administrator permissions. These permissions define the administrative scope for users and the tasks they can manage. Administrator permissions are common between the different Microsoft cloud services, and some services might not support some permissions. Both the Microsoft Endpoint Manager admin center and Microsoft 365 admin center list limited administrator roles that aren't used by Intune. Common Intune administrator permissions include the following options:</a:t>
            </a:r>
          </a:p>
          <a:p>
            <a:pPr algn="l">
              <a:buFont typeface="Arial" panose="020B0604020202020204" pitchFamily="34" charset="0"/>
              <a:buChar char="•"/>
            </a:pPr>
            <a:r>
              <a:rPr lang="en-US" b="1" i="0" dirty="0">
                <a:solidFill>
                  <a:srgbClr val="171717"/>
                </a:solidFill>
                <a:effectLst/>
                <a:latin typeface="Segoe UI" panose="020B0502040204020203" pitchFamily="34" charset="0"/>
              </a:rPr>
              <a:t>Global administrator</a:t>
            </a:r>
            <a:r>
              <a:rPr lang="en-US" b="0" i="0" dirty="0">
                <a:solidFill>
                  <a:srgbClr val="171717"/>
                </a:solidFill>
                <a:effectLst/>
                <a:latin typeface="Segoe UI" panose="020B0502040204020203" pitchFamily="34" charset="0"/>
              </a:rPr>
              <a:t> - (Microsoft 365 and Intune) Accesses all administrative features in Intune. By default the person who signs up for Intune becomes a Global admin. Global admins are the only admins who can assign other admin roles. You can have more than one global admin in your organization. As a best practice, we recommend that only a few people in your company have this role to reduce the risk to your business.</a:t>
            </a:r>
          </a:p>
          <a:p>
            <a:pPr algn="l">
              <a:buFont typeface="Arial" panose="020B0604020202020204" pitchFamily="34" charset="0"/>
              <a:buChar char="•"/>
            </a:pPr>
            <a:r>
              <a:rPr lang="en-US" b="1" i="0" dirty="0">
                <a:solidFill>
                  <a:srgbClr val="171717"/>
                </a:solidFill>
                <a:effectLst/>
                <a:latin typeface="Segoe UI" panose="020B0502040204020203" pitchFamily="34" charset="0"/>
              </a:rPr>
              <a:t>Password administrator</a:t>
            </a:r>
            <a:r>
              <a:rPr lang="en-US" b="0" i="0" dirty="0">
                <a:solidFill>
                  <a:srgbClr val="171717"/>
                </a:solidFill>
                <a:effectLst/>
                <a:latin typeface="Segoe UI" panose="020B0502040204020203" pitchFamily="34" charset="0"/>
              </a:rPr>
              <a:t> - (Microsoft 365 and Intune) Resets passwords, manages service requests, and monitors service health. Password admins are limited to resetting passwords for non-admin users and some admin roles.</a:t>
            </a:r>
          </a:p>
          <a:p>
            <a:pPr algn="l">
              <a:buFont typeface="Arial" panose="020B0604020202020204" pitchFamily="34" charset="0"/>
              <a:buChar char="•"/>
            </a:pPr>
            <a:r>
              <a:rPr lang="en-US" b="1" i="0" dirty="0">
                <a:solidFill>
                  <a:srgbClr val="171717"/>
                </a:solidFill>
                <a:effectLst/>
                <a:latin typeface="Segoe UI" panose="020B0502040204020203" pitchFamily="34" charset="0"/>
              </a:rPr>
              <a:t>Service support administrator</a:t>
            </a:r>
            <a:r>
              <a:rPr lang="en-US" b="0" i="0" dirty="0">
                <a:solidFill>
                  <a:srgbClr val="171717"/>
                </a:solidFill>
                <a:effectLst/>
                <a:latin typeface="Segoe UI" panose="020B0502040204020203" pitchFamily="34" charset="0"/>
              </a:rPr>
              <a:t> - (Microsoft 365 and Intune) Opens support requests with Microsoft, and views the service dashboard and message center. They have "view only" permissions except for opening support tickets and reading them.</a:t>
            </a:r>
          </a:p>
          <a:p>
            <a:pPr algn="l">
              <a:buFont typeface="Arial" panose="020B0604020202020204" pitchFamily="34" charset="0"/>
              <a:buChar char="•"/>
            </a:pPr>
            <a:r>
              <a:rPr lang="en-US" b="1" i="0" dirty="0">
                <a:solidFill>
                  <a:srgbClr val="171717"/>
                </a:solidFill>
                <a:effectLst/>
                <a:latin typeface="Segoe UI" panose="020B0502040204020203" pitchFamily="34" charset="0"/>
              </a:rPr>
              <a:t>Billing administrator</a:t>
            </a:r>
            <a:r>
              <a:rPr lang="en-US" b="0" i="0" dirty="0">
                <a:solidFill>
                  <a:srgbClr val="171717"/>
                </a:solidFill>
                <a:effectLst/>
                <a:latin typeface="Segoe UI" panose="020B0502040204020203" pitchFamily="34" charset="0"/>
              </a:rPr>
              <a:t> - (Microsoft 365 and Intune) Makes purchases, manages subscriptions, manages support tickets, and monitors service health.</a:t>
            </a:r>
          </a:p>
          <a:p>
            <a:pPr algn="l">
              <a:buFont typeface="Arial" panose="020B0604020202020204" pitchFamily="34" charset="0"/>
              <a:buChar char="•"/>
            </a:pPr>
            <a:r>
              <a:rPr lang="en-US" b="1" i="0" dirty="0">
                <a:solidFill>
                  <a:srgbClr val="171717"/>
                </a:solidFill>
                <a:effectLst/>
                <a:latin typeface="Segoe UI" panose="020B0502040204020203" pitchFamily="34" charset="0"/>
              </a:rPr>
              <a:t>User administrator</a:t>
            </a:r>
            <a:r>
              <a:rPr lang="en-US" b="0" i="0" dirty="0">
                <a:solidFill>
                  <a:srgbClr val="171717"/>
                </a:solidFill>
                <a:effectLst/>
                <a:latin typeface="Segoe UI" panose="020B0502040204020203" pitchFamily="34" charset="0"/>
              </a:rPr>
              <a:t> - (Microsoft 365 and Intune) Resets passwords, monitors service health, adds and deletes user accounts, and manages service requests. The user management admin can't delete a global admin, create other admin roles, or reset passwords for other admins.</a:t>
            </a:r>
          </a:p>
          <a:p>
            <a:pPr algn="l">
              <a:buFont typeface="Arial" panose="020B0604020202020204" pitchFamily="34" charset="0"/>
              <a:buChar char="•"/>
            </a:pPr>
            <a:r>
              <a:rPr lang="en-US" b="1" i="0" dirty="0">
                <a:solidFill>
                  <a:srgbClr val="171717"/>
                </a:solidFill>
                <a:effectLst/>
                <a:latin typeface="Segoe UI" panose="020B0502040204020203" pitchFamily="34" charset="0"/>
              </a:rPr>
              <a:t>Intune administrator</a:t>
            </a:r>
            <a:r>
              <a:rPr lang="en-US" b="0" i="0" dirty="0">
                <a:solidFill>
                  <a:srgbClr val="171717"/>
                </a:solidFill>
                <a:effectLst/>
                <a:latin typeface="Segoe UI" panose="020B0502040204020203" pitchFamily="34" charset="0"/>
              </a:rPr>
              <a:t> - Full access to Intune, manages users and devices to associate policies, as well as creates and manages groups. All Intune Global administrator permissions except permission to create administrators with </a:t>
            </a:r>
            <a:r>
              <a:rPr lang="en-US" b="1" i="0" dirty="0">
                <a:solidFill>
                  <a:srgbClr val="171717"/>
                </a:solidFill>
                <a:effectLst/>
                <a:latin typeface="Segoe UI" panose="020B0502040204020203" pitchFamily="34" charset="0"/>
              </a:rPr>
              <a:t>Directory Role</a:t>
            </a:r>
            <a:r>
              <a:rPr lang="en-US" b="0" i="0" dirty="0">
                <a:solidFill>
                  <a:srgbClr val="171717"/>
                </a:solidFill>
                <a:effectLst/>
                <a:latin typeface="Segoe UI" panose="020B0502040204020203" pitchFamily="34" charset="0"/>
              </a:rPr>
              <a:t> options.</a:t>
            </a:r>
          </a:p>
          <a:p>
            <a:pPr algn="l"/>
            <a:r>
              <a:rPr lang="en-US" b="0" i="0" dirty="0">
                <a:solidFill>
                  <a:srgbClr val="171717"/>
                </a:solidFill>
                <a:effectLst/>
                <a:latin typeface="Segoe UI" panose="020B0502040204020203" pitchFamily="34" charset="0"/>
              </a:rPr>
              <a:t>For more information about roles, see </a:t>
            </a:r>
            <a:r>
              <a:rPr lang="en-US" b="0" i="0" u="none" strike="noStrike" dirty="0">
                <a:solidFill>
                  <a:srgbClr val="171717"/>
                </a:solidFill>
                <a:effectLst/>
                <a:latin typeface="Segoe UI" panose="020B0502040204020203" pitchFamily="34" charset="0"/>
                <a:hlinkClick r:id="rId3"/>
              </a:rPr>
              <a:t>Admin roles in Microsoft 365</a:t>
            </a:r>
            <a:r>
              <a:rPr lang="en-US" b="0" i="0" dirty="0">
                <a:solidFill>
                  <a:srgbClr val="171717"/>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18</a:t>
            </a:fld>
            <a:endParaRPr lang="en-US" dirty="0"/>
          </a:p>
        </p:txBody>
      </p:sp>
    </p:spTree>
    <p:extLst>
      <p:ext uri="{BB962C8B-B14F-4D97-AF65-F5344CB8AC3E}">
        <p14:creationId xmlns:p14="http://schemas.microsoft.com/office/powerpoint/2010/main" val="187624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mobile device management (MDM) authority setting determines how you manage your devices. By default, the Intune free trial sets your MDM authority to Intune.</a:t>
            </a:r>
          </a:p>
          <a:p>
            <a:pPr algn="l"/>
            <a:r>
              <a:rPr lang="en-US" b="0" i="0" dirty="0">
                <a:solidFill>
                  <a:srgbClr val="171717"/>
                </a:solidFill>
                <a:effectLst/>
                <a:latin typeface="Segoe UI" panose="020B0502040204020203" pitchFamily="34" charset="0"/>
              </a:rPr>
              <a:t>If you are changing your tenant to support Intune, you will need to change your MDM authority configuration. Possible configurations are the following choices:</a:t>
            </a:r>
          </a:p>
          <a:p>
            <a:pPr algn="l">
              <a:buFont typeface="Arial" panose="020B0604020202020204" pitchFamily="34" charset="0"/>
              <a:buChar char="•"/>
            </a:pPr>
            <a:r>
              <a:rPr lang="en-US" b="1" i="0" dirty="0">
                <a:solidFill>
                  <a:srgbClr val="171717"/>
                </a:solidFill>
                <a:effectLst/>
                <a:latin typeface="Segoe UI" panose="020B0502040204020203" pitchFamily="34" charset="0"/>
              </a:rPr>
              <a:t>Microsoft Intune</a:t>
            </a:r>
            <a:r>
              <a:rPr lang="en-US" b="0" i="0" dirty="0">
                <a:solidFill>
                  <a:srgbClr val="171717"/>
                </a:solidFill>
                <a:effectLst/>
                <a:latin typeface="Segoe UI" panose="020B0502040204020203" pitchFamily="34" charset="0"/>
              </a:rPr>
              <a:t> - This cloud-only management configuration includes the full set of capabilities that Microsoft Intune offers.</a:t>
            </a:r>
          </a:p>
          <a:p>
            <a:pPr algn="l">
              <a:buFont typeface="Arial" panose="020B0604020202020204" pitchFamily="34" charset="0"/>
              <a:buChar char="•"/>
            </a:pPr>
            <a:r>
              <a:rPr lang="en-US" b="1" i="0" dirty="0">
                <a:solidFill>
                  <a:srgbClr val="171717"/>
                </a:solidFill>
                <a:effectLst/>
                <a:latin typeface="Segoe UI" panose="020B0502040204020203" pitchFamily="34" charset="0"/>
              </a:rPr>
              <a:t>Intune co-management</a:t>
            </a:r>
            <a:r>
              <a:rPr lang="en-US" b="0" i="0" dirty="0">
                <a:solidFill>
                  <a:srgbClr val="171717"/>
                </a:solidFill>
                <a:effectLst/>
                <a:latin typeface="Segoe UI" panose="020B0502040204020203" pitchFamily="34" charset="0"/>
              </a:rPr>
              <a:t> - This configuration integrates Microsoft Intune with Microsoft Endpoint Configuration Manager. Configuration Manager allows you to manage on-premises Windows 10/11 devices. For more information, see </a:t>
            </a:r>
            <a:r>
              <a:rPr lang="en-US" b="0" i="0" u="none" strike="noStrike" dirty="0">
                <a:solidFill>
                  <a:srgbClr val="171717"/>
                </a:solidFill>
                <a:effectLst/>
                <a:latin typeface="Segoe UI" panose="020B0502040204020203" pitchFamily="34" charset="0"/>
                <a:hlinkClick r:id="rId3"/>
              </a:rPr>
              <a:t>Enable co-management in Configuration Manager</a:t>
            </a:r>
            <a:r>
              <a:rPr lang="en-US" b="0" i="0" dirty="0">
                <a:solidFill>
                  <a:srgbClr val="171717"/>
                </a:solidFill>
                <a:effectLst/>
                <a:latin typeface="Segoe UI" panose="020B0502040204020203" pitchFamily="34" charset="0"/>
              </a:rPr>
              <a:t>.</a:t>
            </a:r>
          </a:p>
          <a:p>
            <a:pPr algn="l">
              <a:buFont typeface="Arial" panose="020B0604020202020204" pitchFamily="34" charset="0"/>
              <a:buChar char="•"/>
            </a:pPr>
            <a:r>
              <a:rPr lang="en-US" b="1" i="0" dirty="0">
                <a:solidFill>
                  <a:srgbClr val="171717"/>
                </a:solidFill>
                <a:effectLst/>
                <a:latin typeface="Segoe UI" panose="020B0502040204020203" pitchFamily="34" charset="0"/>
              </a:rPr>
              <a:t>Basic Mobility and Security for Microsoft 365</a:t>
            </a:r>
            <a:r>
              <a:rPr lang="en-US" b="0" i="0" dirty="0">
                <a:solidFill>
                  <a:srgbClr val="171717"/>
                </a:solidFill>
                <a:effectLst/>
                <a:latin typeface="Segoe UI" panose="020B0502040204020203" pitchFamily="34" charset="0"/>
              </a:rPr>
              <a:t> - If you have this configuration activated, you'll see the MDM authority set to "Office 365". If you want to start using Intune, you'll need purchase an Intune license or sign up for the Intune free trial.</a:t>
            </a:r>
          </a:p>
          <a:p>
            <a:pPr algn="l">
              <a:buFont typeface="Arial" panose="020B0604020202020204" pitchFamily="34" charset="0"/>
              <a:buChar char="•"/>
            </a:pPr>
            <a:r>
              <a:rPr lang="en-US" b="1" i="0" dirty="0">
                <a:solidFill>
                  <a:srgbClr val="171717"/>
                </a:solidFill>
                <a:effectLst/>
                <a:latin typeface="Segoe UI" panose="020B0502040204020203" pitchFamily="34" charset="0"/>
              </a:rPr>
              <a:t>Basic Mobility and Security for Microsoft 365 </a:t>
            </a:r>
            <a:r>
              <a:rPr lang="en-US" b="1" i="0" u="none" strike="noStrike" dirty="0">
                <a:solidFill>
                  <a:srgbClr val="171717"/>
                </a:solidFill>
                <a:effectLst/>
                <a:latin typeface="Segoe UI" panose="020B0502040204020203" pitchFamily="34" charset="0"/>
                <a:hlinkClick r:id="rId4"/>
              </a:rPr>
              <a:t>coexistence</a:t>
            </a:r>
            <a:r>
              <a:rPr lang="en-US" b="0" i="0" dirty="0">
                <a:solidFill>
                  <a:srgbClr val="171717"/>
                </a:solidFill>
                <a:effectLst/>
                <a:latin typeface="Segoe UI" panose="020B0502040204020203" pitchFamily="34" charset="0"/>
              </a:rPr>
              <a:t> - You can add Intune to your tenant if you're already using Basic Mobility and Security for Microsoft 365 and set the management authority to either Intune or Basic Mobility and Security for Microsoft 365 for each user to dictate which service will be used to manage their MDM-enrolled devices. Each user's management authority is defined based on the license assigned to the user: If the user has only a license for Microsoft 365 Basic or Standard, their devices will be managed by Basic Mobility and Security for Microsoft 365. If the user has a license entitling Intune, their devices will be managed by Intune. If you add a license entitling Intune to a user previously managed by Basic Mobility and Security for Microsoft 365, their devices will be switched to Intune management. Be sure to have Intune configurations assigned to users to replace Basic Mobility and Security for Microsoft 365 before switching users to Intune, otherwise their devices will lose Basic Mobility and Security for Microsoft 365 configuration and won't receive any replacement from Intune.</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Confirm your tenant's MDM authority</a:t>
            </a:r>
          </a:p>
          <a:p>
            <a:pPr algn="l"/>
            <a:r>
              <a:rPr lang="en-US" b="0" i="0" dirty="0">
                <a:solidFill>
                  <a:srgbClr val="171717"/>
                </a:solidFill>
                <a:effectLst/>
                <a:latin typeface="Segoe UI" panose="020B0502040204020203" pitchFamily="34" charset="0"/>
              </a:rPr>
              <a:t>To confirm that your MDM authority is set to Intune, use the following steps:</a:t>
            </a:r>
          </a:p>
          <a:p>
            <a:pPr algn="l">
              <a:buFont typeface="+mj-lt"/>
              <a:buAutoNum type="arabicPeriod"/>
            </a:pPr>
            <a:r>
              <a:rPr lang="en-US" b="0" i="0" dirty="0">
                <a:solidFill>
                  <a:srgbClr val="171717"/>
                </a:solidFill>
                <a:effectLst/>
                <a:latin typeface="Segoe UI" panose="020B0502040204020203" pitchFamily="34" charset="0"/>
              </a:rPr>
              <a:t>In the </a:t>
            </a:r>
            <a:r>
              <a:rPr lang="en-US" b="0" i="0" u="none" strike="noStrike" dirty="0">
                <a:solidFill>
                  <a:srgbClr val="171717"/>
                </a:solidFill>
                <a:effectLst/>
                <a:latin typeface="Segoe UI" panose="020B0502040204020203" pitchFamily="34" charset="0"/>
                <a:hlinkClick r:id="rId5"/>
              </a:rPr>
              <a:t>Microsoft Endpoint Manager admin center</a:t>
            </a:r>
            <a:r>
              <a:rPr lang="en-US" b="0" i="0" dirty="0">
                <a:solidFill>
                  <a:srgbClr val="171717"/>
                </a:solidFill>
                <a:effectLst/>
                <a:latin typeface="Segoe UI" panose="020B0502040204020203" pitchFamily="34" charset="0"/>
              </a:rPr>
              <a:t>, select </a:t>
            </a:r>
            <a:r>
              <a:rPr lang="en-US" b="1" i="0" dirty="0">
                <a:solidFill>
                  <a:srgbClr val="171717"/>
                </a:solidFill>
                <a:effectLst/>
                <a:latin typeface="Segoe UI" panose="020B0502040204020203" pitchFamily="34" charset="0"/>
              </a:rPr>
              <a:t>Tenant administration</a:t>
            </a:r>
            <a:r>
              <a:rPr lang="en-US" b="0" i="0" dirty="0">
                <a:solidFill>
                  <a:srgbClr val="171717"/>
                </a:solidFill>
                <a:effectLst/>
                <a:latin typeface="Segoe UI" panose="020B0502040204020203" pitchFamily="34" charset="0"/>
              </a:rPr>
              <a:t> &gt; </a:t>
            </a:r>
            <a:r>
              <a:rPr lang="en-US" b="1" i="0" dirty="0">
                <a:solidFill>
                  <a:srgbClr val="171717"/>
                </a:solidFill>
                <a:effectLst/>
                <a:latin typeface="Segoe UI" panose="020B0502040204020203" pitchFamily="34" charset="0"/>
              </a:rPr>
              <a:t>Tenant status</a:t>
            </a:r>
            <a:r>
              <a:rPr lang="en-US" b="0" i="0" dirty="0">
                <a:solidFill>
                  <a:srgbClr val="171717"/>
                </a:solidFill>
                <a:effectLst/>
                <a:latin typeface="Segoe UI" panose="020B0502040204020203" pitchFamily="34" charset="0"/>
              </a:rPr>
              <a:t>.</a:t>
            </a:r>
          </a:p>
          <a:p>
            <a:pPr algn="l">
              <a:buFont typeface="+mj-lt"/>
              <a:buAutoNum type="arabicPeriod"/>
            </a:pPr>
            <a:r>
              <a:rPr lang="en-US" b="0" i="0" dirty="0">
                <a:solidFill>
                  <a:srgbClr val="171717"/>
                </a:solidFill>
                <a:effectLst/>
                <a:latin typeface="Segoe UI" panose="020B0502040204020203" pitchFamily="34" charset="0"/>
              </a:rPr>
              <a:t>Under the </a:t>
            </a:r>
            <a:r>
              <a:rPr lang="en-US" b="1" i="0" dirty="0">
                <a:solidFill>
                  <a:srgbClr val="171717"/>
                </a:solidFill>
                <a:effectLst/>
                <a:latin typeface="Segoe UI" panose="020B0502040204020203" pitchFamily="34" charset="0"/>
              </a:rPr>
              <a:t>Tenant details</a:t>
            </a:r>
            <a:r>
              <a:rPr lang="en-US" b="0" i="0" dirty="0">
                <a:solidFill>
                  <a:srgbClr val="171717"/>
                </a:solidFill>
                <a:effectLst/>
                <a:latin typeface="Segoe UI" panose="020B0502040204020203" pitchFamily="34" charset="0"/>
              </a:rPr>
              <a:t> tab, find </a:t>
            </a:r>
            <a:r>
              <a:rPr lang="en-US" b="1" i="0" dirty="0">
                <a:solidFill>
                  <a:srgbClr val="171717"/>
                </a:solidFill>
                <a:effectLst/>
                <a:latin typeface="Segoe UI" panose="020B0502040204020203" pitchFamily="34" charset="0"/>
              </a:rPr>
              <a:t>MDM authority</a:t>
            </a:r>
            <a:r>
              <a:rPr lang="en-US" b="0" i="0" dirty="0">
                <a:solidFill>
                  <a:srgbClr val="171717"/>
                </a:solidFill>
                <a:effectLst/>
                <a:latin typeface="Segoe UI" panose="020B0502040204020203" pitchFamily="34" charset="0"/>
              </a:rPr>
              <a:t>.</a:t>
            </a:r>
          </a:p>
          <a:p>
            <a:pPr algn="l"/>
            <a:r>
              <a:rPr lang="en-US" b="0" i="0" dirty="0">
                <a:solidFill>
                  <a:srgbClr val="171717"/>
                </a:solidFill>
                <a:effectLst/>
                <a:latin typeface="Segoe UI" panose="020B0502040204020203" pitchFamily="34" charset="0"/>
              </a:rPr>
              <a:t>For more information, see </a:t>
            </a:r>
            <a:r>
              <a:rPr lang="en-US" b="0" i="0" u="none" strike="noStrike" dirty="0">
                <a:solidFill>
                  <a:srgbClr val="171717"/>
                </a:solidFill>
                <a:effectLst/>
                <a:latin typeface="Segoe UI" panose="020B0502040204020203" pitchFamily="34" charset="0"/>
                <a:hlinkClick r:id="rId6"/>
              </a:rPr>
              <a:t>Set the mobile device management authority</a:t>
            </a:r>
            <a:r>
              <a:rPr lang="en-US" b="0" i="0" dirty="0">
                <a:solidFill>
                  <a:srgbClr val="171717"/>
                </a:solidFill>
                <a:effectLst/>
                <a:latin typeface="Segoe UI" panose="020B0502040204020203" pitchFamily="34" charset="0"/>
              </a:rPr>
              <a:t>.</a:t>
            </a:r>
          </a:p>
          <a:p>
            <a:br>
              <a:rPr lang="en-US" b="0" i="0" dirty="0">
                <a:solidFill>
                  <a:srgbClr val="171717"/>
                </a:solidFill>
                <a:effectLst/>
                <a:latin typeface="Segoe UI" panose="020B0502040204020203" pitchFamily="34" charset="0"/>
              </a:rPr>
            </a:b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19</a:t>
            </a:fld>
            <a:endParaRPr lang="en-US" dirty="0"/>
          </a:p>
        </p:txBody>
      </p:sp>
    </p:spTree>
    <p:extLst>
      <p:ext uri="{BB962C8B-B14F-4D97-AF65-F5344CB8AC3E}">
        <p14:creationId xmlns:p14="http://schemas.microsoft.com/office/powerpoint/2010/main" val="1315960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a:p>
            <a:r>
              <a:rPr lang="en-US" dirty="0"/>
              <a:t>B</a:t>
            </a:r>
          </a:p>
          <a:p>
            <a:r>
              <a:rPr lang="en-US" dirty="0"/>
              <a:t>a</a:t>
            </a:r>
          </a:p>
        </p:txBody>
      </p:sp>
      <p:sp>
        <p:nvSpPr>
          <p:cNvPr id="4" name="Slide Number Placeholder 3"/>
          <p:cNvSpPr>
            <a:spLocks noGrp="1"/>
          </p:cNvSpPr>
          <p:nvPr>
            <p:ph type="sldNum" sz="quarter" idx="5"/>
          </p:nvPr>
        </p:nvSpPr>
        <p:spPr/>
        <p:txBody>
          <a:bodyPr/>
          <a:lstStyle/>
          <a:p>
            <a:fld id="{9E353F3D-CDCD-42C1-B49A-4BD3382E8837}" type="slidenum">
              <a:rPr lang="en-US" smtClean="0"/>
              <a:t>20</a:t>
            </a:fld>
            <a:endParaRPr lang="en-US" dirty="0"/>
          </a:p>
        </p:txBody>
      </p:sp>
    </p:spTree>
    <p:extLst>
      <p:ext uri="{BB962C8B-B14F-4D97-AF65-F5344CB8AC3E}">
        <p14:creationId xmlns:p14="http://schemas.microsoft.com/office/powerpoint/2010/main" val="142863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Microsoft Endpoint Configuration Manager, which is a part of Microsoft Endpoint Manager, helps you protect the on-premises devices, apps, and data that the people at your organization use to be productive. After completing this module, you will better understand co-management when using Microsoft Endpoint Configuration Manager. In addition, you will be prepared to enable co-management based on the implementation path that best suites your organization.</a:t>
            </a:r>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3</a:t>
            </a:fld>
            <a:endParaRPr lang="en-US" dirty="0"/>
          </a:p>
        </p:txBody>
      </p:sp>
    </p:spTree>
    <p:extLst>
      <p:ext uri="{BB962C8B-B14F-4D97-AF65-F5344CB8AC3E}">
        <p14:creationId xmlns:p14="http://schemas.microsoft.com/office/powerpoint/2010/main" val="304416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Microsoft Endpoint Manager helps you by providing a single, modern, integrated management platform for managing, protecting, and monitoring all of your organization's endpoints. Endpoints include tablets, smartphones, desktops, laptops computers, and apps that an organization uses whether they connect over the internet (cloud-based) or are on-premises. Microsoft Endpoint Manager is the overall management platform you can use to manage your organization's endpoints. Both Microsoft Intune and Microsoft Endpoint Configuration Manager are part of Microsoft Endpoint Manager and are also involved in co-management.</a:t>
            </a:r>
          </a:p>
          <a:p>
            <a:pPr algn="l"/>
            <a:r>
              <a:rPr lang="en-US" b="0" i="0" dirty="0">
                <a:solidFill>
                  <a:srgbClr val="171717"/>
                </a:solidFill>
                <a:effectLst/>
                <a:latin typeface="Segoe UI" panose="020B0502040204020203" pitchFamily="34" charset="0"/>
              </a:rPr>
              <a:t>If you need to utilize services that are primarily cloud-based and you manage cloud-based endpoints, you should consider using Microsoft Intune. If you need to utilize functionality that is primarily on-premises and you manage on-premises endpoints, such as the computers your organization has attached to your internal network, you should consider using Microsoft Endpoint Configuration Manager. However, if you need to manage a combination of both cloud and on-premises services, capabilities, and endpoints, you should consider using co-management to leverage both Intune and Configuration Manager from the Microsoft Endpoint Manager admin center.</a:t>
            </a:r>
          </a:p>
          <a:p>
            <a:pPr algn="l"/>
            <a:r>
              <a:rPr lang="en-US" b="0" i="0" dirty="0">
                <a:solidFill>
                  <a:srgbClr val="171717"/>
                </a:solidFill>
                <a:effectLst/>
                <a:latin typeface="Segoe UI" panose="020B0502040204020203" pitchFamily="34" charset="0"/>
              </a:rPr>
              <a:t>Co-management is one way to cloud attach your on-premises devices. Co-management allows you to concurrently manage Windows 10 or Windows 11 devices with both Configuration Manager and Microsoft Intune. The other way of attachment is called tenant attach, which is registering your Intune tenant with your Configuration Manager deployment. It is important to note that each of these methods (tenant attach and co-management) can be added independently. Once you implement both, you have full cloud attachment. You get immediate value through tenant attach and you get additional value through co-management. Attaching your tenant using tenant attach is relatively quick. Co-managing your devices involves more planning and choices.</a:t>
            </a:r>
          </a:p>
          <a:p>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4</a:t>
            </a:fld>
            <a:endParaRPr lang="en-US"/>
          </a:p>
        </p:txBody>
      </p:sp>
    </p:spTree>
    <p:extLst>
      <p:ext uri="{BB962C8B-B14F-4D97-AF65-F5344CB8AC3E}">
        <p14:creationId xmlns:p14="http://schemas.microsoft.com/office/powerpoint/2010/main" val="831927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If you need to utilize services that are primarily cloud-based and you manage cloud-based endpoints, you should consider using Microsoft Intune. If you need to utilize functionality that is primarily on-premises and you manage on-premises endpoints, such as the computers your organization has attached to your internal network, you should consider using Microsoft Endpoint Configuration Manager. However, if you need to manage a combination of both cloud and on-premises services, capabilities, and endpoints, you should consider using co-management to leverage both Intune and Configuration Manager from the Microsoft Endpoint Manager admin center.</a:t>
            </a:r>
          </a:p>
          <a:p>
            <a:pPr algn="l"/>
            <a:r>
              <a:rPr lang="en-US" b="0" i="0" dirty="0">
                <a:solidFill>
                  <a:srgbClr val="171717"/>
                </a:solidFill>
                <a:effectLst/>
                <a:latin typeface="Segoe UI" panose="020B0502040204020203" pitchFamily="34" charset="0"/>
              </a:rPr>
              <a:t>Co-management is one way to cloud attach your on-premises devices. Co-management allows you to concurrently manage Windows 10 or Windows 11 devices with both Configuration Manager and Microsoft Intune. The other way of attachment is called tenant attach, which is registering your Intune tenant with your Configuration Manager deployment. It is important to note that each of these methods (tenant attach and co-management) can be added independently. Once you implement both, you have full cloud attachment. You get immediate value through tenant attach and you get additional value through co-management. Attaching your tenant using tenant attach is relatively quick. Co-managing your devices involves more planning and choices.</a:t>
            </a:r>
          </a:p>
          <a:p>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5</a:t>
            </a:fld>
            <a:endParaRPr lang="en-US"/>
          </a:p>
        </p:txBody>
      </p:sp>
    </p:spTree>
    <p:extLst>
      <p:ext uri="{BB962C8B-B14F-4D97-AF65-F5344CB8AC3E}">
        <p14:creationId xmlns:p14="http://schemas.microsoft.com/office/powerpoint/2010/main" val="2274717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Co-management is one way to cloud attach your on-premises devices. Co-management allows you to concurrently manage Windows 10 or Windows 11 devices with both Configuration Manager and Microsoft Intune. The other way of attachment is called tenant attach, which is registering your Intune tenant with your Configuration Manager deployment. It is important to note that each of these methods (tenant attach and co-management) can be added independently. Once you implement both, you have full cloud attachment. You get immediate value through tenant attach and you get additional value through co-management. Attaching your tenant using tenant attach is relatively quick. Co-managing your devices involves more planning and choices.</a:t>
            </a:r>
          </a:p>
          <a:p>
            <a:endParaRPr lang="en-US" b="0" i="0" dirty="0">
              <a:solidFill>
                <a:srgbClr val="171717"/>
              </a:solidFill>
              <a:effectLst/>
              <a:latin typeface="Segoe UI" panose="020B0502040204020203" pitchFamily="34" charset="0"/>
            </a:endParaRPr>
          </a:p>
          <a:p>
            <a:pPr algn="ctr" rtl="0"/>
            <a:r>
              <a:rPr lang="en-US" b="0" i="0" dirty="0">
                <a:effectLst/>
                <a:latin typeface="docons"/>
              </a:rPr>
              <a:t> Note</a:t>
            </a:r>
          </a:p>
          <a:p>
            <a:pPr algn="l"/>
            <a:r>
              <a:rPr lang="en-US" b="0" i="0" dirty="0">
                <a:solidFill>
                  <a:srgbClr val="171717"/>
                </a:solidFill>
                <a:effectLst/>
                <a:latin typeface="Segoe UI" panose="020B0502040204020203" pitchFamily="34" charset="0"/>
              </a:rPr>
              <a:t>Co-management is not for remote management of off-premises/cloud devices. The Configuration Manager client agent requires periodic connectivity with the Configuration Manager site using either a cloud management gateway (CMG) or a virtual private network (VPN).</a:t>
            </a:r>
          </a:p>
          <a:p>
            <a:pPr algn="l"/>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When you enable co-management, Configuration Manager is still the management authority for all functional areas known as workloads. So, you continue to manage your devices the same way. If you don't switch any workloads to Intune, all of the Configuration Manager settings and apps continue to work the same as before you enabled co-management. Additionally, enabling co-management is completely transparent to the end user. There's no reboot, no agent installation, no interruption, and no user notification. </a:t>
            </a:r>
          </a:p>
          <a:p>
            <a:r>
              <a:rPr lang="en-US" b="0" i="0" dirty="0">
                <a:solidFill>
                  <a:srgbClr val="171717"/>
                </a:solidFill>
                <a:effectLst/>
                <a:latin typeface="Segoe UI" panose="020B0502040204020203" pitchFamily="34" charset="0"/>
              </a:rPr>
              <a:t>Suppose that you're the administrator or business decision maker of a company with several thousand employees. You need to keep your corporate data safe by protecting data, apps, and devices that your employees use, as well as keep your employees productive and maximize the return on your endpoint management investment. You and your company have determined that you need to manage both on-premises endpoints, as well as cloud-based endpoints. Specifically, you would like to have centralized visibility of the health of all your organization's devices, whether those devices are connected via the cloud using Intune or are on-premises. You've already set up Configuration Manager's </a:t>
            </a:r>
            <a:r>
              <a:rPr lang="en-US" b="0" i="0" u="none" strike="noStrike" dirty="0">
                <a:effectLst/>
                <a:latin typeface="Segoe UI" panose="020B0502040204020203" pitchFamily="34" charset="0"/>
                <a:hlinkClick r:id="rId3"/>
              </a:rPr>
              <a:t>tenant attach</a:t>
            </a:r>
            <a:r>
              <a:rPr lang="en-US" b="0" i="0" dirty="0">
                <a:solidFill>
                  <a:srgbClr val="171717"/>
                </a:solidFill>
                <a:effectLst/>
                <a:latin typeface="Segoe UI" panose="020B0502040204020203" pitchFamily="34" charset="0"/>
              </a:rPr>
              <a:t> for your devices, and you want to add additional value to fully cloud attach your on-premises machines using Microsoft Endpoint Manager admin center.</a:t>
            </a:r>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6</a:t>
            </a:fld>
            <a:endParaRPr lang="en-US"/>
          </a:p>
        </p:txBody>
      </p:sp>
    </p:spTree>
    <p:extLst>
      <p:ext uri="{BB962C8B-B14F-4D97-AF65-F5344CB8AC3E}">
        <p14:creationId xmlns:p14="http://schemas.microsoft.com/office/powerpoint/2010/main" val="3956911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rtl="0"/>
            <a:r>
              <a:rPr lang="en-US" b="0" i="0" dirty="0">
                <a:effectLst/>
                <a:latin typeface="docons"/>
              </a:rPr>
              <a:t> Note</a:t>
            </a:r>
          </a:p>
          <a:p>
            <a:pPr algn="l"/>
            <a:r>
              <a:rPr lang="en-US" b="0" i="0" dirty="0">
                <a:solidFill>
                  <a:srgbClr val="171717"/>
                </a:solidFill>
                <a:effectLst/>
                <a:latin typeface="Segoe UI" panose="020B0502040204020203" pitchFamily="34" charset="0"/>
              </a:rPr>
              <a:t>It's important to understand that you have more than one option when considering a migration path to device management in the cloud. For detailed guidance when you currently use Microsoft Endpoint Configuration Manager as your on-premises management solution and need to understand the above endpoint management options, see </a:t>
            </a:r>
            <a:r>
              <a:rPr lang="en-US" b="1" i="0" u="none" strike="noStrike" dirty="0">
                <a:solidFill>
                  <a:srgbClr val="171717"/>
                </a:solidFill>
                <a:effectLst/>
                <a:latin typeface="Segoe UI" panose="020B0502040204020203" pitchFamily="34" charset="0"/>
                <a:hlinkClick r:id="rId3"/>
              </a:rPr>
              <a:t>Currently use Configuration Manager</a:t>
            </a:r>
            <a:r>
              <a:rPr lang="en-US" b="0" i="0" dirty="0">
                <a:solidFill>
                  <a:srgbClr val="171717"/>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7</a:t>
            </a:fld>
            <a:endParaRPr lang="en-US"/>
          </a:p>
        </p:txBody>
      </p:sp>
    </p:spTree>
    <p:extLst>
      <p:ext uri="{BB962C8B-B14F-4D97-AF65-F5344CB8AC3E}">
        <p14:creationId xmlns:p14="http://schemas.microsoft.com/office/powerpoint/2010/main" val="263637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Microsoft Intune</a:t>
            </a:r>
          </a:p>
          <a:p>
            <a:pPr algn="l"/>
            <a:r>
              <a:rPr lang="en-US" b="0" i="0" dirty="0">
                <a:solidFill>
                  <a:srgbClr val="171717"/>
                </a:solidFill>
                <a:effectLst/>
                <a:latin typeface="Segoe UI" panose="020B0502040204020203" pitchFamily="34" charset="0"/>
              </a:rPr>
              <a:t>Intune, which is required for co-management, is a cloud-based service that focuses on mobile device management (MDM) and mobile application management (MAM). You control how your organization’s devices are used, including mobile phones, tablets, and laptops. You can also configure specific policies to control applications.</a:t>
            </a:r>
          </a:p>
          <a:p>
            <a:pPr algn="l"/>
            <a:r>
              <a:rPr lang="en-US" b="0" i="0" dirty="0">
                <a:solidFill>
                  <a:srgbClr val="171717"/>
                </a:solidFill>
                <a:effectLst/>
                <a:latin typeface="Segoe UI" panose="020B0502040204020203" pitchFamily="34" charset="0"/>
              </a:rPr>
              <a:t>As mentioned above, Intune is part of Microsoft's </a:t>
            </a:r>
            <a:r>
              <a:rPr lang="en-US" b="0" i="0" u="none" strike="noStrike" dirty="0">
                <a:solidFill>
                  <a:srgbClr val="171717"/>
                </a:solidFill>
                <a:effectLst/>
                <a:latin typeface="Segoe UI" panose="020B0502040204020203" pitchFamily="34" charset="0"/>
                <a:hlinkClick r:id="rId3"/>
              </a:rPr>
              <a:t>Enterprise Mobility + Security (EMS) suite</a:t>
            </a:r>
            <a:r>
              <a:rPr lang="en-US" b="0" i="0" dirty="0">
                <a:solidFill>
                  <a:srgbClr val="171717"/>
                </a:solidFill>
                <a:effectLst/>
                <a:latin typeface="Segoe UI" panose="020B0502040204020203" pitchFamily="34" charset="0"/>
              </a:rPr>
              <a:t>. Intune integrates with Azure Active Directory (Azure AD) to control who has access, and what they can access. It also integrates with Azure Information Protection for data protection. In addition, Intune can be used with the Microsoft 365 suite of products.</a:t>
            </a:r>
          </a:p>
          <a:p>
            <a:pPr algn="l"/>
            <a:r>
              <a:rPr lang="en-US" b="0" i="0" dirty="0">
                <a:solidFill>
                  <a:srgbClr val="171717"/>
                </a:solidFill>
                <a:effectLst/>
                <a:latin typeface="Segoe UI" panose="020B0502040204020203" pitchFamily="34" charset="0"/>
              </a:rPr>
              <a:t>You can access Intune using the Microsoft Endpoint Manager admin center. If you are unable to access Intune using the step below, confirm that you have an Intune license (see above).</a:t>
            </a:r>
          </a:p>
          <a:p>
            <a:pPr algn="l"/>
            <a:r>
              <a:rPr lang="en-US" b="0" i="0" dirty="0">
                <a:solidFill>
                  <a:srgbClr val="171717"/>
                </a:solidFill>
                <a:effectLst/>
                <a:latin typeface="Segoe UI" panose="020B0502040204020203" pitchFamily="34" charset="0"/>
              </a:rPr>
              <a:t>If you are uncertain whether you have a Microsoft Intune license, you can confirm access using the following steps:</a:t>
            </a:r>
          </a:p>
          <a:p>
            <a:pPr algn="l">
              <a:buFont typeface="+mj-lt"/>
              <a:buAutoNum type="arabicPeriod"/>
            </a:pPr>
            <a:r>
              <a:rPr lang="en-US" b="0" i="0" dirty="0">
                <a:solidFill>
                  <a:srgbClr val="171717"/>
                </a:solidFill>
                <a:effectLst/>
                <a:latin typeface="Segoe UI" panose="020B0502040204020203" pitchFamily="34" charset="0"/>
              </a:rPr>
              <a:t>Sign in to the </a:t>
            </a:r>
            <a:r>
              <a:rPr lang="en-US" b="1" i="0" u="none" strike="noStrike" dirty="0">
                <a:solidFill>
                  <a:srgbClr val="171717"/>
                </a:solidFill>
                <a:effectLst/>
                <a:latin typeface="Segoe UI" panose="020B0502040204020203" pitchFamily="34" charset="0"/>
                <a:hlinkClick r:id="rId4"/>
              </a:rPr>
              <a:t>Azure AD admin center</a:t>
            </a:r>
            <a:r>
              <a:rPr lang="en-US" b="0" i="0" dirty="0">
                <a:solidFill>
                  <a:srgbClr val="171717"/>
                </a:solidFill>
                <a:effectLst/>
                <a:latin typeface="Segoe UI" panose="020B0502040204020203" pitchFamily="34" charset="0"/>
              </a:rPr>
              <a:t>.</a:t>
            </a:r>
          </a:p>
          <a:p>
            <a:pPr algn="l">
              <a:buFont typeface="+mj-lt"/>
              <a:buAutoNum type="arabicPeriod"/>
            </a:pPr>
            <a:r>
              <a:rPr lang="en-US" b="1" i="0" dirty="0">
                <a:solidFill>
                  <a:srgbClr val="171717"/>
                </a:solidFill>
                <a:effectLst/>
                <a:latin typeface="Segoe UI" panose="020B0502040204020203" pitchFamily="34" charset="0"/>
              </a:rPr>
              <a:t> Note</a:t>
            </a:r>
          </a:p>
          <a:p>
            <a:pPr algn="l">
              <a:buFont typeface="+mj-lt"/>
              <a:buAutoNum type="arabicPeriod"/>
            </a:pPr>
            <a:r>
              <a:rPr lang="en-US" b="0" i="0" dirty="0">
                <a:solidFill>
                  <a:srgbClr val="171717"/>
                </a:solidFill>
                <a:effectLst/>
                <a:latin typeface="Segoe UI" panose="020B0502040204020203" pitchFamily="34" charset="0"/>
              </a:rPr>
              <a:t>To access and manage licenses, the admin account must be a license administrator, user administrator, or global administrator.</a:t>
            </a:r>
          </a:p>
          <a:p>
            <a:pPr algn="l">
              <a:buFont typeface="+mj-lt"/>
              <a:buAutoNum type="arabicPeriod"/>
            </a:pPr>
            <a:r>
              <a:rPr lang="en-US" b="0" i="0" dirty="0">
                <a:solidFill>
                  <a:srgbClr val="171717"/>
                </a:solidFill>
                <a:effectLst/>
                <a:latin typeface="Segoe UI" panose="020B0502040204020203" pitchFamily="34" charset="0"/>
              </a:rPr>
              <a:t>Select </a:t>
            </a:r>
            <a:r>
              <a:rPr lang="en-US" b="1" i="0" dirty="0">
                <a:solidFill>
                  <a:srgbClr val="171717"/>
                </a:solidFill>
                <a:effectLst/>
                <a:latin typeface="Segoe UI" panose="020B0502040204020203" pitchFamily="34" charset="0"/>
              </a:rPr>
              <a:t>Azure Active Directory</a:t>
            </a:r>
            <a:r>
              <a:rPr lang="en-US" b="0" i="0" dirty="0">
                <a:solidFill>
                  <a:srgbClr val="171717"/>
                </a:solidFill>
                <a:effectLst/>
                <a:latin typeface="Segoe UI" panose="020B0502040204020203" pitchFamily="34" charset="0"/>
              </a:rPr>
              <a:t> &gt; </a:t>
            </a:r>
            <a:r>
              <a:rPr lang="en-US" b="1" i="0" dirty="0">
                <a:solidFill>
                  <a:srgbClr val="171717"/>
                </a:solidFill>
                <a:effectLst/>
                <a:latin typeface="Segoe UI" panose="020B0502040204020203" pitchFamily="34" charset="0"/>
              </a:rPr>
              <a:t>Licenses</a:t>
            </a:r>
            <a:r>
              <a:rPr lang="en-US" b="0" i="0" dirty="0">
                <a:solidFill>
                  <a:srgbClr val="171717"/>
                </a:solidFill>
                <a:effectLst/>
                <a:latin typeface="Segoe UI" panose="020B0502040204020203" pitchFamily="34" charset="0"/>
              </a:rPr>
              <a:t> &gt; </a:t>
            </a:r>
            <a:r>
              <a:rPr lang="en-US" b="1" i="0" dirty="0">
                <a:solidFill>
                  <a:srgbClr val="171717"/>
                </a:solidFill>
                <a:effectLst/>
                <a:latin typeface="Segoe UI" panose="020B0502040204020203" pitchFamily="34" charset="0"/>
              </a:rPr>
              <a:t>All products</a:t>
            </a:r>
            <a:r>
              <a:rPr lang="en-US" b="0" i="0" dirty="0">
                <a:solidFill>
                  <a:srgbClr val="171717"/>
                </a:solidFill>
                <a:effectLst/>
                <a:latin typeface="Segoe UI" panose="020B0502040204020203" pitchFamily="34" charset="0"/>
              </a:rPr>
              <a:t> to see all licensable products that you have available for your organization.</a:t>
            </a:r>
          </a:p>
          <a:p>
            <a:pPr algn="l"/>
            <a:r>
              <a:rPr lang="en-US" b="0" i="0" dirty="0">
                <a:solidFill>
                  <a:srgbClr val="171717"/>
                </a:solidFill>
                <a:effectLst/>
                <a:latin typeface="Segoe UI" panose="020B0502040204020203" pitchFamily="34" charset="0"/>
              </a:rPr>
              <a:t>For additional information about Microsoft Intune, see </a:t>
            </a:r>
            <a:r>
              <a:rPr lang="en-US" b="0" i="0" u="none" strike="noStrike" dirty="0">
                <a:solidFill>
                  <a:srgbClr val="171717"/>
                </a:solidFill>
                <a:effectLst/>
                <a:latin typeface="Segoe UI" panose="020B0502040204020203" pitchFamily="34" charset="0"/>
                <a:hlinkClick r:id="rId5"/>
              </a:rPr>
              <a:t>Set up Microsoft Intune</a:t>
            </a:r>
            <a:r>
              <a:rPr lang="en-US" b="0" i="0" dirty="0">
                <a:solidFill>
                  <a:srgbClr val="171717"/>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10</a:t>
            </a:fld>
            <a:endParaRPr lang="en-US"/>
          </a:p>
        </p:txBody>
      </p:sp>
    </p:spTree>
    <p:extLst>
      <p:ext uri="{BB962C8B-B14F-4D97-AF65-F5344CB8AC3E}">
        <p14:creationId xmlns:p14="http://schemas.microsoft.com/office/powerpoint/2010/main" val="3445985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Prerequisites</a:t>
            </a:r>
          </a:p>
          <a:p>
            <a:pPr algn="l">
              <a:buFont typeface="Arial" panose="020B0604020202020204" pitchFamily="34" charset="0"/>
              <a:buChar char="•"/>
            </a:pPr>
            <a:r>
              <a:rPr lang="en-US" b="0" i="0" dirty="0">
                <a:solidFill>
                  <a:srgbClr val="171717"/>
                </a:solidFill>
                <a:effectLst/>
                <a:latin typeface="Segoe UI" panose="020B0502040204020203" pitchFamily="34" charset="0"/>
              </a:rPr>
              <a:t>Basic knowledge of Microsoft Endpoint Manager and endpoint management concepts, see </a:t>
            </a:r>
            <a:r>
              <a:rPr lang="en-US" b="0" i="0" u="none" strike="noStrike" dirty="0">
                <a:solidFill>
                  <a:srgbClr val="171717"/>
                </a:solidFill>
                <a:effectLst/>
                <a:latin typeface="Segoe UI" panose="020B0502040204020203" pitchFamily="34" charset="0"/>
                <a:hlinkClick r:id="rId3"/>
              </a:rPr>
              <a:t>Microsoft Endpoint Manager fundamentals</a:t>
            </a:r>
            <a:r>
              <a:rPr lang="en-US" b="0" i="0" dirty="0">
                <a:solidFill>
                  <a:srgbClr val="171717"/>
                </a:solidFill>
                <a:effectLst/>
                <a:latin typeface="Segoe UI" panose="020B0502040204020203" pitchFamily="34" charset="0"/>
              </a:rPr>
              <a:t>.</a:t>
            </a:r>
          </a:p>
          <a:p>
            <a:pPr algn="l">
              <a:buFont typeface="Arial" panose="020B0604020202020204" pitchFamily="34" charset="0"/>
              <a:buChar char="•"/>
            </a:pPr>
            <a:r>
              <a:rPr lang="en-US" b="0" i="0" dirty="0">
                <a:solidFill>
                  <a:srgbClr val="171717"/>
                </a:solidFill>
                <a:effectLst/>
                <a:latin typeface="Segoe UI" panose="020B0502040204020203" pitchFamily="34" charset="0"/>
              </a:rPr>
              <a:t>Understand your endpoint management objectives, device inventory considerations, licensing needs, infrastructure objectives, and rollout plans, see </a:t>
            </a:r>
            <a:r>
              <a:rPr lang="en-US" b="0" i="0" u="none" strike="noStrike" dirty="0">
                <a:solidFill>
                  <a:srgbClr val="171717"/>
                </a:solidFill>
                <a:effectLst/>
                <a:latin typeface="Segoe UI" panose="020B0502040204020203" pitchFamily="34" charset="0"/>
                <a:hlinkClick r:id="rId4"/>
              </a:rPr>
              <a:t>Determine your endpoint management implementation</a:t>
            </a:r>
            <a:r>
              <a:rPr lang="en-US" b="0" i="0" dirty="0">
                <a:solidFill>
                  <a:srgbClr val="171717"/>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11</a:t>
            </a:fld>
            <a:endParaRPr lang="en-US"/>
          </a:p>
        </p:txBody>
      </p:sp>
    </p:spTree>
    <p:extLst>
      <p:ext uri="{BB962C8B-B14F-4D97-AF65-F5344CB8AC3E}">
        <p14:creationId xmlns:p14="http://schemas.microsoft.com/office/powerpoint/2010/main" val="344261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Intune network configuration requirements</a:t>
            </a:r>
          </a:p>
          <a:p>
            <a:pPr algn="l"/>
            <a:r>
              <a:rPr lang="en-US" b="0" i="0" dirty="0">
                <a:solidFill>
                  <a:srgbClr val="171717"/>
                </a:solidFill>
                <a:effectLst/>
                <a:latin typeface="Segoe UI" panose="020B0502040204020203" pitchFamily="34" charset="0"/>
              </a:rPr>
              <a:t>It is important to understand that there are different bandwidth requirements for your Intune deployments. To ensure devices receive the updates and content from Intune, they must periodically connect to the Internet. The time required to receive updates or content can vary, but they should remain continuously connected to the Internet for at least one hour each day.</a:t>
            </a:r>
          </a:p>
          <a:p>
            <a:pPr algn="l"/>
            <a:r>
              <a:rPr lang="en-US" b="1" i="0" dirty="0">
                <a:solidFill>
                  <a:srgbClr val="171717"/>
                </a:solidFill>
                <a:effectLst/>
                <a:latin typeface="Segoe UI" panose="020B0502040204020203" pitchFamily="34" charset="0"/>
              </a:rPr>
              <a:t>Content requiring a single installation:</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Intune client installation</a:t>
            </a:r>
          </a:p>
          <a:p>
            <a:pPr algn="l">
              <a:buFont typeface="Arial" panose="020B0604020202020204" pitchFamily="34" charset="0"/>
              <a:buChar char="•"/>
            </a:pPr>
            <a:r>
              <a:rPr lang="en-US" b="0" i="0" dirty="0">
                <a:solidFill>
                  <a:srgbClr val="171717"/>
                </a:solidFill>
                <a:effectLst/>
                <a:latin typeface="Segoe UI" panose="020B0502040204020203" pitchFamily="34" charset="0"/>
              </a:rPr>
              <a:t>Client enrollment package</a:t>
            </a:r>
          </a:p>
          <a:p>
            <a:pPr algn="l">
              <a:buFont typeface="Arial" panose="020B0604020202020204" pitchFamily="34" charset="0"/>
              <a:buChar char="•"/>
            </a:pPr>
            <a:r>
              <a:rPr lang="en-US" b="0" i="0" dirty="0">
                <a:solidFill>
                  <a:srgbClr val="171717"/>
                </a:solidFill>
                <a:effectLst/>
                <a:latin typeface="Segoe UI" panose="020B0502040204020203" pitchFamily="34" charset="0"/>
              </a:rPr>
              <a:t>Endpoint Protection agent</a:t>
            </a:r>
          </a:p>
          <a:p>
            <a:pPr algn="l">
              <a:buFont typeface="Arial" panose="020B0604020202020204" pitchFamily="34" charset="0"/>
              <a:buChar char="•"/>
            </a:pPr>
            <a:r>
              <a:rPr lang="en-US" b="0" i="0" dirty="0">
                <a:solidFill>
                  <a:srgbClr val="171717"/>
                </a:solidFill>
                <a:effectLst/>
                <a:latin typeface="Segoe UI" panose="020B0502040204020203" pitchFamily="34" charset="0"/>
              </a:rPr>
              <a:t>Operations Manager agent</a:t>
            </a:r>
          </a:p>
          <a:p>
            <a:pPr algn="l">
              <a:buFont typeface="Arial" panose="020B0604020202020204" pitchFamily="34" charset="0"/>
              <a:buChar char="•"/>
            </a:pPr>
            <a:r>
              <a:rPr lang="en-US" b="0" i="0" dirty="0">
                <a:solidFill>
                  <a:srgbClr val="171717"/>
                </a:solidFill>
                <a:effectLst/>
                <a:latin typeface="Segoe UI" panose="020B0502040204020203" pitchFamily="34" charset="0"/>
              </a:rPr>
              <a:t>Policy agent</a:t>
            </a:r>
          </a:p>
          <a:p>
            <a:pPr algn="l">
              <a:buFont typeface="Arial" panose="020B0604020202020204" pitchFamily="34" charset="0"/>
              <a:buChar char="•"/>
            </a:pPr>
            <a:r>
              <a:rPr lang="en-US" b="0" i="0" dirty="0">
                <a:solidFill>
                  <a:srgbClr val="171717"/>
                </a:solidFill>
                <a:effectLst/>
                <a:latin typeface="Segoe UI" panose="020B0502040204020203" pitchFamily="34" charset="0"/>
              </a:rPr>
              <a:t>Remote Assistance via Microsoft Easy Assist agent</a:t>
            </a:r>
          </a:p>
          <a:p>
            <a:pPr algn="l"/>
            <a:r>
              <a:rPr lang="en-US" b="1" i="0" dirty="0">
                <a:solidFill>
                  <a:srgbClr val="171717"/>
                </a:solidFill>
                <a:effectLst/>
                <a:latin typeface="Segoe UI" panose="020B0502040204020203" pitchFamily="34" charset="0"/>
              </a:rPr>
              <a:t>Content requiring daily updates: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Daily client operations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Endpoint Protection malware definition updates</a:t>
            </a:r>
          </a:p>
          <a:p>
            <a:pPr algn="l"/>
            <a:r>
              <a:rPr lang="en-US" b="1" i="0" dirty="0">
                <a:solidFill>
                  <a:srgbClr val="171717"/>
                </a:solidFill>
                <a:effectLst/>
                <a:latin typeface="Segoe UI" panose="020B0502040204020203" pitchFamily="34" charset="0"/>
              </a:rPr>
              <a:t>Content requiring monthly updates: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Endpoint Protection engine update</a:t>
            </a:r>
          </a:p>
          <a:p>
            <a:pPr algn="l">
              <a:buFont typeface="Arial" panose="020B0604020202020204" pitchFamily="34" charset="0"/>
              <a:buChar char="•"/>
            </a:pPr>
            <a:r>
              <a:rPr lang="en-US" b="0" i="0" dirty="0">
                <a:solidFill>
                  <a:srgbClr val="171717"/>
                </a:solidFill>
                <a:effectLst/>
                <a:latin typeface="Segoe UI" panose="020B0502040204020203" pitchFamily="34" charset="0"/>
              </a:rPr>
              <a:t>Software updates</a:t>
            </a:r>
          </a:p>
          <a:p>
            <a:pPr algn="l"/>
            <a:r>
              <a:rPr lang="en-US" b="0" i="0" dirty="0">
                <a:solidFill>
                  <a:srgbClr val="171717"/>
                </a:solidFill>
                <a:effectLst/>
                <a:latin typeface="Segoe UI" panose="020B0502040204020203" pitchFamily="34" charset="0"/>
              </a:rPr>
              <a:t>Other content updates vary. For instance, content related to service packs and software distribution will vary depending on when you deploy service packs and software. For more information, see Intune's </a:t>
            </a:r>
            <a:r>
              <a:rPr lang="en-US" b="0" i="0" u="none" strike="noStrike" dirty="0">
                <a:solidFill>
                  <a:srgbClr val="171717"/>
                </a:solidFill>
                <a:effectLst/>
                <a:latin typeface="Segoe UI" panose="020B0502040204020203" pitchFamily="34" charset="0"/>
                <a:hlinkClick r:id="rId3"/>
              </a:rPr>
              <a:t>average network traffic</a:t>
            </a:r>
            <a:r>
              <a:rPr lang="en-US" b="0" i="0" dirty="0">
                <a:solidFill>
                  <a:srgbClr val="171717"/>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9E353F3D-CDCD-42C1-B49A-4BD3382E8837}" type="slidenum">
              <a:rPr lang="en-US" smtClean="0"/>
              <a:t>12</a:t>
            </a:fld>
            <a:endParaRPr lang="en-US"/>
          </a:p>
        </p:txBody>
      </p:sp>
    </p:spTree>
    <p:extLst>
      <p:ext uri="{BB962C8B-B14F-4D97-AF65-F5344CB8AC3E}">
        <p14:creationId xmlns:p14="http://schemas.microsoft.com/office/powerpoint/2010/main" val="208832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1/27/2022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99808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1/27/2022</a:t>
            </a:fld>
            <a:endParaRPr lang="en-US" dirty="0"/>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11035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1/27/2022</a:t>
            </a:fld>
            <a:endParaRPr lang="en-US" dirty="0"/>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74649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1/27/2022</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980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1/27/2022</a:t>
            </a:fld>
            <a:endParaRPr lang="en-US" dirty="0"/>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096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1/27/2022</a:t>
            </a:fld>
            <a:endParaRPr lang="en-US" dirty="0"/>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63727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1/27/2022</a:t>
            </a:fld>
            <a:endParaRPr lang="en-US" dirty="0"/>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8777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1/27/2022</a:t>
            </a:fld>
            <a:endParaRPr lang="en-US" dirty="0"/>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81519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1/27/2022</a:t>
            </a:fld>
            <a:endParaRPr lang="en-US" dirty="0"/>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94009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1/27/2022</a:t>
            </a:fld>
            <a:endParaRPr lang="en-US" dirty="0"/>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1864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1/27/2022</a:t>
            </a:fld>
            <a:endParaRPr lang="en-US" dirty="0"/>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150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1/27/2022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301879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5" r:id="rId6"/>
    <p:sldLayoutId id="2147483730" r:id="rId7"/>
    <p:sldLayoutId id="2147483726" r:id="rId8"/>
    <p:sldLayoutId id="2147483727" r:id="rId9"/>
    <p:sldLayoutId id="2147483728" r:id="rId10"/>
    <p:sldLayoutId id="214748372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active-directory/enterprise-users/domains-manage" TargetMode="External"/><Relationship Id="rId2" Type="http://schemas.openxmlformats.org/officeDocument/2006/relationships/hyperlink" Target="https://docs.microsoft.com/en-us/previous-versions/azure/azure-services/jj573650(v=azure.10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mem/intune/fundamentals/mdm-authority-set#coexistenc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3321E0-4592-4350-B547-42B61520A8D8}"/>
              </a:ext>
            </a:extLst>
          </p:cNvPr>
          <p:cNvSpPr>
            <a:spLocks noGrp="1"/>
          </p:cNvSpPr>
          <p:nvPr>
            <p:ph type="ctrTitle"/>
          </p:nvPr>
        </p:nvSpPr>
        <p:spPr>
          <a:xfrm>
            <a:off x="5297762" y="640080"/>
            <a:ext cx="6251110" cy="3566160"/>
          </a:xfrm>
        </p:spPr>
        <p:txBody>
          <a:bodyPr anchor="b">
            <a:normAutofit/>
          </a:bodyPr>
          <a:lstStyle/>
          <a:p>
            <a:pPr>
              <a:lnSpc>
                <a:spcPct val="90000"/>
              </a:lnSpc>
            </a:pPr>
            <a:r>
              <a:rPr lang="en-US" sz="6000" dirty="0"/>
              <a:t>Microsoft Endpoint Configuration Manager</a:t>
            </a:r>
          </a:p>
        </p:txBody>
      </p:sp>
      <p:sp>
        <p:nvSpPr>
          <p:cNvPr id="3" name="Subtitle 2">
            <a:extLst>
              <a:ext uri="{FF2B5EF4-FFF2-40B4-BE49-F238E27FC236}">
                <a16:creationId xmlns:a16="http://schemas.microsoft.com/office/drawing/2014/main" id="{D1E397C5-A4C3-436E-A96D-C90FA34FA00B}"/>
              </a:ext>
            </a:extLst>
          </p:cNvPr>
          <p:cNvSpPr>
            <a:spLocks noGrp="1"/>
          </p:cNvSpPr>
          <p:nvPr>
            <p:ph type="subTitle" idx="1"/>
          </p:nvPr>
        </p:nvSpPr>
        <p:spPr>
          <a:xfrm>
            <a:off x="5297760" y="4636008"/>
            <a:ext cx="6251111" cy="1572768"/>
          </a:xfrm>
        </p:spPr>
        <p:txBody>
          <a:bodyPr>
            <a:normAutofit/>
          </a:bodyPr>
          <a:lstStyle/>
          <a:p>
            <a:r>
              <a:rPr lang="en-US" b="1" dirty="0">
                <a:latin typeface="Abadi" panose="020B0604020104020204" pitchFamily="34" charset="0"/>
              </a:rPr>
              <a:t>MODULE 5</a:t>
            </a:r>
          </a:p>
        </p:txBody>
      </p:sp>
      <p:sp>
        <p:nvSpPr>
          <p:cNvPr id="23"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Background pattern&#10;&#10;Description automatically generated">
            <a:extLst>
              <a:ext uri="{FF2B5EF4-FFF2-40B4-BE49-F238E27FC236}">
                <a16:creationId xmlns:a16="http://schemas.microsoft.com/office/drawing/2014/main" id="{CDCC2C2C-427B-4A14-A0BC-0715AAB3DF0F}"/>
              </a:ext>
            </a:extLst>
          </p:cNvPr>
          <p:cNvPicPr>
            <a:picLocks noChangeAspect="1"/>
          </p:cNvPicPr>
          <p:nvPr/>
        </p:nvPicPr>
        <p:blipFill rotWithShape="1">
          <a:blip r:embed="rId3"/>
          <a:srcRect l="31444" r="2322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31446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a:xfrm>
            <a:off x="640080" y="325369"/>
            <a:ext cx="4368602" cy="1956841"/>
          </a:xfrm>
        </p:spPr>
        <p:txBody>
          <a:bodyPr anchor="b">
            <a:normAutofit/>
          </a:bodyPr>
          <a:lstStyle/>
          <a:p>
            <a:pPr>
              <a:lnSpc>
                <a:spcPct val="90000"/>
              </a:lnSpc>
            </a:pPr>
            <a:r>
              <a:rPr lang="en-US" sz="6600" b="1">
                <a:latin typeface="Segoe UI" panose="020B0502040204020203" pitchFamily="34" charset="0"/>
              </a:rPr>
              <a:t>Microsoft Intune</a:t>
            </a:r>
            <a:endParaRPr lang="en-US" sz="660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52DDA6"/>
          </a:solidFill>
          <a:ln w="38100" cap="rnd">
            <a:solidFill>
              <a:srgbClr val="52DDA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92D20F-FEA7-4AB2-BA74-636129864D04}"/>
              </a:ext>
            </a:extLst>
          </p:cNvPr>
          <p:cNvSpPr>
            <a:spLocks noGrp="1"/>
          </p:cNvSpPr>
          <p:nvPr>
            <p:ph idx="1"/>
          </p:nvPr>
        </p:nvSpPr>
        <p:spPr>
          <a:xfrm>
            <a:off x="640080" y="2872899"/>
            <a:ext cx="4243589" cy="3320668"/>
          </a:xfrm>
        </p:spPr>
        <p:txBody>
          <a:bodyPr>
            <a:normAutofit/>
          </a:bodyPr>
          <a:lstStyle/>
          <a:p>
            <a:pPr>
              <a:lnSpc>
                <a:spcPct val="100000"/>
              </a:lnSpc>
            </a:pPr>
            <a:r>
              <a:rPr lang="en-US" sz="1100">
                <a:latin typeface="Segoe UI" panose="020B0502040204020203" pitchFamily="34" charset="0"/>
              </a:rPr>
              <a:t>In this module, you will:</a:t>
            </a:r>
          </a:p>
          <a:p>
            <a:pPr lvl="1">
              <a:lnSpc>
                <a:spcPct val="100000"/>
              </a:lnSpc>
            </a:pPr>
            <a:r>
              <a:rPr lang="en-US" sz="1100">
                <a:latin typeface="Segoe UI" panose="020B0502040204020203" pitchFamily="34" charset="0"/>
              </a:rPr>
              <a:t>Review the supported configurations</a:t>
            </a:r>
          </a:p>
          <a:p>
            <a:pPr lvl="1">
              <a:lnSpc>
                <a:spcPct val="100000"/>
              </a:lnSpc>
            </a:pPr>
            <a:r>
              <a:rPr lang="en-US" sz="1100">
                <a:latin typeface="Segoe UI" panose="020B0502040204020203" pitchFamily="34" charset="0"/>
              </a:rPr>
              <a:t>Sign up for the Microsoft Intune trial</a:t>
            </a:r>
          </a:p>
          <a:p>
            <a:pPr lvl="1">
              <a:lnSpc>
                <a:spcPct val="100000"/>
              </a:lnSpc>
            </a:pPr>
            <a:r>
              <a:rPr lang="en-US" sz="1100">
                <a:latin typeface="Segoe UI" panose="020B0502040204020203" pitchFamily="34" charset="0"/>
              </a:rPr>
              <a:t>Configure the Intune tenant domain name</a:t>
            </a:r>
          </a:p>
          <a:p>
            <a:pPr lvl="1">
              <a:lnSpc>
                <a:spcPct val="100000"/>
              </a:lnSpc>
            </a:pPr>
            <a:r>
              <a:rPr lang="en-US" sz="1100">
                <a:latin typeface="Segoe UI" panose="020B0502040204020203" pitchFamily="34" charset="0"/>
              </a:rPr>
              <a:t>Add users to Intune</a:t>
            </a:r>
          </a:p>
          <a:p>
            <a:pPr lvl="1">
              <a:lnSpc>
                <a:spcPct val="100000"/>
              </a:lnSpc>
            </a:pPr>
            <a:r>
              <a:rPr lang="en-US" sz="1100">
                <a:latin typeface="Segoe UI" panose="020B0502040204020203" pitchFamily="34" charset="0"/>
              </a:rPr>
              <a:t>Create groups in Intune</a:t>
            </a:r>
          </a:p>
          <a:p>
            <a:pPr lvl="1">
              <a:lnSpc>
                <a:spcPct val="100000"/>
              </a:lnSpc>
            </a:pPr>
            <a:r>
              <a:rPr lang="en-US" sz="1100">
                <a:latin typeface="Segoe UI" panose="020B0502040204020203" pitchFamily="34" charset="0"/>
              </a:rPr>
              <a:t>Assign licenses to users</a:t>
            </a:r>
          </a:p>
          <a:p>
            <a:pPr lvl="1">
              <a:lnSpc>
                <a:spcPct val="100000"/>
              </a:lnSpc>
            </a:pPr>
            <a:r>
              <a:rPr lang="en-US" sz="1100">
                <a:latin typeface="Segoe UI" panose="020B0502040204020203" pitchFamily="34" charset="0"/>
              </a:rPr>
              <a:t>Grant admin permissions for Intune</a:t>
            </a:r>
          </a:p>
          <a:p>
            <a:pPr lvl="1">
              <a:lnSpc>
                <a:spcPct val="100000"/>
              </a:lnSpc>
            </a:pPr>
            <a:r>
              <a:rPr lang="en-US" sz="1100">
                <a:latin typeface="Segoe UI" panose="020B0502040204020203" pitchFamily="34" charset="0"/>
              </a:rPr>
              <a:t>Understand the MEM authority</a:t>
            </a:r>
          </a:p>
          <a:p>
            <a:pPr>
              <a:lnSpc>
                <a:spcPct val="100000"/>
              </a:lnSpc>
            </a:pPr>
            <a:endParaRPr lang="en-US" sz="1100"/>
          </a:p>
        </p:txBody>
      </p:sp>
      <p:pic>
        <p:nvPicPr>
          <p:cNvPr id="5" name="Picture 4" descr="Green dialogue boxes">
            <a:extLst>
              <a:ext uri="{FF2B5EF4-FFF2-40B4-BE49-F238E27FC236}">
                <a16:creationId xmlns:a16="http://schemas.microsoft.com/office/drawing/2014/main" id="{7FF2EF84-C7F1-441F-87B4-BACD3C905F25}"/>
              </a:ext>
            </a:extLst>
          </p:cNvPr>
          <p:cNvPicPr>
            <a:picLocks noChangeAspect="1"/>
          </p:cNvPicPr>
          <p:nvPr/>
        </p:nvPicPr>
        <p:blipFill rotWithShape="1">
          <a:blip r:embed="rId3"/>
          <a:srcRect l="5335" r="11164"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90881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p:txBody>
          <a:bodyPr>
            <a:normAutofit fontScale="90000"/>
          </a:bodyPr>
          <a:lstStyle/>
          <a:p>
            <a:r>
              <a:rPr lang="en-US" b="1" dirty="0">
                <a:solidFill>
                  <a:srgbClr val="171717"/>
                </a:solidFill>
                <a:latin typeface="Segoe UI" panose="020B0502040204020203" pitchFamily="34" charset="0"/>
              </a:rPr>
              <a:t>Review supported configurations</a:t>
            </a:r>
            <a:br>
              <a:rPr lang="en-US" b="1" dirty="0">
                <a:solidFill>
                  <a:srgbClr val="171717"/>
                </a:solidFill>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7C92D20F-FEA7-4AB2-BA74-636129864D04}"/>
              </a:ext>
            </a:extLst>
          </p:cNvPr>
          <p:cNvSpPr>
            <a:spLocks noGrp="1"/>
          </p:cNvSpPr>
          <p:nvPr>
            <p:ph idx="1"/>
          </p:nvPr>
        </p:nvSpPr>
        <p:spPr/>
        <p:txBody>
          <a:bodyPr>
            <a:normAutofit lnSpcReduction="10000"/>
          </a:bodyPr>
          <a:lstStyle/>
          <a:p>
            <a:r>
              <a:rPr lang="en-US" b="1" dirty="0">
                <a:solidFill>
                  <a:srgbClr val="171717"/>
                </a:solidFill>
                <a:latin typeface="Segoe UI" panose="020B0502040204020203" pitchFamily="34" charset="0"/>
              </a:rPr>
              <a:t>Intune supported operating systems</a:t>
            </a:r>
          </a:p>
          <a:p>
            <a:r>
              <a:rPr lang="en-US" dirty="0">
                <a:solidFill>
                  <a:srgbClr val="171717"/>
                </a:solidFill>
                <a:latin typeface="Segoe UI" panose="020B0502040204020203" pitchFamily="34" charset="0"/>
              </a:rPr>
              <a:t>You can manage devices running operating systems on the following platforms:</a:t>
            </a:r>
          </a:p>
          <a:p>
            <a:pPr lvl="1"/>
            <a:r>
              <a:rPr lang="en-US" dirty="0">
                <a:solidFill>
                  <a:srgbClr val="171717"/>
                </a:solidFill>
                <a:latin typeface="Segoe UI" panose="020B0502040204020203" pitchFamily="34" charset="0"/>
              </a:rPr>
              <a:t>Apple iOS/</a:t>
            </a:r>
            <a:r>
              <a:rPr lang="en-US" dirty="0" err="1">
                <a:solidFill>
                  <a:srgbClr val="171717"/>
                </a:solidFill>
                <a:latin typeface="Segoe UI" panose="020B0502040204020203" pitchFamily="34" charset="0"/>
              </a:rPr>
              <a:t>iPadOS</a:t>
            </a:r>
            <a:endParaRPr lang="en-US" dirty="0">
              <a:solidFill>
                <a:srgbClr val="171717"/>
              </a:solidFill>
              <a:latin typeface="Segoe UI" panose="020B0502040204020203" pitchFamily="34" charset="0"/>
            </a:endParaRPr>
          </a:p>
          <a:p>
            <a:pPr lvl="1"/>
            <a:r>
              <a:rPr lang="en-US" dirty="0">
                <a:solidFill>
                  <a:srgbClr val="171717"/>
                </a:solidFill>
                <a:latin typeface="Segoe UI" panose="020B0502040204020203" pitchFamily="34" charset="0"/>
              </a:rPr>
              <a:t>macOS</a:t>
            </a:r>
          </a:p>
          <a:p>
            <a:pPr lvl="1"/>
            <a:r>
              <a:rPr lang="en-US" dirty="0">
                <a:solidFill>
                  <a:srgbClr val="171717"/>
                </a:solidFill>
                <a:latin typeface="Segoe UI" panose="020B0502040204020203" pitchFamily="34" charset="0"/>
              </a:rPr>
              <a:t>Android</a:t>
            </a:r>
          </a:p>
          <a:p>
            <a:pPr lvl="1"/>
            <a:r>
              <a:rPr lang="en-US" dirty="0">
                <a:solidFill>
                  <a:srgbClr val="171717"/>
                </a:solidFill>
                <a:latin typeface="Segoe UI" panose="020B0502040204020203" pitchFamily="34" charset="0"/>
              </a:rPr>
              <a:t>Android Enterprise</a:t>
            </a:r>
          </a:p>
          <a:p>
            <a:pPr lvl="1"/>
            <a:r>
              <a:rPr lang="en-US" dirty="0">
                <a:solidFill>
                  <a:srgbClr val="171717"/>
                </a:solidFill>
                <a:latin typeface="Segoe UI" panose="020B0502040204020203" pitchFamily="34" charset="0"/>
              </a:rPr>
              <a:t>Surface Hub</a:t>
            </a:r>
          </a:p>
          <a:p>
            <a:pPr lvl="1"/>
            <a:r>
              <a:rPr lang="en-US" dirty="0">
                <a:solidFill>
                  <a:srgbClr val="171717"/>
                </a:solidFill>
                <a:latin typeface="Segoe UI" panose="020B0502040204020203" pitchFamily="34" charset="0"/>
              </a:rPr>
              <a:t>Windows operating systems</a:t>
            </a:r>
          </a:p>
          <a:p>
            <a:endParaRPr lang="en-US" dirty="0"/>
          </a:p>
        </p:txBody>
      </p:sp>
    </p:spTree>
    <p:extLst>
      <p:ext uri="{BB962C8B-B14F-4D97-AF65-F5344CB8AC3E}">
        <p14:creationId xmlns:p14="http://schemas.microsoft.com/office/powerpoint/2010/main" val="307461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a:xfrm>
            <a:off x="841248" y="644652"/>
            <a:ext cx="3182112" cy="5568696"/>
          </a:xfrm>
        </p:spPr>
        <p:txBody>
          <a:bodyPr>
            <a:normAutofit/>
          </a:bodyPr>
          <a:lstStyle/>
          <a:p>
            <a:pPr>
              <a:lnSpc>
                <a:spcPct val="90000"/>
              </a:lnSpc>
            </a:pPr>
            <a:r>
              <a:rPr lang="en-US" sz="3600" b="1">
                <a:solidFill>
                  <a:srgbClr val="FFFFFF"/>
                </a:solidFill>
                <a:latin typeface="Segoe UI" panose="020B0502040204020203" pitchFamily="34" charset="0"/>
              </a:rPr>
              <a:t>Intune network configuration requirements</a:t>
            </a:r>
            <a:br>
              <a:rPr lang="en-US" sz="3600" b="1">
                <a:solidFill>
                  <a:srgbClr val="FFFFFF"/>
                </a:solidFill>
                <a:latin typeface="Segoe UI" panose="020B0502040204020203" pitchFamily="34" charset="0"/>
              </a:rPr>
            </a:br>
            <a:endParaRPr lang="en-US" sz="3600">
              <a:solidFill>
                <a:srgbClr val="FFFFFF"/>
              </a:solidFill>
            </a:endParaRPr>
          </a:p>
        </p:txBody>
      </p:sp>
      <p:sp>
        <p:nvSpPr>
          <p:cNvPr id="3" name="Content Placeholder 2">
            <a:extLst>
              <a:ext uri="{FF2B5EF4-FFF2-40B4-BE49-F238E27FC236}">
                <a16:creationId xmlns:a16="http://schemas.microsoft.com/office/drawing/2014/main" id="{7C92D20F-FEA7-4AB2-BA74-636129864D04}"/>
              </a:ext>
            </a:extLst>
          </p:cNvPr>
          <p:cNvSpPr>
            <a:spLocks noGrp="1"/>
          </p:cNvSpPr>
          <p:nvPr>
            <p:ph idx="1"/>
          </p:nvPr>
        </p:nvSpPr>
        <p:spPr>
          <a:xfrm>
            <a:off x="5494350" y="644652"/>
            <a:ext cx="5856401" cy="5568696"/>
          </a:xfrm>
        </p:spPr>
        <p:txBody>
          <a:bodyPr anchor="ctr">
            <a:normAutofit/>
          </a:bodyPr>
          <a:lstStyle/>
          <a:p>
            <a:pPr marL="0" indent="0">
              <a:lnSpc>
                <a:spcPct val="100000"/>
              </a:lnSpc>
              <a:buNone/>
            </a:pPr>
            <a:r>
              <a:rPr lang="en-US" sz="1800" b="1" dirty="0">
                <a:latin typeface="Segoe UI" panose="020B0502040204020203" pitchFamily="34" charset="0"/>
              </a:rPr>
              <a:t>Content requiring a single installation:</a:t>
            </a:r>
            <a:endParaRPr lang="en-US" sz="1800" dirty="0">
              <a:latin typeface="Segoe UI" panose="020B0502040204020203" pitchFamily="34" charset="0"/>
            </a:endParaRPr>
          </a:p>
          <a:p>
            <a:pPr lvl="1">
              <a:lnSpc>
                <a:spcPct val="100000"/>
              </a:lnSpc>
            </a:pPr>
            <a:r>
              <a:rPr lang="en-US" sz="1800" dirty="0">
                <a:latin typeface="Segoe UI" panose="020B0502040204020203" pitchFamily="34" charset="0"/>
              </a:rPr>
              <a:t>Intune client installation</a:t>
            </a:r>
          </a:p>
          <a:p>
            <a:pPr lvl="1">
              <a:lnSpc>
                <a:spcPct val="100000"/>
              </a:lnSpc>
            </a:pPr>
            <a:r>
              <a:rPr lang="en-US" sz="1800" dirty="0">
                <a:latin typeface="Segoe UI" panose="020B0502040204020203" pitchFamily="34" charset="0"/>
              </a:rPr>
              <a:t>Client enrollment package</a:t>
            </a:r>
          </a:p>
          <a:p>
            <a:pPr lvl="1">
              <a:lnSpc>
                <a:spcPct val="100000"/>
              </a:lnSpc>
            </a:pPr>
            <a:r>
              <a:rPr lang="en-US" sz="1800" dirty="0">
                <a:latin typeface="Segoe UI" panose="020B0502040204020203" pitchFamily="34" charset="0"/>
              </a:rPr>
              <a:t>Endpoint Protection agent</a:t>
            </a:r>
          </a:p>
          <a:p>
            <a:pPr lvl="1">
              <a:lnSpc>
                <a:spcPct val="100000"/>
              </a:lnSpc>
            </a:pPr>
            <a:r>
              <a:rPr lang="en-US" sz="1800" dirty="0">
                <a:latin typeface="Segoe UI" panose="020B0502040204020203" pitchFamily="34" charset="0"/>
              </a:rPr>
              <a:t>Operations Manager agent</a:t>
            </a:r>
          </a:p>
          <a:p>
            <a:pPr lvl="1">
              <a:lnSpc>
                <a:spcPct val="100000"/>
              </a:lnSpc>
            </a:pPr>
            <a:r>
              <a:rPr lang="en-US" sz="1800" dirty="0">
                <a:latin typeface="Segoe UI" panose="020B0502040204020203" pitchFamily="34" charset="0"/>
              </a:rPr>
              <a:t>Policy agent</a:t>
            </a:r>
          </a:p>
          <a:p>
            <a:pPr lvl="1">
              <a:lnSpc>
                <a:spcPct val="100000"/>
              </a:lnSpc>
            </a:pPr>
            <a:r>
              <a:rPr lang="en-US" sz="1800" dirty="0">
                <a:latin typeface="Segoe UI" panose="020B0502040204020203" pitchFamily="34" charset="0"/>
              </a:rPr>
              <a:t>Remote Assistance via Microsoft Easy Assist agent</a:t>
            </a:r>
          </a:p>
          <a:p>
            <a:pPr marL="0" indent="0">
              <a:lnSpc>
                <a:spcPct val="100000"/>
              </a:lnSpc>
              <a:buNone/>
            </a:pPr>
            <a:r>
              <a:rPr lang="en-US" sz="1800" b="1" dirty="0">
                <a:latin typeface="Segoe UI" panose="020B0502040204020203" pitchFamily="34" charset="0"/>
              </a:rPr>
              <a:t>Content requiring daily updates:</a:t>
            </a:r>
            <a:endParaRPr lang="en-US" sz="1800" dirty="0">
              <a:latin typeface="Segoe UI" panose="020B0502040204020203" pitchFamily="34" charset="0"/>
            </a:endParaRPr>
          </a:p>
          <a:p>
            <a:pPr lvl="1">
              <a:lnSpc>
                <a:spcPct val="100000"/>
              </a:lnSpc>
            </a:pPr>
            <a:r>
              <a:rPr lang="en-US" sz="1800" dirty="0">
                <a:latin typeface="Segoe UI" panose="020B0502040204020203" pitchFamily="34" charset="0"/>
              </a:rPr>
              <a:t>Daily client operations</a:t>
            </a:r>
          </a:p>
          <a:p>
            <a:pPr lvl="1">
              <a:lnSpc>
                <a:spcPct val="100000"/>
              </a:lnSpc>
            </a:pPr>
            <a:r>
              <a:rPr lang="en-US" sz="1800" dirty="0">
                <a:latin typeface="Segoe UI" panose="020B0502040204020203" pitchFamily="34" charset="0"/>
              </a:rPr>
              <a:t>Endpoint Protection malware definition updates</a:t>
            </a:r>
          </a:p>
          <a:p>
            <a:pPr marL="0" indent="0">
              <a:lnSpc>
                <a:spcPct val="100000"/>
              </a:lnSpc>
              <a:buNone/>
            </a:pPr>
            <a:r>
              <a:rPr lang="en-US" sz="1800" b="1" dirty="0">
                <a:latin typeface="Segoe UI" panose="020B0502040204020203" pitchFamily="34" charset="0"/>
              </a:rPr>
              <a:t>Content requiring monthly updates:</a:t>
            </a:r>
            <a:endParaRPr lang="en-US" sz="1800" dirty="0">
              <a:latin typeface="Segoe UI" panose="020B0502040204020203" pitchFamily="34" charset="0"/>
            </a:endParaRPr>
          </a:p>
          <a:p>
            <a:pPr lvl="1">
              <a:lnSpc>
                <a:spcPct val="100000"/>
              </a:lnSpc>
            </a:pPr>
            <a:r>
              <a:rPr lang="en-US" sz="1800" dirty="0">
                <a:latin typeface="Segoe UI" panose="020B0502040204020203" pitchFamily="34" charset="0"/>
              </a:rPr>
              <a:t>Endpoint Protection engine update</a:t>
            </a:r>
          </a:p>
          <a:p>
            <a:pPr lvl="1">
              <a:lnSpc>
                <a:spcPct val="100000"/>
              </a:lnSpc>
            </a:pPr>
            <a:r>
              <a:rPr lang="en-US" sz="1800" dirty="0">
                <a:latin typeface="Segoe UI" panose="020B0502040204020203" pitchFamily="34" charset="0"/>
              </a:rPr>
              <a:t>Software updates</a:t>
            </a:r>
          </a:p>
          <a:p>
            <a:pPr>
              <a:lnSpc>
                <a:spcPct val="100000"/>
              </a:lnSpc>
            </a:pPr>
            <a:endParaRPr lang="en-US" sz="1400" dirty="0"/>
          </a:p>
        </p:txBody>
      </p:sp>
    </p:spTree>
    <p:extLst>
      <p:ext uri="{BB962C8B-B14F-4D97-AF65-F5344CB8AC3E}">
        <p14:creationId xmlns:p14="http://schemas.microsoft.com/office/powerpoint/2010/main" val="3749984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a:xfrm>
            <a:off x="838200" y="365125"/>
            <a:ext cx="10515600" cy="1325563"/>
          </a:xfrm>
        </p:spPr>
        <p:txBody>
          <a:bodyPr>
            <a:normAutofit/>
          </a:bodyPr>
          <a:lstStyle/>
          <a:p>
            <a:pPr>
              <a:lnSpc>
                <a:spcPct val="90000"/>
              </a:lnSpc>
            </a:pPr>
            <a:r>
              <a:rPr lang="en-US" sz="5100" b="1">
                <a:latin typeface="Segoe UI" panose="020B0502040204020203" pitchFamily="34" charset="0"/>
              </a:rPr>
              <a:t>Intune bandwidth considerations</a:t>
            </a:r>
            <a:endParaRPr lang="en-US" sz="5100"/>
          </a:p>
        </p:txBody>
      </p:sp>
      <p:sp>
        <p:nvSpPr>
          <p:cNvPr id="3" name="Content Placeholder 2">
            <a:extLst>
              <a:ext uri="{FF2B5EF4-FFF2-40B4-BE49-F238E27FC236}">
                <a16:creationId xmlns:a16="http://schemas.microsoft.com/office/drawing/2014/main" id="{7C92D20F-FEA7-4AB2-BA74-636129864D04}"/>
              </a:ext>
            </a:extLst>
          </p:cNvPr>
          <p:cNvSpPr>
            <a:spLocks noGrp="1"/>
          </p:cNvSpPr>
          <p:nvPr>
            <p:ph idx="1"/>
          </p:nvPr>
        </p:nvSpPr>
        <p:spPr>
          <a:xfrm>
            <a:off x="838200" y="1929384"/>
            <a:ext cx="10515600" cy="4251960"/>
          </a:xfrm>
        </p:spPr>
        <p:txBody>
          <a:bodyPr>
            <a:normAutofit/>
          </a:bodyPr>
          <a:lstStyle/>
          <a:p>
            <a:pPr marL="0" indent="0">
              <a:buNone/>
            </a:pPr>
            <a:r>
              <a:rPr lang="en-US" dirty="0">
                <a:latin typeface="Segoe UI" panose="020B0502040204020203" pitchFamily="34" charset="0"/>
              </a:rPr>
              <a:t>Reduce bandwidth:</a:t>
            </a:r>
          </a:p>
          <a:p>
            <a:pPr lvl="1">
              <a:buFont typeface="Wingdings" panose="05000000000000000000" pitchFamily="2" charset="2"/>
              <a:buChar char="§"/>
            </a:pPr>
            <a:r>
              <a:rPr lang="en-US" dirty="0">
                <a:latin typeface="Segoe UI" panose="020B0502040204020203" pitchFamily="34" charset="0"/>
              </a:rPr>
              <a:t>Use a proxy server to cache content requests</a:t>
            </a:r>
          </a:p>
          <a:p>
            <a:pPr lvl="1">
              <a:buFont typeface="Wingdings" panose="05000000000000000000" pitchFamily="2" charset="2"/>
              <a:buChar char="§"/>
            </a:pPr>
            <a:r>
              <a:rPr lang="en-US" dirty="0">
                <a:latin typeface="Segoe UI" panose="020B0502040204020203" pitchFamily="34" charset="0"/>
              </a:rPr>
              <a:t>Delivery Optimization</a:t>
            </a:r>
          </a:p>
          <a:p>
            <a:pPr lvl="1">
              <a:buFont typeface="Wingdings" panose="05000000000000000000" pitchFamily="2" charset="2"/>
              <a:buChar char="§"/>
            </a:pPr>
            <a:r>
              <a:rPr lang="en-US" dirty="0">
                <a:latin typeface="Segoe UI" panose="020B0502040204020203" pitchFamily="34" charset="0"/>
              </a:rPr>
              <a:t>Background Intelligent Transfer Service (BITS) and BranchCache</a:t>
            </a:r>
            <a:endParaRPr lang="en-US" dirty="0"/>
          </a:p>
        </p:txBody>
      </p:sp>
    </p:spTree>
    <p:extLst>
      <p:ext uri="{BB962C8B-B14F-4D97-AF65-F5344CB8AC3E}">
        <p14:creationId xmlns:p14="http://schemas.microsoft.com/office/powerpoint/2010/main" val="58637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p:txBody>
          <a:bodyPr>
            <a:normAutofit fontScale="90000"/>
          </a:bodyPr>
          <a:lstStyle/>
          <a:p>
            <a:r>
              <a:rPr lang="fr-FR" b="1" dirty="0">
                <a:solidFill>
                  <a:srgbClr val="171717"/>
                </a:solidFill>
                <a:latin typeface="Segoe UI" panose="020B0502040204020203" pitchFamily="34" charset="0"/>
              </a:rPr>
              <a:t>Configure Intune tenant </a:t>
            </a:r>
            <a:r>
              <a:rPr lang="fr-FR" b="1" dirty="0" err="1">
                <a:solidFill>
                  <a:srgbClr val="171717"/>
                </a:solidFill>
                <a:latin typeface="Segoe UI" panose="020B0502040204020203" pitchFamily="34" charset="0"/>
              </a:rPr>
              <a:t>domain</a:t>
            </a:r>
            <a:r>
              <a:rPr lang="fr-FR" b="1" dirty="0">
                <a:solidFill>
                  <a:srgbClr val="171717"/>
                </a:solidFill>
                <a:latin typeface="Segoe UI" panose="020B0502040204020203" pitchFamily="34" charset="0"/>
              </a:rPr>
              <a:t> </a:t>
            </a:r>
            <a:r>
              <a:rPr lang="fr-FR" b="1" dirty="0" err="1">
                <a:solidFill>
                  <a:srgbClr val="171717"/>
                </a:solidFill>
                <a:latin typeface="Segoe UI" panose="020B0502040204020203" pitchFamily="34" charset="0"/>
              </a:rPr>
              <a:t>name</a:t>
            </a:r>
            <a:endParaRPr lang="en-US" dirty="0"/>
          </a:p>
        </p:txBody>
      </p:sp>
      <p:sp>
        <p:nvSpPr>
          <p:cNvPr id="3" name="Content Placeholder 2">
            <a:extLst>
              <a:ext uri="{FF2B5EF4-FFF2-40B4-BE49-F238E27FC236}">
                <a16:creationId xmlns:a16="http://schemas.microsoft.com/office/drawing/2014/main" id="{7C92D20F-FEA7-4AB2-BA74-636129864D04}"/>
              </a:ext>
            </a:extLst>
          </p:cNvPr>
          <p:cNvSpPr>
            <a:spLocks noGrp="1"/>
          </p:cNvSpPr>
          <p:nvPr>
            <p:ph idx="1"/>
          </p:nvPr>
        </p:nvSpPr>
        <p:spPr/>
        <p:txBody>
          <a:bodyPr>
            <a:normAutofit fontScale="47500" lnSpcReduction="20000"/>
          </a:bodyPr>
          <a:lstStyle/>
          <a:p>
            <a:r>
              <a:rPr lang="en-US" dirty="0">
                <a:solidFill>
                  <a:srgbClr val="171717"/>
                </a:solidFill>
                <a:latin typeface="Segoe UI" panose="020B0502040204020203" pitchFamily="34" charset="0"/>
              </a:rPr>
              <a:t>When your organization signs up for Microsoft Intune, you're given an initial domain name hosted in Azure Active Directory (Azure AD) that looks like </a:t>
            </a:r>
            <a:r>
              <a:rPr lang="en-US" b="1" dirty="0">
                <a:solidFill>
                  <a:srgbClr val="171717"/>
                </a:solidFill>
                <a:latin typeface="Segoe UI" panose="020B0502040204020203" pitchFamily="34" charset="0"/>
              </a:rPr>
              <a:t>your-domain.onmicrosoft.com</a:t>
            </a:r>
            <a:r>
              <a:rPr lang="en-US" dirty="0">
                <a:solidFill>
                  <a:srgbClr val="171717"/>
                </a:solidFill>
                <a:latin typeface="Segoe UI" panose="020B0502040204020203" pitchFamily="34" charset="0"/>
              </a:rPr>
              <a:t>. In this example, </a:t>
            </a:r>
            <a:r>
              <a:rPr lang="en-US" b="1" dirty="0">
                <a:solidFill>
                  <a:srgbClr val="171717"/>
                </a:solidFill>
                <a:latin typeface="Segoe UI" panose="020B0502040204020203" pitchFamily="34" charset="0"/>
              </a:rPr>
              <a:t>your-domain</a:t>
            </a:r>
            <a:r>
              <a:rPr lang="en-US" dirty="0">
                <a:solidFill>
                  <a:srgbClr val="171717"/>
                </a:solidFill>
                <a:latin typeface="Segoe UI" panose="020B0502040204020203" pitchFamily="34" charset="0"/>
              </a:rPr>
              <a:t> is the domain name that you chose when you signed up. </a:t>
            </a:r>
            <a:r>
              <a:rPr lang="en-US" b="1" dirty="0">
                <a:solidFill>
                  <a:srgbClr val="171717"/>
                </a:solidFill>
                <a:latin typeface="Segoe UI" panose="020B0502040204020203" pitchFamily="34" charset="0"/>
              </a:rPr>
              <a:t>onmicrosoft.com</a:t>
            </a:r>
            <a:r>
              <a:rPr lang="en-US" dirty="0">
                <a:solidFill>
                  <a:srgbClr val="171717"/>
                </a:solidFill>
                <a:latin typeface="Segoe UI" panose="020B0502040204020203" pitchFamily="34" charset="0"/>
              </a:rPr>
              <a:t> is the suffix assigned to all accounts added to subscriptions. You can optionally configure your organization's custom domain to access Intune, instead of the domain name provided with your subscription.</a:t>
            </a:r>
          </a:p>
          <a:p>
            <a:pPr marL="0" indent="0">
              <a:buNone/>
            </a:pPr>
            <a:r>
              <a:rPr lang="en-US" b="1" dirty="0">
                <a:solidFill>
                  <a:srgbClr val="171717"/>
                </a:solidFill>
                <a:latin typeface="Segoe UI" panose="020B0502040204020203" pitchFamily="34" charset="0"/>
              </a:rPr>
              <a:t>Note: </a:t>
            </a:r>
            <a:r>
              <a:rPr lang="en-US" dirty="0">
                <a:solidFill>
                  <a:srgbClr val="171717"/>
                </a:solidFill>
                <a:latin typeface="Segoe UI" panose="020B0502040204020203" pitchFamily="34" charset="0"/>
              </a:rPr>
              <a:t>Setting up a custom domain name is </a:t>
            </a:r>
            <a:r>
              <a:rPr lang="en-US" b="1" dirty="0">
                <a:solidFill>
                  <a:srgbClr val="171717"/>
                </a:solidFill>
                <a:latin typeface="Segoe UI" panose="020B0502040204020203" pitchFamily="34" charset="0"/>
              </a:rPr>
              <a:t>optional</a:t>
            </a:r>
            <a:r>
              <a:rPr lang="en-US" dirty="0">
                <a:solidFill>
                  <a:srgbClr val="171717"/>
                </a:solidFill>
                <a:latin typeface="Segoe UI" panose="020B0502040204020203" pitchFamily="34" charset="0"/>
              </a:rPr>
              <a:t>. If you are simply evaluating Intune using the free trial, you can skip the steps in this section.</a:t>
            </a:r>
          </a:p>
          <a:p>
            <a:r>
              <a:rPr lang="en-US" dirty="0">
                <a:solidFill>
                  <a:srgbClr val="171717"/>
                </a:solidFill>
                <a:latin typeface="Segoe UI" panose="020B0502040204020203" pitchFamily="34" charset="0"/>
              </a:rPr>
              <a:t>Azure AD is the underlying infrastructure that supports identity management for all Microsoft cloud services. Azure AD stores information about license assignment states for users. Your subscription to Intune is hosted by an </a:t>
            </a:r>
            <a:r>
              <a:rPr lang="en-US" dirty="0">
                <a:solidFill>
                  <a:srgbClr val="171717"/>
                </a:solidFill>
                <a:latin typeface="Segoe UI" panose="020B0502040204020203" pitchFamily="34" charset="0"/>
                <a:hlinkClick r:id="rId2"/>
              </a:rPr>
              <a:t>Azure AD tenant</a:t>
            </a:r>
            <a:r>
              <a:rPr lang="en-US" dirty="0">
                <a:solidFill>
                  <a:srgbClr val="171717"/>
                </a:solidFill>
                <a:latin typeface="Segoe UI" panose="020B0502040204020203" pitchFamily="34" charset="0"/>
              </a:rPr>
              <a:t>. The tenant represents your organization. It's a dedicated instance of Azure AD that your organization receives at the beginning of a relationship with Microsoft. It's in this Azure AD tenant that you register and manage your end user's devices and apps.</a:t>
            </a:r>
          </a:p>
          <a:p>
            <a:r>
              <a:rPr lang="en-US" dirty="0">
                <a:solidFill>
                  <a:srgbClr val="171717"/>
                </a:solidFill>
                <a:latin typeface="Segoe UI" panose="020B0502040204020203" pitchFamily="34" charset="0"/>
              </a:rPr>
              <a:t>Before you create user accounts or synchronize your on-premises Active Directory (for those using Endpoint Configuration Manager), we strongly recommend that you decide whether to use only the </a:t>
            </a:r>
            <a:r>
              <a:rPr lang="en-US" i="1" dirty="0">
                <a:solidFill>
                  <a:srgbClr val="171717"/>
                </a:solidFill>
                <a:latin typeface="Segoe UI" panose="020B0502040204020203" pitchFamily="34" charset="0"/>
              </a:rPr>
              <a:t>.onmicrosoft.com</a:t>
            </a:r>
            <a:r>
              <a:rPr lang="en-US" dirty="0">
                <a:solidFill>
                  <a:srgbClr val="171717"/>
                </a:solidFill>
                <a:latin typeface="Segoe UI" panose="020B0502040204020203" pitchFamily="34" charset="0"/>
              </a:rPr>
              <a:t> domain or to add one or more of your custom domain names. Set up a custom domain before adding users will help to simplify user management. Setting up a custom domain lets users sign in with the credentials they use to access your organization's other domain resources.</a:t>
            </a:r>
          </a:p>
          <a:p>
            <a:pPr marL="0" indent="0">
              <a:buNone/>
            </a:pPr>
            <a:r>
              <a:rPr lang="en-US" b="1" dirty="0">
                <a:solidFill>
                  <a:srgbClr val="171717"/>
                </a:solidFill>
                <a:latin typeface="Segoe UI" panose="020B0502040204020203" pitchFamily="34" charset="0"/>
              </a:rPr>
              <a:t> Tip: </a:t>
            </a:r>
            <a:r>
              <a:rPr lang="en-US" dirty="0">
                <a:solidFill>
                  <a:srgbClr val="171717"/>
                </a:solidFill>
                <a:latin typeface="Segoe UI" panose="020B0502040204020203" pitchFamily="34" charset="0"/>
              </a:rPr>
              <a:t>To learn more about custom domains, see </a:t>
            </a:r>
            <a:r>
              <a:rPr lang="en-US" b="1" dirty="0">
                <a:solidFill>
                  <a:srgbClr val="171717"/>
                </a:solidFill>
                <a:latin typeface="Segoe UI" panose="020B0502040204020203" pitchFamily="34" charset="0"/>
                <a:hlinkClick r:id="rId3"/>
              </a:rPr>
              <a:t>Managing custom domain names in your Azure Active Directory</a:t>
            </a:r>
            <a:r>
              <a:rPr lang="en-US" dirty="0">
                <a:solidFill>
                  <a:srgbClr val="171717"/>
                </a:solidFill>
                <a:latin typeface="Segoe UI" panose="020B0502040204020203" pitchFamily="34" charset="0"/>
              </a:rPr>
              <a:t>.</a:t>
            </a:r>
          </a:p>
          <a:p>
            <a:r>
              <a:rPr lang="en-US" dirty="0">
                <a:solidFill>
                  <a:srgbClr val="171717"/>
                </a:solidFill>
                <a:latin typeface="Segoe UI" panose="020B0502040204020203" pitchFamily="34" charset="0"/>
              </a:rPr>
              <a:t>You would not rename or remove the initial </a:t>
            </a:r>
            <a:r>
              <a:rPr lang="en-US" i="1" dirty="0">
                <a:solidFill>
                  <a:srgbClr val="171717"/>
                </a:solidFill>
                <a:latin typeface="Segoe UI" panose="020B0502040204020203" pitchFamily="34" charset="0"/>
              </a:rPr>
              <a:t>onmicrosoft.com</a:t>
            </a:r>
            <a:r>
              <a:rPr lang="en-US" dirty="0">
                <a:solidFill>
                  <a:srgbClr val="171717"/>
                </a:solidFill>
                <a:latin typeface="Segoe UI" panose="020B0502040204020203" pitchFamily="34" charset="0"/>
              </a:rPr>
              <a:t> domain name. However, you can add, verify, or remove a custom domain name used with Intune to keep your business identity clear. You must have access to your own custom domain name in order to add it to your Intune tenant.</a:t>
            </a:r>
          </a:p>
          <a:p>
            <a:endParaRPr lang="en-US" dirty="0"/>
          </a:p>
        </p:txBody>
      </p:sp>
    </p:spTree>
    <p:extLst>
      <p:ext uri="{BB962C8B-B14F-4D97-AF65-F5344CB8AC3E}">
        <p14:creationId xmlns:p14="http://schemas.microsoft.com/office/powerpoint/2010/main" val="2567902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a:xfrm>
            <a:off x="640080" y="325369"/>
            <a:ext cx="4368602" cy="1956841"/>
          </a:xfrm>
        </p:spPr>
        <p:txBody>
          <a:bodyPr anchor="b">
            <a:normAutofit/>
          </a:bodyPr>
          <a:lstStyle/>
          <a:p>
            <a:pPr>
              <a:lnSpc>
                <a:spcPct val="90000"/>
              </a:lnSpc>
            </a:pPr>
            <a:r>
              <a:rPr lang="en-US" sz="4600" b="1">
                <a:latin typeface="Segoe UI" panose="020B0502040204020203" pitchFamily="34" charset="0"/>
              </a:rPr>
              <a:t>Create groups in Intune</a:t>
            </a:r>
            <a:endParaRPr lang="en-US" sz="4600"/>
          </a:p>
        </p:txBody>
      </p:sp>
      <p:sp>
        <p:nvSpPr>
          <p:cNvPr id="1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FD5B32"/>
          </a:solidFill>
          <a:ln w="38100" cap="rnd">
            <a:solidFill>
              <a:srgbClr val="FD5B3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92D20F-FEA7-4AB2-BA74-636129864D04}"/>
              </a:ext>
            </a:extLst>
          </p:cNvPr>
          <p:cNvSpPr>
            <a:spLocks noGrp="1"/>
          </p:cNvSpPr>
          <p:nvPr>
            <p:ph idx="1"/>
          </p:nvPr>
        </p:nvSpPr>
        <p:spPr>
          <a:xfrm>
            <a:off x="640080" y="2872899"/>
            <a:ext cx="4243589" cy="3320668"/>
          </a:xfrm>
        </p:spPr>
        <p:txBody>
          <a:bodyPr>
            <a:normAutofit/>
          </a:bodyPr>
          <a:lstStyle/>
          <a:p>
            <a:r>
              <a:rPr lang="en-US" dirty="0">
                <a:latin typeface="Segoe UI" panose="020B0502040204020203" pitchFamily="34" charset="0"/>
              </a:rPr>
              <a:t>Groups in Intune:</a:t>
            </a:r>
          </a:p>
          <a:p>
            <a:pPr lvl="1"/>
            <a:r>
              <a:rPr lang="en-US" b="1" dirty="0">
                <a:latin typeface="Segoe UI" panose="020B0502040204020203" pitchFamily="34" charset="0"/>
              </a:rPr>
              <a:t>Assigned groups</a:t>
            </a:r>
            <a:r>
              <a:rPr lang="en-US" dirty="0">
                <a:latin typeface="Segoe UI" panose="020B0502040204020203" pitchFamily="34" charset="0"/>
              </a:rPr>
              <a:t> </a:t>
            </a:r>
          </a:p>
          <a:p>
            <a:pPr lvl="1"/>
            <a:r>
              <a:rPr lang="en-US" b="1" dirty="0">
                <a:latin typeface="Segoe UI" panose="020B0502040204020203" pitchFamily="34" charset="0"/>
              </a:rPr>
              <a:t>Dynamic groups</a:t>
            </a:r>
            <a:r>
              <a:rPr lang="en-US" dirty="0">
                <a:latin typeface="Segoe UI" panose="020B0502040204020203" pitchFamily="34" charset="0"/>
              </a:rPr>
              <a:t> </a:t>
            </a:r>
          </a:p>
          <a:p>
            <a:endParaRPr lang="en-US" dirty="0"/>
          </a:p>
        </p:txBody>
      </p:sp>
      <p:pic>
        <p:nvPicPr>
          <p:cNvPr id="12" name="Picture 11" descr="Red toy person in front of two lines of white figures">
            <a:extLst>
              <a:ext uri="{FF2B5EF4-FFF2-40B4-BE49-F238E27FC236}">
                <a16:creationId xmlns:a16="http://schemas.microsoft.com/office/drawing/2014/main" id="{DC61E229-09F4-4493-BCF9-C9A3647A304F}"/>
              </a:ext>
            </a:extLst>
          </p:cNvPr>
          <p:cNvPicPr>
            <a:picLocks noChangeAspect="1"/>
          </p:cNvPicPr>
          <p:nvPr/>
        </p:nvPicPr>
        <p:blipFill rotWithShape="1">
          <a:blip r:embed="rId3"/>
          <a:srcRect l="18953" r="150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695463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a:xfrm>
            <a:off x="640080" y="325369"/>
            <a:ext cx="4368602" cy="1956841"/>
          </a:xfrm>
        </p:spPr>
        <p:txBody>
          <a:bodyPr anchor="b">
            <a:normAutofit/>
          </a:bodyPr>
          <a:lstStyle/>
          <a:p>
            <a:pPr>
              <a:lnSpc>
                <a:spcPct val="90000"/>
              </a:lnSpc>
            </a:pPr>
            <a:r>
              <a:rPr lang="en-US" sz="5600" b="1" dirty="0">
                <a:latin typeface="Segoe UI" panose="020B0502040204020203" pitchFamily="34" charset="0"/>
              </a:rPr>
              <a:t>Groups and policies</a:t>
            </a:r>
            <a:endParaRPr lang="en-US" sz="5600" dirty="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D9AC64"/>
          </a:solidFill>
          <a:ln w="38100" cap="rnd">
            <a:solidFill>
              <a:srgbClr val="D9AC6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92D20F-FEA7-4AB2-BA74-636129864D04}"/>
              </a:ext>
            </a:extLst>
          </p:cNvPr>
          <p:cNvSpPr>
            <a:spLocks noGrp="1"/>
          </p:cNvSpPr>
          <p:nvPr>
            <p:ph idx="1"/>
          </p:nvPr>
        </p:nvSpPr>
        <p:spPr>
          <a:xfrm>
            <a:off x="640080" y="2872899"/>
            <a:ext cx="4243589" cy="3320668"/>
          </a:xfrm>
        </p:spPr>
        <p:txBody>
          <a:bodyPr>
            <a:normAutofit/>
          </a:bodyPr>
          <a:lstStyle/>
          <a:p>
            <a:pPr>
              <a:lnSpc>
                <a:spcPct val="100000"/>
              </a:lnSpc>
            </a:pPr>
            <a:r>
              <a:rPr lang="en-US" sz="1500" dirty="0">
                <a:latin typeface="Segoe UI" panose="020B0502040204020203" pitchFamily="34" charset="0"/>
              </a:rPr>
              <a:t>Policy Examples:</a:t>
            </a:r>
          </a:p>
          <a:p>
            <a:pPr lvl="1">
              <a:lnSpc>
                <a:spcPct val="100000"/>
              </a:lnSpc>
            </a:pPr>
            <a:r>
              <a:rPr lang="en-US" sz="1500" dirty="0">
                <a:latin typeface="Segoe UI" panose="020B0502040204020203" pitchFamily="34" charset="0"/>
              </a:rPr>
              <a:t>Policies that are specific to a device operating system.</a:t>
            </a:r>
          </a:p>
          <a:p>
            <a:pPr lvl="1">
              <a:lnSpc>
                <a:spcPct val="100000"/>
              </a:lnSpc>
            </a:pPr>
            <a:r>
              <a:rPr lang="en-US" sz="1500" dirty="0">
                <a:latin typeface="Segoe UI" panose="020B0502040204020203" pitchFamily="34" charset="0"/>
              </a:rPr>
              <a:t>Policies that are specific to different roles in your organization.</a:t>
            </a:r>
          </a:p>
          <a:p>
            <a:pPr lvl="1">
              <a:lnSpc>
                <a:spcPct val="100000"/>
              </a:lnSpc>
            </a:pPr>
            <a:r>
              <a:rPr lang="en-US" sz="1500" dirty="0">
                <a:latin typeface="Segoe UI" panose="020B0502040204020203" pitchFamily="34" charset="0"/>
              </a:rPr>
              <a:t>Policies that are specific to organizational units you defined in Active Directory.</a:t>
            </a:r>
          </a:p>
          <a:p>
            <a:pPr>
              <a:lnSpc>
                <a:spcPct val="100000"/>
              </a:lnSpc>
            </a:pPr>
            <a:endParaRPr lang="en-US" sz="1500" dirty="0"/>
          </a:p>
        </p:txBody>
      </p:sp>
      <p:pic>
        <p:nvPicPr>
          <p:cNvPr id="5" name="Picture 4" descr="Different coloured organisers">
            <a:extLst>
              <a:ext uri="{FF2B5EF4-FFF2-40B4-BE49-F238E27FC236}">
                <a16:creationId xmlns:a16="http://schemas.microsoft.com/office/drawing/2014/main" id="{CCCB0429-9CA7-48B6-B45C-694428C1F0A3}"/>
              </a:ext>
            </a:extLst>
          </p:cNvPr>
          <p:cNvPicPr>
            <a:picLocks noChangeAspect="1"/>
          </p:cNvPicPr>
          <p:nvPr/>
        </p:nvPicPr>
        <p:blipFill rotWithShape="1">
          <a:blip r:embed="rId3"/>
          <a:srcRect l="19712" r="196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310637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a:xfrm>
            <a:off x="838200" y="365125"/>
            <a:ext cx="10515600" cy="1325563"/>
          </a:xfrm>
        </p:spPr>
        <p:txBody>
          <a:bodyPr>
            <a:normAutofit/>
          </a:bodyPr>
          <a:lstStyle/>
          <a:p>
            <a:r>
              <a:rPr lang="en-US" sz="7200" dirty="0">
                <a:solidFill>
                  <a:schemeClr val="bg1"/>
                </a:solidFill>
              </a:rPr>
              <a:t>User Setup</a:t>
            </a:r>
          </a:p>
        </p:txBody>
      </p:sp>
      <p:graphicFrame>
        <p:nvGraphicFramePr>
          <p:cNvPr id="5" name="Content Placeholder 2">
            <a:extLst>
              <a:ext uri="{FF2B5EF4-FFF2-40B4-BE49-F238E27FC236}">
                <a16:creationId xmlns:a16="http://schemas.microsoft.com/office/drawing/2014/main" id="{811573CF-A2A8-42AF-A18A-ADD537DB4613}"/>
              </a:ext>
            </a:extLst>
          </p:cNvPr>
          <p:cNvGraphicFramePr>
            <a:graphicFrameLocks noGrp="1"/>
          </p:cNvGraphicFramePr>
          <p:nvPr>
            <p:ph idx="1"/>
            <p:extLst>
              <p:ext uri="{D42A27DB-BD31-4B8C-83A1-F6EECF244321}">
                <p14:modId xmlns:p14="http://schemas.microsoft.com/office/powerpoint/2010/main" val="3506510285"/>
              </p:ext>
            </p:extLst>
          </p:nvPr>
        </p:nvGraphicFramePr>
        <p:xfrm>
          <a:off x="838200" y="2223655"/>
          <a:ext cx="10515600" cy="3953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142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8A26E1-B371-4115-BC2C-DC4D90DED794}"/>
              </a:ext>
            </a:extLst>
          </p:cNvPr>
          <p:cNvSpPr>
            <a:spLocks noGrp="1"/>
          </p:cNvSpPr>
          <p:nvPr>
            <p:ph type="title"/>
          </p:nvPr>
        </p:nvSpPr>
        <p:spPr>
          <a:xfrm>
            <a:off x="635000" y="634029"/>
            <a:ext cx="10921640" cy="1314698"/>
          </a:xfrm>
        </p:spPr>
        <p:txBody>
          <a:bodyPr anchor="ctr">
            <a:normAutofit/>
          </a:bodyPr>
          <a:lstStyle/>
          <a:p>
            <a:pPr algn="ctr">
              <a:lnSpc>
                <a:spcPct val="90000"/>
              </a:lnSpc>
            </a:pPr>
            <a:r>
              <a:rPr lang="en-US" sz="5000" b="1" dirty="0">
                <a:latin typeface="Segoe UI" panose="020B0502040204020203" pitchFamily="34" charset="0"/>
              </a:rPr>
              <a:t>Common types of administrators</a:t>
            </a:r>
            <a:endParaRPr lang="en-US" sz="5000" dirty="0"/>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F619FB2D-2D32-41FD-8150-0E458AEF04C5}"/>
              </a:ext>
            </a:extLst>
          </p:cNvPr>
          <p:cNvGraphicFramePr>
            <a:graphicFrameLocks noGrp="1"/>
          </p:cNvGraphicFramePr>
          <p:nvPr>
            <p:ph idx="1"/>
            <p:extLst>
              <p:ext uri="{D42A27DB-BD31-4B8C-83A1-F6EECF244321}">
                <p14:modId xmlns:p14="http://schemas.microsoft.com/office/powerpoint/2010/main" val="2020124210"/>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8881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8A26E1-B371-4115-BC2C-DC4D90DED794}"/>
              </a:ext>
            </a:extLst>
          </p:cNvPr>
          <p:cNvSpPr>
            <a:spLocks noGrp="1"/>
          </p:cNvSpPr>
          <p:nvPr>
            <p:ph type="title"/>
          </p:nvPr>
        </p:nvSpPr>
        <p:spPr>
          <a:xfrm>
            <a:off x="1151467" y="887973"/>
            <a:ext cx="9889067" cy="1325563"/>
          </a:xfrm>
        </p:spPr>
        <p:txBody>
          <a:bodyPr>
            <a:normAutofit/>
          </a:bodyPr>
          <a:lstStyle/>
          <a:p>
            <a:pPr>
              <a:lnSpc>
                <a:spcPct val="90000"/>
              </a:lnSpc>
            </a:pPr>
            <a:r>
              <a:rPr lang="en-US" sz="5100" b="1" dirty="0">
                <a:solidFill>
                  <a:schemeClr val="bg1"/>
                </a:solidFill>
                <a:latin typeface="Segoe UI" panose="020B0502040204020203" pitchFamily="34" charset="0"/>
              </a:rPr>
              <a:t>Understand the MDM authority</a:t>
            </a:r>
            <a:endParaRPr lang="en-US" sz="5100" dirty="0">
              <a:solidFill>
                <a:schemeClr val="bg1"/>
              </a:solidFill>
            </a:endParaRPr>
          </a:p>
        </p:txBody>
      </p:sp>
      <p:sp>
        <p:nvSpPr>
          <p:cNvPr id="12"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CBD1005-C0B4-4636-B236-8D11394A65F0}"/>
              </a:ext>
            </a:extLst>
          </p:cNvPr>
          <p:cNvSpPr>
            <a:spLocks noGrp="1"/>
          </p:cNvSpPr>
          <p:nvPr>
            <p:ph idx="1"/>
          </p:nvPr>
        </p:nvSpPr>
        <p:spPr>
          <a:xfrm>
            <a:off x="1151467" y="2607733"/>
            <a:ext cx="9889067" cy="3285067"/>
          </a:xfrm>
        </p:spPr>
        <p:txBody>
          <a:bodyPr>
            <a:normAutofit/>
          </a:bodyPr>
          <a:lstStyle/>
          <a:p>
            <a:r>
              <a:rPr lang="en-US" dirty="0">
                <a:solidFill>
                  <a:schemeClr val="bg1"/>
                </a:solidFill>
                <a:latin typeface="Segoe UI" panose="020B0502040204020203" pitchFamily="34" charset="0"/>
              </a:rPr>
              <a:t>Choices:</a:t>
            </a:r>
          </a:p>
          <a:p>
            <a:pPr lvl="1"/>
            <a:r>
              <a:rPr lang="en-US" dirty="0">
                <a:solidFill>
                  <a:schemeClr val="bg1"/>
                </a:solidFill>
                <a:latin typeface="Segoe UI" panose="020B0502040204020203" pitchFamily="34" charset="0"/>
              </a:rPr>
              <a:t>Microsoft Intune  </a:t>
            </a:r>
          </a:p>
          <a:p>
            <a:pPr lvl="1"/>
            <a:r>
              <a:rPr lang="en-US" dirty="0">
                <a:solidFill>
                  <a:schemeClr val="bg1"/>
                </a:solidFill>
                <a:latin typeface="Segoe UI" panose="020B0502040204020203" pitchFamily="34" charset="0"/>
              </a:rPr>
              <a:t>Intune co-management </a:t>
            </a:r>
          </a:p>
          <a:p>
            <a:pPr lvl="1"/>
            <a:r>
              <a:rPr lang="en-US" dirty="0">
                <a:solidFill>
                  <a:schemeClr val="bg1"/>
                </a:solidFill>
                <a:latin typeface="Segoe UI" panose="020B0502040204020203" pitchFamily="34" charset="0"/>
              </a:rPr>
              <a:t>Basic Mobility and Security for Microsoft 365  </a:t>
            </a:r>
          </a:p>
          <a:p>
            <a:pPr lvl="1"/>
            <a:r>
              <a:rPr lang="en-US" dirty="0">
                <a:solidFill>
                  <a:schemeClr val="bg1"/>
                </a:solidFill>
                <a:latin typeface="Segoe UI" panose="020B0502040204020203" pitchFamily="34" charset="0"/>
              </a:rPr>
              <a:t>Basic Mobility and Security for Microsoft 365 </a:t>
            </a:r>
            <a:r>
              <a:rPr lang="en-US" dirty="0">
                <a:solidFill>
                  <a:schemeClr val="bg1"/>
                </a:solidFill>
                <a:latin typeface="Segoe UI" panose="020B0502040204020203" pitchFamily="34" charset="0"/>
                <a:hlinkClick r:id="rId3"/>
              </a:rPr>
              <a:t>coexistence</a:t>
            </a:r>
            <a:r>
              <a:rPr lang="en-US" dirty="0">
                <a:solidFill>
                  <a:schemeClr val="bg1"/>
                </a:solidFill>
                <a:latin typeface="Segoe UI" panose="020B0502040204020203" pitchFamily="34" charset="0"/>
              </a:rPr>
              <a:t>  </a:t>
            </a:r>
          </a:p>
          <a:p>
            <a:endParaRPr lang="en-US" dirty="0">
              <a:solidFill>
                <a:schemeClr val="bg1"/>
              </a:solidFill>
            </a:endParaRPr>
          </a:p>
        </p:txBody>
      </p:sp>
    </p:spTree>
    <p:extLst>
      <p:ext uri="{BB962C8B-B14F-4D97-AF65-F5344CB8AC3E}">
        <p14:creationId xmlns:p14="http://schemas.microsoft.com/office/powerpoint/2010/main" val="56501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40B1FD-3113-4187-9A23-6274035AC1DC}"/>
              </a:ext>
            </a:extLst>
          </p:cNvPr>
          <p:cNvSpPr>
            <a:spLocks noGrp="1"/>
          </p:cNvSpPr>
          <p:nvPr>
            <p:ph type="ctrTitle"/>
          </p:nvPr>
        </p:nvSpPr>
        <p:spPr>
          <a:xfrm>
            <a:off x="4853988" y="320041"/>
            <a:ext cx="6707084" cy="3892668"/>
          </a:xfrm>
        </p:spPr>
        <p:txBody>
          <a:bodyPr>
            <a:normAutofit/>
          </a:bodyPr>
          <a:lstStyle/>
          <a:p>
            <a:pPr>
              <a:lnSpc>
                <a:spcPct val="90000"/>
              </a:lnSpc>
            </a:pPr>
            <a:r>
              <a:rPr lang="en-US" sz="4600" b="1" dirty="0">
                <a:latin typeface="Segoe UI" panose="020B0502040204020203" pitchFamily="34" charset="0"/>
              </a:rPr>
              <a:t>co-management using Microsoft Endpoint Configuration Manager</a:t>
            </a:r>
            <a:br>
              <a:rPr lang="en-US" sz="4600" b="1" dirty="0">
                <a:latin typeface="Segoe UI" panose="020B0502040204020203" pitchFamily="34" charset="0"/>
              </a:rPr>
            </a:br>
            <a:endParaRPr lang="en-US" sz="4600" dirty="0"/>
          </a:p>
        </p:txBody>
      </p:sp>
      <p:sp>
        <p:nvSpPr>
          <p:cNvPr id="4" name="Subtitle 3">
            <a:extLst>
              <a:ext uri="{FF2B5EF4-FFF2-40B4-BE49-F238E27FC236}">
                <a16:creationId xmlns:a16="http://schemas.microsoft.com/office/drawing/2014/main" id="{459C8B74-78D8-4534-A94B-43882C1DB986}"/>
              </a:ext>
            </a:extLst>
          </p:cNvPr>
          <p:cNvSpPr>
            <a:spLocks noGrp="1"/>
          </p:cNvSpPr>
          <p:nvPr>
            <p:ph type="subTitle" idx="1"/>
          </p:nvPr>
        </p:nvSpPr>
        <p:spPr>
          <a:xfrm>
            <a:off x="4853699" y="4631161"/>
            <a:ext cx="6707366" cy="1569486"/>
          </a:xfrm>
        </p:spPr>
        <p:txBody>
          <a:bodyPr>
            <a:normAutofit/>
          </a:bodyPr>
          <a:lstStyle/>
          <a:p>
            <a:endParaRPr lang="en-US" dirty="0"/>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Gears">
            <a:extLst>
              <a:ext uri="{FF2B5EF4-FFF2-40B4-BE49-F238E27FC236}">
                <a16:creationId xmlns:a16="http://schemas.microsoft.com/office/drawing/2014/main" id="{C1989DDA-18A4-4CC3-9238-141FCD81D8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371600"/>
            <a:ext cx="4087368" cy="4087368"/>
          </a:xfrm>
          <a:prstGeom prst="rect">
            <a:avLst/>
          </a:prstGeom>
        </p:spPr>
      </p:pic>
    </p:spTree>
    <p:extLst>
      <p:ext uri="{BB962C8B-B14F-4D97-AF65-F5344CB8AC3E}">
        <p14:creationId xmlns:p14="http://schemas.microsoft.com/office/powerpoint/2010/main" val="3917746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26E1-B371-4115-BC2C-DC4D90DED794}"/>
              </a:ext>
            </a:extLst>
          </p:cNvPr>
          <p:cNvSpPr>
            <a:spLocks noGrp="1"/>
          </p:cNvSpPr>
          <p:nvPr>
            <p:ph type="title"/>
          </p:nvPr>
        </p:nvSpPr>
        <p:spPr/>
        <p:txBody>
          <a:bodyPr>
            <a:normAutofit/>
          </a:bodyPr>
          <a:lstStyle/>
          <a:p>
            <a:r>
              <a:rPr lang="en-US" b="1" dirty="0">
                <a:solidFill>
                  <a:srgbClr val="171717"/>
                </a:solidFill>
                <a:latin typeface="Segoe UI" panose="020B0502040204020203" pitchFamily="34" charset="0"/>
              </a:rPr>
              <a:t>Knowledge check</a:t>
            </a:r>
            <a:endParaRPr lang="en-US" dirty="0"/>
          </a:p>
        </p:txBody>
      </p:sp>
      <p:graphicFrame>
        <p:nvGraphicFramePr>
          <p:cNvPr id="13" name="Content Placeholder 2">
            <a:extLst>
              <a:ext uri="{FF2B5EF4-FFF2-40B4-BE49-F238E27FC236}">
                <a16:creationId xmlns:a16="http://schemas.microsoft.com/office/drawing/2014/main" id="{98186B02-98F9-4F8F-93D8-FCB28D44A16F}"/>
              </a:ext>
            </a:extLst>
          </p:cNvPr>
          <p:cNvGraphicFramePr>
            <a:graphicFrameLocks noGrp="1"/>
          </p:cNvGraphicFramePr>
          <p:nvPr>
            <p:ph idx="1"/>
            <p:extLst>
              <p:ext uri="{D42A27DB-BD31-4B8C-83A1-F6EECF244321}">
                <p14:modId xmlns:p14="http://schemas.microsoft.com/office/powerpoint/2010/main" val="1688075899"/>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6356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C18A26E1-B371-4115-BC2C-DC4D90DED794}"/>
              </a:ext>
            </a:extLst>
          </p:cNvPr>
          <p:cNvSpPr>
            <a:spLocks noGrp="1"/>
          </p:cNvSpPr>
          <p:nvPr>
            <p:ph type="title"/>
          </p:nvPr>
        </p:nvSpPr>
        <p:spPr>
          <a:xfrm>
            <a:off x="841246" y="673770"/>
            <a:ext cx="3644489" cy="2414488"/>
          </a:xfrm>
        </p:spPr>
        <p:txBody>
          <a:bodyPr anchor="t">
            <a:normAutofit/>
          </a:bodyPr>
          <a:lstStyle/>
          <a:p>
            <a:r>
              <a:rPr lang="en-US" sz="5600" b="1" dirty="0">
                <a:solidFill>
                  <a:schemeClr val="bg1"/>
                </a:solidFill>
                <a:latin typeface="Segoe UI" panose="020B0502040204020203" pitchFamily="34" charset="0"/>
              </a:rPr>
              <a:t>Summary</a:t>
            </a:r>
            <a:endParaRPr lang="en-US" sz="5600" dirty="0">
              <a:solidFill>
                <a:schemeClr val="bg1"/>
              </a:solidFill>
            </a:endParaRPr>
          </a:p>
        </p:txBody>
      </p:sp>
      <p:sp>
        <p:nvSpPr>
          <p:cNvPr id="3" name="Content Placeholder 2">
            <a:extLst>
              <a:ext uri="{FF2B5EF4-FFF2-40B4-BE49-F238E27FC236}">
                <a16:creationId xmlns:a16="http://schemas.microsoft.com/office/drawing/2014/main" id="{ACBD1005-C0B4-4636-B236-8D11394A65F0}"/>
              </a:ext>
            </a:extLst>
          </p:cNvPr>
          <p:cNvSpPr>
            <a:spLocks noGrp="1"/>
          </p:cNvSpPr>
          <p:nvPr>
            <p:ph idx="1"/>
          </p:nvPr>
        </p:nvSpPr>
        <p:spPr>
          <a:xfrm>
            <a:off x="5326981" y="2581835"/>
            <a:ext cx="6023772" cy="3595127"/>
          </a:xfrm>
        </p:spPr>
        <p:txBody>
          <a:bodyPr>
            <a:normAutofit/>
          </a:bodyPr>
          <a:lstStyle/>
          <a:p>
            <a:pPr>
              <a:lnSpc>
                <a:spcPct val="100000"/>
              </a:lnSpc>
            </a:pPr>
            <a:r>
              <a:rPr lang="en-US" sz="1500" dirty="0">
                <a:latin typeface="Segoe UI" panose="020B0502040204020203" pitchFamily="34" charset="0"/>
              </a:rPr>
              <a:t>In this module, you accomplished the following actions:</a:t>
            </a:r>
          </a:p>
          <a:p>
            <a:pPr lvl="1">
              <a:lnSpc>
                <a:spcPct val="100000"/>
              </a:lnSpc>
            </a:pPr>
            <a:r>
              <a:rPr lang="en-US" sz="1500" dirty="0">
                <a:latin typeface="Segoe UI" panose="020B0502040204020203" pitchFamily="34" charset="0"/>
              </a:rPr>
              <a:t>Reviewed the supported configurations, which include the supported operating systems, browsers, and network</a:t>
            </a:r>
          </a:p>
          <a:p>
            <a:pPr lvl="1">
              <a:lnSpc>
                <a:spcPct val="100000"/>
              </a:lnSpc>
            </a:pPr>
            <a:r>
              <a:rPr lang="en-US" sz="1500" dirty="0">
                <a:latin typeface="Segoe UI" panose="020B0502040204020203" pitchFamily="34" charset="0"/>
              </a:rPr>
              <a:t>Signed up for the Microsoft Intune trial</a:t>
            </a:r>
          </a:p>
          <a:p>
            <a:pPr lvl="1">
              <a:lnSpc>
                <a:spcPct val="100000"/>
              </a:lnSpc>
            </a:pPr>
            <a:r>
              <a:rPr lang="en-US" sz="1500" dirty="0">
                <a:latin typeface="Segoe UI" panose="020B0502040204020203" pitchFamily="34" charset="0"/>
              </a:rPr>
              <a:t>Configured the Intune tenant domain name</a:t>
            </a:r>
          </a:p>
          <a:p>
            <a:pPr lvl="1">
              <a:lnSpc>
                <a:spcPct val="100000"/>
              </a:lnSpc>
            </a:pPr>
            <a:r>
              <a:rPr lang="en-US" sz="1500" dirty="0">
                <a:latin typeface="Segoe UI" panose="020B0502040204020203" pitchFamily="34" charset="0"/>
              </a:rPr>
              <a:t>Added users to Intune</a:t>
            </a:r>
          </a:p>
          <a:p>
            <a:pPr lvl="1">
              <a:lnSpc>
                <a:spcPct val="100000"/>
              </a:lnSpc>
            </a:pPr>
            <a:r>
              <a:rPr lang="en-US" sz="1500" dirty="0">
                <a:latin typeface="Segoe UI" panose="020B0502040204020203" pitchFamily="34" charset="0"/>
              </a:rPr>
              <a:t>Created groups in Intune</a:t>
            </a:r>
          </a:p>
          <a:p>
            <a:pPr lvl="1">
              <a:lnSpc>
                <a:spcPct val="100000"/>
              </a:lnSpc>
            </a:pPr>
            <a:r>
              <a:rPr lang="en-US" sz="1500" dirty="0">
                <a:latin typeface="Segoe UI" panose="020B0502040204020203" pitchFamily="34" charset="0"/>
              </a:rPr>
              <a:t>Assigned licenses to users</a:t>
            </a:r>
          </a:p>
          <a:p>
            <a:pPr lvl="1">
              <a:lnSpc>
                <a:spcPct val="100000"/>
              </a:lnSpc>
            </a:pPr>
            <a:r>
              <a:rPr lang="en-US" sz="1500" dirty="0">
                <a:latin typeface="Segoe UI" panose="020B0502040204020203" pitchFamily="34" charset="0"/>
              </a:rPr>
              <a:t>Granted admin permissions for Intune</a:t>
            </a:r>
          </a:p>
          <a:p>
            <a:pPr lvl="1">
              <a:lnSpc>
                <a:spcPct val="100000"/>
              </a:lnSpc>
            </a:pPr>
            <a:r>
              <a:rPr lang="en-US" sz="1500" dirty="0">
                <a:latin typeface="Segoe UI" panose="020B0502040204020203" pitchFamily="34" charset="0"/>
              </a:rPr>
              <a:t>Learned about the Mobile Device Management (MDM) authority</a:t>
            </a:r>
          </a:p>
          <a:p>
            <a:pPr>
              <a:lnSpc>
                <a:spcPct val="100000"/>
              </a:lnSpc>
            </a:pPr>
            <a:endParaRPr lang="en-US" sz="1500" dirty="0"/>
          </a:p>
        </p:txBody>
      </p:sp>
    </p:spTree>
    <p:extLst>
      <p:ext uri="{BB962C8B-B14F-4D97-AF65-F5344CB8AC3E}">
        <p14:creationId xmlns:p14="http://schemas.microsoft.com/office/powerpoint/2010/main" val="3271894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26E1-B371-4115-BC2C-DC4D90DED79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CBD1005-C0B4-4636-B236-8D11394A65F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49621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26E1-B371-4115-BC2C-DC4D90DED79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CBD1005-C0B4-4636-B236-8D11394A65F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1928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a:xfrm>
            <a:off x="630936" y="640080"/>
            <a:ext cx="4818888" cy="1481328"/>
          </a:xfrm>
        </p:spPr>
        <p:txBody>
          <a:bodyPr anchor="b">
            <a:normAutofit/>
          </a:bodyPr>
          <a:lstStyle/>
          <a:p>
            <a:pPr>
              <a:lnSpc>
                <a:spcPct val="90000"/>
              </a:lnSpc>
            </a:pPr>
            <a:r>
              <a:rPr lang="en-US" b="1" dirty="0">
                <a:latin typeface="Segoe UI" panose="020B0502040204020203" pitchFamily="34" charset="0"/>
              </a:rPr>
              <a:t>Learning objectives</a:t>
            </a:r>
            <a:endParaRPr lang="en-US" dirty="0"/>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92D20F-FEA7-4AB2-BA74-636129864D04}"/>
              </a:ext>
            </a:extLst>
          </p:cNvPr>
          <p:cNvSpPr>
            <a:spLocks noGrp="1"/>
          </p:cNvSpPr>
          <p:nvPr>
            <p:ph idx="1"/>
          </p:nvPr>
        </p:nvSpPr>
        <p:spPr>
          <a:xfrm>
            <a:off x="630936" y="2660904"/>
            <a:ext cx="4818888" cy="3547872"/>
          </a:xfrm>
        </p:spPr>
        <p:txBody>
          <a:bodyPr anchor="t">
            <a:normAutofit/>
          </a:bodyPr>
          <a:lstStyle/>
          <a:p>
            <a:r>
              <a:rPr lang="en-US" dirty="0">
                <a:latin typeface="Segoe UI" panose="020B0502040204020203" pitchFamily="34" charset="0"/>
              </a:rPr>
              <a:t>In this module, you will:</a:t>
            </a:r>
          </a:p>
          <a:p>
            <a:pPr lvl="1"/>
            <a:r>
              <a:rPr lang="en-US" dirty="0">
                <a:latin typeface="Segoe UI" panose="020B0502040204020203" pitchFamily="34" charset="0"/>
              </a:rPr>
              <a:t>Learn about the benefits of co-management</a:t>
            </a:r>
          </a:p>
          <a:p>
            <a:pPr lvl="1"/>
            <a:r>
              <a:rPr lang="en-US" dirty="0">
                <a:latin typeface="Segoe UI" panose="020B0502040204020203" pitchFamily="34" charset="0"/>
              </a:rPr>
              <a:t>Understand the co-management prerequisites</a:t>
            </a:r>
          </a:p>
          <a:p>
            <a:pPr lvl="1"/>
            <a:r>
              <a:rPr lang="en-US" dirty="0">
                <a:latin typeface="Segoe UI" panose="020B0502040204020203" pitchFamily="34" charset="0"/>
              </a:rPr>
              <a:t>Learn about paths to implement co-management</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7" name="Graphic 6" descr="Laptop Secure">
            <a:extLst>
              <a:ext uri="{FF2B5EF4-FFF2-40B4-BE49-F238E27FC236}">
                <a16:creationId xmlns:a16="http://schemas.microsoft.com/office/drawing/2014/main" id="{7EC2C865-174C-4F24-BBC9-FD3F224C5A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16502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a:xfrm>
            <a:off x="5297762" y="329184"/>
            <a:ext cx="6251110" cy="1783080"/>
          </a:xfrm>
        </p:spPr>
        <p:txBody>
          <a:bodyPr anchor="b">
            <a:normAutofit/>
          </a:bodyPr>
          <a:lstStyle/>
          <a:p>
            <a:pPr>
              <a:lnSpc>
                <a:spcPct val="90000"/>
              </a:lnSpc>
            </a:pPr>
            <a:r>
              <a:rPr lang="en-US" sz="4000" b="1" dirty="0">
                <a:latin typeface="Segoe UI" panose="020B0502040204020203" pitchFamily="34" charset="0"/>
              </a:rPr>
              <a:t>Introduction Configuration Manager</a:t>
            </a:r>
            <a:endParaRPr lang="en-US" sz="4000" dirty="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ADEBFF"/>
          </a:solidFill>
          <a:ln w="38100" cap="rnd">
            <a:solidFill>
              <a:srgbClr val="ADEB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92D20F-FEA7-4AB2-BA74-636129864D04}"/>
              </a:ext>
            </a:extLst>
          </p:cNvPr>
          <p:cNvSpPr>
            <a:spLocks noGrp="1"/>
          </p:cNvSpPr>
          <p:nvPr>
            <p:ph idx="1"/>
          </p:nvPr>
        </p:nvSpPr>
        <p:spPr>
          <a:xfrm>
            <a:off x="5297762" y="2706624"/>
            <a:ext cx="6251110" cy="3962578"/>
          </a:xfrm>
        </p:spPr>
        <p:txBody>
          <a:bodyPr>
            <a:normAutofit lnSpcReduction="10000"/>
          </a:bodyPr>
          <a:lstStyle/>
          <a:p>
            <a:pPr>
              <a:lnSpc>
                <a:spcPct val="100000"/>
              </a:lnSpc>
            </a:pPr>
            <a:r>
              <a:rPr lang="en-US" sz="1400" b="1" dirty="0">
                <a:latin typeface="Segoe UI" panose="020B0502040204020203" pitchFamily="34" charset="0"/>
              </a:rPr>
              <a:t>Microsoft Endpoint Manager</a:t>
            </a:r>
          </a:p>
          <a:p>
            <a:pPr lvl="1">
              <a:lnSpc>
                <a:spcPct val="100000"/>
              </a:lnSpc>
            </a:pPr>
            <a:r>
              <a:rPr lang="en-US" sz="1400" dirty="0">
                <a:latin typeface="Segoe UI" panose="020B0502040204020203" pitchFamily="34" charset="0"/>
              </a:rPr>
              <a:t>provides a </a:t>
            </a:r>
          </a:p>
          <a:p>
            <a:pPr lvl="1">
              <a:lnSpc>
                <a:spcPct val="100000"/>
              </a:lnSpc>
            </a:pPr>
            <a:r>
              <a:rPr lang="en-US" sz="1400" dirty="0">
                <a:latin typeface="Segoe UI" panose="020B0502040204020203" pitchFamily="34" charset="0"/>
              </a:rPr>
              <a:t>single, </a:t>
            </a:r>
          </a:p>
          <a:p>
            <a:pPr lvl="1">
              <a:lnSpc>
                <a:spcPct val="100000"/>
              </a:lnSpc>
            </a:pPr>
            <a:r>
              <a:rPr lang="en-US" sz="1400" dirty="0">
                <a:latin typeface="Segoe UI" panose="020B0502040204020203" pitchFamily="34" charset="0"/>
              </a:rPr>
              <a:t>modern, </a:t>
            </a:r>
          </a:p>
          <a:p>
            <a:pPr lvl="1">
              <a:lnSpc>
                <a:spcPct val="100000"/>
              </a:lnSpc>
            </a:pPr>
            <a:r>
              <a:rPr lang="en-US" sz="1400" b="1" dirty="0">
                <a:latin typeface="Segoe UI" panose="020B0502040204020203" pitchFamily="34" charset="0"/>
              </a:rPr>
              <a:t>integrated management platform for:</a:t>
            </a:r>
          </a:p>
          <a:p>
            <a:pPr lvl="2">
              <a:lnSpc>
                <a:spcPct val="100000"/>
              </a:lnSpc>
            </a:pPr>
            <a:r>
              <a:rPr lang="en-US" sz="1400" dirty="0">
                <a:latin typeface="Segoe UI" panose="020B0502040204020203" pitchFamily="34" charset="0"/>
              </a:rPr>
              <a:t>managing, </a:t>
            </a:r>
          </a:p>
          <a:p>
            <a:pPr lvl="2">
              <a:lnSpc>
                <a:spcPct val="100000"/>
              </a:lnSpc>
            </a:pPr>
            <a:r>
              <a:rPr lang="en-US" sz="1400" dirty="0">
                <a:latin typeface="Segoe UI" panose="020B0502040204020203" pitchFamily="34" charset="0"/>
              </a:rPr>
              <a:t>protecting, and </a:t>
            </a:r>
          </a:p>
          <a:p>
            <a:pPr lvl="2">
              <a:lnSpc>
                <a:spcPct val="100000"/>
              </a:lnSpc>
            </a:pPr>
            <a:r>
              <a:rPr lang="en-US" sz="1400" dirty="0">
                <a:latin typeface="Segoe UI" panose="020B0502040204020203" pitchFamily="34" charset="0"/>
              </a:rPr>
              <a:t>monitoring endpoints. </a:t>
            </a:r>
          </a:p>
          <a:p>
            <a:pPr>
              <a:lnSpc>
                <a:spcPct val="100000"/>
              </a:lnSpc>
            </a:pPr>
            <a:r>
              <a:rPr lang="en-US" sz="1400" b="1" dirty="0">
                <a:latin typeface="Segoe UI" panose="020B0502040204020203" pitchFamily="34" charset="0"/>
              </a:rPr>
              <a:t>Endpoints include: </a:t>
            </a:r>
          </a:p>
          <a:p>
            <a:pPr lvl="1">
              <a:lnSpc>
                <a:spcPct val="100000"/>
              </a:lnSpc>
            </a:pPr>
            <a:r>
              <a:rPr lang="en-US" sz="1400" dirty="0">
                <a:latin typeface="Segoe UI" panose="020B0502040204020203" pitchFamily="34" charset="0"/>
              </a:rPr>
              <a:t>tablets, </a:t>
            </a:r>
          </a:p>
          <a:p>
            <a:pPr lvl="1">
              <a:lnSpc>
                <a:spcPct val="100000"/>
              </a:lnSpc>
            </a:pPr>
            <a:r>
              <a:rPr lang="en-US" sz="1400" dirty="0" err="1">
                <a:latin typeface="Segoe UI" panose="020B0502040204020203" pitchFamily="34" charset="0"/>
              </a:rPr>
              <a:t>martphones</a:t>
            </a:r>
            <a:r>
              <a:rPr lang="en-US" sz="1400" dirty="0">
                <a:latin typeface="Segoe UI" panose="020B0502040204020203" pitchFamily="34" charset="0"/>
              </a:rPr>
              <a:t>, </a:t>
            </a:r>
          </a:p>
          <a:p>
            <a:pPr lvl="1">
              <a:lnSpc>
                <a:spcPct val="100000"/>
              </a:lnSpc>
            </a:pPr>
            <a:r>
              <a:rPr lang="en-US" sz="1400" dirty="0">
                <a:latin typeface="Segoe UI" panose="020B0502040204020203" pitchFamily="34" charset="0"/>
              </a:rPr>
              <a:t>desktops, </a:t>
            </a:r>
          </a:p>
          <a:p>
            <a:pPr lvl="1">
              <a:lnSpc>
                <a:spcPct val="100000"/>
              </a:lnSpc>
            </a:pPr>
            <a:r>
              <a:rPr lang="en-US" sz="1400" dirty="0">
                <a:latin typeface="Segoe UI" panose="020B0502040204020203" pitchFamily="34" charset="0"/>
              </a:rPr>
              <a:t>laptops computers, and </a:t>
            </a:r>
          </a:p>
          <a:p>
            <a:pPr lvl="1">
              <a:lnSpc>
                <a:spcPct val="100000"/>
              </a:lnSpc>
            </a:pPr>
            <a:r>
              <a:rPr lang="en-US" sz="1400" dirty="0">
                <a:latin typeface="Segoe UI" panose="020B0502040204020203" pitchFamily="34" charset="0"/>
              </a:rPr>
              <a:t>apps </a:t>
            </a:r>
          </a:p>
          <a:p>
            <a:pPr marL="0" indent="0">
              <a:lnSpc>
                <a:spcPct val="100000"/>
              </a:lnSpc>
              <a:buNone/>
            </a:pPr>
            <a:endParaRPr lang="en-US" sz="900" dirty="0"/>
          </a:p>
        </p:txBody>
      </p:sp>
      <p:pic>
        <p:nvPicPr>
          <p:cNvPr id="5" name="Picture 4" descr="Person watching empty phone">
            <a:extLst>
              <a:ext uri="{FF2B5EF4-FFF2-40B4-BE49-F238E27FC236}">
                <a16:creationId xmlns:a16="http://schemas.microsoft.com/office/drawing/2014/main" id="{ECB21595-5263-4EFE-BC04-0542612C73CC}"/>
              </a:ext>
            </a:extLst>
          </p:cNvPr>
          <p:cNvPicPr>
            <a:picLocks noChangeAspect="1"/>
          </p:cNvPicPr>
          <p:nvPr/>
        </p:nvPicPr>
        <p:blipFill rotWithShape="1">
          <a:blip r:embed="rId3"/>
          <a:srcRect l="42914" r="1175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96634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a:xfrm>
            <a:off x="630936" y="640080"/>
            <a:ext cx="4818888" cy="1481328"/>
          </a:xfrm>
        </p:spPr>
        <p:txBody>
          <a:bodyPr anchor="b">
            <a:normAutofit/>
          </a:bodyPr>
          <a:lstStyle/>
          <a:p>
            <a:endParaRPr lang="en-US" sz="5600"/>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92D20F-FEA7-4AB2-BA74-636129864D04}"/>
              </a:ext>
            </a:extLst>
          </p:cNvPr>
          <p:cNvSpPr>
            <a:spLocks noGrp="1"/>
          </p:cNvSpPr>
          <p:nvPr>
            <p:ph idx="1"/>
          </p:nvPr>
        </p:nvSpPr>
        <p:spPr>
          <a:xfrm>
            <a:off x="630936" y="2660904"/>
            <a:ext cx="5729162" cy="3547872"/>
          </a:xfrm>
        </p:spPr>
        <p:txBody>
          <a:bodyPr anchor="t">
            <a:noAutofit/>
          </a:bodyPr>
          <a:lstStyle/>
          <a:p>
            <a:pPr marL="0" indent="0">
              <a:lnSpc>
                <a:spcPct val="100000"/>
              </a:lnSpc>
              <a:buNone/>
            </a:pPr>
            <a:r>
              <a:rPr lang="en-US" sz="1800" dirty="0">
                <a:latin typeface="Segoe UI" panose="020B0502040204020203" pitchFamily="34" charset="0"/>
              </a:rPr>
              <a:t>If you need to utilize services that are primarily cloud-based and you manage cloud-based endpoints</a:t>
            </a:r>
          </a:p>
          <a:p>
            <a:pPr lvl="1">
              <a:lnSpc>
                <a:spcPct val="100000"/>
              </a:lnSpc>
            </a:pPr>
            <a:r>
              <a:rPr lang="en-US" sz="1800" dirty="0">
                <a:latin typeface="Segoe UI" panose="020B0502040204020203" pitchFamily="34" charset="0"/>
              </a:rPr>
              <a:t>Use Microsoft Intune</a:t>
            </a:r>
          </a:p>
          <a:p>
            <a:pPr marL="0" indent="0">
              <a:lnSpc>
                <a:spcPct val="100000"/>
              </a:lnSpc>
              <a:buNone/>
            </a:pPr>
            <a:r>
              <a:rPr lang="en-US" sz="1800" dirty="0">
                <a:latin typeface="Segoe UI" panose="020B0502040204020203" pitchFamily="34" charset="0"/>
              </a:rPr>
              <a:t>If you need to utilize functionality that is primarily on-premises and you manage on-premises endpoints attached to your internal network</a:t>
            </a:r>
          </a:p>
          <a:p>
            <a:pPr lvl="1">
              <a:lnSpc>
                <a:spcPct val="100000"/>
              </a:lnSpc>
            </a:pPr>
            <a:r>
              <a:rPr lang="en-US" sz="1800" dirty="0">
                <a:latin typeface="Segoe UI" panose="020B0502040204020203" pitchFamily="34" charset="0"/>
              </a:rPr>
              <a:t>Use Microsoft Endpoint Configuration Manager.</a:t>
            </a:r>
          </a:p>
          <a:p>
            <a:pPr lvl="1">
              <a:lnSpc>
                <a:spcPct val="100000"/>
              </a:lnSpc>
            </a:pPr>
            <a:endParaRPr lang="en-US" sz="1800" dirty="0">
              <a:latin typeface="Segoe UI" panose="020B0502040204020203" pitchFamily="34" charset="0"/>
            </a:endParaRPr>
          </a:p>
          <a:p>
            <a:pPr marL="0" indent="0">
              <a:lnSpc>
                <a:spcPct val="100000"/>
              </a:lnSpc>
              <a:buNone/>
            </a:pPr>
            <a:r>
              <a:rPr lang="en-US" sz="1200" b="1" dirty="0">
                <a:latin typeface="Segoe UI" panose="020B0502040204020203" pitchFamily="34" charset="0"/>
              </a:rPr>
              <a:t>Note: </a:t>
            </a:r>
            <a:r>
              <a:rPr lang="en-US" sz="1200" i="1" dirty="0">
                <a:latin typeface="Segoe UI" panose="020B0502040204020203" pitchFamily="34" charset="0"/>
              </a:rPr>
              <a:t>if you need to manage a </a:t>
            </a:r>
            <a:r>
              <a:rPr lang="en-US" sz="1200" b="1" i="1" dirty="0">
                <a:latin typeface="Segoe UI" panose="020B0502040204020203" pitchFamily="34" charset="0"/>
              </a:rPr>
              <a:t>combination of both cloud and on-premises services, capabilities, and endpoints,</a:t>
            </a:r>
            <a:r>
              <a:rPr lang="en-US" sz="1200" i="1" dirty="0">
                <a:latin typeface="Segoe UI" panose="020B0502040204020203" pitchFamily="34" charset="0"/>
              </a:rPr>
              <a:t> you should use co-management to leverage both Intune and Configuration Manager from the Microsoft Endpoint Manager admin center.</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7" name="Graphic 6" descr="Cloud Computing">
            <a:extLst>
              <a:ext uri="{FF2B5EF4-FFF2-40B4-BE49-F238E27FC236}">
                <a16:creationId xmlns:a16="http://schemas.microsoft.com/office/drawing/2014/main" id="{EF632110-E5C4-4C65-9B95-A3CD6524F2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99168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a:xfrm>
            <a:off x="5297762" y="329184"/>
            <a:ext cx="6251110" cy="1783080"/>
          </a:xfrm>
        </p:spPr>
        <p:txBody>
          <a:bodyPr anchor="b">
            <a:normAutofit/>
          </a:bodyPr>
          <a:lstStyle/>
          <a:p>
            <a:pPr>
              <a:lnSpc>
                <a:spcPct val="90000"/>
              </a:lnSpc>
            </a:pPr>
            <a:r>
              <a:rPr lang="en-US" sz="6100">
                <a:latin typeface="Segoe UI" panose="020B0502040204020203" pitchFamily="34" charset="0"/>
              </a:rPr>
              <a:t>Co-management</a:t>
            </a:r>
            <a:endParaRPr lang="en-US" sz="610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B678C"/>
          </a:solidFill>
          <a:ln w="38100" cap="rnd">
            <a:solidFill>
              <a:srgbClr val="3B678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92D20F-FEA7-4AB2-BA74-636129864D04}"/>
              </a:ext>
            </a:extLst>
          </p:cNvPr>
          <p:cNvSpPr>
            <a:spLocks noGrp="1"/>
          </p:cNvSpPr>
          <p:nvPr>
            <p:ph idx="1"/>
          </p:nvPr>
        </p:nvSpPr>
        <p:spPr>
          <a:xfrm>
            <a:off x="5297762" y="2706624"/>
            <a:ext cx="6251110" cy="3483864"/>
          </a:xfrm>
        </p:spPr>
        <p:txBody>
          <a:bodyPr>
            <a:normAutofit/>
          </a:bodyPr>
          <a:lstStyle/>
          <a:p>
            <a:pPr>
              <a:lnSpc>
                <a:spcPct val="100000"/>
              </a:lnSpc>
            </a:pPr>
            <a:r>
              <a:rPr lang="en-US" sz="2000">
                <a:latin typeface="Segoe UI" panose="020B0502040204020203" pitchFamily="34" charset="0"/>
              </a:rPr>
              <a:t>One way to cloud attach your on-premises devices</a:t>
            </a:r>
          </a:p>
          <a:p>
            <a:pPr>
              <a:lnSpc>
                <a:spcPct val="100000"/>
              </a:lnSpc>
            </a:pPr>
            <a:endParaRPr lang="en-US" sz="2000">
              <a:latin typeface="Segoe UI" panose="020B0502040204020203" pitchFamily="34" charset="0"/>
            </a:endParaRPr>
          </a:p>
          <a:p>
            <a:pPr marL="0" indent="0">
              <a:lnSpc>
                <a:spcPct val="100000"/>
              </a:lnSpc>
              <a:buNone/>
            </a:pPr>
            <a:r>
              <a:rPr lang="en-US" sz="2000" b="1">
                <a:latin typeface="docons"/>
              </a:rPr>
              <a:t> Note: </a:t>
            </a:r>
            <a:r>
              <a:rPr lang="en-US" sz="2000" i="1">
                <a:latin typeface="Segoe UI" panose="020B0502040204020203" pitchFamily="34" charset="0"/>
              </a:rPr>
              <a:t>Co-management is not for remote management of off-premises/cloud devices. The Configuration Manager client agent requires periodic connectivity with the Configuration Manager site using either a cloud management gateway (CMG) or a virtual private network (VPN).</a:t>
            </a:r>
          </a:p>
          <a:p>
            <a:pPr>
              <a:lnSpc>
                <a:spcPct val="100000"/>
              </a:lnSpc>
            </a:pPr>
            <a:endParaRPr lang="en-US" sz="2000"/>
          </a:p>
        </p:txBody>
      </p:sp>
      <p:pic>
        <p:nvPicPr>
          <p:cNvPr id="5" name="Picture 4">
            <a:extLst>
              <a:ext uri="{FF2B5EF4-FFF2-40B4-BE49-F238E27FC236}">
                <a16:creationId xmlns:a16="http://schemas.microsoft.com/office/drawing/2014/main" id="{FC96E516-3C04-421E-A62B-0938AF988CBA}"/>
              </a:ext>
            </a:extLst>
          </p:cNvPr>
          <p:cNvPicPr>
            <a:picLocks noChangeAspect="1"/>
          </p:cNvPicPr>
          <p:nvPr/>
        </p:nvPicPr>
        <p:blipFill rotWithShape="1">
          <a:blip r:embed="rId3"/>
          <a:srcRect l="19409" r="1268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96955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a:xfrm>
            <a:off x="838200" y="401221"/>
            <a:ext cx="10515600" cy="1348065"/>
          </a:xfrm>
        </p:spPr>
        <p:txBody>
          <a:bodyPr>
            <a:normAutofit/>
          </a:bodyPr>
          <a:lstStyle/>
          <a:p>
            <a:r>
              <a:rPr lang="en-US" sz="6800" dirty="0">
                <a:solidFill>
                  <a:schemeClr val="bg1"/>
                </a:solidFill>
              </a:rPr>
              <a:t>Co-Management Journey</a:t>
            </a:r>
          </a:p>
        </p:txBody>
      </p:sp>
      <p:sp>
        <p:nvSpPr>
          <p:cNvPr id="3" name="Content Placeholder 2">
            <a:extLst>
              <a:ext uri="{FF2B5EF4-FFF2-40B4-BE49-F238E27FC236}">
                <a16:creationId xmlns:a16="http://schemas.microsoft.com/office/drawing/2014/main" id="{7C92D20F-FEA7-4AB2-BA74-636129864D04}"/>
              </a:ext>
            </a:extLst>
          </p:cNvPr>
          <p:cNvSpPr>
            <a:spLocks noGrp="1"/>
          </p:cNvSpPr>
          <p:nvPr>
            <p:ph idx="1"/>
          </p:nvPr>
        </p:nvSpPr>
        <p:spPr>
          <a:xfrm>
            <a:off x="838200" y="2586789"/>
            <a:ext cx="10515600" cy="3590174"/>
          </a:xfrm>
        </p:spPr>
        <p:txBody>
          <a:bodyPr>
            <a:normAutofit/>
          </a:bodyPr>
          <a:lstStyle/>
          <a:p>
            <a:pPr marL="0" indent="0">
              <a:buNone/>
            </a:pPr>
            <a:r>
              <a:rPr lang="en-US">
                <a:latin typeface="Segoe UI" panose="020B0502040204020203" pitchFamily="34" charset="0"/>
              </a:rPr>
              <a:t>Any of the following options will put you on the path to modern endpoint management:</a:t>
            </a:r>
          </a:p>
          <a:p>
            <a:pPr lvl="1"/>
            <a:r>
              <a:rPr lang="en-US">
                <a:latin typeface="Segoe UI" panose="020B0502040204020203" pitchFamily="34" charset="0"/>
              </a:rPr>
              <a:t>Add tenant attach with Microsoft Endpoint Configuration Manager</a:t>
            </a:r>
          </a:p>
          <a:p>
            <a:pPr lvl="1"/>
            <a:r>
              <a:rPr lang="en-US">
                <a:latin typeface="Segoe UI" panose="020B0502040204020203" pitchFamily="34" charset="0"/>
              </a:rPr>
              <a:t>Set up co-management with Microsoft Endpoint Configuration Manager</a:t>
            </a:r>
          </a:p>
          <a:p>
            <a:pPr lvl="1"/>
            <a:r>
              <a:rPr lang="en-US">
                <a:latin typeface="Segoe UI" panose="020B0502040204020203" pitchFamily="34" charset="0"/>
              </a:rPr>
              <a:t>Move from Configuration Manager to Intune</a:t>
            </a:r>
          </a:p>
          <a:p>
            <a:pPr lvl="1"/>
            <a:r>
              <a:rPr lang="en-US">
                <a:latin typeface="Segoe UI" panose="020B0502040204020203" pitchFamily="34" charset="0"/>
              </a:rPr>
              <a:t>Start from scratch with Microsoft 365 and Intune</a:t>
            </a:r>
          </a:p>
          <a:p>
            <a:endParaRPr lang="en-US" dirty="0"/>
          </a:p>
        </p:txBody>
      </p:sp>
    </p:spTree>
    <p:extLst>
      <p:ext uri="{BB962C8B-B14F-4D97-AF65-F5344CB8AC3E}">
        <p14:creationId xmlns:p14="http://schemas.microsoft.com/office/powerpoint/2010/main" val="186856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0B1FD-3113-4187-9A23-6274035AC1DC}"/>
              </a:ext>
            </a:extLst>
          </p:cNvPr>
          <p:cNvSpPr>
            <a:spLocks noGrp="1"/>
          </p:cNvSpPr>
          <p:nvPr>
            <p:ph type="title"/>
          </p:nvPr>
        </p:nvSpPr>
        <p:spPr>
          <a:xfrm>
            <a:off x="838200" y="365125"/>
            <a:ext cx="10515600" cy="1325563"/>
          </a:xfrm>
        </p:spPr>
        <p:txBody>
          <a:bodyPr>
            <a:normAutofit/>
          </a:bodyPr>
          <a:lstStyle/>
          <a:p>
            <a:pPr>
              <a:lnSpc>
                <a:spcPct val="90000"/>
              </a:lnSpc>
            </a:pPr>
            <a:r>
              <a:rPr lang="en-US" sz="5600" b="1">
                <a:latin typeface="Segoe UI" panose="020B0502040204020203" pitchFamily="34" charset="0"/>
              </a:rPr>
              <a:t>Understand co-management</a:t>
            </a:r>
            <a:endParaRPr lang="en-US" sz="5600"/>
          </a:p>
        </p:txBody>
      </p:sp>
      <p:sp>
        <p:nvSpPr>
          <p:cNvPr id="25"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B0626E16-F414-46F2-998D-5400F1FF47E3}"/>
              </a:ext>
            </a:extLst>
          </p:cNvPr>
          <p:cNvGraphicFramePr>
            <a:graphicFrameLocks noGrp="1"/>
          </p:cNvGraphicFramePr>
          <p:nvPr>
            <p:ph idx="1"/>
            <p:extLst>
              <p:ext uri="{D42A27DB-BD31-4B8C-83A1-F6EECF244321}">
                <p14:modId xmlns:p14="http://schemas.microsoft.com/office/powerpoint/2010/main" val="1195067073"/>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02252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25A71-9CBC-41D3-8BDE-5E93162D85A0}"/>
              </a:ext>
            </a:extLst>
          </p:cNvPr>
          <p:cNvSpPr>
            <a:spLocks noGrp="1"/>
          </p:cNvSpPr>
          <p:nvPr>
            <p:ph type="ctrTitle"/>
          </p:nvPr>
        </p:nvSpPr>
        <p:spPr>
          <a:xfrm>
            <a:off x="647132" y="1295231"/>
            <a:ext cx="5895178" cy="3807446"/>
          </a:xfrm>
        </p:spPr>
        <p:txBody>
          <a:bodyPr anchor="b">
            <a:normAutofit/>
          </a:bodyPr>
          <a:lstStyle/>
          <a:p>
            <a:pPr>
              <a:lnSpc>
                <a:spcPct val="90000"/>
              </a:lnSpc>
            </a:pPr>
            <a:r>
              <a:rPr lang="en-US" sz="8800" b="1" i="0">
                <a:effectLst/>
                <a:latin typeface="Segoe UI" panose="020B0502040204020203" pitchFamily="34" charset="0"/>
              </a:rPr>
              <a:t>Set up Microsoft Intune</a:t>
            </a:r>
            <a:endParaRPr lang="en-US" sz="8800"/>
          </a:p>
        </p:txBody>
      </p:sp>
      <p:sp>
        <p:nvSpPr>
          <p:cNvPr id="11" name="Freeform: Shape 10">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a:p>
        </p:txBody>
      </p:sp>
      <p:sp>
        <p:nvSpPr>
          <p:cNvPr id="4" name="Subtitle 3">
            <a:extLst>
              <a:ext uri="{FF2B5EF4-FFF2-40B4-BE49-F238E27FC236}">
                <a16:creationId xmlns:a16="http://schemas.microsoft.com/office/drawing/2014/main" id="{9A73D37F-D6D0-4EBA-A4C6-10182BB8A533}"/>
              </a:ext>
            </a:extLst>
          </p:cNvPr>
          <p:cNvSpPr>
            <a:spLocks noGrp="1"/>
          </p:cNvSpPr>
          <p:nvPr>
            <p:ph type="subTitle" idx="1"/>
          </p:nvPr>
        </p:nvSpPr>
        <p:spPr>
          <a:xfrm>
            <a:off x="8129872" y="1122363"/>
            <a:ext cx="3223928" cy="3807446"/>
          </a:xfrm>
        </p:spPr>
        <p:txBody>
          <a:bodyPr anchor="b">
            <a:normAutofit/>
          </a:bodyPr>
          <a:lstStyle/>
          <a:p>
            <a:endParaRPr lang="en-US" sz="3600">
              <a:solidFill>
                <a:srgbClr val="FFFFFF"/>
              </a:solidFill>
            </a:endParaRPr>
          </a:p>
        </p:txBody>
      </p:sp>
      <p:sp>
        <p:nvSpPr>
          <p:cNvPr id="13" name="Rectangle 6">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27432"/>
          </a:xfrm>
          <a:custGeom>
            <a:avLst/>
            <a:gdLst>
              <a:gd name="connsiteX0" fmla="*/ 0 w 5897880"/>
              <a:gd name="connsiteY0" fmla="*/ 0 h 27432"/>
              <a:gd name="connsiteX1" fmla="*/ 537362 w 5897880"/>
              <a:gd name="connsiteY1" fmla="*/ 0 h 27432"/>
              <a:gd name="connsiteX2" fmla="*/ 1133704 w 5897880"/>
              <a:gd name="connsiteY2" fmla="*/ 0 h 27432"/>
              <a:gd name="connsiteX3" fmla="*/ 1671066 w 5897880"/>
              <a:gd name="connsiteY3" fmla="*/ 0 h 27432"/>
              <a:gd name="connsiteX4" fmla="*/ 2385365 w 5897880"/>
              <a:gd name="connsiteY4" fmla="*/ 0 h 27432"/>
              <a:gd name="connsiteX5" fmla="*/ 3040685 w 5897880"/>
              <a:gd name="connsiteY5" fmla="*/ 0 h 27432"/>
              <a:gd name="connsiteX6" fmla="*/ 3696005 w 5897880"/>
              <a:gd name="connsiteY6" fmla="*/ 0 h 27432"/>
              <a:gd name="connsiteX7" fmla="*/ 4469282 w 5897880"/>
              <a:gd name="connsiteY7" fmla="*/ 0 h 27432"/>
              <a:gd name="connsiteX8" fmla="*/ 5183581 w 5897880"/>
              <a:gd name="connsiteY8" fmla="*/ 0 h 27432"/>
              <a:gd name="connsiteX9" fmla="*/ 5897880 w 5897880"/>
              <a:gd name="connsiteY9" fmla="*/ 0 h 27432"/>
              <a:gd name="connsiteX10" fmla="*/ 5897880 w 5897880"/>
              <a:gd name="connsiteY10" fmla="*/ 27432 h 27432"/>
              <a:gd name="connsiteX11" fmla="*/ 5419496 w 5897880"/>
              <a:gd name="connsiteY11" fmla="*/ 27432 h 27432"/>
              <a:gd name="connsiteX12" fmla="*/ 4882134 w 5897880"/>
              <a:gd name="connsiteY12" fmla="*/ 27432 h 27432"/>
              <a:gd name="connsiteX13" fmla="*/ 4167835 w 5897880"/>
              <a:gd name="connsiteY13" fmla="*/ 27432 h 27432"/>
              <a:gd name="connsiteX14" fmla="*/ 3394558 w 5897880"/>
              <a:gd name="connsiteY14" fmla="*/ 27432 h 27432"/>
              <a:gd name="connsiteX15" fmla="*/ 2798216 w 5897880"/>
              <a:gd name="connsiteY15" fmla="*/ 27432 h 27432"/>
              <a:gd name="connsiteX16" fmla="*/ 2024939 w 5897880"/>
              <a:gd name="connsiteY16" fmla="*/ 27432 h 27432"/>
              <a:gd name="connsiteX17" fmla="*/ 1487576 w 5897880"/>
              <a:gd name="connsiteY17" fmla="*/ 27432 h 27432"/>
              <a:gd name="connsiteX18" fmla="*/ 1009193 w 5897880"/>
              <a:gd name="connsiteY18" fmla="*/ 27432 h 27432"/>
              <a:gd name="connsiteX19" fmla="*/ 0 w 5897880"/>
              <a:gd name="connsiteY19" fmla="*/ 27432 h 27432"/>
              <a:gd name="connsiteX20" fmla="*/ 0 w 5897880"/>
              <a:gd name="connsiteY20"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27432"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716" y="13055"/>
                  <a:pt x="5897707" y="18641"/>
                  <a:pt x="5897880" y="27432"/>
                </a:cubicBezTo>
                <a:cubicBezTo>
                  <a:pt x="5682742" y="40412"/>
                  <a:pt x="5520014" y="23844"/>
                  <a:pt x="5419496" y="27432"/>
                </a:cubicBezTo>
                <a:cubicBezTo>
                  <a:pt x="5318978" y="31020"/>
                  <a:pt x="5012864" y="6698"/>
                  <a:pt x="4882134" y="27432"/>
                </a:cubicBezTo>
                <a:cubicBezTo>
                  <a:pt x="4751404" y="48166"/>
                  <a:pt x="4313676" y="5207"/>
                  <a:pt x="4167835" y="27432"/>
                </a:cubicBezTo>
                <a:cubicBezTo>
                  <a:pt x="4021994" y="49657"/>
                  <a:pt x="3715729" y="59193"/>
                  <a:pt x="3394558" y="27432"/>
                </a:cubicBezTo>
                <a:cubicBezTo>
                  <a:pt x="3073387" y="-4329"/>
                  <a:pt x="3093227" y="38972"/>
                  <a:pt x="2798216" y="27432"/>
                </a:cubicBezTo>
                <a:cubicBezTo>
                  <a:pt x="2503205" y="15892"/>
                  <a:pt x="2297615" y="31603"/>
                  <a:pt x="2024939" y="27432"/>
                </a:cubicBezTo>
                <a:cubicBezTo>
                  <a:pt x="1752263" y="23261"/>
                  <a:pt x="1629814" y="3659"/>
                  <a:pt x="1487576" y="27432"/>
                </a:cubicBezTo>
                <a:cubicBezTo>
                  <a:pt x="1345338" y="51205"/>
                  <a:pt x="1238885" y="24954"/>
                  <a:pt x="1009193" y="27432"/>
                </a:cubicBezTo>
                <a:cubicBezTo>
                  <a:pt x="779501" y="29910"/>
                  <a:pt x="441829" y="-15535"/>
                  <a:pt x="0" y="27432"/>
                </a:cubicBezTo>
                <a:cubicBezTo>
                  <a:pt x="988" y="17221"/>
                  <a:pt x="-970" y="7538"/>
                  <a:pt x="0" y="0"/>
                </a:cubicBezTo>
                <a:close/>
              </a:path>
              <a:path w="5897880" h="27432"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677" y="11634"/>
                  <a:pt x="5899083" y="16994"/>
                  <a:pt x="5897880" y="27432"/>
                </a:cubicBezTo>
                <a:cubicBezTo>
                  <a:pt x="5630425" y="7719"/>
                  <a:pt x="5532865" y="21388"/>
                  <a:pt x="5242560" y="27432"/>
                </a:cubicBezTo>
                <a:cubicBezTo>
                  <a:pt x="4952255" y="33476"/>
                  <a:pt x="4783060" y="14892"/>
                  <a:pt x="4646219" y="27432"/>
                </a:cubicBezTo>
                <a:cubicBezTo>
                  <a:pt x="4509378" y="39972"/>
                  <a:pt x="4163771" y="-4851"/>
                  <a:pt x="3872941" y="27432"/>
                </a:cubicBezTo>
                <a:cubicBezTo>
                  <a:pt x="3582111" y="59715"/>
                  <a:pt x="3362704" y="7742"/>
                  <a:pt x="3099664" y="27432"/>
                </a:cubicBezTo>
                <a:cubicBezTo>
                  <a:pt x="2836624" y="47122"/>
                  <a:pt x="2747441" y="28801"/>
                  <a:pt x="2562301" y="27432"/>
                </a:cubicBezTo>
                <a:cubicBezTo>
                  <a:pt x="2377161" y="26063"/>
                  <a:pt x="2104946" y="30879"/>
                  <a:pt x="1906981" y="27432"/>
                </a:cubicBezTo>
                <a:cubicBezTo>
                  <a:pt x="1709016" y="23985"/>
                  <a:pt x="1304654" y="6821"/>
                  <a:pt x="1133704" y="27432"/>
                </a:cubicBezTo>
                <a:cubicBezTo>
                  <a:pt x="962754" y="48043"/>
                  <a:pt x="457048" y="12129"/>
                  <a:pt x="0" y="27432"/>
                </a:cubicBezTo>
                <a:cubicBezTo>
                  <a:pt x="894" y="14250"/>
                  <a:pt x="667" y="11053"/>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
            <a:extLst>
              <a:ext uri="{FF2B5EF4-FFF2-40B4-BE49-F238E27FC236}">
                <a16:creationId xmlns:a16="http://schemas.microsoft.com/office/drawing/2014/main" id="{53BEA983-EAAB-42FB-84E9-E77708168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016" y="5440680"/>
            <a:ext cx="3200400" cy="27432"/>
          </a:xfrm>
          <a:custGeom>
            <a:avLst/>
            <a:gdLst>
              <a:gd name="connsiteX0" fmla="*/ 0 w 3200400"/>
              <a:gd name="connsiteY0" fmla="*/ 0 h 27432"/>
              <a:gd name="connsiteX1" fmla="*/ 608076 w 3200400"/>
              <a:gd name="connsiteY1" fmla="*/ 0 h 27432"/>
              <a:gd name="connsiteX2" fmla="*/ 1248156 w 3200400"/>
              <a:gd name="connsiteY2" fmla="*/ 0 h 27432"/>
              <a:gd name="connsiteX3" fmla="*/ 1920240 w 3200400"/>
              <a:gd name="connsiteY3" fmla="*/ 0 h 27432"/>
              <a:gd name="connsiteX4" fmla="*/ 2592324 w 3200400"/>
              <a:gd name="connsiteY4" fmla="*/ 0 h 27432"/>
              <a:gd name="connsiteX5" fmla="*/ 3200400 w 3200400"/>
              <a:gd name="connsiteY5" fmla="*/ 0 h 27432"/>
              <a:gd name="connsiteX6" fmla="*/ 3200400 w 3200400"/>
              <a:gd name="connsiteY6" fmla="*/ 27432 h 27432"/>
              <a:gd name="connsiteX7" fmla="*/ 2496312 w 3200400"/>
              <a:gd name="connsiteY7" fmla="*/ 27432 h 27432"/>
              <a:gd name="connsiteX8" fmla="*/ 1792224 w 3200400"/>
              <a:gd name="connsiteY8" fmla="*/ 27432 h 27432"/>
              <a:gd name="connsiteX9" fmla="*/ 1152144 w 3200400"/>
              <a:gd name="connsiteY9" fmla="*/ 27432 h 27432"/>
              <a:gd name="connsiteX10" fmla="*/ 0 w 3200400"/>
              <a:gd name="connsiteY10" fmla="*/ 27432 h 27432"/>
              <a:gd name="connsiteX11" fmla="*/ 0 w 320040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0400" h="27432" fill="none" extrusionOk="0">
                <a:moveTo>
                  <a:pt x="0" y="0"/>
                </a:moveTo>
                <a:cubicBezTo>
                  <a:pt x="176560" y="-17034"/>
                  <a:pt x="345323" y="-28956"/>
                  <a:pt x="608076" y="0"/>
                </a:cubicBezTo>
                <a:cubicBezTo>
                  <a:pt x="870829" y="28956"/>
                  <a:pt x="955637" y="-27357"/>
                  <a:pt x="1248156" y="0"/>
                </a:cubicBezTo>
                <a:cubicBezTo>
                  <a:pt x="1540675" y="27357"/>
                  <a:pt x="1624069" y="30558"/>
                  <a:pt x="1920240" y="0"/>
                </a:cubicBezTo>
                <a:cubicBezTo>
                  <a:pt x="2216411" y="-30558"/>
                  <a:pt x="2344585" y="12271"/>
                  <a:pt x="2592324" y="0"/>
                </a:cubicBezTo>
                <a:cubicBezTo>
                  <a:pt x="2840063" y="-12271"/>
                  <a:pt x="2987913" y="7129"/>
                  <a:pt x="3200400" y="0"/>
                </a:cubicBezTo>
                <a:cubicBezTo>
                  <a:pt x="3199234" y="7395"/>
                  <a:pt x="3200445" y="21864"/>
                  <a:pt x="3200400" y="27432"/>
                </a:cubicBezTo>
                <a:cubicBezTo>
                  <a:pt x="2991642" y="45977"/>
                  <a:pt x="2778729" y="1200"/>
                  <a:pt x="2496312" y="27432"/>
                </a:cubicBezTo>
                <a:cubicBezTo>
                  <a:pt x="2213895" y="53664"/>
                  <a:pt x="2080041" y="8460"/>
                  <a:pt x="1792224" y="27432"/>
                </a:cubicBezTo>
                <a:cubicBezTo>
                  <a:pt x="1504407" y="46404"/>
                  <a:pt x="1357364" y="6320"/>
                  <a:pt x="1152144" y="27432"/>
                </a:cubicBezTo>
                <a:cubicBezTo>
                  <a:pt x="946924" y="48544"/>
                  <a:pt x="515176" y="61411"/>
                  <a:pt x="0" y="27432"/>
                </a:cubicBezTo>
                <a:cubicBezTo>
                  <a:pt x="-503" y="20663"/>
                  <a:pt x="1168" y="5855"/>
                  <a:pt x="0" y="0"/>
                </a:cubicBezTo>
                <a:close/>
              </a:path>
              <a:path w="3200400" h="27432" stroke="0" extrusionOk="0">
                <a:moveTo>
                  <a:pt x="0" y="0"/>
                </a:moveTo>
                <a:cubicBezTo>
                  <a:pt x="273892" y="-2049"/>
                  <a:pt x="368520" y="4190"/>
                  <a:pt x="608076" y="0"/>
                </a:cubicBezTo>
                <a:cubicBezTo>
                  <a:pt x="847632" y="-4190"/>
                  <a:pt x="971999" y="7437"/>
                  <a:pt x="1152144" y="0"/>
                </a:cubicBezTo>
                <a:cubicBezTo>
                  <a:pt x="1332289" y="-7437"/>
                  <a:pt x="1665848" y="24107"/>
                  <a:pt x="1856232" y="0"/>
                </a:cubicBezTo>
                <a:cubicBezTo>
                  <a:pt x="2046616" y="-24107"/>
                  <a:pt x="2167965" y="18079"/>
                  <a:pt x="2464308" y="0"/>
                </a:cubicBezTo>
                <a:cubicBezTo>
                  <a:pt x="2760651" y="-18079"/>
                  <a:pt x="2877599" y="28161"/>
                  <a:pt x="3200400" y="0"/>
                </a:cubicBezTo>
                <a:cubicBezTo>
                  <a:pt x="3200593" y="12649"/>
                  <a:pt x="3199412" y="17989"/>
                  <a:pt x="3200400" y="27432"/>
                </a:cubicBezTo>
                <a:cubicBezTo>
                  <a:pt x="2978255" y="22115"/>
                  <a:pt x="2854979" y="18349"/>
                  <a:pt x="2560320" y="27432"/>
                </a:cubicBezTo>
                <a:cubicBezTo>
                  <a:pt x="2265661" y="36515"/>
                  <a:pt x="2043241" y="2929"/>
                  <a:pt x="1856232" y="27432"/>
                </a:cubicBezTo>
                <a:cubicBezTo>
                  <a:pt x="1669223" y="51935"/>
                  <a:pt x="1428863" y="5228"/>
                  <a:pt x="1312164" y="27432"/>
                </a:cubicBezTo>
                <a:cubicBezTo>
                  <a:pt x="1195465" y="49636"/>
                  <a:pt x="838125" y="31438"/>
                  <a:pt x="672084" y="27432"/>
                </a:cubicBezTo>
                <a:cubicBezTo>
                  <a:pt x="506043" y="23426"/>
                  <a:pt x="200317" y="-1243"/>
                  <a:pt x="0" y="27432"/>
                </a:cubicBezTo>
                <a:cubicBezTo>
                  <a:pt x="1300" y="19678"/>
                  <a:pt x="-86" y="1204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61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4354</Words>
  <Application>Microsoft Office PowerPoint</Application>
  <PresentationFormat>Widescreen</PresentationFormat>
  <Paragraphs>260</Paragraphs>
  <Slides>23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Abadi</vt:lpstr>
      <vt:lpstr>Arial</vt:lpstr>
      <vt:lpstr>Calibri</vt:lpstr>
      <vt:lpstr>docons</vt:lpstr>
      <vt:lpstr>Modern Love</vt:lpstr>
      <vt:lpstr>Segoe UI</vt:lpstr>
      <vt:lpstr>The Hand</vt:lpstr>
      <vt:lpstr>Wingdings</vt:lpstr>
      <vt:lpstr>SketchyVTI</vt:lpstr>
      <vt:lpstr>Microsoft Endpoint Configuration Manager</vt:lpstr>
      <vt:lpstr>co-management using Microsoft Endpoint Configuration Manager </vt:lpstr>
      <vt:lpstr>Learning objectives</vt:lpstr>
      <vt:lpstr>Introduction Configuration Manager</vt:lpstr>
      <vt:lpstr>PowerPoint Presentation</vt:lpstr>
      <vt:lpstr>Co-management</vt:lpstr>
      <vt:lpstr>Co-Management Journey</vt:lpstr>
      <vt:lpstr>Understand co-management</vt:lpstr>
      <vt:lpstr>Set up Microsoft Intune</vt:lpstr>
      <vt:lpstr>Microsoft Intune</vt:lpstr>
      <vt:lpstr>Review supported configurations </vt:lpstr>
      <vt:lpstr>Intune network configuration requirements </vt:lpstr>
      <vt:lpstr>Intune bandwidth considerations</vt:lpstr>
      <vt:lpstr>Configure Intune tenant domain name</vt:lpstr>
      <vt:lpstr>Create groups in Intune</vt:lpstr>
      <vt:lpstr>Groups and policies</vt:lpstr>
      <vt:lpstr>User Setup</vt:lpstr>
      <vt:lpstr>Common types of administrators</vt:lpstr>
      <vt:lpstr>Understand the MDM authority</vt:lpstr>
      <vt:lpstr>Knowledge check</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Endpoint Configuration Manager</dc:title>
  <dc:creator>Dr. Garcia</dc:creator>
  <cp:lastModifiedBy>Dr. Garcia</cp:lastModifiedBy>
  <cp:revision>2</cp:revision>
  <dcterms:created xsi:type="dcterms:W3CDTF">2022-01-27T15:41:32Z</dcterms:created>
  <dcterms:modified xsi:type="dcterms:W3CDTF">2022-01-28T01:45:57Z</dcterms:modified>
</cp:coreProperties>
</file>