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86" r:id="rId7"/>
    <p:sldId id="287" r:id="rId8"/>
    <p:sldId id="288" r:id="rId9"/>
    <p:sldId id="289" r:id="rId10"/>
    <p:sldId id="290" r:id="rId11"/>
    <p:sldId id="291" r:id="rId12"/>
    <p:sldId id="292" r:id="rId13"/>
    <p:sldId id="293" r:id="rId14"/>
    <p:sldId id="294" r:id="rId15"/>
    <p:sldId id="295" r:id="rId16"/>
    <p:sldId id="261" r:id="rId17"/>
    <p:sldId id="262" r:id="rId18"/>
    <p:sldId id="263" r:id="rId19"/>
    <p:sldId id="264" r:id="rId20"/>
    <p:sldId id="265" r:id="rId21"/>
    <p:sldId id="266" r:id="rId22"/>
    <p:sldId id="269" r:id="rId23"/>
    <p:sldId id="270" r:id="rId24"/>
    <p:sldId id="277" r:id="rId25"/>
    <p:sldId id="271" r:id="rId26"/>
    <p:sldId id="272" r:id="rId27"/>
    <p:sldId id="273" r:id="rId28"/>
    <p:sldId id="274" r:id="rId29"/>
    <p:sldId id="275" r:id="rId30"/>
    <p:sldId id="276" r:id="rId31"/>
    <p:sldId id="278" r:id="rId32"/>
    <p:sldId id="279" r:id="rId33"/>
    <p:sldId id="280" r:id="rId34"/>
    <p:sldId id="281" r:id="rId35"/>
    <p:sldId id="282" r:id="rId36"/>
    <p:sldId id="283" r:id="rId37"/>
    <p:sldId id="284"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978" autoAdjust="0"/>
  </p:normalViewPr>
  <p:slideViewPr>
    <p:cSldViewPr snapToGrid="0">
      <p:cViewPr varScale="1">
        <p:scale>
          <a:sx n="67" d="100"/>
          <a:sy n="67" d="100"/>
        </p:scale>
        <p:origin x="1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76B35-785B-4A97-94BE-C1725DEB20ED}"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E8125BB6-03C7-4955-B137-E6EE8E0449F2}">
      <dgm:prSet/>
      <dgm:spPr/>
      <dgm:t>
        <a:bodyPr/>
        <a:lstStyle/>
        <a:p>
          <a:r>
            <a:rPr lang="en-US"/>
            <a:t>Configuration Manager supports:</a:t>
          </a:r>
        </a:p>
      </dgm:t>
    </dgm:pt>
    <dgm:pt modelId="{7FD2E9AE-68DB-41CC-ABC9-20CB39FC777C}" type="parTrans" cxnId="{89CED9F4-39DB-48CC-9048-5A8BF7310AF9}">
      <dgm:prSet/>
      <dgm:spPr/>
      <dgm:t>
        <a:bodyPr/>
        <a:lstStyle/>
        <a:p>
          <a:endParaRPr lang="en-US"/>
        </a:p>
      </dgm:t>
    </dgm:pt>
    <dgm:pt modelId="{0272F9B6-4DA7-440B-8008-017B067AE24A}" type="sibTrans" cxnId="{89CED9F4-39DB-48CC-9048-5A8BF7310AF9}">
      <dgm:prSet/>
      <dgm:spPr/>
      <dgm:t>
        <a:bodyPr/>
        <a:lstStyle/>
        <a:p>
          <a:endParaRPr lang="en-US"/>
        </a:p>
      </dgm:t>
    </dgm:pt>
    <dgm:pt modelId="{61B5577A-A4D4-40A0-903D-671B87345E69}">
      <dgm:prSet/>
      <dgm:spPr/>
      <dgm:t>
        <a:bodyPr/>
        <a:lstStyle/>
        <a:p>
          <a:r>
            <a:rPr lang="en-US"/>
            <a:t>Windows and </a:t>
          </a:r>
        </a:p>
      </dgm:t>
    </dgm:pt>
    <dgm:pt modelId="{3BE02598-D0F6-4F68-B039-ADF69CF18E25}" type="parTrans" cxnId="{8D773465-9AB5-45CA-8D9C-9439F454FB84}">
      <dgm:prSet/>
      <dgm:spPr/>
      <dgm:t>
        <a:bodyPr/>
        <a:lstStyle/>
        <a:p>
          <a:endParaRPr lang="en-US"/>
        </a:p>
      </dgm:t>
    </dgm:pt>
    <dgm:pt modelId="{05FAA7C0-E21B-4B8A-B48A-4EE252E74857}" type="sibTrans" cxnId="{8D773465-9AB5-45CA-8D9C-9439F454FB84}">
      <dgm:prSet/>
      <dgm:spPr/>
      <dgm:t>
        <a:bodyPr/>
        <a:lstStyle/>
        <a:p>
          <a:endParaRPr lang="en-US"/>
        </a:p>
      </dgm:t>
    </dgm:pt>
    <dgm:pt modelId="{87EC8BCD-4B1A-4A2A-B1CF-6B27714F77A8}">
      <dgm:prSet/>
      <dgm:spPr/>
      <dgm:t>
        <a:bodyPr/>
        <a:lstStyle/>
        <a:p>
          <a:r>
            <a:rPr lang="en-US"/>
            <a:t>macOS versions. </a:t>
          </a:r>
        </a:p>
      </dgm:t>
    </dgm:pt>
    <dgm:pt modelId="{99CFA52E-66D5-4015-82C4-319AD19D1629}" type="parTrans" cxnId="{193B83E1-1A3A-4054-B1B6-AC498DFDCAB7}">
      <dgm:prSet/>
      <dgm:spPr/>
      <dgm:t>
        <a:bodyPr/>
        <a:lstStyle/>
        <a:p>
          <a:endParaRPr lang="en-US"/>
        </a:p>
      </dgm:t>
    </dgm:pt>
    <dgm:pt modelId="{EC8EC6F6-AE6D-4155-B416-6CCD8EB39371}" type="sibTrans" cxnId="{193B83E1-1A3A-4054-B1B6-AC498DFDCAB7}">
      <dgm:prSet/>
      <dgm:spPr/>
      <dgm:t>
        <a:bodyPr/>
        <a:lstStyle/>
        <a:p>
          <a:endParaRPr lang="en-US"/>
        </a:p>
      </dgm:t>
    </dgm:pt>
    <dgm:pt modelId="{CEADF88F-632F-4A86-9821-74EEE71B7956}">
      <dgm:prSet/>
      <dgm:spPr/>
      <dgm:t>
        <a:bodyPr/>
        <a:lstStyle/>
        <a:p>
          <a:r>
            <a:rPr lang="en-US"/>
            <a:t>Device management can be:</a:t>
          </a:r>
        </a:p>
      </dgm:t>
    </dgm:pt>
    <dgm:pt modelId="{9342D905-D20F-4198-A1BC-BE899C226ABB}" type="parTrans" cxnId="{B52F8A02-8B6B-4804-8475-8DD54EB6781C}">
      <dgm:prSet/>
      <dgm:spPr/>
      <dgm:t>
        <a:bodyPr/>
        <a:lstStyle/>
        <a:p>
          <a:endParaRPr lang="en-US"/>
        </a:p>
      </dgm:t>
    </dgm:pt>
    <dgm:pt modelId="{2AE46D5B-89DF-4029-9BCD-A44A722A50AA}" type="sibTrans" cxnId="{B52F8A02-8B6B-4804-8475-8DD54EB6781C}">
      <dgm:prSet/>
      <dgm:spPr/>
      <dgm:t>
        <a:bodyPr/>
        <a:lstStyle/>
        <a:p>
          <a:endParaRPr lang="en-US"/>
        </a:p>
      </dgm:t>
    </dgm:pt>
    <dgm:pt modelId="{E50AF00D-A73F-4044-B306-17A65BFE0BC5}">
      <dgm:prSet/>
      <dgm:spPr/>
      <dgm:t>
        <a:bodyPr/>
        <a:lstStyle/>
        <a:p>
          <a:r>
            <a:rPr lang="en-US"/>
            <a:t>Physical, or</a:t>
          </a:r>
        </a:p>
      </dgm:t>
    </dgm:pt>
    <dgm:pt modelId="{B8EFEABA-FE99-41CC-96EA-37D759FC08F0}" type="parTrans" cxnId="{C395A46A-B7AD-4263-AEF0-1855F47BCDC0}">
      <dgm:prSet/>
      <dgm:spPr/>
      <dgm:t>
        <a:bodyPr/>
        <a:lstStyle/>
        <a:p>
          <a:endParaRPr lang="en-US"/>
        </a:p>
      </dgm:t>
    </dgm:pt>
    <dgm:pt modelId="{576B5A93-2C8A-44A9-A0D6-A249E75038E8}" type="sibTrans" cxnId="{C395A46A-B7AD-4263-AEF0-1855F47BCDC0}">
      <dgm:prSet/>
      <dgm:spPr/>
      <dgm:t>
        <a:bodyPr/>
        <a:lstStyle/>
        <a:p>
          <a:endParaRPr lang="en-US"/>
        </a:p>
      </dgm:t>
    </dgm:pt>
    <dgm:pt modelId="{57BCC7E5-2714-4FEC-B55B-55F0068BF5C9}">
      <dgm:prSet/>
      <dgm:spPr/>
      <dgm:t>
        <a:bodyPr/>
        <a:lstStyle/>
        <a:p>
          <a:r>
            <a:rPr lang="en-US"/>
            <a:t>Virtual</a:t>
          </a:r>
        </a:p>
      </dgm:t>
    </dgm:pt>
    <dgm:pt modelId="{3F136208-8910-4390-A533-6FAB77AA0A01}" type="parTrans" cxnId="{2EAA03C5-76BC-4EE1-952F-F5A0845450E5}">
      <dgm:prSet/>
      <dgm:spPr/>
      <dgm:t>
        <a:bodyPr/>
        <a:lstStyle/>
        <a:p>
          <a:endParaRPr lang="en-US"/>
        </a:p>
      </dgm:t>
    </dgm:pt>
    <dgm:pt modelId="{7AD30081-C7F5-4DCB-BFD1-EFF3840BFD6F}" type="sibTrans" cxnId="{2EAA03C5-76BC-4EE1-952F-F5A0845450E5}">
      <dgm:prSet/>
      <dgm:spPr/>
      <dgm:t>
        <a:bodyPr/>
        <a:lstStyle/>
        <a:p>
          <a:endParaRPr lang="en-US"/>
        </a:p>
      </dgm:t>
    </dgm:pt>
    <dgm:pt modelId="{3AF47E2E-BBB5-40CD-A6DD-8BB55B0EE041}">
      <dgm:prSet/>
      <dgm:spPr/>
      <dgm:t>
        <a:bodyPr/>
        <a:lstStyle/>
        <a:p>
          <a:r>
            <a:rPr lang="en-US"/>
            <a:t>Hyper-V on Windows servers as well as Virtual Machines (VM) in Azure. </a:t>
          </a:r>
        </a:p>
      </dgm:t>
    </dgm:pt>
    <dgm:pt modelId="{F1D4298F-E7A4-402B-A667-ADE0CF6CDC53}" type="parTrans" cxnId="{CB8AE503-DEA1-47DA-855D-4F8EE8496D72}">
      <dgm:prSet/>
      <dgm:spPr/>
      <dgm:t>
        <a:bodyPr/>
        <a:lstStyle/>
        <a:p>
          <a:endParaRPr lang="en-US"/>
        </a:p>
      </dgm:t>
    </dgm:pt>
    <dgm:pt modelId="{A909CD09-A525-46D1-90ED-883695BFBB70}" type="sibTrans" cxnId="{CB8AE503-DEA1-47DA-855D-4F8EE8496D72}">
      <dgm:prSet/>
      <dgm:spPr/>
      <dgm:t>
        <a:bodyPr/>
        <a:lstStyle/>
        <a:p>
          <a:endParaRPr lang="en-US"/>
        </a:p>
      </dgm:t>
    </dgm:pt>
    <dgm:pt modelId="{32AC4399-6868-4200-A469-23365998201D}">
      <dgm:prSet/>
      <dgm:spPr/>
      <dgm:t>
        <a:bodyPr/>
        <a:lstStyle/>
        <a:p>
          <a:r>
            <a:rPr lang="en-US" b="1"/>
            <a:t>Note: </a:t>
          </a:r>
          <a:r>
            <a:rPr lang="en-US"/>
            <a:t>If you run a server as an Azure-based VM, you can install the Configuration Manager client on that device</a:t>
          </a:r>
        </a:p>
      </dgm:t>
    </dgm:pt>
    <dgm:pt modelId="{4519C6E5-DFA1-4772-A45D-5189E2B409FA}" type="parTrans" cxnId="{7FCF8326-48B7-443D-99B9-53A53B2342C2}">
      <dgm:prSet/>
      <dgm:spPr/>
      <dgm:t>
        <a:bodyPr/>
        <a:lstStyle/>
        <a:p>
          <a:endParaRPr lang="en-US"/>
        </a:p>
      </dgm:t>
    </dgm:pt>
    <dgm:pt modelId="{45F3A402-87C6-463A-BA76-2D813915E3DA}" type="sibTrans" cxnId="{7FCF8326-48B7-443D-99B9-53A53B2342C2}">
      <dgm:prSet/>
      <dgm:spPr/>
      <dgm:t>
        <a:bodyPr/>
        <a:lstStyle/>
        <a:p>
          <a:endParaRPr lang="en-US"/>
        </a:p>
      </dgm:t>
    </dgm:pt>
    <dgm:pt modelId="{948ACC02-7408-46C5-93C7-B83F98E2E1F7}" type="pres">
      <dgm:prSet presAssocID="{8EE76B35-785B-4A97-94BE-C1725DEB20ED}" presName="linear" presStyleCnt="0">
        <dgm:presLayoutVars>
          <dgm:dir/>
          <dgm:animLvl val="lvl"/>
          <dgm:resizeHandles val="exact"/>
        </dgm:presLayoutVars>
      </dgm:prSet>
      <dgm:spPr/>
    </dgm:pt>
    <dgm:pt modelId="{FED8B89F-F465-4A57-9AEB-687020B4A9C0}" type="pres">
      <dgm:prSet presAssocID="{E8125BB6-03C7-4955-B137-E6EE8E0449F2}" presName="parentLin" presStyleCnt="0"/>
      <dgm:spPr/>
    </dgm:pt>
    <dgm:pt modelId="{9B6CBBB6-C0B3-4F4E-AC0A-1B3C8887B4B9}" type="pres">
      <dgm:prSet presAssocID="{E8125BB6-03C7-4955-B137-E6EE8E0449F2}" presName="parentLeftMargin" presStyleLbl="node1" presStyleIdx="0" presStyleCnt="2"/>
      <dgm:spPr/>
    </dgm:pt>
    <dgm:pt modelId="{4CECEE96-C256-483E-9D7A-239E4EBF176D}" type="pres">
      <dgm:prSet presAssocID="{E8125BB6-03C7-4955-B137-E6EE8E0449F2}" presName="parentText" presStyleLbl="node1" presStyleIdx="0" presStyleCnt="2">
        <dgm:presLayoutVars>
          <dgm:chMax val="0"/>
          <dgm:bulletEnabled val="1"/>
        </dgm:presLayoutVars>
      </dgm:prSet>
      <dgm:spPr/>
    </dgm:pt>
    <dgm:pt modelId="{93B31492-E8BB-4F3C-8318-38E0F5691BE4}" type="pres">
      <dgm:prSet presAssocID="{E8125BB6-03C7-4955-B137-E6EE8E0449F2}" presName="negativeSpace" presStyleCnt="0"/>
      <dgm:spPr/>
    </dgm:pt>
    <dgm:pt modelId="{E121BEA7-C65F-49A6-B510-929164811BCE}" type="pres">
      <dgm:prSet presAssocID="{E8125BB6-03C7-4955-B137-E6EE8E0449F2}" presName="childText" presStyleLbl="conFgAcc1" presStyleIdx="0" presStyleCnt="2">
        <dgm:presLayoutVars>
          <dgm:bulletEnabled val="1"/>
        </dgm:presLayoutVars>
      </dgm:prSet>
      <dgm:spPr/>
    </dgm:pt>
    <dgm:pt modelId="{94220146-BE90-4BB7-BB91-75A695824EAC}" type="pres">
      <dgm:prSet presAssocID="{0272F9B6-4DA7-440B-8008-017B067AE24A}" presName="spaceBetweenRectangles" presStyleCnt="0"/>
      <dgm:spPr/>
    </dgm:pt>
    <dgm:pt modelId="{1AEE064D-3EC6-477C-BE3E-1DBED3FA6D85}" type="pres">
      <dgm:prSet presAssocID="{CEADF88F-632F-4A86-9821-74EEE71B7956}" presName="parentLin" presStyleCnt="0"/>
      <dgm:spPr/>
    </dgm:pt>
    <dgm:pt modelId="{6A0BC5D3-E8DB-41A3-957D-B842AD65A7BC}" type="pres">
      <dgm:prSet presAssocID="{CEADF88F-632F-4A86-9821-74EEE71B7956}" presName="parentLeftMargin" presStyleLbl="node1" presStyleIdx="0" presStyleCnt="2"/>
      <dgm:spPr/>
    </dgm:pt>
    <dgm:pt modelId="{BDCD1190-D46C-4E8E-8CC9-C19ED94B5100}" type="pres">
      <dgm:prSet presAssocID="{CEADF88F-632F-4A86-9821-74EEE71B7956}" presName="parentText" presStyleLbl="node1" presStyleIdx="1" presStyleCnt="2">
        <dgm:presLayoutVars>
          <dgm:chMax val="0"/>
          <dgm:bulletEnabled val="1"/>
        </dgm:presLayoutVars>
      </dgm:prSet>
      <dgm:spPr/>
    </dgm:pt>
    <dgm:pt modelId="{E5026866-F53F-4D77-86B6-85ECAD4234E5}" type="pres">
      <dgm:prSet presAssocID="{CEADF88F-632F-4A86-9821-74EEE71B7956}" presName="negativeSpace" presStyleCnt="0"/>
      <dgm:spPr/>
    </dgm:pt>
    <dgm:pt modelId="{56055145-F03D-488B-A69D-D6E0547396A9}" type="pres">
      <dgm:prSet presAssocID="{CEADF88F-632F-4A86-9821-74EEE71B7956}" presName="childText" presStyleLbl="conFgAcc1" presStyleIdx="1" presStyleCnt="2">
        <dgm:presLayoutVars>
          <dgm:bulletEnabled val="1"/>
        </dgm:presLayoutVars>
      </dgm:prSet>
      <dgm:spPr/>
    </dgm:pt>
  </dgm:ptLst>
  <dgm:cxnLst>
    <dgm:cxn modelId="{B52F8A02-8B6B-4804-8475-8DD54EB6781C}" srcId="{8EE76B35-785B-4A97-94BE-C1725DEB20ED}" destId="{CEADF88F-632F-4A86-9821-74EEE71B7956}" srcOrd="1" destOrd="0" parTransId="{9342D905-D20F-4198-A1BC-BE899C226ABB}" sibTransId="{2AE46D5B-89DF-4029-9BCD-A44A722A50AA}"/>
    <dgm:cxn modelId="{CB8AE503-DEA1-47DA-855D-4F8EE8496D72}" srcId="{57BCC7E5-2714-4FEC-B55B-55F0068BF5C9}" destId="{3AF47E2E-BBB5-40CD-A6DD-8BB55B0EE041}" srcOrd="0" destOrd="0" parTransId="{F1D4298F-E7A4-402B-A667-ADE0CF6CDC53}" sibTransId="{A909CD09-A525-46D1-90ED-883695BFBB70}"/>
    <dgm:cxn modelId="{E539AB1C-E037-447C-B5F0-00201724AF8E}" type="presOf" srcId="{CEADF88F-632F-4A86-9821-74EEE71B7956}" destId="{6A0BC5D3-E8DB-41A3-957D-B842AD65A7BC}" srcOrd="0" destOrd="0" presId="urn:microsoft.com/office/officeart/2005/8/layout/list1"/>
    <dgm:cxn modelId="{7FCF8326-48B7-443D-99B9-53A53B2342C2}" srcId="{CEADF88F-632F-4A86-9821-74EEE71B7956}" destId="{32AC4399-6868-4200-A469-23365998201D}" srcOrd="2" destOrd="0" parTransId="{4519C6E5-DFA1-4772-A45D-5189E2B409FA}" sibTransId="{45F3A402-87C6-463A-BA76-2D813915E3DA}"/>
    <dgm:cxn modelId="{4CD55732-CFF6-412C-93C6-1314C85DFA86}" type="presOf" srcId="{3AF47E2E-BBB5-40CD-A6DD-8BB55B0EE041}" destId="{56055145-F03D-488B-A69D-D6E0547396A9}" srcOrd="0" destOrd="2" presId="urn:microsoft.com/office/officeart/2005/8/layout/list1"/>
    <dgm:cxn modelId="{F967CA62-F15C-4F8D-A384-431C8E86F09D}" type="presOf" srcId="{E8125BB6-03C7-4955-B137-E6EE8E0449F2}" destId="{4CECEE96-C256-483E-9D7A-239E4EBF176D}" srcOrd="1" destOrd="0" presId="urn:microsoft.com/office/officeart/2005/8/layout/list1"/>
    <dgm:cxn modelId="{8D773465-9AB5-45CA-8D9C-9439F454FB84}" srcId="{E8125BB6-03C7-4955-B137-E6EE8E0449F2}" destId="{61B5577A-A4D4-40A0-903D-671B87345E69}" srcOrd="0" destOrd="0" parTransId="{3BE02598-D0F6-4F68-B039-ADF69CF18E25}" sibTransId="{05FAA7C0-E21B-4B8A-B48A-4EE252E74857}"/>
    <dgm:cxn modelId="{F2940C66-0682-4FB1-B9BB-0B8BD0847BED}" type="presOf" srcId="{E50AF00D-A73F-4044-B306-17A65BFE0BC5}" destId="{56055145-F03D-488B-A69D-D6E0547396A9}" srcOrd="0" destOrd="0" presId="urn:microsoft.com/office/officeart/2005/8/layout/list1"/>
    <dgm:cxn modelId="{213AB849-99D2-49F1-8A40-E54AFD7E9008}" type="presOf" srcId="{E8125BB6-03C7-4955-B137-E6EE8E0449F2}" destId="{9B6CBBB6-C0B3-4F4E-AC0A-1B3C8887B4B9}" srcOrd="0" destOrd="0" presId="urn:microsoft.com/office/officeart/2005/8/layout/list1"/>
    <dgm:cxn modelId="{C395A46A-B7AD-4263-AEF0-1855F47BCDC0}" srcId="{CEADF88F-632F-4A86-9821-74EEE71B7956}" destId="{E50AF00D-A73F-4044-B306-17A65BFE0BC5}" srcOrd="0" destOrd="0" parTransId="{B8EFEABA-FE99-41CC-96EA-37D759FC08F0}" sibTransId="{576B5A93-2C8A-44A9-A0D6-A249E75038E8}"/>
    <dgm:cxn modelId="{D8B1AE5A-CC0C-404E-8D58-944B06083888}" type="presOf" srcId="{CEADF88F-632F-4A86-9821-74EEE71B7956}" destId="{BDCD1190-D46C-4E8E-8CC9-C19ED94B5100}" srcOrd="1" destOrd="0" presId="urn:microsoft.com/office/officeart/2005/8/layout/list1"/>
    <dgm:cxn modelId="{D3960EA9-974B-4F00-BF9E-64715A23F2BD}" type="presOf" srcId="{32AC4399-6868-4200-A469-23365998201D}" destId="{56055145-F03D-488B-A69D-D6E0547396A9}" srcOrd="0" destOrd="3" presId="urn:microsoft.com/office/officeart/2005/8/layout/list1"/>
    <dgm:cxn modelId="{C02227AB-4449-4611-9F36-BCFCC6D492B5}" type="presOf" srcId="{87EC8BCD-4B1A-4A2A-B1CF-6B27714F77A8}" destId="{E121BEA7-C65F-49A6-B510-929164811BCE}" srcOrd="0" destOrd="1" presId="urn:microsoft.com/office/officeart/2005/8/layout/list1"/>
    <dgm:cxn modelId="{2EAA03C5-76BC-4EE1-952F-F5A0845450E5}" srcId="{CEADF88F-632F-4A86-9821-74EEE71B7956}" destId="{57BCC7E5-2714-4FEC-B55B-55F0068BF5C9}" srcOrd="1" destOrd="0" parTransId="{3F136208-8910-4390-A533-6FAB77AA0A01}" sibTransId="{7AD30081-C7F5-4DCB-BFD1-EFF3840BFD6F}"/>
    <dgm:cxn modelId="{193B83E1-1A3A-4054-B1B6-AC498DFDCAB7}" srcId="{E8125BB6-03C7-4955-B137-E6EE8E0449F2}" destId="{87EC8BCD-4B1A-4A2A-B1CF-6B27714F77A8}" srcOrd="1" destOrd="0" parTransId="{99CFA52E-66D5-4015-82C4-319AD19D1629}" sibTransId="{EC8EC6F6-AE6D-4155-B416-6CCD8EB39371}"/>
    <dgm:cxn modelId="{DFDB7CEC-C6DC-455F-87AE-909A29FCDBF5}" type="presOf" srcId="{61B5577A-A4D4-40A0-903D-671B87345E69}" destId="{E121BEA7-C65F-49A6-B510-929164811BCE}" srcOrd="0" destOrd="0" presId="urn:microsoft.com/office/officeart/2005/8/layout/list1"/>
    <dgm:cxn modelId="{1EA4B8F2-E601-4B52-8C4F-16A43C629F36}" type="presOf" srcId="{57BCC7E5-2714-4FEC-B55B-55F0068BF5C9}" destId="{56055145-F03D-488B-A69D-D6E0547396A9}" srcOrd="0" destOrd="1" presId="urn:microsoft.com/office/officeart/2005/8/layout/list1"/>
    <dgm:cxn modelId="{89CED9F4-39DB-48CC-9048-5A8BF7310AF9}" srcId="{8EE76B35-785B-4A97-94BE-C1725DEB20ED}" destId="{E8125BB6-03C7-4955-B137-E6EE8E0449F2}" srcOrd="0" destOrd="0" parTransId="{7FD2E9AE-68DB-41CC-ABC9-20CB39FC777C}" sibTransId="{0272F9B6-4DA7-440B-8008-017B067AE24A}"/>
    <dgm:cxn modelId="{E2B008FB-F6DC-415A-8706-46AE1C956790}" type="presOf" srcId="{8EE76B35-785B-4A97-94BE-C1725DEB20ED}" destId="{948ACC02-7408-46C5-93C7-B83F98E2E1F7}" srcOrd="0" destOrd="0" presId="urn:microsoft.com/office/officeart/2005/8/layout/list1"/>
    <dgm:cxn modelId="{F70E7D8C-F2BA-40B0-BB4D-3579AC592EA8}" type="presParOf" srcId="{948ACC02-7408-46C5-93C7-B83F98E2E1F7}" destId="{FED8B89F-F465-4A57-9AEB-687020B4A9C0}" srcOrd="0" destOrd="0" presId="urn:microsoft.com/office/officeart/2005/8/layout/list1"/>
    <dgm:cxn modelId="{7E7E52E2-46B9-4CE3-9069-6B27A78CEF01}" type="presParOf" srcId="{FED8B89F-F465-4A57-9AEB-687020B4A9C0}" destId="{9B6CBBB6-C0B3-4F4E-AC0A-1B3C8887B4B9}" srcOrd="0" destOrd="0" presId="urn:microsoft.com/office/officeart/2005/8/layout/list1"/>
    <dgm:cxn modelId="{1AB2A2D2-B0E1-4B41-9C67-FB9B65D508A1}" type="presParOf" srcId="{FED8B89F-F465-4A57-9AEB-687020B4A9C0}" destId="{4CECEE96-C256-483E-9D7A-239E4EBF176D}" srcOrd="1" destOrd="0" presId="urn:microsoft.com/office/officeart/2005/8/layout/list1"/>
    <dgm:cxn modelId="{89D47071-01D8-40DF-A39C-F42FB01736E5}" type="presParOf" srcId="{948ACC02-7408-46C5-93C7-B83F98E2E1F7}" destId="{93B31492-E8BB-4F3C-8318-38E0F5691BE4}" srcOrd="1" destOrd="0" presId="urn:microsoft.com/office/officeart/2005/8/layout/list1"/>
    <dgm:cxn modelId="{4F7018AB-C520-4463-B7CD-2EB79085C8E1}" type="presParOf" srcId="{948ACC02-7408-46C5-93C7-B83F98E2E1F7}" destId="{E121BEA7-C65F-49A6-B510-929164811BCE}" srcOrd="2" destOrd="0" presId="urn:microsoft.com/office/officeart/2005/8/layout/list1"/>
    <dgm:cxn modelId="{6E0E1043-6AD0-47B7-B10C-7D1AD66FA343}" type="presParOf" srcId="{948ACC02-7408-46C5-93C7-B83F98E2E1F7}" destId="{94220146-BE90-4BB7-BB91-75A695824EAC}" srcOrd="3" destOrd="0" presId="urn:microsoft.com/office/officeart/2005/8/layout/list1"/>
    <dgm:cxn modelId="{3C08E9BC-6AC3-4A33-9F7B-940C1CC7D650}" type="presParOf" srcId="{948ACC02-7408-46C5-93C7-B83F98E2E1F7}" destId="{1AEE064D-3EC6-477C-BE3E-1DBED3FA6D85}" srcOrd="4" destOrd="0" presId="urn:microsoft.com/office/officeart/2005/8/layout/list1"/>
    <dgm:cxn modelId="{F226A0BD-BADF-4F4B-9D6A-577D321C86A2}" type="presParOf" srcId="{1AEE064D-3EC6-477C-BE3E-1DBED3FA6D85}" destId="{6A0BC5D3-E8DB-41A3-957D-B842AD65A7BC}" srcOrd="0" destOrd="0" presId="urn:microsoft.com/office/officeart/2005/8/layout/list1"/>
    <dgm:cxn modelId="{24B44BEB-1F0C-4B59-85B6-DE39BAD325C9}" type="presParOf" srcId="{1AEE064D-3EC6-477C-BE3E-1DBED3FA6D85}" destId="{BDCD1190-D46C-4E8E-8CC9-C19ED94B5100}" srcOrd="1" destOrd="0" presId="urn:microsoft.com/office/officeart/2005/8/layout/list1"/>
    <dgm:cxn modelId="{42ECFD86-B612-4FE4-BCA2-33C9FB22B1A8}" type="presParOf" srcId="{948ACC02-7408-46C5-93C7-B83F98E2E1F7}" destId="{E5026866-F53F-4D77-86B6-85ECAD4234E5}" srcOrd="5" destOrd="0" presId="urn:microsoft.com/office/officeart/2005/8/layout/list1"/>
    <dgm:cxn modelId="{B3D5A9B7-527F-4393-BB61-8A1B3CB20A62}" type="presParOf" srcId="{948ACC02-7408-46C5-93C7-B83F98E2E1F7}" destId="{56055145-F03D-488B-A69D-D6E0547396A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1BEA7-C65F-49A6-B510-929164811BCE}">
      <dsp:nvSpPr>
        <dsp:cNvPr id="0" name=""/>
        <dsp:cNvSpPr/>
      </dsp:nvSpPr>
      <dsp:spPr>
        <a:xfrm>
          <a:off x="0" y="382531"/>
          <a:ext cx="10515600" cy="12237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Windows and </a:t>
          </a:r>
        </a:p>
        <a:p>
          <a:pPr marL="228600" lvl="1" indent="-228600" algn="l" defTabSz="933450">
            <a:lnSpc>
              <a:spcPct val="90000"/>
            </a:lnSpc>
            <a:spcBef>
              <a:spcPct val="0"/>
            </a:spcBef>
            <a:spcAft>
              <a:spcPct val="15000"/>
            </a:spcAft>
            <a:buChar char="•"/>
          </a:pPr>
          <a:r>
            <a:rPr lang="en-US" sz="2100" kern="1200"/>
            <a:t>macOS versions. </a:t>
          </a:r>
        </a:p>
      </dsp:txBody>
      <dsp:txXfrm>
        <a:off x="0" y="382531"/>
        <a:ext cx="10515600" cy="1223775"/>
      </dsp:txXfrm>
    </dsp:sp>
    <dsp:sp modelId="{4CECEE96-C256-483E-9D7A-239E4EBF176D}">
      <dsp:nvSpPr>
        <dsp:cNvPr id="0" name=""/>
        <dsp:cNvSpPr/>
      </dsp:nvSpPr>
      <dsp:spPr>
        <a:xfrm>
          <a:off x="525780" y="72571"/>
          <a:ext cx="7360920"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Configuration Manager supports:</a:t>
          </a:r>
        </a:p>
      </dsp:txBody>
      <dsp:txXfrm>
        <a:off x="556042" y="102833"/>
        <a:ext cx="7300396" cy="559396"/>
      </dsp:txXfrm>
    </dsp:sp>
    <dsp:sp modelId="{56055145-F03D-488B-A69D-D6E0547396A9}">
      <dsp:nvSpPr>
        <dsp:cNvPr id="0" name=""/>
        <dsp:cNvSpPr/>
      </dsp:nvSpPr>
      <dsp:spPr>
        <a:xfrm>
          <a:off x="0" y="2029666"/>
          <a:ext cx="10515600" cy="22491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Physical, or</a:t>
          </a:r>
        </a:p>
        <a:p>
          <a:pPr marL="228600" lvl="1" indent="-228600" algn="l" defTabSz="933450">
            <a:lnSpc>
              <a:spcPct val="90000"/>
            </a:lnSpc>
            <a:spcBef>
              <a:spcPct val="0"/>
            </a:spcBef>
            <a:spcAft>
              <a:spcPct val="15000"/>
            </a:spcAft>
            <a:buChar char="•"/>
          </a:pPr>
          <a:r>
            <a:rPr lang="en-US" sz="2100" kern="1200"/>
            <a:t>Virtual</a:t>
          </a:r>
        </a:p>
        <a:p>
          <a:pPr marL="457200" lvl="2" indent="-228600" algn="l" defTabSz="933450">
            <a:lnSpc>
              <a:spcPct val="90000"/>
            </a:lnSpc>
            <a:spcBef>
              <a:spcPct val="0"/>
            </a:spcBef>
            <a:spcAft>
              <a:spcPct val="15000"/>
            </a:spcAft>
            <a:buChar char="•"/>
          </a:pPr>
          <a:r>
            <a:rPr lang="en-US" sz="2100" kern="1200"/>
            <a:t>Hyper-V on Windows servers as well as Virtual Machines (VM) in Azure. </a:t>
          </a:r>
        </a:p>
        <a:p>
          <a:pPr marL="228600" lvl="1" indent="-228600" algn="l" defTabSz="933450">
            <a:lnSpc>
              <a:spcPct val="90000"/>
            </a:lnSpc>
            <a:spcBef>
              <a:spcPct val="0"/>
            </a:spcBef>
            <a:spcAft>
              <a:spcPct val="15000"/>
            </a:spcAft>
            <a:buChar char="•"/>
          </a:pPr>
          <a:r>
            <a:rPr lang="en-US" sz="2100" b="1" kern="1200"/>
            <a:t>Note: </a:t>
          </a:r>
          <a:r>
            <a:rPr lang="en-US" sz="2100" kern="1200"/>
            <a:t>If you run a server as an Azure-based VM, you can install the Configuration Manager client on that device</a:t>
          </a:r>
        </a:p>
      </dsp:txBody>
      <dsp:txXfrm>
        <a:off x="0" y="2029666"/>
        <a:ext cx="10515600" cy="2249100"/>
      </dsp:txXfrm>
    </dsp:sp>
    <dsp:sp modelId="{BDCD1190-D46C-4E8E-8CC9-C19ED94B5100}">
      <dsp:nvSpPr>
        <dsp:cNvPr id="0" name=""/>
        <dsp:cNvSpPr/>
      </dsp:nvSpPr>
      <dsp:spPr>
        <a:xfrm>
          <a:off x="525780" y="1719706"/>
          <a:ext cx="7360920"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Device management can be:</a:t>
          </a:r>
        </a:p>
      </dsp:txBody>
      <dsp:txXfrm>
        <a:off x="556042" y="1749968"/>
        <a:ext cx="73003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095C4-6DD7-48F6-ADD0-057592C66478}"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B124C-464C-4E29-886C-2262B26081D7}" type="slidenum">
              <a:rPr lang="en-US" smtClean="0"/>
              <a:t>‹#›</a:t>
            </a:fld>
            <a:endParaRPr lang="en-US"/>
          </a:p>
        </p:txBody>
      </p:sp>
    </p:spTree>
    <p:extLst>
      <p:ext uri="{BB962C8B-B14F-4D97-AF65-F5344CB8AC3E}">
        <p14:creationId xmlns:p14="http://schemas.microsoft.com/office/powerpoint/2010/main" val="23563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gal/intune/microsoft-intune-privacy-statemen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office365/servicedescriptions/office-365-platform-service-description/office-365-us-government/gcc#us-government-community-compliance"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microsoft.com/en-us/compliance/regulatory/offering-home?view=o365-worldwide&amp;preserve-view=tru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microsoft-365/admin/productivity/productivity-scor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hololens/hololens2-autopilo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mem/intune/fundamentals/tutorial-walkthrough-endpoint-manager"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microsoft-365/enterprise-mobility-secur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microsoft-365/enterprise-mobility-secur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mem/intune/enrollment/device-enroll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mem/intune/apps/app-protection-polic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1</a:t>
            </a:fld>
            <a:endParaRPr lang="en-US"/>
          </a:p>
        </p:txBody>
      </p:sp>
    </p:spTree>
    <p:extLst>
      <p:ext uri="{BB962C8B-B14F-4D97-AF65-F5344CB8AC3E}">
        <p14:creationId xmlns:p14="http://schemas.microsoft.com/office/powerpoint/2010/main" val="100206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Compliance and conditional access</a:t>
            </a:r>
          </a:p>
          <a:p>
            <a:pPr algn="l"/>
            <a:r>
              <a:rPr lang="en-US" b="0" i="0" dirty="0">
                <a:solidFill>
                  <a:srgbClr val="171717"/>
                </a:solidFill>
                <a:effectLst/>
                <a:latin typeface="Segoe UI" panose="020B0502040204020203" pitchFamily="34" charset="0"/>
              </a:rPr>
              <a:t>Intune integrates with Azure AD to enable a broad set of access control scenarios. For example, require mobile devices be compliant with organization standards defined in Intune before accessing network resources, such as email or SharePoint. Likewise, you can lock down services, so they're only available to a specific set of mobile apps. For example, you can lock down Exchange Online, so it's only accessed by Outlook or Outlook Mobile.</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https://docs.microsoft.com/en-us/mem/intune/protect/conditional-access-intune-common-ways-use</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11</a:t>
            </a:fld>
            <a:endParaRPr lang="en-US"/>
          </a:p>
        </p:txBody>
      </p:sp>
    </p:spTree>
    <p:extLst>
      <p:ext uri="{BB962C8B-B14F-4D97-AF65-F5344CB8AC3E}">
        <p14:creationId xmlns:p14="http://schemas.microsoft.com/office/powerpoint/2010/main" val="990591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the following diagram, you can see how Intune interacts with other components in both your on-premises and cloud infrastructure:</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16</a:t>
            </a:fld>
            <a:endParaRPr lang="en-US"/>
          </a:p>
        </p:txBody>
      </p:sp>
    </p:spTree>
    <p:extLst>
      <p:ext uri="{BB962C8B-B14F-4D97-AF65-F5344CB8AC3E}">
        <p14:creationId xmlns:p14="http://schemas.microsoft.com/office/powerpoint/2010/main" val="161255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Endpoint Configuration Manager is the leading PC management solution on the market. You use it to manage desktops, servers, and laptops that are on your network or are internet-based. If you use Configuration Manager, you should attach your Configuration Manager deployment to the Microsoft 365 cloud, which will provide integration with Intune, Azure AD, Microsoft Defender ATP, and other cloud services. Use Configuration Manager to deploy apps, software updates, and operating systems, as well as configure sites and clients, and run and monitor management tasks. Configuration Manager supports Windows and macOS versions. The devices you manage with Configuration Manager can run in virtual environments. This includes Hyper-V on Windows servers as well as Virtual Machines (VM) in Azure. If you run a server as an Azure-based VM, you can install the Configuration Manager client on that device.</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18</a:t>
            </a:fld>
            <a:endParaRPr lang="en-US"/>
          </a:p>
        </p:txBody>
      </p:sp>
    </p:spTree>
    <p:extLst>
      <p:ext uri="{BB962C8B-B14F-4D97-AF65-F5344CB8AC3E}">
        <p14:creationId xmlns:p14="http://schemas.microsoft.com/office/powerpoint/2010/main" val="3510300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21</a:t>
            </a:fld>
            <a:endParaRPr lang="en-US"/>
          </a:p>
        </p:txBody>
      </p:sp>
    </p:spTree>
    <p:extLst>
      <p:ext uri="{BB962C8B-B14F-4D97-AF65-F5344CB8AC3E}">
        <p14:creationId xmlns:p14="http://schemas.microsoft.com/office/powerpoint/2010/main" val="102660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Cloud attach allows you to use both Microsoft Intune and Microsoft Endpoint Configuration Manager from Microsoft Endpoint Manager.</a:t>
            </a:r>
          </a:p>
          <a:p>
            <a:pPr algn="l"/>
            <a:r>
              <a:rPr lang="en-US" b="0" i="0" dirty="0">
                <a:solidFill>
                  <a:srgbClr val="171717"/>
                </a:solidFill>
                <a:effectLst/>
                <a:latin typeface="Segoe UI" panose="020B0502040204020203" pitchFamily="34" charset="0"/>
              </a:rPr>
              <a:t>There are two steps to cloud attach your on-premises devices. The first step of attachment is called </a:t>
            </a:r>
            <a:r>
              <a:rPr lang="en-US" b="1" i="0" dirty="0">
                <a:solidFill>
                  <a:srgbClr val="171717"/>
                </a:solidFill>
                <a:effectLst/>
                <a:latin typeface="Segoe UI" panose="020B0502040204020203" pitchFamily="34" charset="0"/>
              </a:rPr>
              <a:t>tenant attach</a:t>
            </a:r>
            <a:r>
              <a:rPr lang="en-US" b="0" i="0" dirty="0">
                <a:solidFill>
                  <a:srgbClr val="171717"/>
                </a:solidFill>
                <a:effectLst/>
                <a:latin typeface="Segoe UI" panose="020B0502040204020203" pitchFamily="34" charset="0"/>
              </a:rPr>
              <a:t>, which is registering your Intune tenant with your Configuration Manager deployment. The second step is called </a:t>
            </a:r>
            <a:r>
              <a:rPr lang="en-US" b="1" i="0" dirty="0">
                <a:solidFill>
                  <a:srgbClr val="171717"/>
                </a:solidFill>
                <a:effectLst/>
                <a:latin typeface="Segoe UI" panose="020B0502040204020203" pitchFamily="34" charset="0"/>
              </a:rPr>
              <a:t>co-management</a:t>
            </a:r>
            <a:r>
              <a:rPr lang="en-US" b="0" i="0" dirty="0">
                <a:solidFill>
                  <a:srgbClr val="171717"/>
                </a:solidFill>
                <a:effectLst/>
                <a:latin typeface="Segoe UI" panose="020B0502040204020203" pitchFamily="34" charset="0"/>
              </a:rPr>
              <a:t>, which is concurrently managing Windows 10/11 devices with both Configuration Manager and Microsoft Intune. These are incremental steps on the journey to having full cloud attachment. You get immediate value through tenant attach and you get extra value through co-management.</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23</a:t>
            </a:fld>
            <a:endParaRPr lang="en-US"/>
          </a:p>
        </p:txBody>
      </p:sp>
    </p:spTree>
    <p:extLst>
      <p:ext uri="{BB962C8B-B14F-4D97-AF65-F5344CB8AC3E}">
        <p14:creationId xmlns:p14="http://schemas.microsoft.com/office/powerpoint/2010/main" val="68630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There are two steps to cloud attach your on-premises devices. </a:t>
            </a:r>
          </a:p>
          <a:p>
            <a:r>
              <a:rPr lang="en-US" b="0" i="0" dirty="0">
                <a:solidFill>
                  <a:srgbClr val="171717"/>
                </a:solidFill>
                <a:effectLst/>
                <a:latin typeface="Segoe UI" panose="020B0502040204020203" pitchFamily="34" charset="0"/>
              </a:rPr>
              <a:t>first step of attachment is called </a:t>
            </a:r>
            <a:r>
              <a:rPr lang="en-US" b="1" i="0" dirty="0">
                <a:solidFill>
                  <a:srgbClr val="171717"/>
                </a:solidFill>
                <a:effectLst/>
                <a:latin typeface="Segoe UI" panose="020B0502040204020203" pitchFamily="34" charset="0"/>
              </a:rPr>
              <a:t>tenant attach</a:t>
            </a:r>
            <a:r>
              <a:rPr lang="en-US" b="0" i="0" dirty="0">
                <a:solidFill>
                  <a:srgbClr val="171717"/>
                </a:solidFill>
                <a:effectLst/>
                <a:latin typeface="Segoe UI" panose="020B0502040204020203" pitchFamily="34" charset="0"/>
              </a:rPr>
              <a:t>, which is registering your Intune tenant with your Configuration Manager deployment. </a:t>
            </a:r>
          </a:p>
          <a:p>
            <a:r>
              <a:rPr lang="en-US" b="0" i="0" dirty="0">
                <a:solidFill>
                  <a:srgbClr val="171717"/>
                </a:solidFill>
                <a:effectLst/>
                <a:latin typeface="Segoe UI" panose="020B0502040204020203" pitchFamily="34" charset="0"/>
              </a:rPr>
              <a:t>second step is called </a:t>
            </a:r>
            <a:r>
              <a:rPr lang="en-US" b="1" i="0" dirty="0">
                <a:solidFill>
                  <a:srgbClr val="171717"/>
                </a:solidFill>
                <a:effectLst/>
                <a:latin typeface="Segoe UI" panose="020B0502040204020203" pitchFamily="34" charset="0"/>
              </a:rPr>
              <a:t>co-management</a:t>
            </a:r>
            <a:r>
              <a:rPr lang="en-US" b="0" i="0" dirty="0">
                <a:solidFill>
                  <a:srgbClr val="171717"/>
                </a:solidFill>
                <a:effectLst/>
                <a:latin typeface="Segoe UI" panose="020B0502040204020203" pitchFamily="34" charset="0"/>
              </a:rPr>
              <a:t>, These are incremental steps on the journey to having full cloud attachment. You get immediate value through tenant attach and you get extra value through co-management.</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24</a:t>
            </a:fld>
            <a:endParaRPr lang="en-US"/>
          </a:p>
        </p:txBody>
      </p:sp>
    </p:spTree>
    <p:extLst>
      <p:ext uri="{BB962C8B-B14F-4D97-AF65-F5344CB8AC3E}">
        <p14:creationId xmlns:p14="http://schemas.microsoft.com/office/powerpoint/2010/main" val="400515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egoeUI"/>
              </a:rPr>
              <a:t>Co-management is fully managed by both Configuration Manager and Microsoft Intune with explicit admin intent on which workload is managed by either Configuration Manager or Intune. Cloud attach is Configuration Manager only managed devices that show up in the cloud portal.</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25</a:t>
            </a:fld>
            <a:endParaRPr lang="en-US"/>
          </a:p>
        </p:txBody>
      </p:sp>
    </p:spTree>
    <p:extLst>
      <p:ext uri="{BB962C8B-B14F-4D97-AF65-F5344CB8AC3E}">
        <p14:creationId xmlns:p14="http://schemas.microsoft.com/office/powerpoint/2010/main" val="4281660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Tenant attach allows you to recognize your Configuration Manager devices and infrastructure by the Intune cloud service and take actions from Microsoft Endpoint Manager. Once you connect Configuration Manager, you gain instant cloud value. Configuration Manager uses the Configuration Manager connector to enable data flow to Microsoft Endpoint Manager. It requires a connection to an Intune tenant, and doesn't require turning on co-management.</a:t>
            </a:r>
            <a:r>
              <a:rPr lang="en-US" b="1" i="0" dirty="0">
                <a:effectLst/>
                <a:latin typeface="Segoe UI" panose="020B0502040204020203" pitchFamily="34" charset="0"/>
              </a:rPr>
              <a:t>  </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Important</a:t>
            </a:r>
          </a:p>
          <a:p>
            <a:pPr algn="l"/>
            <a:r>
              <a:rPr lang="en-US" b="0" i="0" dirty="0">
                <a:solidFill>
                  <a:srgbClr val="171717"/>
                </a:solidFill>
                <a:effectLst/>
                <a:latin typeface="Segoe UI" panose="020B0502040204020203" pitchFamily="34" charset="0"/>
              </a:rPr>
              <a:t>The Microsoft data handling policies are described in the </a:t>
            </a:r>
            <a:r>
              <a:rPr lang="en-US" b="1" i="0" u="none" strike="noStrike" dirty="0">
                <a:solidFill>
                  <a:srgbClr val="171717"/>
                </a:solidFill>
                <a:effectLst/>
                <a:latin typeface="Segoe UI" panose="020B0502040204020203" pitchFamily="34" charset="0"/>
                <a:hlinkClick r:id="rId3"/>
              </a:rPr>
              <a:t>Microsoft Intune Privacy Statement</a:t>
            </a:r>
            <a:r>
              <a:rPr lang="en-US" b="0" i="0" dirty="0">
                <a:solidFill>
                  <a:srgbClr val="171717"/>
                </a:solidFill>
                <a:effectLst/>
                <a:latin typeface="Segoe UI" panose="020B0502040204020203" pitchFamily="34" charset="0"/>
              </a:rPr>
              <a:t>. We only use your customer data to provide you the services you signed up for.</a:t>
            </a:r>
          </a:p>
          <a:p>
            <a:pPr algn="l"/>
            <a:r>
              <a:rPr lang="en-US" b="0" i="0" dirty="0">
                <a:solidFill>
                  <a:srgbClr val="171717"/>
                </a:solidFill>
                <a:effectLst/>
                <a:latin typeface="Segoe UI" panose="020B0502040204020203" pitchFamily="34" charset="0"/>
              </a:rPr>
              <a:t>We don't sell any data collected by our service to any third parties for any reason.</a:t>
            </a:r>
          </a:p>
          <a:p>
            <a:pPr algn="l"/>
            <a:r>
              <a:rPr lang="en-US" b="0" i="0" dirty="0">
                <a:solidFill>
                  <a:srgbClr val="171717"/>
                </a:solidFill>
                <a:effectLst/>
                <a:latin typeface="Segoe UI" panose="020B0502040204020203" pitchFamily="34" charset="0"/>
              </a:rPr>
              <a:t>The data is all required service data that's needed for the tenant attach connected experience. Required service data includes the following information: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Customer content</a:t>
            </a:r>
            <a:r>
              <a:rPr lang="en-US" b="0" i="0" dirty="0">
                <a:solidFill>
                  <a:srgbClr val="171717"/>
                </a:solidFill>
                <a:effectLst/>
                <a:latin typeface="Segoe UI" panose="020B0502040204020203" pitchFamily="34" charset="0"/>
              </a:rPr>
              <a:t>, which is content you create. For example, the name of your LOB application.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Functional data</a:t>
            </a:r>
            <a:r>
              <a:rPr lang="en-US" b="0" i="0" dirty="0">
                <a:solidFill>
                  <a:srgbClr val="171717"/>
                </a:solidFill>
                <a:effectLst/>
                <a:latin typeface="Segoe UI" panose="020B0502040204020203" pitchFamily="34" charset="0"/>
              </a:rPr>
              <a:t>, which includes information needed by a connected experience to perform its task. For example, configuration information about the app.</a:t>
            </a:r>
          </a:p>
          <a:p>
            <a:pPr algn="l">
              <a:buFont typeface="Arial" panose="020B0604020202020204" pitchFamily="34" charset="0"/>
              <a:buChar char="•"/>
            </a:pPr>
            <a:r>
              <a:rPr lang="en-US" b="1" i="0" dirty="0">
                <a:solidFill>
                  <a:srgbClr val="171717"/>
                </a:solidFill>
                <a:effectLst/>
                <a:latin typeface="Segoe UI" panose="020B0502040204020203" pitchFamily="34" charset="0"/>
              </a:rPr>
              <a:t>Service diagnostic data</a:t>
            </a:r>
            <a:r>
              <a:rPr lang="en-US" b="0" i="0" dirty="0">
                <a:solidFill>
                  <a:srgbClr val="171717"/>
                </a:solidFill>
                <a:effectLst/>
                <a:latin typeface="Segoe UI" panose="020B0502040204020203" pitchFamily="34" charset="0"/>
              </a:rPr>
              <a:t>, which is the data necessary to keep the service secure, up to date, and performing as expected. Because this data is strictly related to the connected experience, it's separate from required or optional diagnostic data levels.</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26</a:t>
            </a:fld>
            <a:endParaRPr lang="en-US"/>
          </a:p>
        </p:txBody>
      </p:sp>
    </p:spTree>
    <p:extLst>
      <p:ext uri="{BB962C8B-B14F-4D97-AF65-F5344CB8AC3E}">
        <p14:creationId xmlns:p14="http://schemas.microsoft.com/office/powerpoint/2010/main" val="853939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Co-management is where you concurrently manage Windows 10/11 devices with both Configuration Manager and Microsoft Intune. It combines your existing on-premises Configuration Manager and Active Directory investment with the cloud by using Intune, Azure AD, and other Microsoft 365 cloud services. You choose whether Configuration Manager or Intune is the management authority. You keep some tasks on-premises, while running other tasks in the cloud with Intune.</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There are two main paths to reach co-management:</a:t>
            </a:r>
          </a:p>
          <a:p>
            <a:pPr algn="l">
              <a:buFont typeface="Arial" panose="020B0604020202020204" pitchFamily="34" charset="0"/>
              <a:buChar char="•"/>
            </a:pPr>
            <a:r>
              <a:rPr lang="en-US" b="1" i="0" dirty="0">
                <a:solidFill>
                  <a:srgbClr val="171717"/>
                </a:solidFill>
                <a:effectLst/>
                <a:latin typeface="Segoe UI" panose="020B0502040204020203" pitchFamily="34" charset="0"/>
              </a:rPr>
              <a:t>Existing Configuration Manager clients</a:t>
            </a:r>
            <a:r>
              <a:rPr lang="en-US" b="0" i="0" dirty="0">
                <a:solidFill>
                  <a:srgbClr val="171717"/>
                </a:solidFill>
                <a:effectLst/>
                <a:latin typeface="Segoe UI" panose="020B0502040204020203" pitchFamily="34" charset="0"/>
              </a:rPr>
              <a:t>: You have Windows 10/11 devices that are already Configuration Manager clients. You set up hybrid Azure AD, and enroll them into Intune.</a:t>
            </a:r>
          </a:p>
          <a:p>
            <a:pPr algn="l">
              <a:buFont typeface="Arial" panose="020B0604020202020204" pitchFamily="34" charset="0"/>
              <a:buChar char="•"/>
            </a:pPr>
            <a:r>
              <a:rPr lang="en-US" b="1" i="0" dirty="0">
                <a:solidFill>
                  <a:srgbClr val="171717"/>
                </a:solidFill>
                <a:effectLst/>
                <a:latin typeface="Segoe UI" panose="020B0502040204020203" pitchFamily="34" charset="0"/>
              </a:rPr>
              <a:t>New internet-based devices</a:t>
            </a:r>
            <a:r>
              <a:rPr lang="en-US" b="0" i="0" dirty="0">
                <a:solidFill>
                  <a:srgbClr val="171717"/>
                </a:solidFill>
                <a:effectLst/>
                <a:latin typeface="Segoe UI" panose="020B0502040204020203" pitchFamily="34" charset="0"/>
              </a:rPr>
              <a:t>: You have new Windows 10/11 devices that join Azure AD and automatically enroll to Intune. You install the Configuration Manager client to reach a co-management state.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you enroll existing Configuration Manager clients in co-management, you gain the following immediate value:</a:t>
            </a:r>
          </a:p>
          <a:p>
            <a:pPr algn="l">
              <a:buFont typeface="Arial" panose="020B0604020202020204" pitchFamily="34" charset="0"/>
              <a:buChar char="•"/>
            </a:pPr>
            <a:r>
              <a:rPr lang="en-US" b="0" i="0" dirty="0">
                <a:solidFill>
                  <a:srgbClr val="171717"/>
                </a:solidFill>
                <a:effectLst/>
                <a:latin typeface="Segoe UI" panose="020B0502040204020203" pitchFamily="34" charset="0"/>
              </a:rPr>
              <a:t>Conditional Access with device compliance</a:t>
            </a:r>
          </a:p>
          <a:p>
            <a:pPr algn="l">
              <a:buFont typeface="Arial" panose="020B0604020202020204" pitchFamily="34" charset="0"/>
              <a:buChar char="•"/>
            </a:pPr>
            <a:r>
              <a:rPr lang="en-US" b="0" i="0" dirty="0">
                <a:solidFill>
                  <a:srgbClr val="171717"/>
                </a:solidFill>
                <a:effectLst/>
                <a:latin typeface="Segoe UI" panose="020B0502040204020203" pitchFamily="34" charset="0"/>
              </a:rPr>
              <a:t>Intune-based remote actions, such as restart, remote control, or factory reset</a:t>
            </a:r>
          </a:p>
          <a:p>
            <a:pPr algn="l">
              <a:buFont typeface="Arial" panose="020B0604020202020204" pitchFamily="34" charset="0"/>
              <a:buChar char="•"/>
            </a:pPr>
            <a:r>
              <a:rPr lang="en-US" b="0" i="0" dirty="0">
                <a:solidFill>
                  <a:srgbClr val="171717"/>
                </a:solidFill>
                <a:effectLst/>
                <a:latin typeface="Segoe UI" panose="020B0502040204020203" pitchFamily="34" charset="0"/>
              </a:rPr>
              <a:t>Centralized visibility of device health</a:t>
            </a:r>
          </a:p>
          <a:p>
            <a:pPr algn="l">
              <a:buFont typeface="Arial" panose="020B0604020202020204" pitchFamily="34" charset="0"/>
              <a:buChar char="•"/>
            </a:pPr>
            <a:r>
              <a:rPr lang="en-US" b="0" i="0" dirty="0">
                <a:solidFill>
                  <a:srgbClr val="171717"/>
                </a:solidFill>
                <a:effectLst/>
                <a:latin typeface="Segoe UI" panose="020B0502040204020203" pitchFamily="34" charset="0"/>
              </a:rPr>
              <a:t>Link users, devices, and apps with Azure Active Directory (Azure AD)</a:t>
            </a:r>
          </a:p>
          <a:p>
            <a:pPr algn="l">
              <a:buFont typeface="Arial" panose="020B0604020202020204" pitchFamily="34" charset="0"/>
              <a:buChar char="•"/>
            </a:pPr>
            <a:r>
              <a:rPr lang="en-US" b="0" i="0" dirty="0">
                <a:solidFill>
                  <a:srgbClr val="171717"/>
                </a:solidFill>
                <a:effectLst/>
                <a:latin typeface="Segoe UI" panose="020B0502040204020203" pitchFamily="34" charset="0"/>
              </a:rPr>
              <a:t>Modern provisioning with Windows Autopilot</a:t>
            </a:r>
          </a:p>
          <a:p>
            <a:pPr algn="l"/>
            <a:r>
              <a:rPr lang="en-US" b="0" i="0" dirty="0">
                <a:solidFill>
                  <a:srgbClr val="171717"/>
                </a:solidFill>
                <a:effectLst/>
                <a:latin typeface="Segoe UI" panose="020B0502040204020203" pitchFamily="34" charset="0"/>
              </a:rPr>
              <a:t>In the following diagram, you can see how Windows 10/11 devices can be managed with both Configuration Manager and Microsoft Intune:</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27</a:t>
            </a:fld>
            <a:endParaRPr lang="en-US"/>
          </a:p>
        </p:txBody>
      </p:sp>
    </p:spTree>
    <p:extLst>
      <p:ext uri="{BB962C8B-B14F-4D97-AF65-F5344CB8AC3E}">
        <p14:creationId xmlns:p14="http://schemas.microsoft.com/office/powerpoint/2010/main" val="386468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 the following diagram, you can see how Windows 10/11 devices can be managed with both Configuration Manager and Microsoft Intune:</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28</a:t>
            </a:fld>
            <a:endParaRPr lang="en-US"/>
          </a:p>
        </p:txBody>
      </p:sp>
    </p:spTree>
    <p:extLst>
      <p:ext uri="{BB962C8B-B14F-4D97-AF65-F5344CB8AC3E}">
        <p14:creationId xmlns:p14="http://schemas.microsoft.com/office/powerpoint/2010/main" val="216278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Endpoint Manager is a single, integrated management platform for managing, protecting, and monitoring all of your organization's endpoints.</a:t>
            </a:r>
          </a:p>
          <a:p>
            <a:pPr algn="l"/>
            <a:r>
              <a:rPr lang="en-US" b="0" i="0" dirty="0">
                <a:solidFill>
                  <a:srgbClr val="171717"/>
                </a:solidFill>
                <a:effectLst/>
                <a:latin typeface="Segoe UI" panose="020B0502040204020203" pitchFamily="34" charset="0"/>
              </a:rPr>
              <a:t>Endpoints include the mobile devices, desktop computers, virtual machines, embedded devices, servers, and shared devices that your organization uses. Examples of shared and specialized devices include retail point of sale devices, ruggedized devices, digital interactive whiteboards, conference room devices, and holographic wearable computers. Additionally, endpoints also include the apps used by your organization.</a:t>
            </a:r>
          </a:p>
          <a:p>
            <a:pPr algn="l"/>
            <a:r>
              <a:rPr lang="en-US" b="0" i="0" dirty="0">
                <a:solidFill>
                  <a:srgbClr val="171717"/>
                </a:solidFill>
                <a:effectLst/>
                <a:latin typeface="Segoe UI" panose="020B0502040204020203" pitchFamily="34" charset="0"/>
              </a:rPr>
              <a:t>By protecting and managing your organization's endpoints using Microsoft Endpoint Manager, you accomplish the following actions: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Protect the data that the people at your organization are accessing.</a:t>
            </a:r>
          </a:p>
          <a:p>
            <a:pPr algn="l">
              <a:buFont typeface="Arial" panose="020B0604020202020204" pitchFamily="34" charset="0"/>
              <a:buChar char="•"/>
            </a:pPr>
            <a:r>
              <a:rPr lang="en-US" b="0" i="0" dirty="0">
                <a:solidFill>
                  <a:srgbClr val="171717"/>
                </a:solidFill>
                <a:effectLst/>
                <a:latin typeface="Segoe UI" panose="020B0502040204020203" pitchFamily="34" charset="0"/>
              </a:rPr>
              <a:t>Ensure your organization is using proper credentials to access and share company data.</a:t>
            </a:r>
          </a:p>
          <a:p>
            <a:pPr algn="l">
              <a:buFont typeface="Arial" panose="020B0604020202020204" pitchFamily="34" charset="0"/>
              <a:buChar char="•"/>
            </a:pPr>
            <a:r>
              <a:rPr lang="en-US" b="0" i="0" dirty="0">
                <a:solidFill>
                  <a:srgbClr val="171717"/>
                </a:solidFill>
                <a:effectLst/>
                <a:latin typeface="Segoe UI" panose="020B0502040204020203" pitchFamily="34" charset="0"/>
              </a:rPr>
              <a:t>Safeguard the devices and apps that access your organization resources.</a:t>
            </a:r>
          </a:p>
          <a:p>
            <a:pPr algn="l">
              <a:buFont typeface="Arial" panose="020B0604020202020204" pitchFamily="34" charset="0"/>
              <a:buChar char="•"/>
            </a:pPr>
            <a:r>
              <a:rPr lang="en-US" b="0" i="0" dirty="0">
                <a:solidFill>
                  <a:srgbClr val="171717"/>
                </a:solidFill>
                <a:effectLst/>
                <a:latin typeface="Segoe UI" panose="020B0502040204020203" pitchFamily="34" charset="0"/>
              </a:rPr>
              <a:t>Ensure that new members of your organization have a great experience on-boarding to your organization.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Confirm security rules are in place based on your organizations requirements.</a:t>
            </a:r>
          </a:p>
          <a:p>
            <a:pPr algn="l">
              <a:buFont typeface="Arial" panose="020B0604020202020204" pitchFamily="34" charset="0"/>
              <a:buChar char="•"/>
            </a:pPr>
            <a:r>
              <a:rPr lang="en-US" b="0" i="0" dirty="0">
                <a:solidFill>
                  <a:srgbClr val="171717"/>
                </a:solidFill>
                <a:effectLst/>
                <a:latin typeface="Segoe UI" panose="020B0502040204020203" pitchFamily="34" charset="0"/>
              </a:rPr>
              <a:t>Confirm that every member of your organization has a device that is configured and protected.</a:t>
            </a:r>
          </a:p>
          <a:p>
            <a:pPr algn="l">
              <a:buFont typeface="Arial" panose="020B0604020202020204" pitchFamily="34" charset="0"/>
              <a:buChar char="•"/>
            </a:pPr>
            <a:r>
              <a:rPr lang="en-US" b="0" i="0" dirty="0">
                <a:solidFill>
                  <a:srgbClr val="171717"/>
                </a:solidFill>
                <a:effectLst/>
                <a:latin typeface="Segoe UI" panose="020B0502040204020203" pitchFamily="34" charset="0"/>
              </a:rPr>
              <a:t>Ensure that all your corporate services are easily available to end users on all the devices they use.</a:t>
            </a:r>
          </a:p>
          <a:p>
            <a:pPr algn="l">
              <a:buFont typeface="Arial" panose="020B0604020202020204" pitchFamily="34" charset="0"/>
              <a:buChar char="•"/>
            </a:pPr>
            <a:r>
              <a:rPr lang="en-US" b="0" i="0" dirty="0">
                <a:solidFill>
                  <a:srgbClr val="171717"/>
                </a:solidFill>
                <a:effectLst/>
                <a:latin typeface="Segoe UI" panose="020B0502040204020203" pitchFamily="34" charset="0"/>
              </a:rPr>
              <a:t>Ensure that end users get the best possible experience based on first class support for all the products that they need to use.</a:t>
            </a:r>
          </a:p>
          <a:p>
            <a:pPr algn="l"/>
            <a:r>
              <a:rPr lang="en-US" b="0" i="0" dirty="0">
                <a:solidFill>
                  <a:srgbClr val="171717"/>
                </a:solidFill>
                <a:effectLst/>
                <a:latin typeface="Segoe UI" panose="020B0502040204020203" pitchFamily="34" charset="0"/>
              </a:rPr>
              <a:t>The Microsoft Endpoint Manager console helps keep your organization's cloud and on-premises devices, apps, and data secure. Endpoint Manager integrates Microsoft Intune, Microsoft Endpoint Configuration Manager, Desktop Analytics, and Windows Autopilot.</a:t>
            </a:r>
          </a:p>
          <a:p>
            <a:pPr algn="l"/>
            <a:endParaRPr lang="en-US" b="0" i="0" dirty="0">
              <a:solidFill>
                <a:srgbClr val="171717"/>
              </a:solidFill>
              <a:effectLst/>
              <a:latin typeface="Segoe UI" panose="020B0502040204020203" pitchFamily="34" charset="0"/>
            </a:endParaRPr>
          </a:p>
          <a:p>
            <a:pPr algn="l" rtl="0"/>
            <a:r>
              <a:rPr lang="en-US" b="0" i="0" dirty="0">
                <a:effectLst/>
                <a:latin typeface="docons"/>
              </a:rPr>
              <a:t> Important</a:t>
            </a:r>
          </a:p>
          <a:p>
            <a:pPr algn="l"/>
            <a:r>
              <a:rPr lang="en-US" b="0" i="0" dirty="0">
                <a:solidFill>
                  <a:srgbClr val="171717"/>
                </a:solidFill>
                <a:effectLst/>
                <a:latin typeface="Segoe UI" panose="020B0502040204020203" pitchFamily="34" charset="0"/>
              </a:rPr>
              <a:t>If you already have Microsoft Intune or Microsoft Endpoint Configuration Manager you already have Microsoft Endpoint Manager. These are all now one management system.</a:t>
            </a: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2</a:t>
            </a:fld>
            <a:endParaRPr lang="en-US"/>
          </a:p>
        </p:txBody>
      </p:sp>
    </p:spTree>
    <p:extLst>
      <p:ext uri="{BB962C8B-B14F-4D97-AF65-F5344CB8AC3E}">
        <p14:creationId xmlns:p14="http://schemas.microsoft.com/office/powerpoint/2010/main" val="3067569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Desktop Analytics is a cloud-based service that integrates with Configuration Manager to help you update devices. It provides insight and intelligence for you to make more informed decisions about the update readiness of your Windows clients. The service combines data from your organization with data aggregated from millions of devices connected to the Microsoft cloud. It provides information on apps, and devices in your organization, identifies compatibility issues with apps and drivers, suggest mitigations based on cloud enabled data insights, and create pilots that represent the entire application and driver state across a minimal set of devices.</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30</a:t>
            </a:fld>
            <a:endParaRPr lang="en-US"/>
          </a:p>
        </p:txBody>
      </p:sp>
    </p:spTree>
    <p:extLst>
      <p:ext uri="{BB962C8B-B14F-4D97-AF65-F5344CB8AC3E}">
        <p14:creationId xmlns:p14="http://schemas.microsoft.com/office/powerpoint/2010/main" val="3623581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Many customers have challenges with getting and staying current with Windows 10. The primary challenge is testing applications. This process is typically manual. It's time-consuming for IT administrators and application owners to continually analyze existing applications. Then remediate any issues that arise.</a:t>
            </a:r>
          </a:p>
          <a:p>
            <a:pPr algn="l"/>
            <a:r>
              <a:rPr lang="en-US" b="0" i="0" dirty="0">
                <a:solidFill>
                  <a:srgbClr val="171717"/>
                </a:solidFill>
                <a:effectLst/>
                <a:latin typeface="Segoe UI" panose="020B0502040204020203" pitchFamily="34" charset="0"/>
              </a:rPr>
              <a:t>Desktop Analytics provides the following benefits:</a:t>
            </a:r>
          </a:p>
          <a:p>
            <a:pPr algn="l">
              <a:buFont typeface="Arial" panose="020B0604020202020204" pitchFamily="34" charset="0"/>
              <a:buChar char="•"/>
            </a:pPr>
            <a:r>
              <a:rPr lang="en-US" b="1" i="0" dirty="0">
                <a:solidFill>
                  <a:srgbClr val="171717"/>
                </a:solidFill>
                <a:effectLst/>
                <a:latin typeface="Segoe UI" panose="020B0502040204020203" pitchFamily="34" charset="0"/>
              </a:rPr>
              <a:t>Device and software inventory</a:t>
            </a:r>
            <a:r>
              <a:rPr lang="en-US" b="0" i="0" dirty="0">
                <a:solidFill>
                  <a:srgbClr val="171717"/>
                </a:solidFill>
                <a:effectLst/>
                <a:latin typeface="Segoe UI" panose="020B0502040204020203" pitchFamily="34" charset="0"/>
              </a:rPr>
              <a:t>: Inventory of key factors such as apps and versions of Windows.</a:t>
            </a:r>
          </a:p>
          <a:p>
            <a:pPr algn="l">
              <a:buFont typeface="Arial" panose="020B0604020202020204" pitchFamily="34" charset="0"/>
              <a:buChar char="•"/>
            </a:pPr>
            <a:r>
              <a:rPr lang="en-US" b="1" i="0" dirty="0">
                <a:solidFill>
                  <a:srgbClr val="171717"/>
                </a:solidFill>
                <a:effectLst/>
                <a:latin typeface="Segoe UI" panose="020B0502040204020203" pitchFamily="34" charset="0"/>
              </a:rPr>
              <a:t>Pilot identification</a:t>
            </a:r>
            <a:r>
              <a:rPr lang="en-US" b="0" i="0" dirty="0">
                <a:solidFill>
                  <a:srgbClr val="171717"/>
                </a:solidFill>
                <a:effectLst/>
                <a:latin typeface="Segoe UI" panose="020B0502040204020203" pitchFamily="34" charset="0"/>
              </a:rPr>
              <a:t>: Identification of the smallest set of devices that provide the widest coverage of factors. It focuses on the factors that are most important to a pilot of Windows upgrades and updates. Making sure the pilot is more successful allows you to continue more quickly and confidently to broad deployments in production.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Issue identification</a:t>
            </a:r>
            <a:r>
              <a:rPr lang="en-US" b="0" i="0" dirty="0">
                <a:solidFill>
                  <a:srgbClr val="171717"/>
                </a:solidFill>
                <a:effectLst/>
                <a:latin typeface="Segoe UI" panose="020B0502040204020203" pitchFamily="34" charset="0"/>
              </a:rPr>
              <a:t>: Using aggregated market data along with data from your environment, the service predicts potential issues to getting and staying current with Windows. It then suggests potential mitigations.</a:t>
            </a:r>
          </a:p>
          <a:p>
            <a:pPr algn="l">
              <a:buFont typeface="Arial" panose="020B0604020202020204" pitchFamily="34" charset="0"/>
              <a:buChar char="•"/>
            </a:pPr>
            <a:r>
              <a:rPr lang="en-US" b="1" i="0" dirty="0">
                <a:solidFill>
                  <a:srgbClr val="171717"/>
                </a:solidFill>
                <a:effectLst/>
                <a:latin typeface="Segoe UI" panose="020B0502040204020203" pitchFamily="34" charset="0"/>
              </a:rPr>
              <a:t>Configuration Manager integration</a:t>
            </a:r>
            <a:r>
              <a:rPr lang="en-US" b="0" i="0" dirty="0">
                <a:solidFill>
                  <a:srgbClr val="171717"/>
                </a:solidFill>
                <a:effectLst/>
                <a:latin typeface="Segoe UI" panose="020B0502040204020203" pitchFamily="34" charset="0"/>
              </a:rPr>
              <a:t>: The service cloud-enables your existing on-premises infrastructure. Use this data and analysis to deploy and manage Windows on your devices.</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31</a:t>
            </a:fld>
            <a:endParaRPr lang="en-US"/>
          </a:p>
        </p:txBody>
      </p:sp>
    </p:spTree>
    <p:extLst>
      <p:ext uri="{BB962C8B-B14F-4D97-AF65-F5344CB8AC3E}">
        <p14:creationId xmlns:p14="http://schemas.microsoft.com/office/powerpoint/2010/main" val="805646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Desktop Analytics is a Windows service hosted in Azure global that utilizes Windows diagnostic data. While Desktop Analytics is an Azure global service that's available to US government customers, it doesn't meet </a:t>
            </a:r>
            <a:r>
              <a:rPr lang="en-US" b="1" i="0" u="none" strike="noStrike" dirty="0">
                <a:effectLst/>
                <a:latin typeface="Segoe UI" panose="020B0502040204020203" pitchFamily="34" charset="0"/>
                <a:hlinkClick r:id="rId3"/>
              </a:rPr>
              <a:t>US Government Community Compliance (GCC)</a:t>
            </a:r>
            <a:r>
              <a:rPr lang="en-US" b="0" i="0" dirty="0">
                <a:solidFill>
                  <a:srgbClr val="171717"/>
                </a:solidFill>
                <a:effectLst/>
                <a:latin typeface="Segoe UI" panose="020B0502040204020203" pitchFamily="34" charset="0"/>
              </a:rPr>
              <a:t> attributes. For a list of compliance offerings for Microsoft products and services, see the </a:t>
            </a:r>
            <a:r>
              <a:rPr lang="en-US" b="1" i="0" u="none" strike="noStrike" dirty="0">
                <a:effectLst/>
                <a:latin typeface="Segoe UI" panose="020B0502040204020203" pitchFamily="34" charset="0"/>
                <a:hlinkClick r:id="rId4"/>
              </a:rPr>
              <a:t>Microsoft Trust Center</a:t>
            </a:r>
            <a:r>
              <a:rPr lang="en-US" b="0" i="0" dirty="0">
                <a:solidFill>
                  <a:srgbClr val="171717"/>
                </a:solidFill>
                <a:effectLst/>
                <a:latin typeface="Segoe UI" panose="020B0502040204020203" pitchFamily="34" charset="0"/>
              </a:rPr>
              <a:t>. Desktop Analytics isn't available for GCC High or US Department of Defense (DOD) customers. The use of Azure Government subscriptions to host Desktop Analytics workspaces isn't supported.</a:t>
            </a:r>
          </a:p>
          <a:p>
            <a:endParaRPr lang="en-US" b="0" i="0" dirty="0">
              <a:solidFill>
                <a:srgbClr val="171717"/>
              </a:solidFill>
              <a:effectLst/>
              <a:latin typeface="Segoe UI" panose="020B0502040204020203" pitchFamily="34" charset="0"/>
            </a:endParaRPr>
          </a:p>
          <a:p>
            <a:r>
              <a:rPr lang="en-US" dirty="0"/>
              <a:t>https://docs.microsoft.com/en-us/office365/servicedescriptions/office-365-platform-service-description/office-365-us-government/gcc#us-government-community-compliance</a:t>
            </a:r>
          </a:p>
          <a:p>
            <a:endParaRPr lang="en-US" dirty="0"/>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32</a:t>
            </a:fld>
            <a:endParaRPr lang="en-US"/>
          </a:p>
        </p:txBody>
      </p:sp>
    </p:spTree>
    <p:extLst>
      <p:ext uri="{BB962C8B-B14F-4D97-AF65-F5344CB8AC3E}">
        <p14:creationId xmlns:p14="http://schemas.microsoft.com/office/powerpoint/2010/main" val="3566511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33</a:t>
            </a:fld>
            <a:endParaRPr lang="en-US"/>
          </a:p>
        </p:txBody>
      </p:sp>
    </p:spTree>
    <p:extLst>
      <p:ext uri="{BB962C8B-B14F-4D97-AF65-F5344CB8AC3E}">
        <p14:creationId xmlns:p14="http://schemas.microsoft.com/office/powerpoint/2010/main" val="2869261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Endpoint analytics aims to improve user productivity and reduce IT support costs by providing insights into how your organization is working and the quality of the experience you're delivering to your end users. Endpoint Analytics can help identify configuration or hardware issues that may be slowing down devices, provide recommended actions to remediate them and proactively make changes without disrupting end users or generating a help desk ticket.</a:t>
            </a:r>
          </a:p>
          <a:p>
            <a:pPr algn="l"/>
            <a:r>
              <a:rPr lang="en-US" b="0" i="0" dirty="0">
                <a:solidFill>
                  <a:srgbClr val="171717"/>
                </a:solidFill>
                <a:effectLst/>
                <a:latin typeface="Segoe UI" panose="020B0502040204020203" pitchFamily="34" charset="0"/>
              </a:rPr>
              <a:t>Endpoint analytics is also a part of the </a:t>
            </a:r>
            <a:r>
              <a:rPr lang="en-US" b="0" i="0" u="none" strike="noStrike" dirty="0">
                <a:solidFill>
                  <a:srgbClr val="171717"/>
                </a:solidFill>
                <a:effectLst/>
                <a:latin typeface="Segoe UI" panose="020B0502040204020203" pitchFamily="34" charset="0"/>
                <a:hlinkClick r:id="rId3"/>
              </a:rPr>
              <a:t>Microsoft Productivity Score</a:t>
            </a:r>
            <a:r>
              <a:rPr lang="en-US" b="0" i="0" dirty="0">
                <a:solidFill>
                  <a:srgbClr val="171717"/>
                </a:solidFill>
                <a:effectLst/>
                <a:latin typeface="Segoe UI" panose="020B0502040204020203" pitchFamily="34" charset="0"/>
              </a:rPr>
              <a:t>. The Productivity Score provides productivity data, insights, and recommendations for your end user's experience and your organization's overall technology experience.</a:t>
            </a:r>
          </a:p>
          <a:p>
            <a:pPr algn="l"/>
            <a:r>
              <a:rPr lang="en-US" b="0" i="0" dirty="0">
                <a:solidFill>
                  <a:srgbClr val="171717"/>
                </a:solidFill>
                <a:effectLst/>
                <a:latin typeface="Segoe UI" panose="020B0502040204020203" pitchFamily="34" charset="0"/>
              </a:rPr>
              <a:t>The following screenshot displays the Endpoint analytics pane:</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34</a:t>
            </a:fld>
            <a:endParaRPr lang="en-US"/>
          </a:p>
        </p:txBody>
      </p:sp>
    </p:spTree>
    <p:extLst>
      <p:ext uri="{BB962C8B-B14F-4D97-AF65-F5344CB8AC3E}">
        <p14:creationId xmlns:p14="http://schemas.microsoft.com/office/powerpoint/2010/main" val="3862332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Windows Autopilot simplifies enrolling devices in Intune. You provide the enrollment details up front before the end user receives a new computer. The Windows Autopilot process runs immediately after powering on a new computer for the first time, enabling employees to configure new devices to be business-ready with just a few clicks. You can also use Windows Autopilot to reset, repurpose, and recover devices. Leveraging cloud-based services, you can automatically join devices to Azure AD, auto-enroll devices into MDM services, such as Microsoft Intune, restrict rights on the computer, auto-assign devices to configuration groups, and customize the Out-of-box-experience (OOBE) content to be specific for your organization.</a:t>
            </a:r>
          </a:p>
          <a:p>
            <a:pPr algn="l"/>
            <a:r>
              <a:rPr lang="en-US" b="0" i="0" dirty="0">
                <a:solidFill>
                  <a:srgbClr val="171717"/>
                </a:solidFill>
                <a:effectLst/>
                <a:latin typeface="Segoe UI" panose="020B0502040204020203" pitchFamily="34" charset="0"/>
              </a:rPr>
              <a:t>By using a collection of cloud-based technologies, Windows Autopilot:</a:t>
            </a:r>
          </a:p>
          <a:p>
            <a:pPr algn="l">
              <a:buFont typeface="Arial" panose="020B0604020202020204" pitchFamily="34" charset="0"/>
              <a:buChar char="•"/>
            </a:pPr>
            <a:r>
              <a:rPr lang="en-US" b="0" i="0" dirty="0">
                <a:solidFill>
                  <a:srgbClr val="171717"/>
                </a:solidFill>
                <a:effectLst/>
                <a:latin typeface="Segoe UI" panose="020B0502040204020203" pitchFamily="34" charset="0"/>
              </a:rPr>
              <a:t>Reduces the time IT spends on deploying, managing, and retiring devices.</a:t>
            </a:r>
          </a:p>
          <a:p>
            <a:pPr algn="l">
              <a:buFont typeface="Arial" panose="020B0604020202020204" pitchFamily="34" charset="0"/>
              <a:buChar char="•"/>
            </a:pPr>
            <a:r>
              <a:rPr lang="en-US" b="0" i="0" dirty="0">
                <a:solidFill>
                  <a:srgbClr val="171717"/>
                </a:solidFill>
                <a:effectLst/>
                <a:latin typeface="Segoe UI" panose="020B0502040204020203" pitchFamily="34" charset="0"/>
              </a:rPr>
              <a:t>Reduces the infrastructure required to maintain the devices.</a:t>
            </a:r>
          </a:p>
          <a:p>
            <a:pPr algn="l">
              <a:buFont typeface="Arial" panose="020B0604020202020204" pitchFamily="34" charset="0"/>
              <a:buChar char="•"/>
            </a:pPr>
            <a:r>
              <a:rPr lang="en-US" b="0" i="0" dirty="0">
                <a:solidFill>
                  <a:srgbClr val="171717"/>
                </a:solidFill>
                <a:effectLst/>
                <a:latin typeface="Segoe UI" panose="020B0502040204020203" pitchFamily="34" charset="0"/>
              </a:rPr>
              <a:t>Maximizes ease of use for all types of end users.</a:t>
            </a:r>
          </a:p>
          <a:p>
            <a:pPr algn="l"/>
            <a:r>
              <a:rPr lang="en-US" b="0" i="0" dirty="0">
                <a:solidFill>
                  <a:srgbClr val="171717"/>
                </a:solidFill>
                <a:effectLst/>
                <a:latin typeface="Segoe UI" panose="020B0502040204020203" pitchFamily="34" charset="0"/>
              </a:rPr>
              <a:t>From the user's perspective, it only takes a few simple operations to make their device ready to use. The only interaction required from the end user is to connect to a network and to verify their credentials. Everything beyond that is automated.</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35</a:t>
            </a:fld>
            <a:endParaRPr lang="en-US"/>
          </a:p>
        </p:txBody>
      </p:sp>
    </p:spTree>
    <p:extLst>
      <p:ext uri="{BB962C8B-B14F-4D97-AF65-F5344CB8AC3E}">
        <p14:creationId xmlns:p14="http://schemas.microsoft.com/office/powerpoint/2010/main" val="2422122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171717"/>
                </a:solidFill>
                <a:latin typeface="Segoe UI" panose="020B0502040204020203" pitchFamily="34" charset="0"/>
              </a:rPr>
              <a:t>Windows Autopilot</a:t>
            </a:r>
          </a:p>
          <a:p>
            <a:r>
              <a:rPr lang="en-US" b="0" i="0" dirty="0">
                <a:solidFill>
                  <a:srgbClr val="171717"/>
                </a:solidFill>
                <a:effectLst/>
                <a:latin typeface="Segoe UI" panose="020B0502040204020203" pitchFamily="34" charset="0"/>
              </a:rPr>
              <a:t>Windows Autopilot is a collection of technologies used to set up and pre-configure new devices, getting them ready for productive use. Windows Autopilot can be used to deploy Windows PCs or HoloLens 2 devices. For more information about deploying HoloLens 2 with Autopilot, see </a:t>
            </a:r>
            <a:r>
              <a:rPr lang="en-US" b="0" i="0" u="sng" dirty="0">
                <a:effectLst/>
                <a:latin typeface="Segoe UI" panose="020B0502040204020203" pitchFamily="34" charset="0"/>
                <a:hlinkClick r:id="rId3"/>
              </a:rPr>
              <a:t>Windows Autopilot for HoloLens 2</a:t>
            </a:r>
            <a:r>
              <a:rPr lang="en-US"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36</a:t>
            </a:fld>
            <a:endParaRPr lang="en-US"/>
          </a:p>
        </p:txBody>
      </p:sp>
    </p:spTree>
    <p:extLst>
      <p:ext uri="{BB962C8B-B14F-4D97-AF65-F5344CB8AC3E}">
        <p14:creationId xmlns:p14="http://schemas.microsoft.com/office/powerpoint/2010/main" val="2161852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a:p>
            <a:r>
              <a:rPr lang="en-US" dirty="0"/>
              <a:t>C</a:t>
            </a:r>
          </a:p>
          <a:p>
            <a:r>
              <a:rPr lang="en-US" dirty="0"/>
              <a:t>A</a:t>
            </a:r>
          </a:p>
        </p:txBody>
      </p:sp>
      <p:sp>
        <p:nvSpPr>
          <p:cNvPr id="4" name="Slide Number Placeholder 3"/>
          <p:cNvSpPr>
            <a:spLocks noGrp="1"/>
          </p:cNvSpPr>
          <p:nvPr>
            <p:ph type="sldNum" sz="quarter" idx="5"/>
          </p:nvPr>
        </p:nvSpPr>
        <p:spPr/>
        <p:txBody>
          <a:bodyPr/>
          <a:lstStyle/>
          <a:p>
            <a:fld id="{7F5B124C-464C-4E29-886C-2262B26081D7}" type="slidenum">
              <a:rPr lang="en-US" smtClean="0"/>
              <a:t>37</a:t>
            </a:fld>
            <a:endParaRPr lang="en-US"/>
          </a:p>
        </p:txBody>
      </p:sp>
    </p:spTree>
    <p:extLst>
      <p:ext uri="{BB962C8B-B14F-4D97-AF65-F5344CB8AC3E}">
        <p14:creationId xmlns:p14="http://schemas.microsoft.com/office/powerpoint/2010/main" val="336877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To quickly step through the areas of Microsoft Endpoint Manager, see </a:t>
            </a:r>
            <a:r>
              <a:rPr lang="en-US" b="0" i="0" u="none" strike="noStrike" dirty="0">
                <a:effectLst/>
                <a:latin typeface="Segoe UI" panose="020B0502040204020203" pitchFamily="34" charset="0"/>
                <a:hlinkClick r:id="rId3"/>
              </a:rPr>
              <a:t>Tutorial: Walkthrough Intune in Microsoft Endpoint Manager</a:t>
            </a:r>
            <a:r>
              <a:rPr lang="en-US"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3</a:t>
            </a:fld>
            <a:endParaRPr lang="en-US"/>
          </a:p>
        </p:txBody>
      </p:sp>
    </p:spTree>
    <p:extLst>
      <p:ext uri="{BB962C8B-B14F-4D97-AF65-F5344CB8AC3E}">
        <p14:creationId xmlns:p14="http://schemas.microsoft.com/office/powerpoint/2010/main" val="3859925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Microsoft Intune, which is a part of Microsoft Endpoint Manager, provides the cloud infrastructure, the cloud-based mobile device management (MDM), cloud-based mobile application management (MAM), and cloud-based PC management for your organization. It lets you protect your organization by controlling features and settings on Android, Android Enterprise, iOS/</a:t>
            </a:r>
            <a:r>
              <a:rPr lang="en-US" b="0" i="0" dirty="0" err="1">
                <a:solidFill>
                  <a:srgbClr val="171717"/>
                </a:solidFill>
                <a:effectLst/>
                <a:latin typeface="Segoe UI" panose="020B0502040204020203" pitchFamily="34" charset="0"/>
              </a:rPr>
              <a:t>iPadOS</a:t>
            </a:r>
            <a:r>
              <a:rPr lang="en-US" b="0" i="0" dirty="0">
                <a:solidFill>
                  <a:srgbClr val="171717"/>
                </a:solidFill>
                <a:effectLst/>
                <a:latin typeface="Segoe UI" panose="020B0502040204020203" pitchFamily="34" charset="0"/>
              </a:rPr>
              <a:t>, macOS, and Windows 10/11 devices. It integrates closely with Azure Active Directory (Azure AD) for identity and access control and Azure Information Protection and advanced threat protection products for data protection. When you use it with Microsoft 365, you can enable your workforce to be productive on all their devices while keeping your organization's information protected. If you have on-premises infrastructure, such as Exchange or an Active Directory, you can use Intune connectors to help you connect to external services. Intune, which is a part of Microsoft Endpoint Manager, is included in Microsoft's </a:t>
            </a:r>
            <a:r>
              <a:rPr lang="en-US" b="0" i="0" u="none" strike="noStrike" dirty="0">
                <a:effectLst/>
                <a:latin typeface="Segoe UI" panose="020B0502040204020203" pitchFamily="34" charset="0"/>
                <a:hlinkClick r:id="rId3"/>
              </a:rPr>
              <a:t>Enterprise Mobility + Security (EMS) suite</a:t>
            </a:r>
            <a:r>
              <a:rPr lang="en-US"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5</a:t>
            </a:fld>
            <a:endParaRPr lang="en-US"/>
          </a:p>
        </p:txBody>
      </p:sp>
    </p:spTree>
    <p:extLst>
      <p:ext uri="{BB962C8B-B14F-4D97-AF65-F5344CB8AC3E}">
        <p14:creationId xmlns:p14="http://schemas.microsoft.com/office/powerpoint/2010/main" val="4237407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Intune is part of Microsoft's </a:t>
            </a:r>
            <a:r>
              <a:rPr lang="en-US" b="0" i="0" u="none" strike="noStrike" dirty="0">
                <a:effectLst/>
                <a:latin typeface="Segoe UI" panose="020B0502040204020203" pitchFamily="34" charset="0"/>
                <a:hlinkClick r:id="rId3"/>
              </a:rPr>
              <a:t>Enterprise Mobility + Security (EMS) suite</a:t>
            </a:r>
            <a:r>
              <a:rPr lang="en-US" b="0" i="0" dirty="0">
                <a:solidFill>
                  <a:srgbClr val="171717"/>
                </a:solidFill>
                <a:effectLst/>
                <a:latin typeface="Segoe UI" panose="020B0502040204020203" pitchFamily="34" charset="0"/>
              </a:rPr>
              <a:t>. Intune integrates with Azure Active Directory (Azure AD) to control who has access and what they can access. It also integrates with Azure Information Protection for data protection. It can be used with the Microsoft 365 suite of products. For example, you can deploy Microsoft Teams, OneNote, and other Microsoft 365 apps to devices. This feature enables people in your organization to be productive on all of their devices while keeping your organization’s information protected with the policies you create.</a:t>
            </a:r>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6</a:t>
            </a:fld>
            <a:endParaRPr lang="en-US"/>
          </a:p>
        </p:txBody>
      </p:sp>
    </p:spTree>
    <p:extLst>
      <p:ext uri="{BB962C8B-B14F-4D97-AF65-F5344CB8AC3E}">
        <p14:creationId xmlns:p14="http://schemas.microsoft.com/office/powerpoint/2010/main" val="178553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7</a:t>
            </a:fld>
            <a:endParaRPr lang="en-US"/>
          </a:p>
        </p:txBody>
      </p:sp>
    </p:spTree>
    <p:extLst>
      <p:ext uri="{BB962C8B-B14F-4D97-AF65-F5344CB8AC3E}">
        <p14:creationId xmlns:p14="http://schemas.microsoft.com/office/powerpoint/2010/main" val="250513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Intune, you manage devices using an approach that's right for you. For organization-owned devices, you may want full control over the devices, including settings, features, and security. In this approach, devices and users of these devices "enroll" in Intune. Once enrolled, they receive your rules and settings through policies configured in Intune. For example, you can set password and PIN requirements, create a VPN connection, set up threat protection, and more.</a:t>
            </a:r>
          </a:p>
          <a:p>
            <a:pPr algn="l"/>
            <a:r>
              <a:rPr lang="en-US" b="0" i="0" dirty="0">
                <a:solidFill>
                  <a:srgbClr val="171717"/>
                </a:solidFill>
                <a:effectLst/>
                <a:latin typeface="Segoe UI" panose="020B0502040204020203" pitchFamily="34" charset="0"/>
              </a:rPr>
              <a:t>For personal devices, or bring-your-own devices (BYOD), users may not want their organization administrators to have full control. In this approach, give users options. For example, users </a:t>
            </a:r>
            <a:r>
              <a:rPr lang="en-US" b="0" i="0" u="none" strike="noStrike" dirty="0">
                <a:solidFill>
                  <a:srgbClr val="171717"/>
                </a:solidFill>
                <a:effectLst/>
                <a:latin typeface="Segoe UI" panose="020B0502040204020203" pitchFamily="34" charset="0"/>
                <a:hlinkClick r:id="rId3"/>
              </a:rPr>
              <a:t>enroll</a:t>
            </a:r>
            <a:r>
              <a:rPr lang="en-US" b="0" i="0" dirty="0">
                <a:solidFill>
                  <a:srgbClr val="171717"/>
                </a:solidFill>
                <a:effectLst/>
                <a:latin typeface="Segoe UI" panose="020B0502040204020203" pitchFamily="34" charset="0"/>
              </a:rPr>
              <a:t> their devices if they want full access to your organization's resources. Or, if these users only want access to email or Microsoft Teams, then use app protection policies that require multi-factor authentication (MFA) to use these apps.</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8</a:t>
            </a:fld>
            <a:endParaRPr lang="en-US"/>
          </a:p>
        </p:txBody>
      </p:sp>
    </p:spTree>
    <p:extLst>
      <p:ext uri="{BB962C8B-B14F-4D97-AF65-F5344CB8AC3E}">
        <p14:creationId xmlns:p14="http://schemas.microsoft.com/office/powerpoint/2010/main" val="126720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Manage apps</a:t>
            </a:r>
          </a:p>
          <a:p>
            <a:pPr algn="l"/>
            <a:r>
              <a:rPr lang="en-US" b="0" i="0" dirty="0">
                <a:solidFill>
                  <a:srgbClr val="171717"/>
                </a:solidFill>
                <a:effectLst/>
                <a:latin typeface="Segoe UI" panose="020B0502040204020203" pitchFamily="34" charset="0"/>
              </a:rPr>
              <a:t>Mobile application management (MAM) in Intune is designed to protect organization data at the application level, including custom apps and store apps. App management can be used on organization-owned devices and personal devices.</a:t>
            </a:r>
          </a:p>
          <a:p>
            <a:pPr algn="l"/>
            <a:r>
              <a:rPr lang="en-US" b="0" i="0" dirty="0">
                <a:solidFill>
                  <a:srgbClr val="171717"/>
                </a:solidFill>
                <a:effectLst/>
                <a:latin typeface="Segoe UI" panose="020B0502040204020203" pitchFamily="34" charset="0"/>
              </a:rPr>
              <a:t>When apps are managed in Intune, administrators can:</a:t>
            </a:r>
          </a:p>
          <a:p>
            <a:pPr algn="l">
              <a:buFont typeface="Arial" panose="020B0604020202020204" pitchFamily="34" charset="0"/>
              <a:buChar char="•"/>
            </a:pPr>
            <a:r>
              <a:rPr lang="en-US" b="0" i="0" dirty="0">
                <a:solidFill>
                  <a:srgbClr val="171717"/>
                </a:solidFill>
                <a:effectLst/>
                <a:latin typeface="Segoe UI" panose="020B0502040204020203" pitchFamily="34" charset="0"/>
              </a:rPr>
              <a:t>Add and assign mobile apps to user groups and devices, including users in specific groups, devices in specific groups, and more.</a:t>
            </a:r>
          </a:p>
          <a:p>
            <a:pPr algn="l">
              <a:buFont typeface="Arial" panose="020B0604020202020204" pitchFamily="34" charset="0"/>
              <a:buChar char="•"/>
            </a:pPr>
            <a:r>
              <a:rPr lang="en-US" b="0" i="0" dirty="0">
                <a:solidFill>
                  <a:srgbClr val="171717"/>
                </a:solidFill>
                <a:effectLst/>
                <a:latin typeface="Segoe UI" panose="020B0502040204020203" pitchFamily="34" charset="0"/>
              </a:rPr>
              <a:t>Configure apps to start or run with specific settings enabled and update existing apps already on the device.</a:t>
            </a:r>
          </a:p>
          <a:p>
            <a:pPr algn="l">
              <a:buFont typeface="Arial" panose="020B0604020202020204" pitchFamily="34" charset="0"/>
              <a:buChar char="•"/>
            </a:pPr>
            <a:r>
              <a:rPr lang="en-US" b="0" i="0" dirty="0">
                <a:solidFill>
                  <a:srgbClr val="171717"/>
                </a:solidFill>
                <a:effectLst/>
                <a:latin typeface="Segoe UI" panose="020B0502040204020203" pitchFamily="34" charset="0"/>
              </a:rPr>
              <a:t>See reports on which apps are used and track their usage.</a:t>
            </a:r>
          </a:p>
          <a:p>
            <a:pPr algn="l">
              <a:buFont typeface="Arial" panose="020B0604020202020204" pitchFamily="34" charset="0"/>
              <a:buChar char="•"/>
            </a:pPr>
            <a:r>
              <a:rPr lang="en-US" b="0" i="0" dirty="0">
                <a:solidFill>
                  <a:srgbClr val="171717"/>
                </a:solidFill>
                <a:effectLst/>
                <a:latin typeface="Segoe UI" panose="020B0502040204020203" pitchFamily="34" charset="0"/>
              </a:rPr>
              <a:t>Do a selective wipe by removing only organization data from apps.</a:t>
            </a:r>
          </a:p>
          <a:p>
            <a:pPr algn="l"/>
            <a:r>
              <a:rPr lang="en-US" b="0" i="0" dirty="0">
                <a:solidFill>
                  <a:srgbClr val="171717"/>
                </a:solidFill>
                <a:effectLst/>
                <a:latin typeface="Segoe UI" panose="020B0502040204020203" pitchFamily="34" charset="0"/>
              </a:rPr>
              <a:t>One way that Intune provides mobile app security is through </a:t>
            </a:r>
            <a:r>
              <a:rPr lang="en-US" b="1" i="0" u="none" strike="noStrike" dirty="0">
                <a:solidFill>
                  <a:srgbClr val="171717"/>
                </a:solidFill>
                <a:effectLst/>
                <a:latin typeface="Segoe UI" panose="020B0502040204020203" pitchFamily="34" charset="0"/>
                <a:hlinkClick r:id="rId3"/>
              </a:rPr>
              <a:t>app protection policies</a:t>
            </a:r>
            <a:r>
              <a:rPr lang="en-US" b="0" i="0" dirty="0">
                <a:solidFill>
                  <a:srgbClr val="171717"/>
                </a:solidFill>
                <a:effectLst/>
                <a:latin typeface="Segoe UI" panose="020B0502040204020203" pitchFamily="34" charset="0"/>
              </a:rPr>
              <a:t>. App protection policies:</a:t>
            </a:r>
          </a:p>
          <a:p>
            <a:pPr algn="l">
              <a:buFont typeface="Arial" panose="020B0604020202020204" pitchFamily="34" charset="0"/>
              <a:buChar char="•"/>
            </a:pPr>
            <a:r>
              <a:rPr lang="en-US" b="0" i="0" dirty="0">
                <a:solidFill>
                  <a:srgbClr val="171717"/>
                </a:solidFill>
                <a:effectLst/>
                <a:latin typeface="Segoe UI" panose="020B0502040204020203" pitchFamily="34" charset="0"/>
              </a:rPr>
              <a:t>Use Azure AD identity to isolate organization data from personal data. So personal information is isolated from organizational IT awareness. Data accessed using organization credentials are given additional security protection.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Help secure access on personal devices by restricting actions users can take, such as copy-and-paste, save, and view.</a:t>
            </a:r>
          </a:p>
          <a:p>
            <a:pPr algn="l">
              <a:buFont typeface="Arial" panose="020B0604020202020204" pitchFamily="34" charset="0"/>
              <a:buChar char="•"/>
            </a:pPr>
            <a:r>
              <a:rPr lang="en-US" b="0" i="0" dirty="0">
                <a:solidFill>
                  <a:srgbClr val="171717"/>
                </a:solidFill>
                <a:effectLst/>
                <a:latin typeface="Segoe UI" panose="020B0502040204020203" pitchFamily="34" charset="0"/>
              </a:rPr>
              <a:t>Can be created and deployed on devices that are enrolled in Intune, enrolled in another MDM service, or not enrolled in any MDM service. On enrolled devices, app protection policies can add an extra layer of protection.</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9</a:t>
            </a:fld>
            <a:endParaRPr lang="en-US"/>
          </a:p>
        </p:txBody>
      </p:sp>
    </p:spTree>
    <p:extLst>
      <p:ext uri="{BB962C8B-B14F-4D97-AF65-F5344CB8AC3E}">
        <p14:creationId xmlns:p14="http://schemas.microsoft.com/office/powerpoint/2010/main" val="674097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For example, a user signs in to a device with their organization credentials. Their organization identity allows access to data that's denied to their personal identity. As that organization data is used, app protection policies control how the data is saved and shared. When users sign in with their personal identity, those same protections aren't applied. In this way, IT has control of organization data, while end users maintain control and privacy over their personal data.</a:t>
            </a:r>
          </a:p>
          <a:p>
            <a:pPr algn="l"/>
            <a:r>
              <a:rPr lang="en-US" b="0" i="0" dirty="0">
                <a:solidFill>
                  <a:srgbClr val="171717"/>
                </a:solidFill>
                <a:effectLst/>
                <a:latin typeface="Segoe UI" panose="020B0502040204020203" pitchFamily="34" charset="0"/>
              </a:rPr>
              <a:t>You can also use Intune with the other services in EMS. This feature provides your organization's mobile app security beyond what's included with the operating system and any apps. Apps managed with EMS have access to a broader set of mobile app and data protection features.</a:t>
            </a:r>
          </a:p>
          <a:p>
            <a:endParaRPr lang="en-US" dirty="0"/>
          </a:p>
        </p:txBody>
      </p:sp>
      <p:sp>
        <p:nvSpPr>
          <p:cNvPr id="4" name="Slide Number Placeholder 3"/>
          <p:cNvSpPr>
            <a:spLocks noGrp="1"/>
          </p:cNvSpPr>
          <p:nvPr>
            <p:ph type="sldNum" sz="quarter" idx="5"/>
          </p:nvPr>
        </p:nvSpPr>
        <p:spPr/>
        <p:txBody>
          <a:bodyPr/>
          <a:lstStyle/>
          <a:p>
            <a:fld id="{7F5B124C-464C-4E29-886C-2262B26081D7}" type="slidenum">
              <a:rPr lang="en-US" smtClean="0"/>
              <a:t>10</a:t>
            </a:fld>
            <a:endParaRPr lang="en-US"/>
          </a:p>
        </p:txBody>
      </p:sp>
    </p:spTree>
    <p:extLst>
      <p:ext uri="{BB962C8B-B14F-4D97-AF65-F5344CB8AC3E}">
        <p14:creationId xmlns:p14="http://schemas.microsoft.com/office/powerpoint/2010/main" val="268081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C5CB-6A81-4921-B2CB-0E2877989B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9E0E95-2BEA-48FD-885A-4DE55379F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AA559-21F5-40B7-B789-163EA6BB5C88}"/>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BA9C0C55-319B-4AF3-A03A-1D9D5702E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CC557-43E7-483E-A1BF-EA2792273293}"/>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101295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196F-2379-480B-BF84-40C948C585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7CFBA-DEDA-4CEB-8F3B-6660489A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31152-97FA-47E5-9709-8CC48954AA16}"/>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F67208C5-A820-4CD9-8D53-53E16DD12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73DC0-B2EC-464E-8C92-E352EFDFC626}"/>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66662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C2FF1-3C48-4DE6-853D-91D8D9E553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6508F3-C798-48AF-90DD-C62C4D9E60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CF197-3FA1-47B8-B2C8-56A23024C1A5}"/>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F7FFF329-606A-4B86-82B2-5C0EA9062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28062-E758-4B5F-BE2D-63023FEED56A}"/>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278877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1227-43ED-4563-9831-8DA405304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81A92-DF17-4671-A1DD-5739D965A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F0FE95-2F59-48B5-91FF-A9DECE288DCA}"/>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5D688DD0-8DE5-42F7-B788-EAA093F3D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94B58-B955-4628-9E20-A2C541F6D317}"/>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295737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A3EE-1ED7-4566-860F-EBB47DD0B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7E779-2B2A-49E8-B7A7-5EC11BAF2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5154B-CD70-4529-A16F-6F5644A5DFEA}"/>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C137AF68-DF6C-439F-8287-BF6CC0481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FB971-0324-403E-8A5F-8A7DE3D73165}"/>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68803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F4FA-B4C3-41DD-966D-B32316C99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93D66-DCF6-4936-B0C9-CD10D1169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B15030-CB8D-4B8C-BF2B-36A1FADFA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6D2EA5-CDD0-49FB-A830-E8A3BF4F2693}"/>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6" name="Footer Placeholder 5">
            <a:extLst>
              <a:ext uri="{FF2B5EF4-FFF2-40B4-BE49-F238E27FC236}">
                <a16:creationId xmlns:a16="http://schemas.microsoft.com/office/drawing/2014/main" id="{525EC3AF-C9E9-4E1F-825D-D71B338B5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80425-ABFB-4CB1-BC2B-AE1DBD5D70CC}"/>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136455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DC0-4CFD-4D42-BE89-EEF22B7151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AB2311-55AB-4AED-B62D-79E635A9E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56931-DB53-4732-ABA5-C34EB084F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CC1ADE-4F50-4299-8D9F-257B80AE0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CB6D7-B6B1-41B5-9683-AA61806EE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C71E9C-BBC7-41B5-A27A-3669C3901F87}"/>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8" name="Footer Placeholder 7">
            <a:extLst>
              <a:ext uri="{FF2B5EF4-FFF2-40B4-BE49-F238E27FC236}">
                <a16:creationId xmlns:a16="http://schemas.microsoft.com/office/drawing/2014/main" id="{29E2E248-26ED-45A0-BD2F-2BEE72AFF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07CA8-8A37-4CA3-989E-F8660CDBF307}"/>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322380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DCC8-A9DF-40E6-880E-CA9695BD56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F79DE-09C0-43AD-930C-1668A3BB7472}"/>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4" name="Footer Placeholder 3">
            <a:extLst>
              <a:ext uri="{FF2B5EF4-FFF2-40B4-BE49-F238E27FC236}">
                <a16:creationId xmlns:a16="http://schemas.microsoft.com/office/drawing/2014/main" id="{2339E7BF-6F37-46F8-9074-9E964A56D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07AA3-23FD-460B-BAD2-378A1850A9AF}"/>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185223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C963A-D677-4173-93AB-273686CB7081}"/>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3" name="Footer Placeholder 2">
            <a:extLst>
              <a:ext uri="{FF2B5EF4-FFF2-40B4-BE49-F238E27FC236}">
                <a16:creationId xmlns:a16="http://schemas.microsoft.com/office/drawing/2014/main" id="{99A39A5D-C867-4ACD-A6BB-D5ADAB2AD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F8CBA6-2369-4D25-A234-5EBDDB927A6D}"/>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51833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E9A8-DC38-4E61-92EE-6BAE34786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8DCBF7-F927-4131-88BA-65AEFEDCC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50F578-36B8-4A9D-B014-0D5CE61AB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E4CDB-728D-41F2-A236-2CDE173B22EE}"/>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6" name="Footer Placeholder 5">
            <a:extLst>
              <a:ext uri="{FF2B5EF4-FFF2-40B4-BE49-F238E27FC236}">
                <a16:creationId xmlns:a16="http://schemas.microsoft.com/office/drawing/2014/main" id="{C36B1804-654D-4816-B60B-AB8D65F57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0BF21-E428-463F-80DB-184F320A7479}"/>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222982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60EC-1906-4881-934E-26809F475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D79FE-4795-423B-B739-718F622CD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AE570-E136-430F-B917-7B45EC33A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1CDA1-8038-450C-AF00-6004E6DBAE38}"/>
              </a:ext>
            </a:extLst>
          </p:cNvPr>
          <p:cNvSpPr>
            <a:spLocks noGrp="1"/>
          </p:cNvSpPr>
          <p:nvPr>
            <p:ph type="dt" sz="half" idx="10"/>
          </p:nvPr>
        </p:nvSpPr>
        <p:spPr/>
        <p:txBody>
          <a:bodyPr/>
          <a:lstStyle/>
          <a:p>
            <a:fld id="{BDE6C8B2-B847-48BA-9F8D-A0D987F44034}" type="datetimeFigureOut">
              <a:rPr lang="en-US" smtClean="0"/>
              <a:t>1/27/2022</a:t>
            </a:fld>
            <a:endParaRPr lang="en-US"/>
          </a:p>
        </p:txBody>
      </p:sp>
      <p:sp>
        <p:nvSpPr>
          <p:cNvPr id="6" name="Footer Placeholder 5">
            <a:extLst>
              <a:ext uri="{FF2B5EF4-FFF2-40B4-BE49-F238E27FC236}">
                <a16:creationId xmlns:a16="http://schemas.microsoft.com/office/drawing/2014/main" id="{E68DFBBF-901C-4053-8E11-D005FE462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326B1-0C22-4F30-88E0-21138E92A16B}"/>
              </a:ext>
            </a:extLst>
          </p:cNvPr>
          <p:cNvSpPr>
            <a:spLocks noGrp="1"/>
          </p:cNvSpPr>
          <p:nvPr>
            <p:ph type="sldNum" sz="quarter" idx="12"/>
          </p:nvPr>
        </p:nvSpPr>
        <p:spPr/>
        <p:txBody>
          <a:bodyPr/>
          <a:lstStyle/>
          <a:p>
            <a:fld id="{69BE7269-F3C9-42E4-BB08-4F56F86BE138}" type="slidenum">
              <a:rPr lang="en-US" smtClean="0"/>
              <a:t>‹#›</a:t>
            </a:fld>
            <a:endParaRPr lang="en-US"/>
          </a:p>
        </p:txBody>
      </p:sp>
    </p:spTree>
    <p:extLst>
      <p:ext uri="{BB962C8B-B14F-4D97-AF65-F5344CB8AC3E}">
        <p14:creationId xmlns:p14="http://schemas.microsoft.com/office/powerpoint/2010/main" val="221688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BCC33-B086-41B4-B40B-D0887B95A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5F8609-C256-46FE-892E-A84CB46A9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49BBB-6A16-4253-9410-DA1F003DE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6C8B2-B847-48BA-9F8D-A0D987F44034}" type="datetimeFigureOut">
              <a:rPr lang="en-US" smtClean="0"/>
              <a:t>1/27/2022</a:t>
            </a:fld>
            <a:endParaRPr lang="en-US"/>
          </a:p>
        </p:txBody>
      </p:sp>
      <p:sp>
        <p:nvSpPr>
          <p:cNvPr id="5" name="Footer Placeholder 4">
            <a:extLst>
              <a:ext uri="{FF2B5EF4-FFF2-40B4-BE49-F238E27FC236}">
                <a16:creationId xmlns:a16="http://schemas.microsoft.com/office/drawing/2014/main" id="{67D033E2-9B19-4822-8559-44DEEF476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008484-3CB0-448F-856B-BE04DF13A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E7269-F3C9-42E4-BB08-4F56F86BE138}" type="slidenum">
              <a:rPr lang="en-US" smtClean="0"/>
              <a:t>‹#›</a:t>
            </a:fld>
            <a:endParaRPr lang="en-US"/>
          </a:p>
        </p:txBody>
      </p:sp>
    </p:spTree>
    <p:extLst>
      <p:ext uri="{BB962C8B-B14F-4D97-AF65-F5344CB8AC3E}">
        <p14:creationId xmlns:p14="http://schemas.microsoft.com/office/powerpoint/2010/main" val="51279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ocs.microsoft.com/en-us/configmgr/comanage/overview"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0E03CC-2855-4C07-BD1E-242AF62F2ED8}"/>
              </a:ext>
            </a:extLst>
          </p:cNvPr>
          <p:cNvSpPr>
            <a:spLocks noGrp="1"/>
          </p:cNvSpPr>
          <p:nvPr>
            <p:ph type="ctrTitle"/>
          </p:nvPr>
        </p:nvSpPr>
        <p:spPr>
          <a:xfrm>
            <a:off x="941854" y="1169516"/>
            <a:ext cx="6792445" cy="3160113"/>
          </a:xfrm>
        </p:spPr>
        <p:txBody>
          <a:bodyPr anchor="b">
            <a:noAutofit/>
          </a:bodyPr>
          <a:lstStyle/>
          <a:p>
            <a:pPr algn="l"/>
            <a:r>
              <a:rPr lang="en-US" sz="4800">
                <a:solidFill>
                  <a:srgbClr val="FFFFFF"/>
                </a:solidFill>
              </a:rPr>
              <a:t>Introduction to Microsoft Intune and Microsoft Endpoint Manager </a:t>
            </a:r>
            <a:br>
              <a:rPr lang="en-US" sz="4800">
                <a:solidFill>
                  <a:srgbClr val="FFFFFF"/>
                </a:solidFill>
              </a:rPr>
            </a:br>
            <a:r>
              <a:rPr lang="en-US" sz="4800">
                <a:solidFill>
                  <a:srgbClr val="FFFFFF"/>
                </a:solidFill>
              </a:rPr>
              <a:t>for Public Cloud</a:t>
            </a:r>
            <a:endParaRPr lang="en-US" sz="4800" dirty="0">
              <a:solidFill>
                <a:srgbClr val="FFFFFF"/>
              </a:solidFill>
            </a:endParaRPr>
          </a:p>
        </p:txBody>
      </p:sp>
      <p:sp>
        <p:nvSpPr>
          <p:cNvPr id="25" name="Rectangle 24">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4631D4B-140D-4806-AE25-E666C608AEF1}"/>
              </a:ext>
            </a:extLst>
          </p:cNvPr>
          <p:cNvSpPr>
            <a:spLocks noGrp="1"/>
          </p:cNvSpPr>
          <p:nvPr>
            <p:ph type="subTitle" idx="1"/>
          </p:nvPr>
        </p:nvSpPr>
        <p:spPr>
          <a:xfrm>
            <a:off x="9688436" y="217058"/>
            <a:ext cx="2375764" cy="469325"/>
          </a:xfrm>
        </p:spPr>
        <p:txBody>
          <a:bodyPr anchor="t">
            <a:normAutofit fontScale="92500" lnSpcReduction="10000"/>
          </a:bodyPr>
          <a:lstStyle/>
          <a:p>
            <a:pPr algn="l"/>
            <a:r>
              <a:rPr lang="en-US" sz="3200" b="1" dirty="0">
                <a:solidFill>
                  <a:schemeClr val="accent4"/>
                </a:solidFill>
              </a:rPr>
              <a:t>MODULE 03</a:t>
            </a:r>
          </a:p>
          <a:p>
            <a:pPr algn="l"/>
            <a:endParaRPr lang="en-US" sz="4400" b="1" dirty="0">
              <a:solidFill>
                <a:schemeClr val="accent4"/>
              </a:solidFill>
            </a:endParaRPr>
          </a:p>
        </p:txBody>
      </p:sp>
      <p:pic>
        <p:nvPicPr>
          <p:cNvPr id="7" name="Graphic 6" descr="Cloud">
            <a:extLst>
              <a:ext uri="{FF2B5EF4-FFF2-40B4-BE49-F238E27FC236}">
                <a16:creationId xmlns:a16="http://schemas.microsoft.com/office/drawing/2014/main" id="{B388DEDA-4D88-4012-9AF2-75EEFC5ED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981" y="1842090"/>
            <a:ext cx="3173819" cy="3173819"/>
          </a:xfrm>
          <a:prstGeom prst="rect">
            <a:avLst/>
          </a:prstGeom>
        </p:spPr>
      </p:pic>
      <p:sp>
        <p:nvSpPr>
          <p:cNvPr id="4" name="TextBox 3">
            <a:extLst>
              <a:ext uri="{FF2B5EF4-FFF2-40B4-BE49-F238E27FC236}">
                <a16:creationId xmlns:a16="http://schemas.microsoft.com/office/drawing/2014/main" id="{F96C486D-6E46-41FD-8C42-A5210EFFB0B8}"/>
              </a:ext>
            </a:extLst>
          </p:cNvPr>
          <p:cNvSpPr txBox="1"/>
          <p:nvPr/>
        </p:nvSpPr>
        <p:spPr>
          <a:xfrm>
            <a:off x="941854" y="4507109"/>
            <a:ext cx="3935821" cy="646331"/>
          </a:xfrm>
          <a:prstGeom prst="rect">
            <a:avLst/>
          </a:prstGeom>
          <a:noFill/>
        </p:spPr>
        <p:txBody>
          <a:bodyPr wrap="none" rtlCol="0">
            <a:spAutoFit/>
          </a:bodyPr>
          <a:lstStyle/>
          <a:p>
            <a:r>
              <a:rPr lang="en-US" sz="3600" dirty="0">
                <a:solidFill>
                  <a:schemeClr val="accent4"/>
                </a:solidFill>
              </a:rPr>
              <a:t>Dr. Rigoberto Garcia</a:t>
            </a:r>
          </a:p>
        </p:txBody>
      </p:sp>
    </p:spTree>
    <p:extLst>
      <p:ext uri="{BB962C8B-B14F-4D97-AF65-F5344CB8AC3E}">
        <p14:creationId xmlns:p14="http://schemas.microsoft.com/office/powerpoint/2010/main" val="32749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A1E3886-C12A-42A8-977E-CA736728F520}"/>
              </a:ext>
            </a:extLst>
          </p:cNvPr>
          <p:cNvPicPr>
            <a:picLocks noGrp="1" noChangeAspect="1"/>
          </p:cNvPicPr>
          <p:nvPr>
            <p:ph idx="1"/>
          </p:nvPr>
        </p:nvPicPr>
        <p:blipFill>
          <a:blip r:embed="rId3"/>
          <a:stretch>
            <a:fillRect/>
          </a:stretch>
        </p:blipFill>
        <p:spPr>
          <a:xfrm>
            <a:off x="621675" y="1392697"/>
            <a:ext cx="6589537" cy="4069038"/>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7200" b="1" i="0" kern="1200" dirty="0">
                <a:solidFill>
                  <a:schemeClr val="tx1"/>
                </a:solidFill>
                <a:effectLst/>
                <a:latin typeface="+mj-lt"/>
                <a:ea typeface="+mj-ea"/>
                <a:cs typeface="+mj-cs"/>
              </a:rPr>
              <a:t>Manage apps</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416222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a:xfrm>
            <a:off x="965199" y="447741"/>
            <a:ext cx="4278623" cy="1645919"/>
          </a:xfrm>
        </p:spPr>
        <p:txBody>
          <a:bodyPr>
            <a:normAutofit/>
          </a:bodyPr>
          <a:lstStyle/>
          <a:p>
            <a:r>
              <a:rPr lang="en-US" sz="3700" b="1">
                <a:latin typeface="Segoe UI" panose="020B0502040204020203" pitchFamily="34" charset="0"/>
              </a:rPr>
              <a:t>Compliance and conditional access</a:t>
            </a:r>
            <a:endParaRPr lang="en-US" sz="3700"/>
          </a:p>
        </p:txBody>
      </p:sp>
      <p:sp>
        <p:nvSpPr>
          <p:cNvPr id="31" name="Freeform: Shape 20">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Shape 24">
            <a:extLst>
              <a:ext uri="{FF2B5EF4-FFF2-40B4-BE49-F238E27FC236}">
                <a16:creationId xmlns:a16="http://schemas.microsoft.com/office/drawing/2014/main" id="{19D0EF7D-8D7F-4A18-A68B-92E2D448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 name="Group 26">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28"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a:xfrm>
            <a:off x="965199" y="2615479"/>
            <a:ext cx="5130801" cy="3697413"/>
          </a:xfrm>
        </p:spPr>
        <p:txBody>
          <a:bodyPr>
            <a:normAutofit lnSpcReduction="10000"/>
          </a:bodyPr>
          <a:lstStyle/>
          <a:p>
            <a:r>
              <a:rPr lang="en-US" sz="1800" dirty="0">
                <a:solidFill>
                  <a:schemeClr val="bg1"/>
                </a:solidFill>
              </a:rPr>
              <a:t>Types of Conditional Access</a:t>
            </a:r>
          </a:p>
          <a:p>
            <a:pPr lvl="1"/>
            <a:r>
              <a:rPr lang="en-US" sz="1800" dirty="0">
                <a:solidFill>
                  <a:schemeClr val="bg1"/>
                </a:solidFill>
              </a:rPr>
              <a:t>Conditional access based on network access control</a:t>
            </a:r>
          </a:p>
          <a:p>
            <a:pPr lvl="1"/>
            <a:r>
              <a:rPr lang="en-US" sz="1800" dirty="0">
                <a:solidFill>
                  <a:schemeClr val="bg1"/>
                </a:solidFill>
              </a:rPr>
              <a:t>Conditional access based on device risk</a:t>
            </a:r>
          </a:p>
          <a:p>
            <a:pPr lvl="1"/>
            <a:r>
              <a:rPr lang="en-US" sz="1800" dirty="0">
                <a:solidFill>
                  <a:schemeClr val="bg1"/>
                </a:solidFill>
              </a:rPr>
              <a:t>Conditional access for Windows PCs</a:t>
            </a:r>
          </a:p>
          <a:p>
            <a:pPr lvl="2"/>
            <a:r>
              <a:rPr lang="en-US" sz="1800" dirty="0">
                <a:solidFill>
                  <a:schemeClr val="bg1"/>
                </a:solidFill>
              </a:rPr>
              <a:t>Corporate-owned</a:t>
            </a:r>
          </a:p>
          <a:p>
            <a:pPr lvl="3"/>
            <a:r>
              <a:rPr lang="en-US" dirty="0">
                <a:solidFill>
                  <a:schemeClr val="bg1"/>
                </a:solidFill>
              </a:rPr>
              <a:t>Hybrid Azure AD joined</a:t>
            </a:r>
          </a:p>
          <a:p>
            <a:pPr lvl="3"/>
            <a:r>
              <a:rPr lang="en-US" dirty="0">
                <a:solidFill>
                  <a:schemeClr val="bg1"/>
                </a:solidFill>
              </a:rPr>
              <a:t>Azure AD domain joined and Intune management</a:t>
            </a:r>
          </a:p>
          <a:p>
            <a:pPr lvl="2"/>
            <a:r>
              <a:rPr lang="en-US" sz="1800" dirty="0">
                <a:solidFill>
                  <a:schemeClr val="bg1"/>
                </a:solidFill>
              </a:rPr>
              <a:t>Bring your own device (BYOD)</a:t>
            </a:r>
          </a:p>
          <a:p>
            <a:pPr lvl="3"/>
            <a:r>
              <a:rPr lang="en-US" dirty="0">
                <a:solidFill>
                  <a:schemeClr val="bg1"/>
                </a:solidFill>
              </a:rPr>
              <a:t>Workplace join and Intune management</a:t>
            </a:r>
          </a:p>
          <a:p>
            <a:pPr lvl="1"/>
            <a:r>
              <a:rPr lang="en-US" sz="1600" dirty="0">
                <a:solidFill>
                  <a:schemeClr val="bg1"/>
                </a:solidFill>
                <a:latin typeface="Segoe UI" panose="020B0502040204020203" pitchFamily="34" charset="0"/>
              </a:rPr>
              <a:t>App-based conditional access</a:t>
            </a:r>
          </a:p>
          <a:p>
            <a:pPr lvl="1"/>
            <a:endParaRPr lang="en-US" sz="1500" dirty="0">
              <a:solidFill>
                <a:schemeClr val="bg1"/>
              </a:solidFill>
            </a:endParaRPr>
          </a:p>
        </p:txBody>
      </p:sp>
    </p:spTree>
    <p:extLst>
      <p:ext uri="{BB962C8B-B14F-4D97-AF65-F5344CB8AC3E}">
        <p14:creationId xmlns:p14="http://schemas.microsoft.com/office/powerpoint/2010/main" val="316493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5074E3EA-5781-4CBB-AA02-D6D767EC806E}"/>
              </a:ext>
            </a:extLst>
          </p:cNvPr>
          <p:cNvSpPr txBox="1"/>
          <p:nvPr/>
        </p:nvSpPr>
        <p:spPr>
          <a:xfrm>
            <a:off x="3046810" y="2828836"/>
            <a:ext cx="6093618" cy="1200329"/>
          </a:xfrm>
          <a:prstGeom prst="rect">
            <a:avLst/>
          </a:prstGeom>
          <a:noFill/>
        </p:spPr>
        <p:txBody>
          <a:bodyPr wrap="square">
            <a:spAutoFit/>
          </a:bodyPr>
          <a:lstStyle/>
          <a:p>
            <a:br>
              <a:rPr lang="en-US" dirty="0"/>
            </a:br>
            <a:endParaRPr lang="en-US" dirty="0"/>
          </a:p>
          <a:p>
            <a:br>
              <a:rPr lang="en-US" b="0" i="0" dirty="0">
                <a:solidFill>
                  <a:srgbClr val="FFFFFF"/>
                </a:solidFill>
                <a:effectLst/>
                <a:latin typeface="Segoe UI" panose="020B0502040204020203" pitchFamily="34" charset="0"/>
              </a:rPr>
            </a:br>
            <a:endParaRPr lang="en-US" dirty="0"/>
          </a:p>
        </p:txBody>
      </p:sp>
      <p:sp>
        <p:nvSpPr>
          <p:cNvPr id="10" name="Content Placeholder 9">
            <a:extLst>
              <a:ext uri="{FF2B5EF4-FFF2-40B4-BE49-F238E27FC236}">
                <a16:creationId xmlns:a16="http://schemas.microsoft.com/office/drawing/2014/main" id="{0842E74A-455D-41E2-9B0E-212A5C5098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247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5366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2087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970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38200" y="365125"/>
            <a:ext cx="10515600" cy="779463"/>
          </a:xfrm>
        </p:spPr>
        <p:txBody>
          <a:bodyPr/>
          <a:lstStyle/>
          <a:p>
            <a:r>
              <a:rPr lang="en-US" b="0" i="0" dirty="0">
                <a:solidFill>
                  <a:srgbClr val="171717"/>
                </a:solidFill>
                <a:effectLst/>
                <a:latin typeface="Segoe UI" panose="020B0502040204020203" pitchFamily="34" charset="0"/>
              </a:rPr>
              <a:t>On-premises and Cloud</a:t>
            </a:r>
            <a:endParaRPr lang="en-US" dirty="0"/>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lstStyle/>
          <a:p>
            <a:endParaRPr lang="en-US"/>
          </a:p>
        </p:txBody>
      </p:sp>
      <p:pic>
        <p:nvPicPr>
          <p:cNvPr id="2050" name="Picture 2" descr="Diagram of Intune infrastructure.">
            <a:extLst>
              <a:ext uri="{FF2B5EF4-FFF2-40B4-BE49-F238E27FC236}">
                <a16:creationId xmlns:a16="http://schemas.microsoft.com/office/drawing/2014/main" id="{EFFBFAF3-25BE-4F6B-8599-CD81F1A0C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6525"/>
            <a:ext cx="12192000" cy="54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ctrTitle"/>
          </p:nvPr>
        </p:nvSpPr>
        <p:spPr>
          <a:xfrm>
            <a:off x="804673" y="3320859"/>
            <a:ext cx="4573475" cy="2076333"/>
          </a:xfrm>
        </p:spPr>
        <p:txBody>
          <a:bodyPr anchor="t">
            <a:normAutofit/>
          </a:bodyPr>
          <a:lstStyle/>
          <a:p>
            <a:pPr algn="l"/>
            <a:r>
              <a:rPr lang="en-US" sz="3400" b="1" i="0">
                <a:solidFill>
                  <a:schemeClr val="bg1"/>
                </a:solidFill>
                <a:effectLst/>
                <a:latin typeface="Segoe UI" panose="020B0502040204020203" pitchFamily="34" charset="0"/>
              </a:rPr>
              <a:t>Understand Microsoft Endpoint Configuration Manager</a:t>
            </a:r>
            <a:endParaRPr lang="en-US" sz="3400">
              <a:solidFill>
                <a:schemeClr val="bg1"/>
              </a:solidFill>
            </a:endParaRPr>
          </a:p>
        </p:txBody>
      </p:sp>
      <p:sp>
        <p:nvSpPr>
          <p:cNvPr id="4" name="Subtitle 3">
            <a:extLst>
              <a:ext uri="{FF2B5EF4-FFF2-40B4-BE49-F238E27FC236}">
                <a16:creationId xmlns:a16="http://schemas.microsoft.com/office/drawing/2014/main" id="{03F74A45-9850-4A24-A9AD-906B5A4B13B3}"/>
              </a:ext>
            </a:extLst>
          </p:cNvPr>
          <p:cNvSpPr>
            <a:spLocks noGrp="1"/>
          </p:cNvSpPr>
          <p:nvPr>
            <p:ph type="subTitle" idx="1"/>
          </p:nvPr>
        </p:nvSpPr>
        <p:spPr>
          <a:xfrm>
            <a:off x="804673" y="2348680"/>
            <a:ext cx="4662678" cy="972180"/>
          </a:xfrm>
        </p:spPr>
        <p:txBody>
          <a:bodyPr anchor="b">
            <a:normAutofit/>
          </a:bodyPr>
          <a:lstStyle/>
          <a:p>
            <a:pPr algn="l"/>
            <a:endParaRPr lang="en-US" sz="2000">
              <a:solidFill>
                <a:schemeClr val="bg1"/>
              </a:solidFill>
            </a:endParaRPr>
          </a:p>
        </p:txBody>
      </p:sp>
      <p:sp>
        <p:nvSpPr>
          <p:cNvPr id="23" name="Freeform: Shape 22">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Graphic 7" descr="Checkmark">
            <a:extLst>
              <a:ext uri="{FF2B5EF4-FFF2-40B4-BE49-F238E27FC236}">
                <a16:creationId xmlns:a16="http://schemas.microsoft.com/office/drawing/2014/main" id="{E9ED4915-E7BA-4146-8F49-C5ED59C7F6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82895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aptop on a table">
            <a:extLst>
              <a:ext uri="{FF2B5EF4-FFF2-40B4-BE49-F238E27FC236}">
                <a16:creationId xmlns:a16="http://schemas.microsoft.com/office/drawing/2014/main" id="{B50D5715-392F-4814-B640-48B84DB0F5DF}"/>
              </a:ext>
            </a:extLst>
          </p:cNvPr>
          <p:cNvPicPr>
            <a:picLocks noChangeAspect="1"/>
          </p:cNvPicPr>
          <p:nvPr/>
        </p:nvPicPr>
        <p:blipFill rotWithShape="1">
          <a:blip r:embed="rId3"/>
          <a:srcRect l="3443" r="17965" b="-1"/>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04672" y="365125"/>
            <a:ext cx="5266155" cy="1325563"/>
          </a:xfrm>
        </p:spPr>
        <p:txBody>
          <a:bodyPr>
            <a:normAutofit/>
          </a:bodyPr>
          <a:lstStyle/>
          <a:p>
            <a:r>
              <a:rPr lang="en-US" sz="3100" b="1" i="0">
                <a:effectLst/>
                <a:latin typeface="Segoe UI" panose="020B0502040204020203" pitchFamily="34" charset="0"/>
              </a:rPr>
              <a:t>What is Microsoft Endpoint Configuration Manager?</a:t>
            </a:r>
            <a:endParaRPr lang="en-US" sz="3100"/>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a:xfrm>
            <a:off x="804672" y="2022601"/>
            <a:ext cx="3941499" cy="4154361"/>
          </a:xfrm>
        </p:spPr>
        <p:txBody>
          <a:bodyPr>
            <a:normAutofit/>
          </a:bodyPr>
          <a:lstStyle/>
          <a:p>
            <a:r>
              <a:rPr lang="en-US" sz="2000" b="0" i="0">
                <a:effectLst/>
                <a:latin typeface="Segoe UI" panose="020B0502040204020203" pitchFamily="34" charset="0"/>
              </a:rPr>
              <a:t>Leading PC management solution on the market. </a:t>
            </a:r>
          </a:p>
          <a:p>
            <a:pPr lvl="1"/>
            <a:r>
              <a:rPr lang="en-US" sz="2000">
                <a:latin typeface="Segoe UI" panose="020B0502040204020203" pitchFamily="34" charset="0"/>
              </a:rPr>
              <a:t>M</a:t>
            </a:r>
            <a:r>
              <a:rPr lang="en-US" sz="2000" b="0" i="0">
                <a:effectLst/>
                <a:latin typeface="Segoe UI" panose="020B0502040204020203" pitchFamily="34" charset="0"/>
              </a:rPr>
              <a:t>anage </a:t>
            </a:r>
          </a:p>
          <a:p>
            <a:pPr lvl="1"/>
            <a:r>
              <a:rPr lang="en-US" sz="2000" b="0" i="0">
                <a:effectLst/>
                <a:latin typeface="Segoe UI" panose="020B0502040204020203" pitchFamily="34" charset="0"/>
              </a:rPr>
              <a:t>desktops, </a:t>
            </a:r>
          </a:p>
          <a:p>
            <a:pPr lvl="1"/>
            <a:r>
              <a:rPr lang="en-US" sz="2000" b="0" i="0">
                <a:effectLst/>
                <a:latin typeface="Segoe UI" panose="020B0502040204020203" pitchFamily="34" charset="0"/>
              </a:rPr>
              <a:t>servers, and </a:t>
            </a:r>
          </a:p>
          <a:p>
            <a:pPr lvl="1"/>
            <a:r>
              <a:rPr lang="en-US" sz="2000" b="0" i="0">
                <a:effectLst/>
                <a:latin typeface="Segoe UI" panose="020B0502040204020203" pitchFamily="34" charset="0"/>
              </a:rPr>
              <a:t>laptops </a:t>
            </a:r>
            <a:r>
              <a:rPr lang="en-US" sz="2000">
                <a:latin typeface="Segoe UI" panose="020B0502040204020203" pitchFamily="34" charset="0"/>
              </a:rPr>
              <a:t>on a </a:t>
            </a:r>
            <a:r>
              <a:rPr lang="en-US" sz="2000" b="0" i="0">
                <a:effectLst/>
                <a:latin typeface="Segoe UI" panose="020B0502040204020203" pitchFamily="34" charset="0"/>
              </a:rPr>
              <a:t>network or </a:t>
            </a:r>
          </a:p>
          <a:p>
            <a:pPr lvl="1"/>
            <a:r>
              <a:rPr lang="en-US" sz="2000" b="0" i="0">
                <a:effectLst/>
                <a:latin typeface="Segoe UI" panose="020B0502040204020203" pitchFamily="34" charset="0"/>
              </a:rPr>
              <a:t>internet-based solution. </a:t>
            </a:r>
          </a:p>
          <a:p>
            <a:pPr marL="0" indent="0">
              <a:buNone/>
            </a:pPr>
            <a:r>
              <a:rPr lang="en-US" sz="2000" b="0" i="0">
                <a:effectLst/>
                <a:latin typeface="Segoe UI" panose="020B0502040204020203" pitchFamily="34" charset="0"/>
              </a:rPr>
              <a:t>.</a:t>
            </a:r>
            <a:endParaRPr lang="en-US" sz="2000"/>
          </a:p>
        </p:txBody>
      </p:sp>
    </p:spTree>
    <p:extLst>
      <p:ext uri="{BB962C8B-B14F-4D97-AF65-F5344CB8AC3E}">
        <p14:creationId xmlns:p14="http://schemas.microsoft.com/office/powerpoint/2010/main" val="282125208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obile device with apps">
            <a:extLst>
              <a:ext uri="{FF2B5EF4-FFF2-40B4-BE49-F238E27FC236}">
                <a16:creationId xmlns:a16="http://schemas.microsoft.com/office/drawing/2014/main" id="{AB966AFD-2225-4991-AA30-C4660128B4F6}"/>
              </a:ext>
            </a:extLst>
          </p:cNvPr>
          <p:cNvPicPr>
            <a:picLocks noChangeAspect="1"/>
          </p:cNvPicPr>
          <p:nvPr/>
        </p:nvPicPr>
        <p:blipFill rotWithShape="1">
          <a:blip r:embed="rId2"/>
          <a:srcRect l="33772"/>
          <a:stretch/>
        </p:blipFill>
        <p:spPr>
          <a:xfrm>
            <a:off x="4117521" y="10"/>
            <a:ext cx="8074479" cy="6857990"/>
          </a:xfrm>
          <a:prstGeom prst="rect">
            <a:avLst/>
          </a:prstGeom>
        </p:spPr>
      </p:pic>
      <p:sp>
        <p:nvSpPr>
          <p:cNvPr id="9" name="Freeform: Shape 8">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04672" y="365125"/>
            <a:ext cx="5266155" cy="1325563"/>
          </a:xfrm>
        </p:spPr>
        <p:txBody>
          <a:bodyPr>
            <a:normAutofit/>
          </a:bodyPr>
          <a:lstStyle/>
          <a:p>
            <a:r>
              <a:rPr lang="en-US" sz="3400" b="1">
                <a:latin typeface="Segoe UI" panose="020B0502040204020203" pitchFamily="34" charset="0"/>
                <a:cs typeface="Segoe UI" panose="020B0502040204020203" pitchFamily="34" charset="0"/>
              </a:rPr>
              <a:t>When to use Configuration Manager?</a:t>
            </a:r>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a:xfrm>
            <a:off x="804672" y="2022601"/>
            <a:ext cx="3941499" cy="4154361"/>
          </a:xfrm>
        </p:spPr>
        <p:txBody>
          <a:bodyPr>
            <a:normAutofit/>
          </a:bodyPr>
          <a:lstStyle/>
          <a:p>
            <a:r>
              <a:rPr lang="en-US" sz="1400"/>
              <a:t>To use Configuration Manager, </a:t>
            </a:r>
          </a:p>
          <a:p>
            <a:pPr lvl="1"/>
            <a:r>
              <a:rPr lang="en-US" sz="1400"/>
              <a:t>attach your Configuration Manager deployment to the Microsoft 365 cloud, </a:t>
            </a:r>
          </a:p>
          <a:p>
            <a:pPr lvl="2"/>
            <a:r>
              <a:rPr lang="en-US" sz="1400"/>
              <a:t>which will:</a:t>
            </a:r>
          </a:p>
          <a:p>
            <a:pPr lvl="2"/>
            <a:r>
              <a:rPr lang="en-US" sz="1400"/>
              <a:t>provide integration with Intune, </a:t>
            </a:r>
          </a:p>
          <a:p>
            <a:pPr lvl="2"/>
            <a:r>
              <a:rPr lang="en-US" sz="1400"/>
              <a:t>Azure AD, </a:t>
            </a:r>
          </a:p>
          <a:p>
            <a:pPr lvl="2"/>
            <a:r>
              <a:rPr lang="en-US" sz="1400"/>
              <a:t>Microsoft Defender ATP, and </a:t>
            </a:r>
          </a:p>
          <a:p>
            <a:pPr lvl="2"/>
            <a:r>
              <a:rPr lang="en-US" sz="1400"/>
              <a:t>other cloud services. </a:t>
            </a:r>
          </a:p>
          <a:p>
            <a:pPr lvl="1"/>
            <a:r>
              <a:rPr lang="en-US" sz="1400"/>
              <a:t>Use Configuration Manager to:</a:t>
            </a:r>
          </a:p>
          <a:p>
            <a:pPr lvl="2"/>
            <a:r>
              <a:rPr lang="en-US" sz="1400"/>
              <a:t>deploy apps, </a:t>
            </a:r>
          </a:p>
          <a:p>
            <a:pPr lvl="2"/>
            <a:r>
              <a:rPr lang="en-US" sz="1400"/>
              <a:t>software updates, </a:t>
            </a:r>
          </a:p>
          <a:p>
            <a:pPr lvl="2"/>
            <a:r>
              <a:rPr lang="en-US" sz="1400"/>
              <a:t>operating systems, </a:t>
            </a:r>
          </a:p>
          <a:p>
            <a:pPr lvl="2"/>
            <a:r>
              <a:rPr lang="en-US" sz="1400"/>
              <a:t>configure sites </a:t>
            </a:r>
          </a:p>
          <a:p>
            <a:pPr lvl="2"/>
            <a:r>
              <a:rPr lang="en-US" sz="1400"/>
              <a:t>clients, </a:t>
            </a:r>
          </a:p>
          <a:p>
            <a:pPr lvl="2"/>
            <a:r>
              <a:rPr lang="en-US" sz="1400"/>
              <a:t>run and monitor management tasks. </a:t>
            </a:r>
          </a:p>
        </p:txBody>
      </p:sp>
    </p:spTree>
    <p:extLst>
      <p:ext uri="{BB962C8B-B14F-4D97-AF65-F5344CB8AC3E}">
        <p14:creationId xmlns:p14="http://schemas.microsoft.com/office/powerpoint/2010/main" val="6881654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8DA3-CBA5-4357-A5C5-C6C27133A3D8}"/>
              </a:ext>
            </a:extLst>
          </p:cNvPr>
          <p:cNvSpPr>
            <a:spLocks noGrp="1"/>
          </p:cNvSpPr>
          <p:nvPr>
            <p:ph type="title"/>
          </p:nvPr>
        </p:nvSpPr>
        <p:spPr>
          <a:xfrm>
            <a:off x="4965430" y="629268"/>
            <a:ext cx="6586491" cy="1286160"/>
          </a:xfrm>
        </p:spPr>
        <p:txBody>
          <a:bodyPr anchor="b">
            <a:normAutofit/>
          </a:bodyPr>
          <a:lstStyle/>
          <a:p>
            <a:r>
              <a:rPr lang="en-US" sz="4100" b="1" i="0">
                <a:effectLst/>
                <a:latin typeface="Segoe UI" panose="020B0502040204020203" pitchFamily="34" charset="0"/>
              </a:rPr>
              <a:t> What is Microsoft Endpoint Manager?</a:t>
            </a:r>
            <a:endParaRPr lang="en-US" sz="4100"/>
          </a:p>
        </p:txBody>
      </p:sp>
      <p:sp>
        <p:nvSpPr>
          <p:cNvPr id="3" name="Content Placeholder 2">
            <a:extLst>
              <a:ext uri="{FF2B5EF4-FFF2-40B4-BE49-F238E27FC236}">
                <a16:creationId xmlns:a16="http://schemas.microsoft.com/office/drawing/2014/main" id="{1DF4CE2C-580F-4880-9805-9ADE699B8E6C}"/>
              </a:ext>
            </a:extLst>
          </p:cNvPr>
          <p:cNvSpPr>
            <a:spLocks noGrp="1"/>
          </p:cNvSpPr>
          <p:nvPr>
            <p:ph idx="1"/>
          </p:nvPr>
        </p:nvSpPr>
        <p:spPr>
          <a:xfrm>
            <a:off x="4965431" y="2438400"/>
            <a:ext cx="6586489" cy="3785419"/>
          </a:xfrm>
        </p:spPr>
        <p:txBody>
          <a:bodyPr>
            <a:normAutofit/>
          </a:bodyPr>
          <a:lstStyle/>
          <a:p>
            <a:r>
              <a:rPr lang="en-US" sz="1400" b="0" i="0" dirty="0">
                <a:effectLst/>
                <a:latin typeface="Segoe UI" panose="020B0502040204020203" pitchFamily="34" charset="0"/>
              </a:rPr>
              <a:t>Microsoft Endpoint Manager, you accomplish the following actions:</a:t>
            </a:r>
          </a:p>
          <a:p>
            <a:pPr lvl="1"/>
            <a:r>
              <a:rPr lang="en-US" sz="1400" b="0" i="0" dirty="0">
                <a:effectLst/>
                <a:latin typeface="Segoe UI" panose="020B0502040204020203" pitchFamily="34" charset="0"/>
              </a:rPr>
              <a:t>Protect the data that the people at your organization are accessing.</a:t>
            </a:r>
          </a:p>
          <a:p>
            <a:pPr lvl="1"/>
            <a:r>
              <a:rPr lang="en-US" sz="1400" b="0" i="0" dirty="0">
                <a:effectLst/>
                <a:latin typeface="Segoe UI" panose="020B0502040204020203" pitchFamily="34" charset="0"/>
              </a:rPr>
              <a:t>Ensure your organization is using proper credentials to access and share company data.</a:t>
            </a:r>
          </a:p>
          <a:p>
            <a:pPr lvl="1"/>
            <a:r>
              <a:rPr lang="en-US" sz="1400" b="0" i="0" dirty="0">
                <a:effectLst/>
                <a:latin typeface="Segoe UI" panose="020B0502040204020203" pitchFamily="34" charset="0"/>
              </a:rPr>
              <a:t>Safeguard the devices and apps that access your organization resources.</a:t>
            </a:r>
          </a:p>
          <a:p>
            <a:pPr lvl="1"/>
            <a:r>
              <a:rPr lang="en-US" sz="1400" b="0" i="0" dirty="0">
                <a:effectLst/>
                <a:latin typeface="Segoe UI" panose="020B0502040204020203" pitchFamily="34" charset="0"/>
              </a:rPr>
              <a:t>Ensure that new members of your organization have a great experience on-boarding to your organization.</a:t>
            </a:r>
          </a:p>
          <a:p>
            <a:pPr lvl="1"/>
            <a:r>
              <a:rPr lang="en-US" sz="1400" b="0" i="0" dirty="0">
                <a:effectLst/>
                <a:latin typeface="Segoe UI" panose="020B0502040204020203" pitchFamily="34" charset="0"/>
              </a:rPr>
              <a:t>Confirm security rules are in place based on your organizations requirements.</a:t>
            </a:r>
          </a:p>
          <a:p>
            <a:pPr lvl="1"/>
            <a:r>
              <a:rPr lang="en-US" sz="1400" b="0" i="0" dirty="0">
                <a:effectLst/>
                <a:latin typeface="Segoe UI" panose="020B0502040204020203" pitchFamily="34" charset="0"/>
              </a:rPr>
              <a:t>Confirm that every member of your organization has a device that is configured and protected.</a:t>
            </a:r>
          </a:p>
          <a:p>
            <a:pPr lvl="1"/>
            <a:r>
              <a:rPr lang="en-US" sz="1400" b="0" i="0" dirty="0">
                <a:effectLst/>
                <a:latin typeface="Segoe UI" panose="020B0502040204020203" pitchFamily="34" charset="0"/>
              </a:rPr>
              <a:t>Ensure that all your corporate services are easily available to end users on all the devices they use.</a:t>
            </a:r>
          </a:p>
          <a:p>
            <a:pPr lvl="1"/>
            <a:r>
              <a:rPr lang="en-US" sz="1400" b="0" i="0" dirty="0">
                <a:effectLst/>
                <a:latin typeface="Segoe UI" panose="020B0502040204020203" pitchFamily="34" charset="0"/>
              </a:rPr>
              <a:t>Ensure that end users get the best possible experience based on first class support for all the products that they need to use.</a:t>
            </a:r>
          </a:p>
          <a:p>
            <a:endParaRPr lang="en-US" sz="1400" dirty="0"/>
          </a:p>
        </p:txBody>
      </p:sp>
      <p:pic>
        <p:nvPicPr>
          <p:cNvPr id="5" name="Picture 4" descr="Mobile device with apps">
            <a:extLst>
              <a:ext uri="{FF2B5EF4-FFF2-40B4-BE49-F238E27FC236}">
                <a16:creationId xmlns:a16="http://schemas.microsoft.com/office/drawing/2014/main" id="{7F90F25A-5D2C-44F5-97A8-43E47B9CE0A9}"/>
              </a:ext>
            </a:extLst>
          </p:cNvPr>
          <p:cNvPicPr>
            <a:picLocks noChangeAspect="1"/>
          </p:cNvPicPr>
          <p:nvPr/>
        </p:nvPicPr>
        <p:blipFill rotWithShape="1">
          <a:blip r:embed="rId3"/>
          <a:srcRect l="50775" r="1120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4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422A762-9407-46FF-B11D-115C917CF980}"/>
              </a:ext>
            </a:extLst>
          </p:cNvPr>
          <p:cNvPicPr>
            <a:picLocks noChangeAspect="1"/>
          </p:cNvPicPr>
          <p:nvPr/>
        </p:nvPicPr>
        <p:blipFill rotWithShape="1">
          <a:blip r:embed="rId2">
            <a:alphaModFix amt="35000"/>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Segoe UI" panose="020B0502040204020203" pitchFamily="34" charset="0"/>
                <a:cs typeface="Segoe UI" panose="020B0502040204020203" pitchFamily="34" charset="0"/>
              </a:rPr>
              <a:t>What does MECM support?</a:t>
            </a:r>
          </a:p>
        </p:txBody>
      </p:sp>
      <p:graphicFrame>
        <p:nvGraphicFramePr>
          <p:cNvPr id="5" name="Content Placeholder 2">
            <a:extLst>
              <a:ext uri="{FF2B5EF4-FFF2-40B4-BE49-F238E27FC236}">
                <a16:creationId xmlns:a16="http://schemas.microsoft.com/office/drawing/2014/main" id="{D9C6B257-3D94-4063-9473-298B27FF3800}"/>
              </a:ext>
            </a:extLst>
          </p:cNvPr>
          <p:cNvGraphicFramePr>
            <a:graphicFrameLocks noGrp="1"/>
          </p:cNvGraphicFramePr>
          <p:nvPr>
            <p:ph idx="1"/>
            <p:extLst>
              <p:ext uri="{D42A27DB-BD31-4B8C-83A1-F6EECF244321}">
                <p14:modId xmlns:p14="http://schemas.microsoft.com/office/powerpoint/2010/main" val="1138585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23133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Segoe UI" panose="020B0502040204020203" pitchFamily="34" charset="0"/>
                <a:cs typeface="Segoe UI" panose="020B0502040204020203" pitchFamily="34" charset="0"/>
              </a:rPr>
              <a:t>Configuration Management Architecture</a:t>
            </a:r>
          </a:p>
        </p:txBody>
      </p:sp>
      <p:pic>
        <p:nvPicPr>
          <p:cNvPr id="3074" name="Picture 2" descr="Diagram of Configuration Manager infrastructure.">
            <a:extLst>
              <a:ext uri="{FF2B5EF4-FFF2-40B4-BE49-F238E27FC236}">
                <a16:creationId xmlns:a16="http://schemas.microsoft.com/office/drawing/2014/main" id="{C2047493-8284-4022-87C2-60802ACD34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841258"/>
            <a:ext cx="10905066" cy="406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994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ctrTitle"/>
          </p:nvPr>
        </p:nvSpPr>
        <p:spPr>
          <a:xfrm>
            <a:off x="7464614" y="1783959"/>
            <a:ext cx="4087306" cy="2889114"/>
          </a:xfrm>
        </p:spPr>
        <p:txBody>
          <a:bodyPr anchor="b">
            <a:normAutofit/>
          </a:bodyPr>
          <a:lstStyle/>
          <a:p>
            <a:pPr algn="l"/>
            <a:r>
              <a:rPr lang="en-US" sz="5400" b="1">
                <a:latin typeface="Segoe UI" panose="020B0502040204020203" pitchFamily="34" charset="0"/>
              </a:rPr>
              <a:t>Cloud Attach</a:t>
            </a:r>
            <a:endParaRPr lang="en-US" sz="5400"/>
          </a:p>
        </p:txBody>
      </p:sp>
      <p:sp>
        <p:nvSpPr>
          <p:cNvPr id="4" name="Subtitle 3">
            <a:extLst>
              <a:ext uri="{FF2B5EF4-FFF2-40B4-BE49-F238E27FC236}">
                <a16:creationId xmlns:a16="http://schemas.microsoft.com/office/drawing/2014/main" id="{F5DE3899-01B5-453C-8C19-D82030F6D267}"/>
              </a:ext>
            </a:extLst>
          </p:cNvPr>
          <p:cNvSpPr>
            <a:spLocks noGrp="1"/>
          </p:cNvSpPr>
          <p:nvPr>
            <p:ph type="subTitle" idx="1"/>
          </p:nvPr>
        </p:nvSpPr>
        <p:spPr>
          <a:xfrm>
            <a:off x="7464612" y="4750893"/>
            <a:ext cx="4087305" cy="1147863"/>
          </a:xfrm>
        </p:spPr>
        <p:txBody>
          <a:bodyPr anchor="t">
            <a:normAutofit/>
          </a:bodyPr>
          <a:lstStyle/>
          <a:p>
            <a:pPr algn="l"/>
            <a:endParaRPr lang="en-US" sz="200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Paper clouds">
            <a:extLst>
              <a:ext uri="{FF2B5EF4-FFF2-40B4-BE49-F238E27FC236}">
                <a16:creationId xmlns:a16="http://schemas.microsoft.com/office/drawing/2014/main" id="{67CC38B5-98DE-4DC8-B0EE-D8E5979D53A7}"/>
              </a:ext>
            </a:extLst>
          </p:cNvPr>
          <p:cNvPicPr>
            <a:picLocks noChangeAspect="1"/>
          </p:cNvPicPr>
          <p:nvPr/>
        </p:nvPicPr>
        <p:blipFill rotWithShape="1">
          <a:blip r:embed="rId2"/>
          <a:srcRect l="11992" r="7299"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6106146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p:txBody>
          <a:bodyPr/>
          <a:lstStyle/>
          <a:p>
            <a:r>
              <a:rPr lang="en-US" b="1" dirty="0">
                <a:solidFill>
                  <a:srgbClr val="171717"/>
                </a:solidFill>
                <a:latin typeface="Segoe UI" panose="020B0502040204020203" pitchFamily="34" charset="0"/>
              </a:rPr>
              <a:t>What is Cloud Attach?</a:t>
            </a:r>
            <a:endParaRPr lang="en-US" dirty="0"/>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lstStyle/>
          <a:p>
            <a:r>
              <a:rPr lang="en-US" dirty="0">
                <a:solidFill>
                  <a:srgbClr val="202124"/>
                </a:solidFill>
                <a:latin typeface="Roboto" panose="02000000000000000000" pitchFamily="2" charset="0"/>
              </a:rPr>
              <a:t>What is cloud attached?</a:t>
            </a:r>
          </a:p>
          <a:p>
            <a:pPr lvl="1"/>
            <a:r>
              <a:rPr lang="en-US" dirty="0">
                <a:solidFill>
                  <a:srgbClr val="202124"/>
                </a:solidFill>
                <a:latin typeface="Roboto" panose="02000000000000000000" pitchFamily="2" charset="0"/>
              </a:rPr>
              <a:t>Cloud attach is </a:t>
            </a:r>
            <a:r>
              <a:rPr lang="en-US" b="1" dirty="0">
                <a:solidFill>
                  <a:srgbClr val="202124"/>
                </a:solidFill>
                <a:latin typeface="Roboto" panose="02000000000000000000" pitchFamily="2" charset="0"/>
              </a:rPr>
              <a:t>Configuration Manager only managed devices that show up in the cloud portal</a:t>
            </a:r>
            <a:r>
              <a:rPr lang="en-US" dirty="0">
                <a:solidFill>
                  <a:srgbClr val="202124"/>
                </a:solidFill>
                <a:latin typeface="Roboto" panose="02000000000000000000" pitchFamily="2" charset="0"/>
              </a:rPr>
              <a:t>. </a:t>
            </a:r>
            <a:endParaRPr lang="en-US" dirty="0"/>
          </a:p>
        </p:txBody>
      </p:sp>
    </p:spTree>
    <p:extLst>
      <p:ext uri="{BB962C8B-B14F-4D97-AF65-F5344CB8AC3E}">
        <p14:creationId xmlns:p14="http://schemas.microsoft.com/office/powerpoint/2010/main" val="3802380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B454-2F2B-4058-B4DC-248D6FBD046D}"/>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Cloud-Attaching On-Prem</a:t>
            </a:r>
          </a:p>
        </p:txBody>
      </p:sp>
      <p:sp>
        <p:nvSpPr>
          <p:cNvPr id="3" name="Content Placeholder 2">
            <a:extLst>
              <a:ext uri="{FF2B5EF4-FFF2-40B4-BE49-F238E27FC236}">
                <a16:creationId xmlns:a16="http://schemas.microsoft.com/office/drawing/2014/main" id="{41326D30-D033-4A69-A7FA-C7A121AB2AD4}"/>
              </a:ext>
            </a:extLst>
          </p:cNvPr>
          <p:cNvSpPr>
            <a:spLocks noGrp="1"/>
          </p:cNvSpPr>
          <p:nvPr>
            <p:ph idx="1"/>
          </p:nvPr>
        </p:nvSpPr>
        <p:spPr/>
        <p:txBody>
          <a:bodyPr/>
          <a:lstStyle/>
          <a:p>
            <a:r>
              <a:rPr lang="en-US" dirty="0"/>
              <a:t>Single methods, two steps:</a:t>
            </a:r>
          </a:p>
          <a:p>
            <a:pPr lvl="1"/>
            <a:r>
              <a:rPr lang="en-US" b="1" dirty="0">
                <a:solidFill>
                  <a:srgbClr val="171717"/>
                </a:solidFill>
                <a:latin typeface="Segoe UI" panose="020B0502040204020203" pitchFamily="34" charset="0"/>
              </a:rPr>
              <a:t>First</a:t>
            </a:r>
            <a:r>
              <a:rPr lang="en-US" dirty="0">
                <a:solidFill>
                  <a:srgbClr val="171717"/>
                </a:solidFill>
                <a:latin typeface="Segoe UI" panose="020B0502040204020203" pitchFamily="34" charset="0"/>
              </a:rPr>
              <a:t> step of attachment is called </a:t>
            </a:r>
            <a:r>
              <a:rPr lang="en-US" b="1" dirty="0">
                <a:solidFill>
                  <a:srgbClr val="171717"/>
                </a:solidFill>
                <a:latin typeface="Segoe UI" panose="020B0502040204020203" pitchFamily="34" charset="0"/>
              </a:rPr>
              <a:t>tenant attach</a:t>
            </a:r>
            <a:r>
              <a:rPr lang="en-US" dirty="0">
                <a:solidFill>
                  <a:srgbClr val="171717"/>
                </a:solidFill>
                <a:latin typeface="Segoe UI" panose="020B0502040204020203" pitchFamily="34" charset="0"/>
              </a:rPr>
              <a:t>,</a:t>
            </a:r>
          </a:p>
          <a:p>
            <a:pPr lvl="2"/>
            <a:r>
              <a:rPr lang="en-US" b="0" i="0" dirty="0">
                <a:solidFill>
                  <a:srgbClr val="171717"/>
                </a:solidFill>
                <a:effectLst/>
                <a:latin typeface="Segoe UI" panose="020B0502040204020203" pitchFamily="34" charset="0"/>
              </a:rPr>
              <a:t>Registers </a:t>
            </a:r>
            <a:r>
              <a:rPr lang="en-US" dirty="0">
                <a:solidFill>
                  <a:srgbClr val="171717"/>
                </a:solidFill>
                <a:latin typeface="Segoe UI" panose="020B0502040204020203" pitchFamily="34" charset="0"/>
              </a:rPr>
              <a:t>On-Prem into </a:t>
            </a:r>
            <a:r>
              <a:rPr lang="en-US" b="0" i="0" dirty="0">
                <a:solidFill>
                  <a:srgbClr val="171717"/>
                </a:solidFill>
                <a:effectLst/>
                <a:latin typeface="Segoe UI" panose="020B0502040204020203" pitchFamily="34" charset="0"/>
              </a:rPr>
              <a:t>your Intune tenant with your Configuration Manager deployment. </a:t>
            </a:r>
          </a:p>
          <a:p>
            <a:pPr marL="914400" lvl="2" indent="0">
              <a:buNone/>
            </a:pPr>
            <a:endParaRPr lang="en-US" dirty="0">
              <a:solidFill>
                <a:srgbClr val="171717"/>
              </a:solidFill>
              <a:latin typeface="Segoe UI" panose="020B0502040204020203" pitchFamily="34" charset="0"/>
            </a:endParaRPr>
          </a:p>
          <a:p>
            <a:pPr lvl="1"/>
            <a:r>
              <a:rPr lang="en-US" b="1" dirty="0">
                <a:solidFill>
                  <a:srgbClr val="171717"/>
                </a:solidFill>
                <a:latin typeface="Segoe UI" panose="020B0502040204020203" pitchFamily="34" charset="0"/>
              </a:rPr>
              <a:t>Second</a:t>
            </a:r>
            <a:r>
              <a:rPr lang="en-US" dirty="0">
                <a:solidFill>
                  <a:srgbClr val="171717"/>
                </a:solidFill>
                <a:latin typeface="Segoe UI" panose="020B0502040204020203" pitchFamily="34" charset="0"/>
              </a:rPr>
              <a:t> step is called </a:t>
            </a:r>
            <a:r>
              <a:rPr lang="en-US" b="1" dirty="0">
                <a:solidFill>
                  <a:srgbClr val="171717"/>
                </a:solidFill>
                <a:latin typeface="Segoe UI" panose="020B0502040204020203" pitchFamily="34" charset="0"/>
              </a:rPr>
              <a:t>co-management</a:t>
            </a:r>
            <a:r>
              <a:rPr lang="en-US" dirty="0">
                <a:solidFill>
                  <a:srgbClr val="171717"/>
                </a:solidFill>
                <a:latin typeface="Segoe UI" panose="020B0502040204020203" pitchFamily="34" charset="0"/>
              </a:rPr>
              <a:t>,</a:t>
            </a:r>
          </a:p>
          <a:p>
            <a:pPr lvl="2"/>
            <a:r>
              <a:rPr lang="en-US" dirty="0">
                <a:solidFill>
                  <a:srgbClr val="171717"/>
                </a:solidFill>
                <a:latin typeface="Segoe UI" panose="020B0502040204020203" pitchFamily="34" charset="0"/>
              </a:rPr>
              <a:t>Current solution for managing Windows 10/11 devices with both Configuration Manager and Microsoft Intune. </a:t>
            </a:r>
            <a:endParaRPr lang="en-US" dirty="0"/>
          </a:p>
        </p:txBody>
      </p:sp>
    </p:spTree>
    <p:extLst>
      <p:ext uri="{BB962C8B-B14F-4D97-AF65-F5344CB8AC3E}">
        <p14:creationId xmlns:p14="http://schemas.microsoft.com/office/powerpoint/2010/main" val="27029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38200" y="365125"/>
            <a:ext cx="10515600" cy="1325563"/>
          </a:xfrm>
        </p:spPr>
        <p:txBody>
          <a:bodyPr>
            <a:normAutofit/>
          </a:bodyPr>
          <a:lstStyle/>
          <a:p>
            <a:r>
              <a:rPr lang="en-US" sz="4000" b="1" dirty="0">
                <a:solidFill>
                  <a:srgbClr val="333333"/>
                </a:solidFill>
                <a:latin typeface="SegoeUI"/>
              </a:rPr>
              <a:t> Is co-managed the same as cloud attach?</a:t>
            </a:r>
            <a:endParaRPr lang="en-US" sz="4000" b="1" dirty="0"/>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lstStyle/>
          <a:p>
            <a:r>
              <a:rPr lang="en-US" b="1" dirty="0">
                <a:latin typeface="Segoe UI" panose="020B0502040204020203" pitchFamily="34" charset="0"/>
                <a:cs typeface="Segoe UI" panose="020B0502040204020203" pitchFamily="34" charset="0"/>
              </a:rPr>
              <a:t>Cloud-Attach</a:t>
            </a:r>
          </a:p>
          <a:p>
            <a:pPr lvl="1"/>
            <a:r>
              <a:rPr lang="en-US" dirty="0"/>
              <a:t>No, </a:t>
            </a:r>
            <a:r>
              <a:rPr lang="en-US" dirty="0">
                <a:solidFill>
                  <a:srgbClr val="333333"/>
                </a:solidFill>
                <a:latin typeface="SegoeUI"/>
              </a:rPr>
              <a:t>Cloud attach is Configuration Manager only managed devices that show up in the cloud portal.</a:t>
            </a:r>
          </a:p>
          <a:p>
            <a:r>
              <a:rPr lang="en-US" b="1" dirty="0">
                <a:solidFill>
                  <a:srgbClr val="333333"/>
                </a:solidFill>
                <a:latin typeface="SegoeUI"/>
              </a:rPr>
              <a:t>Co-Management</a:t>
            </a:r>
          </a:p>
          <a:p>
            <a:pPr lvl="1"/>
            <a:r>
              <a:rPr lang="en-US" dirty="0">
                <a:solidFill>
                  <a:srgbClr val="333333"/>
                </a:solidFill>
                <a:latin typeface="SegoeUI"/>
              </a:rPr>
              <a:t>Co-management is fully managed by both Configuration Manager and Microsoft Intune with explicit admin intent on which workload is managed by either Configuration Manager or Intune.</a:t>
            </a:r>
          </a:p>
          <a:p>
            <a:endParaRPr lang="en-US" dirty="0"/>
          </a:p>
        </p:txBody>
      </p:sp>
    </p:spTree>
    <p:extLst>
      <p:ext uri="{BB962C8B-B14F-4D97-AF65-F5344CB8AC3E}">
        <p14:creationId xmlns:p14="http://schemas.microsoft.com/office/powerpoint/2010/main" val="80210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p:txBody>
          <a:bodyPr/>
          <a:lstStyle/>
          <a:p>
            <a:r>
              <a:rPr lang="en-US" b="1" dirty="0">
                <a:solidFill>
                  <a:srgbClr val="171717"/>
                </a:solidFill>
                <a:latin typeface="Segoe UI" panose="020B0502040204020203" pitchFamily="34" charset="0"/>
              </a:rPr>
              <a:t>What is Tenant attach?</a:t>
            </a:r>
            <a:endParaRPr lang="en-US" dirty="0"/>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normAutofit/>
          </a:bodyPr>
          <a:lstStyle/>
          <a:p>
            <a:r>
              <a:rPr lang="en-US" dirty="0">
                <a:solidFill>
                  <a:srgbClr val="171717"/>
                </a:solidFill>
              </a:rPr>
              <a:t>Microsoft Endpoint Manager collects information that falls into three categories:</a:t>
            </a:r>
          </a:p>
          <a:p>
            <a:endParaRPr lang="en-US" dirty="0">
              <a:solidFill>
                <a:srgbClr val="171717"/>
              </a:solidFill>
            </a:endParaRPr>
          </a:p>
          <a:p>
            <a:pPr lvl="1"/>
            <a:r>
              <a:rPr lang="en-US" b="1" dirty="0">
                <a:solidFill>
                  <a:srgbClr val="171717"/>
                </a:solidFill>
              </a:rPr>
              <a:t>Identified data</a:t>
            </a:r>
            <a:r>
              <a:rPr lang="en-US" dirty="0">
                <a:solidFill>
                  <a:srgbClr val="171717"/>
                </a:solidFill>
              </a:rPr>
              <a:t> </a:t>
            </a:r>
          </a:p>
          <a:p>
            <a:pPr lvl="1"/>
            <a:r>
              <a:rPr lang="en-US" b="1" dirty="0">
                <a:solidFill>
                  <a:srgbClr val="171717"/>
                </a:solidFill>
              </a:rPr>
              <a:t>Pseudonymized data</a:t>
            </a:r>
            <a:r>
              <a:rPr lang="en-US" dirty="0">
                <a:solidFill>
                  <a:srgbClr val="171717"/>
                </a:solidFill>
              </a:rPr>
              <a:t> </a:t>
            </a:r>
          </a:p>
          <a:p>
            <a:pPr lvl="1"/>
            <a:r>
              <a:rPr lang="en-US" b="1" dirty="0">
                <a:solidFill>
                  <a:srgbClr val="171717"/>
                </a:solidFill>
              </a:rPr>
              <a:t>Aggregated data</a:t>
            </a:r>
          </a:p>
          <a:p>
            <a:pPr lvl="1"/>
            <a:endParaRPr lang="en-US" dirty="0">
              <a:solidFill>
                <a:srgbClr val="171717"/>
              </a:solidFill>
              <a:latin typeface="Segoe UI" panose="020B0502040204020203" pitchFamily="34" charset="0"/>
            </a:endParaRPr>
          </a:p>
          <a:p>
            <a:pPr marL="0" indent="0">
              <a:buNone/>
            </a:pPr>
            <a:r>
              <a:rPr lang="en-US" sz="1800" b="1" dirty="0"/>
              <a:t>Important Note: </a:t>
            </a:r>
            <a:r>
              <a:rPr lang="en-US" sz="1800" i="1" dirty="0"/>
              <a:t>Microsoft only uses  customer data to provide you the services you signed up for, Microsoft does not sell any data collected by their service to any third parties for any reason.</a:t>
            </a:r>
          </a:p>
          <a:p>
            <a:pPr marL="0" indent="0">
              <a:buNone/>
            </a:pPr>
            <a:endParaRPr lang="en-US" sz="1800" b="1" dirty="0"/>
          </a:p>
        </p:txBody>
      </p:sp>
    </p:spTree>
    <p:extLst>
      <p:ext uri="{BB962C8B-B14F-4D97-AF65-F5344CB8AC3E}">
        <p14:creationId xmlns:p14="http://schemas.microsoft.com/office/powerpoint/2010/main" val="2795142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What is co-management?</a:t>
            </a:r>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normAutofit/>
          </a:bodyPr>
          <a:lstStyle/>
          <a:p>
            <a:r>
              <a:rPr lang="en-US" dirty="0">
                <a:solidFill>
                  <a:srgbClr val="171717"/>
                </a:solidFill>
                <a:latin typeface="Segoe UI" panose="020B0502040204020203" pitchFamily="34" charset="0"/>
              </a:rPr>
              <a:t>There are two main paths to reach co-management:</a:t>
            </a:r>
          </a:p>
          <a:p>
            <a:pPr lvl="1"/>
            <a:r>
              <a:rPr lang="en-US" b="1" dirty="0">
                <a:solidFill>
                  <a:srgbClr val="171717"/>
                </a:solidFill>
                <a:latin typeface="Segoe UI" panose="020B0502040204020203" pitchFamily="34" charset="0"/>
              </a:rPr>
              <a:t>Existing Configuration Manager clients</a:t>
            </a:r>
            <a:endParaRPr lang="en-US" dirty="0">
              <a:solidFill>
                <a:srgbClr val="171717"/>
              </a:solidFill>
              <a:latin typeface="Segoe UI" panose="020B0502040204020203" pitchFamily="34" charset="0"/>
            </a:endParaRPr>
          </a:p>
          <a:p>
            <a:pPr lvl="1"/>
            <a:r>
              <a:rPr lang="en-US" b="1" dirty="0">
                <a:solidFill>
                  <a:srgbClr val="171717"/>
                </a:solidFill>
                <a:latin typeface="Segoe UI" panose="020B0502040204020203" pitchFamily="34" charset="0"/>
              </a:rPr>
              <a:t>New internet-based devices</a:t>
            </a:r>
            <a:endParaRPr lang="en-US" dirty="0">
              <a:solidFill>
                <a:srgbClr val="171717"/>
              </a:solidFill>
              <a:latin typeface="Segoe UI" panose="020B0502040204020203" pitchFamily="34" charset="0"/>
            </a:endParaRPr>
          </a:p>
          <a:p>
            <a:r>
              <a:rPr lang="en-US" dirty="0"/>
              <a:t>Enrollment</a:t>
            </a:r>
          </a:p>
          <a:p>
            <a:pPr lvl="1"/>
            <a:r>
              <a:rPr lang="en-US" dirty="0">
                <a:solidFill>
                  <a:srgbClr val="171717"/>
                </a:solidFill>
                <a:latin typeface="Segoe UI" panose="020B0502040204020203" pitchFamily="34" charset="0"/>
              </a:rPr>
              <a:t>Conditional Access with device compliance</a:t>
            </a:r>
          </a:p>
          <a:p>
            <a:pPr lvl="1"/>
            <a:r>
              <a:rPr lang="en-US" dirty="0">
                <a:solidFill>
                  <a:srgbClr val="171717"/>
                </a:solidFill>
                <a:latin typeface="Segoe UI" panose="020B0502040204020203" pitchFamily="34" charset="0"/>
              </a:rPr>
              <a:t>Intune-based remote actions, such as restart, remote control, or factory reset</a:t>
            </a:r>
          </a:p>
          <a:p>
            <a:pPr lvl="1"/>
            <a:r>
              <a:rPr lang="en-US" dirty="0">
                <a:solidFill>
                  <a:srgbClr val="171717"/>
                </a:solidFill>
                <a:latin typeface="Segoe UI" panose="020B0502040204020203" pitchFamily="34" charset="0"/>
              </a:rPr>
              <a:t>Centralized visibility of device health</a:t>
            </a:r>
          </a:p>
          <a:p>
            <a:pPr lvl="1"/>
            <a:r>
              <a:rPr lang="en-US" dirty="0">
                <a:solidFill>
                  <a:srgbClr val="171717"/>
                </a:solidFill>
                <a:latin typeface="Segoe UI" panose="020B0502040204020203" pitchFamily="34" charset="0"/>
              </a:rPr>
              <a:t>Link users, devices, and apps with Azure Active Directory (Azure AD)</a:t>
            </a:r>
          </a:p>
          <a:p>
            <a:pPr lvl="1"/>
            <a:r>
              <a:rPr lang="en-US" dirty="0">
                <a:solidFill>
                  <a:srgbClr val="171717"/>
                </a:solidFill>
                <a:latin typeface="Segoe UI" panose="020B0502040204020203" pitchFamily="34" charset="0"/>
              </a:rPr>
              <a:t>Modern provisioning with Windows Autopilot</a:t>
            </a:r>
          </a:p>
          <a:p>
            <a:pPr lvl="1"/>
            <a:endParaRPr lang="en-US" dirty="0"/>
          </a:p>
        </p:txBody>
      </p:sp>
    </p:spTree>
    <p:extLst>
      <p:ext uri="{BB962C8B-B14F-4D97-AF65-F5344CB8AC3E}">
        <p14:creationId xmlns:p14="http://schemas.microsoft.com/office/powerpoint/2010/main" val="168108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F9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355600" y="1816100"/>
            <a:ext cx="3365500" cy="296753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Co-management</a:t>
            </a:r>
            <a:endParaRPr lang="en-US" sz="2600" kern="1200" dirty="0">
              <a:solidFill>
                <a:srgbClr val="FFFFFF"/>
              </a:solidFill>
              <a:latin typeface="+mj-lt"/>
              <a:ea typeface="+mj-ea"/>
              <a:cs typeface="+mj-cs"/>
            </a:endParaRPr>
          </a:p>
        </p:txBody>
      </p:sp>
      <p:pic>
        <p:nvPicPr>
          <p:cNvPr id="9" name="Content Placeholder 8">
            <a:extLst>
              <a:ext uri="{FF2B5EF4-FFF2-40B4-BE49-F238E27FC236}">
                <a16:creationId xmlns:a16="http://schemas.microsoft.com/office/drawing/2014/main" id="{BCB733D3-D7D4-4EC3-8F25-F3A81F8D2DAC}"/>
              </a:ext>
            </a:extLst>
          </p:cNvPr>
          <p:cNvPicPr>
            <a:picLocks noGrp="1" noChangeAspect="1"/>
          </p:cNvPicPr>
          <p:nvPr>
            <p:ph idx="1"/>
          </p:nvPr>
        </p:nvPicPr>
        <p:blipFill>
          <a:blip r:embed="rId3"/>
          <a:stretch>
            <a:fillRect/>
          </a:stretch>
        </p:blipFill>
        <p:spPr>
          <a:xfrm>
            <a:off x="4038600" y="1154038"/>
            <a:ext cx="7188199" cy="4546534"/>
          </a:xfrm>
          <a:prstGeom prst="rect">
            <a:avLst/>
          </a:prstGeom>
        </p:spPr>
      </p:pic>
    </p:spTree>
    <p:extLst>
      <p:ext uri="{BB962C8B-B14F-4D97-AF65-F5344CB8AC3E}">
        <p14:creationId xmlns:p14="http://schemas.microsoft.com/office/powerpoint/2010/main" val="324662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52FBC-AFBB-4168-929C-EBA279D7BB8C}"/>
              </a:ext>
            </a:extLst>
          </p:cNvPr>
          <p:cNvSpPr>
            <a:spLocks noGrp="1"/>
          </p:cNvSpPr>
          <p:nvPr>
            <p:ph type="ctrTitle"/>
          </p:nvPr>
        </p:nvSpPr>
        <p:spPr>
          <a:xfrm>
            <a:off x="804673" y="3320859"/>
            <a:ext cx="4573475" cy="2076333"/>
          </a:xfrm>
        </p:spPr>
        <p:txBody>
          <a:bodyPr anchor="t">
            <a:normAutofit/>
          </a:bodyPr>
          <a:lstStyle/>
          <a:p>
            <a:pPr algn="l"/>
            <a:r>
              <a:rPr lang="en-US" sz="4800" b="1">
                <a:solidFill>
                  <a:schemeClr val="bg1"/>
                </a:solidFill>
                <a:latin typeface="Segoe UI" panose="020B0502040204020203" pitchFamily="34" charset="0"/>
              </a:rPr>
              <a:t>Understand Desktop Analytics</a:t>
            </a:r>
            <a:endParaRPr lang="en-US" sz="4800">
              <a:solidFill>
                <a:schemeClr val="bg1"/>
              </a:solidFill>
            </a:endParaRPr>
          </a:p>
        </p:txBody>
      </p:sp>
      <p:sp>
        <p:nvSpPr>
          <p:cNvPr id="4" name="Subtitle 3">
            <a:extLst>
              <a:ext uri="{FF2B5EF4-FFF2-40B4-BE49-F238E27FC236}">
                <a16:creationId xmlns:a16="http://schemas.microsoft.com/office/drawing/2014/main" id="{013FE90F-0297-40FB-9F29-9112989A39BC}"/>
              </a:ext>
            </a:extLst>
          </p:cNvPr>
          <p:cNvSpPr>
            <a:spLocks noGrp="1"/>
          </p:cNvSpPr>
          <p:nvPr>
            <p:ph type="subTitle" idx="1"/>
          </p:nvPr>
        </p:nvSpPr>
        <p:spPr>
          <a:xfrm>
            <a:off x="804673" y="2348680"/>
            <a:ext cx="4662678" cy="972180"/>
          </a:xfrm>
        </p:spPr>
        <p:txBody>
          <a:bodyPr anchor="b">
            <a:normAutofit/>
          </a:bodyPr>
          <a:lstStyle/>
          <a:p>
            <a:pPr algn="l"/>
            <a:r>
              <a:rPr lang="en-US" sz="2000" dirty="0">
                <a:solidFill>
                  <a:schemeClr val="bg1"/>
                </a:solidFill>
              </a:rPr>
              <a:t>Microsoft Endpoint Manager</a:t>
            </a:r>
          </a:p>
        </p:txBody>
      </p:sp>
      <p:sp>
        <p:nvSpPr>
          <p:cNvPr id="13" name="Freeform: Shape 12">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BI Dashboard">
            <a:extLst>
              <a:ext uri="{FF2B5EF4-FFF2-40B4-BE49-F238E27FC236}">
                <a16:creationId xmlns:a16="http://schemas.microsoft.com/office/drawing/2014/main" id="{B0554E12-6572-45C7-8794-0717EC6B56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15665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838200" y="304371"/>
            <a:ext cx="10515600" cy="746983"/>
          </a:xfrm>
        </p:spPr>
        <p:txBody>
          <a:bodyPr/>
          <a:lstStyle/>
          <a:p>
            <a:r>
              <a:rPr lang="en-US" dirty="0"/>
              <a:t>MEM – Cloud Driven Intelligence</a:t>
            </a:r>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p:txBody>
          <a:bodyPr/>
          <a:lstStyle/>
          <a:p>
            <a:endParaRPr lang="en-US"/>
          </a:p>
        </p:txBody>
      </p:sp>
      <p:pic>
        <p:nvPicPr>
          <p:cNvPr id="1028" name="Picture 4" descr="Diagram of Microsoft Endpoint Manager.">
            <a:extLst>
              <a:ext uri="{FF2B5EF4-FFF2-40B4-BE49-F238E27FC236}">
                <a16:creationId xmlns:a16="http://schemas.microsoft.com/office/drawing/2014/main" id="{91128D04-2E94-457E-AF17-0C1C71701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1744"/>
            <a:ext cx="12192000" cy="549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59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75B6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524256" y="4767072"/>
            <a:ext cx="6594189" cy="1625210"/>
          </a:xfrm>
        </p:spPr>
        <p:txBody>
          <a:bodyPr>
            <a:normAutofit/>
          </a:bodyPr>
          <a:lstStyle/>
          <a:p>
            <a:pPr algn="r"/>
            <a:r>
              <a:rPr lang="en-US" b="1">
                <a:solidFill>
                  <a:srgbClr val="FFFFFF"/>
                </a:solidFill>
                <a:latin typeface="Segoe UI" panose="020B0502040204020203" pitchFamily="34" charset="0"/>
              </a:rPr>
              <a:t>What is Desktop Analytics?</a:t>
            </a:r>
            <a:endParaRPr lang="en-US">
              <a:solidFill>
                <a:srgbClr val="FFFFFF"/>
              </a:solidFill>
            </a:endParaRPr>
          </a:p>
        </p:txBody>
      </p:sp>
      <p:pic>
        <p:nvPicPr>
          <p:cNvPr id="2050" name="Picture 2" descr="Screenshot of the Desktop Analytics home page in the Microsoft Endpoint Manager admin center.">
            <a:extLst>
              <a:ext uri="{FF2B5EF4-FFF2-40B4-BE49-F238E27FC236}">
                <a16:creationId xmlns:a16="http://schemas.microsoft.com/office/drawing/2014/main" id="{403D9642-E374-4C45-A641-DEE1256017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3014"/>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
            <a:extLst>
              <a:ext uri="{FF2B5EF4-FFF2-40B4-BE49-F238E27FC236}">
                <a16:creationId xmlns:a16="http://schemas.microsoft.com/office/drawing/2014/main" id="{0E0ADE7B-3488-474B-BB73-CA71DD8E6C7F}"/>
              </a:ext>
            </a:extLst>
          </p:cNvPr>
          <p:cNvSpPr>
            <a:spLocks noGrp="1"/>
          </p:cNvSpPr>
          <p:nvPr>
            <p:ph idx="1"/>
          </p:nvPr>
        </p:nvSpPr>
        <p:spPr>
          <a:xfrm>
            <a:off x="7582563" y="917725"/>
            <a:ext cx="4190337" cy="4852362"/>
          </a:xfrm>
        </p:spPr>
        <p:txBody>
          <a:bodyPr anchor="ctr">
            <a:normAutofit/>
          </a:bodyPr>
          <a:lstStyle/>
          <a:p>
            <a:r>
              <a:rPr lang="en-US" sz="2400" b="1" dirty="0">
                <a:solidFill>
                  <a:schemeClr val="bg1"/>
                </a:solidFill>
              </a:rPr>
              <a:t>With Configuration Manager</a:t>
            </a:r>
          </a:p>
          <a:p>
            <a:pPr lvl="1"/>
            <a:r>
              <a:rPr lang="en-US" sz="1800" dirty="0">
                <a:solidFill>
                  <a:schemeClr val="bg1"/>
                </a:solidFill>
              </a:rPr>
              <a:t>Create an inventory of apps running in your organization</a:t>
            </a:r>
          </a:p>
          <a:p>
            <a:pPr lvl="1"/>
            <a:r>
              <a:rPr lang="en-US" sz="1800" dirty="0">
                <a:solidFill>
                  <a:schemeClr val="bg1"/>
                </a:solidFill>
              </a:rPr>
              <a:t>Assess app compatibility with the latest Windows 10 feature updates</a:t>
            </a:r>
          </a:p>
          <a:p>
            <a:pPr lvl="1"/>
            <a:r>
              <a:rPr lang="en-US" sz="1800" dirty="0">
                <a:solidFill>
                  <a:schemeClr val="bg1"/>
                </a:solidFill>
              </a:rPr>
              <a:t>Identify compatibility issues, and receive mitigation suggestions based on cloud-enabled data insights</a:t>
            </a:r>
          </a:p>
          <a:p>
            <a:pPr lvl="1"/>
            <a:r>
              <a:rPr lang="en-US" sz="1800" dirty="0">
                <a:solidFill>
                  <a:schemeClr val="bg1"/>
                </a:solidFill>
              </a:rPr>
              <a:t>Create pilot groups that represent the entire application and driver estate across a minimal set of devices</a:t>
            </a:r>
          </a:p>
          <a:p>
            <a:pPr lvl="1"/>
            <a:r>
              <a:rPr lang="en-US" sz="1800" dirty="0">
                <a:solidFill>
                  <a:schemeClr val="bg1"/>
                </a:solidFill>
              </a:rPr>
              <a:t>Deploy Windows 10 to pilot and production-managed devices</a:t>
            </a:r>
          </a:p>
          <a:p>
            <a:endParaRPr lang="en-US" sz="2000" dirty="0">
              <a:solidFill>
                <a:srgbClr val="FFFFFF"/>
              </a:solidFill>
            </a:endParaRPr>
          </a:p>
        </p:txBody>
      </p:sp>
    </p:spTree>
    <p:extLst>
      <p:ext uri="{BB962C8B-B14F-4D97-AF65-F5344CB8AC3E}">
        <p14:creationId xmlns:p14="http://schemas.microsoft.com/office/powerpoint/2010/main" val="3122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BEEA-8243-499A-868F-A9D0E3B93C24}"/>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Analytical Journey</a:t>
            </a:r>
          </a:p>
        </p:txBody>
      </p:sp>
      <p:sp>
        <p:nvSpPr>
          <p:cNvPr id="3" name="Content Placeholder 2">
            <a:extLst>
              <a:ext uri="{FF2B5EF4-FFF2-40B4-BE49-F238E27FC236}">
                <a16:creationId xmlns:a16="http://schemas.microsoft.com/office/drawing/2014/main" id="{7AB12204-8832-4242-9D22-AD1A36D0F5CA}"/>
              </a:ext>
            </a:extLst>
          </p:cNvPr>
          <p:cNvSpPr>
            <a:spLocks noGrp="1"/>
          </p:cNvSpPr>
          <p:nvPr>
            <p:ph idx="1"/>
          </p:nvPr>
        </p:nvSpPr>
        <p:spPr/>
        <p:txBody>
          <a:bodyPr>
            <a:normAutofit/>
          </a:bodyPr>
          <a:lstStyle/>
          <a:p>
            <a:r>
              <a:rPr lang="en-US" b="1" dirty="0"/>
              <a:t>History</a:t>
            </a:r>
          </a:p>
          <a:p>
            <a:pPr lvl="1"/>
            <a:r>
              <a:rPr lang="en-US" dirty="0"/>
              <a:t>Desktop analytics is a successor of Windows Analytics, which retired on January 21, 2020</a:t>
            </a:r>
          </a:p>
          <a:p>
            <a:r>
              <a:rPr lang="en-US" b="1" dirty="0"/>
              <a:t>Benefits</a:t>
            </a:r>
          </a:p>
          <a:p>
            <a:pPr lvl="1"/>
            <a:r>
              <a:rPr lang="en-US" dirty="0">
                <a:solidFill>
                  <a:srgbClr val="171717"/>
                </a:solidFill>
                <a:latin typeface="Segoe UI" panose="020B0502040204020203" pitchFamily="34" charset="0"/>
              </a:rPr>
              <a:t>Device and software inventory</a:t>
            </a:r>
          </a:p>
          <a:p>
            <a:pPr lvl="1"/>
            <a:r>
              <a:rPr lang="en-US" dirty="0">
                <a:solidFill>
                  <a:srgbClr val="171717"/>
                </a:solidFill>
                <a:latin typeface="Segoe UI" panose="020B0502040204020203" pitchFamily="34" charset="0"/>
              </a:rPr>
              <a:t>Pilot identification</a:t>
            </a:r>
          </a:p>
          <a:p>
            <a:pPr lvl="1"/>
            <a:r>
              <a:rPr lang="en-US" dirty="0">
                <a:solidFill>
                  <a:srgbClr val="171717"/>
                </a:solidFill>
                <a:latin typeface="Segoe UI" panose="020B0502040204020203" pitchFamily="34" charset="0"/>
              </a:rPr>
              <a:t>Issue identification</a:t>
            </a:r>
          </a:p>
          <a:p>
            <a:pPr lvl="1"/>
            <a:r>
              <a:rPr lang="en-US" dirty="0">
                <a:solidFill>
                  <a:srgbClr val="171717"/>
                </a:solidFill>
                <a:latin typeface="Segoe UI" panose="020B0502040204020203" pitchFamily="34" charset="0"/>
              </a:rPr>
              <a:t>Configuration Manager integration</a:t>
            </a:r>
          </a:p>
          <a:p>
            <a:pPr lvl="1"/>
            <a:endParaRPr lang="en-US" dirty="0"/>
          </a:p>
        </p:txBody>
      </p:sp>
    </p:spTree>
    <p:extLst>
      <p:ext uri="{BB962C8B-B14F-4D97-AF65-F5344CB8AC3E}">
        <p14:creationId xmlns:p14="http://schemas.microsoft.com/office/powerpoint/2010/main" val="4014563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822-9262-4694-8443-9EC6A2B28B99}"/>
              </a:ext>
            </a:extLst>
          </p:cNvPr>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Windows Analytics and the GCC</a:t>
            </a:r>
          </a:p>
        </p:txBody>
      </p:sp>
      <p:sp>
        <p:nvSpPr>
          <p:cNvPr id="3" name="Content Placeholder 2">
            <a:extLst>
              <a:ext uri="{FF2B5EF4-FFF2-40B4-BE49-F238E27FC236}">
                <a16:creationId xmlns:a16="http://schemas.microsoft.com/office/drawing/2014/main" id="{2F297529-FECF-4BEF-838C-2BD9ACC52F8C}"/>
              </a:ext>
            </a:extLst>
          </p:cNvPr>
          <p:cNvSpPr>
            <a:spLocks noGrp="1"/>
          </p:cNvSpPr>
          <p:nvPr>
            <p:ph idx="1"/>
          </p:nvPr>
        </p:nvSpPr>
        <p:spPr/>
        <p:txBody>
          <a:bodyPr/>
          <a:lstStyle/>
          <a:p>
            <a:r>
              <a:rPr lang="en-US" dirty="0"/>
              <a:t>Special Attributes:</a:t>
            </a:r>
          </a:p>
          <a:p>
            <a:pPr lvl="1"/>
            <a:r>
              <a:rPr lang="en-US" dirty="0"/>
              <a:t>Desktop Analytics part of Azure Global</a:t>
            </a:r>
          </a:p>
          <a:p>
            <a:pPr lvl="2"/>
            <a:r>
              <a:rPr lang="en-US" dirty="0"/>
              <a:t>Utilizes Windows Diagnostic Data</a:t>
            </a:r>
          </a:p>
          <a:p>
            <a:pPr lvl="1"/>
            <a:r>
              <a:rPr lang="en-US" dirty="0"/>
              <a:t>Azure Global service available to US Government customized by implementation.</a:t>
            </a:r>
          </a:p>
          <a:p>
            <a:pPr lvl="2"/>
            <a:r>
              <a:rPr lang="en-US" dirty="0"/>
              <a:t>US Government Community Compliance</a:t>
            </a:r>
          </a:p>
          <a:p>
            <a:pPr lvl="3"/>
            <a:r>
              <a:rPr lang="en-US" dirty="0"/>
              <a:t>FedRAMP Accreditation at a High Impact level</a:t>
            </a:r>
          </a:p>
          <a:p>
            <a:pPr lvl="3"/>
            <a:r>
              <a:rPr lang="en-US" dirty="0"/>
              <a:t>FedRAMP artifacts must be reviewed by Federal Agency prior to implementation</a:t>
            </a:r>
          </a:p>
          <a:p>
            <a:pPr lvl="3"/>
            <a:r>
              <a:rPr lang="en-US" dirty="0"/>
              <a:t>Documentation certified by the Authority to Operate (ATO)</a:t>
            </a:r>
          </a:p>
        </p:txBody>
      </p:sp>
    </p:spTree>
    <p:extLst>
      <p:ext uri="{BB962C8B-B14F-4D97-AF65-F5344CB8AC3E}">
        <p14:creationId xmlns:p14="http://schemas.microsoft.com/office/powerpoint/2010/main" val="876253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A5C8-A610-41AD-84EF-62645E4E1403}"/>
              </a:ext>
            </a:extLst>
          </p:cNvPr>
          <p:cNvSpPr>
            <a:spLocks noGrp="1"/>
          </p:cNvSpPr>
          <p:nvPr>
            <p:ph type="ctrTitle"/>
          </p:nvPr>
        </p:nvSpPr>
        <p:spPr>
          <a:xfrm>
            <a:off x="804673" y="3320859"/>
            <a:ext cx="4524973" cy="2076333"/>
          </a:xfrm>
        </p:spPr>
        <p:txBody>
          <a:bodyPr anchor="t">
            <a:normAutofit/>
          </a:bodyPr>
          <a:lstStyle/>
          <a:p>
            <a:pPr algn="l"/>
            <a:r>
              <a:rPr lang="en-US" sz="4800" b="1">
                <a:latin typeface="Segoe UI" panose="020B0502040204020203" pitchFamily="34" charset="0"/>
              </a:rPr>
              <a:t>Endpoint analytics</a:t>
            </a:r>
            <a:endParaRPr lang="en-US" sz="4800"/>
          </a:p>
        </p:txBody>
      </p:sp>
      <p:sp>
        <p:nvSpPr>
          <p:cNvPr id="4" name="Subtitle 3">
            <a:extLst>
              <a:ext uri="{FF2B5EF4-FFF2-40B4-BE49-F238E27FC236}">
                <a16:creationId xmlns:a16="http://schemas.microsoft.com/office/drawing/2014/main" id="{7E4BD983-29CE-43CD-9A76-E055C70EC960}"/>
              </a:ext>
            </a:extLst>
          </p:cNvPr>
          <p:cNvSpPr>
            <a:spLocks noGrp="1"/>
          </p:cNvSpPr>
          <p:nvPr>
            <p:ph type="subTitle" idx="1"/>
          </p:nvPr>
        </p:nvSpPr>
        <p:spPr>
          <a:xfrm>
            <a:off x="804673" y="2348680"/>
            <a:ext cx="4524973" cy="972180"/>
          </a:xfrm>
        </p:spPr>
        <p:txBody>
          <a:bodyPr anchor="b">
            <a:normAutofit/>
          </a:bodyPr>
          <a:lstStyle/>
          <a:p>
            <a:pPr algn="l"/>
            <a:r>
              <a:rPr lang="en-US" sz="2000" dirty="0"/>
              <a:t>Microsoft</a:t>
            </a:r>
          </a:p>
        </p:txBody>
      </p:sp>
      <p:sp>
        <p:nvSpPr>
          <p:cNvPr id="10" name="Freeform: Shape 9">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ngled shot of pen on a graph">
            <a:extLst>
              <a:ext uri="{FF2B5EF4-FFF2-40B4-BE49-F238E27FC236}">
                <a16:creationId xmlns:a16="http://schemas.microsoft.com/office/drawing/2014/main" id="{7E357107-C007-4D72-A478-1B6FD4E291EF}"/>
              </a:ext>
            </a:extLst>
          </p:cNvPr>
          <p:cNvPicPr>
            <a:picLocks noChangeAspect="1"/>
          </p:cNvPicPr>
          <p:nvPr/>
        </p:nvPicPr>
        <p:blipFill rotWithShape="1">
          <a:blip r:embed="rId3"/>
          <a:srcRect r="34755"/>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14824371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A5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7A989-6DEA-4622-ABB4-283592A3742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What is Endpoint analytics?</a:t>
            </a:r>
            <a:br>
              <a:rPr lang="en-US" sz="3200" b="1" kern="1200">
                <a:solidFill>
                  <a:srgbClr val="FFFFFF"/>
                </a:solidFill>
                <a:latin typeface="+mj-lt"/>
                <a:ea typeface="+mj-ea"/>
                <a:cs typeface="+mj-cs"/>
              </a:rPr>
            </a:br>
            <a:endParaRPr lang="en-US" sz="3200" kern="1200">
              <a:solidFill>
                <a:srgbClr val="FFFFFF"/>
              </a:solidFill>
              <a:latin typeface="+mj-lt"/>
              <a:ea typeface="+mj-ea"/>
              <a:cs typeface="+mj-cs"/>
            </a:endParaRPr>
          </a:p>
        </p:txBody>
      </p:sp>
      <p:pic>
        <p:nvPicPr>
          <p:cNvPr id="3074" name="Picture 2" descr="Screenshot of Endpoint analytics pane.">
            <a:extLst>
              <a:ext uri="{FF2B5EF4-FFF2-40B4-BE49-F238E27FC236}">
                <a16:creationId xmlns:a16="http://schemas.microsoft.com/office/drawing/2014/main" id="{E6DD878D-BA48-44A8-BD16-89E53FEE74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07933" y="1225227"/>
            <a:ext cx="7347537" cy="440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26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A989-6DEA-4622-ABB4-283592A37424}"/>
              </a:ext>
            </a:extLst>
          </p:cNvPr>
          <p:cNvSpPr>
            <a:spLocks noGrp="1"/>
          </p:cNvSpPr>
          <p:nvPr>
            <p:ph type="title"/>
          </p:nvPr>
        </p:nvSpPr>
        <p:spPr/>
        <p:txBody>
          <a:bodyPr/>
          <a:lstStyle/>
          <a:p>
            <a:r>
              <a:rPr lang="en-US" b="1" dirty="0">
                <a:solidFill>
                  <a:srgbClr val="171717"/>
                </a:solidFill>
                <a:latin typeface="Segoe UI" panose="020B0502040204020203" pitchFamily="34" charset="0"/>
              </a:rPr>
              <a:t>What is Windows Autopilot?</a:t>
            </a:r>
            <a:endParaRPr lang="en-US" dirty="0"/>
          </a:p>
        </p:txBody>
      </p:sp>
      <p:sp>
        <p:nvSpPr>
          <p:cNvPr id="3" name="Content Placeholder 2">
            <a:extLst>
              <a:ext uri="{FF2B5EF4-FFF2-40B4-BE49-F238E27FC236}">
                <a16:creationId xmlns:a16="http://schemas.microsoft.com/office/drawing/2014/main" id="{AC28300A-1F54-406B-8DC8-3617807E7A1D}"/>
              </a:ext>
            </a:extLst>
          </p:cNvPr>
          <p:cNvSpPr>
            <a:spLocks noGrp="1"/>
          </p:cNvSpPr>
          <p:nvPr>
            <p:ph idx="1"/>
          </p:nvPr>
        </p:nvSpPr>
        <p:spPr/>
        <p:txBody>
          <a:bodyPr/>
          <a:lstStyle/>
          <a:p>
            <a:r>
              <a:rPr lang="en-US" dirty="0">
                <a:solidFill>
                  <a:srgbClr val="171717"/>
                </a:solidFill>
                <a:latin typeface="Segoe UI" panose="020B0502040204020203" pitchFamily="34" charset="0"/>
              </a:rPr>
              <a:t> Windows Autopilot:</a:t>
            </a:r>
          </a:p>
          <a:p>
            <a:pPr lvl="1"/>
            <a:r>
              <a:rPr lang="en-US" dirty="0">
                <a:solidFill>
                  <a:srgbClr val="171717"/>
                </a:solidFill>
                <a:latin typeface="Segoe UI" panose="020B0502040204020203" pitchFamily="34" charset="0"/>
              </a:rPr>
              <a:t>Reduces the time IT spends on deploying, managing, and retiring devices.</a:t>
            </a:r>
          </a:p>
          <a:p>
            <a:pPr lvl="1"/>
            <a:r>
              <a:rPr lang="en-US" dirty="0">
                <a:solidFill>
                  <a:srgbClr val="171717"/>
                </a:solidFill>
                <a:latin typeface="Segoe UI" panose="020B0502040204020203" pitchFamily="34" charset="0"/>
              </a:rPr>
              <a:t>Reduces the infrastructure required to maintain the devices.</a:t>
            </a:r>
          </a:p>
          <a:p>
            <a:pPr lvl="1"/>
            <a:r>
              <a:rPr lang="en-US" dirty="0">
                <a:solidFill>
                  <a:srgbClr val="171717"/>
                </a:solidFill>
                <a:latin typeface="Segoe UI" panose="020B0502040204020203" pitchFamily="34" charset="0"/>
              </a:rPr>
              <a:t>Maximizes ease of use for all types of end users.</a:t>
            </a:r>
          </a:p>
          <a:p>
            <a:endParaRPr lang="en-US" dirty="0"/>
          </a:p>
        </p:txBody>
      </p:sp>
    </p:spTree>
    <p:extLst>
      <p:ext uri="{BB962C8B-B14F-4D97-AF65-F5344CB8AC3E}">
        <p14:creationId xmlns:p14="http://schemas.microsoft.com/office/powerpoint/2010/main" val="2418783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7A989-6DEA-4622-ABB4-283592A37424}"/>
              </a:ext>
            </a:extLst>
          </p:cNvPr>
          <p:cNvSpPr>
            <a:spLocks noGrp="1"/>
          </p:cNvSpPr>
          <p:nvPr>
            <p:ph type="title"/>
          </p:nvPr>
        </p:nvSpPr>
        <p:spPr>
          <a:xfrm>
            <a:off x="630936" y="639520"/>
            <a:ext cx="3429000" cy="1719072"/>
          </a:xfrm>
        </p:spPr>
        <p:txBody>
          <a:bodyPr anchor="b">
            <a:normAutofit/>
          </a:bodyPr>
          <a:lstStyle/>
          <a:p>
            <a:r>
              <a:rPr lang="en-US" sz="5400" b="1" dirty="0">
                <a:latin typeface="Segoe UI" panose="020B0502040204020203" pitchFamily="34" charset="0"/>
              </a:rPr>
              <a:t>Windows Autopilot</a:t>
            </a:r>
            <a:endParaRPr lang="en-US" sz="5400" dirty="0"/>
          </a:p>
        </p:txBody>
      </p:sp>
      <p:sp>
        <p:nvSpPr>
          <p:cNvPr id="41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28300A-1F54-406B-8DC8-3617807E7A1D}"/>
              </a:ext>
            </a:extLst>
          </p:cNvPr>
          <p:cNvSpPr>
            <a:spLocks noGrp="1"/>
          </p:cNvSpPr>
          <p:nvPr>
            <p:ph idx="1"/>
          </p:nvPr>
        </p:nvSpPr>
        <p:spPr>
          <a:xfrm>
            <a:off x="630936" y="2807208"/>
            <a:ext cx="3429000" cy="3410712"/>
          </a:xfrm>
        </p:spPr>
        <p:txBody>
          <a:bodyPr anchor="t">
            <a:normAutofit/>
          </a:bodyPr>
          <a:lstStyle/>
          <a:p>
            <a:r>
              <a:rPr lang="en-US" sz="2200" dirty="0">
                <a:latin typeface="Segoe UI" panose="020B0502040204020203" pitchFamily="34" charset="0"/>
              </a:rPr>
              <a:t>Windows Autopilot to:</a:t>
            </a:r>
          </a:p>
          <a:p>
            <a:pPr lvl="1"/>
            <a:r>
              <a:rPr lang="en-US" sz="2200" dirty="0">
                <a:latin typeface="Segoe UI" panose="020B0502040204020203" pitchFamily="34" charset="0"/>
              </a:rPr>
              <a:t>reset, </a:t>
            </a:r>
          </a:p>
          <a:p>
            <a:pPr lvl="1"/>
            <a:r>
              <a:rPr lang="en-US" sz="2200" dirty="0">
                <a:latin typeface="Segoe UI" panose="020B0502040204020203" pitchFamily="34" charset="0"/>
              </a:rPr>
              <a:t>repurpose, and </a:t>
            </a:r>
          </a:p>
          <a:p>
            <a:pPr lvl="1"/>
            <a:r>
              <a:rPr lang="en-US" sz="2200" dirty="0">
                <a:latin typeface="Segoe UI" panose="020B0502040204020203" pitchFamily="34" charset="0"/>
              </a:rPr>
              <a:t>recover devices. </a:t>
            </a:r>
          </a:p>
        </p:txBody>
      </p:sp>
      <p:pic>
        <p:nvPicPr>
          <p:cNvPr id="4098" name="Picture 2" descr="Process overview.">
            <a:extLst>
              <a:ext uri="{FF2B5EF4-FFF2-40B4-BE49-F238E27FC236}">
                <a16:creationId xmlns:a16="http://schemas.microsoft.com/office/drawing/2014/main" id="{E3E4C20D-A35F-4770-9FD0-6C894CBEA0F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4261" y="640080"/>
            <a:ext cx="652378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682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A989-6DEA-4622-ABB4-283592A37424}"/>
              </a:ext>
            </a:extLst>
          </p:cNvPr>
          <p:cNvSpPr>
            <a:spLocks noGrp="1"/>
          </p:cNvSpPr>
          <p:nvPr>
            <p:ph type="title"/>
          </p:nvPr>
        </p:nvSpPr>
        <p:spPr/>
        <p:txBody>
          <a:bodyPr/>
          <a:lstStyle/>
          <a:p>
            <a:r>
              <a:rPr lang="en-US" b="1" dirty="0">
                <a:solidFill>
                  <a:srgbClr val="171717"/>
                </a:solidFill>
                <a:latin typeface="Segoe UI" panose="020B0502040204020203" pitchFamily="34" charset="0"/>
              </a:rPr>
              <a:t>Knowledge Check</a:t>
            </a:r>
            <a:endParaRPr lang="en-US" dirty="0"/>
          </a:p>
        </p:txBody>
      </p:sp>
      <p:sp>
        <p:nvSpPr>
          <p:cNvPr id="3" name="Content Placeholder 2">
            <a:extLst>
              <a:ext uri="{FF2B5EF4-FFF2-40B4-BE49-F238E27FC236}">
                <a16:creationId xmlns:a16="http://schemas.microsoft.com/office/drawing/2014/main" id="{AC28300A-1F54-406B-8DC8-3617807E7A1D}"/>
              </a:ext>
            </a:extLst>
          </p:cNvPr>
          <p:cNvSpPr>
            <a:spLocks noGrp="1"/>
          </p:cNvSpPr>
          <p:nvPr>
            <p:ph idx="1"/>
          </p:nvPr>
        </p:nvSpPr>
        <p:spPr/>
        <p:txBody>
          <a:bodyPr>
            <a:normAutofit fontScale="62500" lnSpcReduction="20000"/>
          </a:bodyPr>
          <a:lstStyle/>
          <a:p>
            <a:pPr marL="0" indent="0">
              <a:buNone/>
            </a:pPr>
            <a:r>
              <a:rPr lang="en-US" b="1" dirty="0">
                <a:solidFill>
                  <a:srgbClr val="171717"/>
                </a:solidFill>
              </a:rPr>
              <a:t>What does Microsoft Endpoint Manager provide for an organization?</a:t>
            </a:r>
          </a:p>
          <a:p>
            <a:pPr marL="971550" lvl="1" indent="-514350">
              <a:buFont typeface="+mj-lt"/>
              <a:buAutoNum type="alphaUcPeriod"/>
            </a:pPr>
            <a:r>
              <a:rPr lang="en-US" dirty="0">
                <a:solidFill>
                  <a:srgbClr val="171717"/>
                </a:solidFill>
              </a:rPr>
              <a:t>Endpoint Manager helps keep an organization's cloud and on-premises devices, apps, and data secure.</a:t>
            </a:r>
          </a:p>
          <a:p>
            <a:pPr marL="971550" lvl="1" indent="-514350">
              <a:buFont typeface="+mj-lt"/>
              <a:buAutoNum type="alphaUcPeriod"/>
            </a:pPr>
            <a:r>
              <a:rPr lang="en-US" dirty="0">
                <a:solidFill>
                  <a:srgbClr val="171717"/>
                </a:solidFill>
              </a:rPr>
              <a:t>Endpoint Manager ensures an organization no longer needs credentials to access and share company data.</a:t>
            </a:r>
          </a:p>
          <a:p>
            <a:pPr marL="971550" lvl="1" indent="-514350">
              <a:buFont typeface="+mj-lt"/>
              <a:buAutoNum type="alphaUcPeriod"/>
            </a:pPr>
            <a:r>
              <a:rPr lang="en-US" dirty="0">
                <a:solidFill>
                  <a:srgbClr val="171717"/>
                </a:solidFill>
              </a:rPr>
              <a:t>Endpoint Manager prevents remote devices and apps from accessing an organization's resources.</a:t>
            </a:r>
          </a:p>
          <a:p>
            <a:endParaRPr lang="en-US" dirty="0">
              <a:solidFill>
                <a:srgbClr val="171717"/>
              </a:solidFill>
            </a:endParaRPr>
          </a:p>
          <a:p>
            <a:pPr marL="0" indent="0">
              <a:buNone/>
            </a:pPr>
            <a:r>
              <a:rPr lang="en-US" b="1" dirty="0">
                <a:solidFill>
                  <a:srgbClr val="171717"/>
                </a:solidFill>
              </a:rPr>
              <a:t>What are endpoints?</a:t>
            </a:r>
          </a:p>
          <a:p>
            <a:pPr marL="971550" lvl="1" indent="-514350">
              <a:buFont typeface="+mj-lt"/>
              <a:buAutoNum type="alphaUcPeriod"/>
            </a:pPr>
            <a:r>
              <a:rPr lang="en-US" dirty="0">
                <a:solidFill>
                  <a:srgbClr val="171717"/>
                </a:solidFill>
              </a:rPr>
              <a:t>Endpoints are the policies that the users and groups of an organization use to safely transfer data.</a:t>
            </a:r>
          </a:p>
          <a:p>
            <a:pPr marL="971550" lvl="1" indent="-514350">
              <a:buFont typeface="+mj-lt"/>
              <a:buAutoNum type="alphaUcPeriod"/>
            </a:pPr>
            <a:r>
              <a:rPr lang="en-US" dirty="0">
                <a:solidFill>
                  <a:srgbClr val="171717"/>
                </a:solidFill>
              </a:rPr>
              <a:t>Endpoints are the end-users of an organization.</a:t>
            </a:r>
          </a:p>
          <a:p>
            <a:pPr marL="971550" lvl="1" indent="-514350">
              <a:buFont typeface="+mj-lt"/>
              <a:buAutoNum type="alphaUcPeriod"/>
            </a:pPr>
            <a:r>
              <a:rPr lang="en-US" dirty="0">
                <a:solidFill>
                  <a:srgbClr val="171717"/>
                </a:solidFill>
              </a:rPr>
              <a:t>Endpoints include mobile devices, desktop computers, servers, and apps that an organization uses.</a:t>
            </a:r>
          </a:p>
          <a:p>
            <a:endParaRPr lang="en-US" dirty="0">
              <a:solidFill>
                <a:srgbClr val="171717"/>
              </a:solidFill>
            </a:endParaRPr>
          </a:p>
          <a:p>
            <a:pPr marL="0" indent="0">
              <a:buNone/>
            </a:pPr>
            <a:r>
              <a:rPr lang="en-US" b="1" dirty="0">
                <a:solidFill>
                  <a:srgbClr val="171717"/>
                </a:solidFill>
              </a:rPr>
              <a:t>What is co-management as it applies to Microsoft Endpoint Manager?</a:t>
            </a:r>
          </a:p>
          <a:p>
            <a:pPr marL="971550" lvl="1" indent="-514350">
              <a:buFont typeface="+mj-lt"/>
              <a:buAutoNum type="alphaUcPeriod"/>
            </a:pPr>
            <a:r>
              <a:rPr lang="en-US" dirty="0">
                <a:solidFill>
                  <a:srgbClr val="171717"/>
                </a:solidFill>
              </a:rPr>
              <a:t>Co-management describes how an organization can concurrently manage Windows 10/11 devices using both Configuration Manager and Microsoft Intune.</a:t>
            </a:r>
          </a:p>
          <a:p>
            <a:pPr marL="971550" lvl="1" indent="-514350">
              <a:buFont typeface="+mj-lt"/>
              <a:buAutoNum type="alphaUcPeriod"/>
            </a:pPr>
            <a:r>
              <a:rPr lang="en-US" dirty="0">
                <a:solidFill>
                  <a:srgbClr val="171717"/>
                </a:solidFill>
              </a:rPr>
              <a:t>Co-management describes how an organization can manage non-Windows devices at an organization using Microsoft 365, BitLocker, and Azure Active Directory.</a:t>
            </a:r>
          </a:p>
          <a:p>
            <a:pPr marL="971550" lvl="1" indent="-514350">
              <a:buFont typeface="+mj-lt"/>
              <a:buAutoNum type="alphaUcPeriod"/>
            </a:pPr>
            <a:r>
              <a:rPr lang="en-US" dirty="0">
                <a:solidFill>
                  <a:srgbClr val="171717"/>
                </a:solidFill>
              </a:rPr>
              <a:t>Co-management describes how company owned devices can be managed without using cloud-based services.</a:t>
            </a:r>
          </a:p>
          <a:p>
            <a:endParaRPr lang="en-US" dirty="0"/>
          </a:p>
        </p:txBody>
      </p:sp>
    </p:spTree>
    <p:extLst>
      <p:ext uri="{BB962C8B-B14F-4D97-AF65-F5344CB8AC3E}">
        <p14:creationId xmlns:p14="http://schemas.microsoft.com/office/powerpoint/2010/main" val="3059062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A989-6DEA-4622-ABB4-283592A374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28300A-1F54-406B-8DC8-3617807E7A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721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2FBC-AFBB-4168-929C-EBA279D7BB8C}"/>
              </a:ext>
            </a:extLst>
          </p:cNvPr>
          <p:cNvSpPr>
            <a:spLocks noGrp="1"/>
          </p:cNvSpPr>
          <p:nvPr>
            <p:ph type="ctrTitle"/>
          </p:nvPr>
        </p:nvSpPr>
        <p:spPr>
          <a:xfrm>
            <a:off x="7464614" y="1783959"/>
            <a:ext cx="4087306" cy="2889114"/>
          </a:xfrm>
        </p:spPr>
        <p:txBody>
          <a:bodyPr anchor="b">
            <a:normAutofit fontScale="90000"/>
          </a:bodyPr>
          <a:lstStyle/>
          <a:p>
            <a:pPr algn="l"/>
            <a:r>
              <a:rPr lang="en-US" sz="5400" b="1" i="0" dirty="0">
                <a:effectLst/>
                <a:latin typeface="Segoe UI" panose="020B0502040204020203" pitchFamily="34" charset="0"/>
              </a:rPr>
              <a:t>Understand Microsoft Intune for Azure Pubic</a:t>
            </a:r>
            <a:endParaRPr lang="en-US" sz="5400" dirty="0"/>
          </a:p>
        </p:txBody>
      </p:sp>
      <p:sp>
        <p:nvSpPr>
          <p:cNvPr id="4" name="Subtitle 3">
            <a:extLst>
              <a:ext uri="{FF2B5EF4-FFF2-40B4-BE49-F238E27FC236}">
                <a16:creationId xmlns:a16="http://schemas.microsoft.com/office/drawing/2014/main" id="{E4B57D29-DD28-4A4A-8B3B-8F6B5DE25AD8}"/>
              </a:ext>
            </a:extLst>
          </p:cNvPr>
          <p:cNvSpPr>
            <a:spLocks noGrp="1"/>
          </p:cNvSpPr>
          <p:nvPr>
            <p:ph type="subTitle" idx="1"/>
          </p:nvPr>
        </p:nvSpPr>
        <p:spPr>
          <a:xfrm>
            <a:off x="7464612" y="4750893"/>
            <a:ext cx="4087305" cy="1147863"/>
          </a:xfrm>
        </p:spPr>
        <p:txBody>
          <a:bodyPr anchor="t">
            <a:normAutofit/>
          </a:bodyPr>
          <a:lstStyle/>
          <a:p>
            <a:pPr algn="l"/>
            <a:r>
              <a:rPr lang="en-US" sz="2000" dirty="0"/>
              <a:t>LESSON 1</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417DB05-7883-4296-BF73-092D04BA339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703239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33" name="Freeform: Shape 32">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34" name="Freeform: Shape 33">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9852FBC-AFBB-4168-929C-EBA279D7BB8C}"/>
              </a:ext>
            </a:extLst>
          </p:cNvPr>
          <p:cNvSpPr>
            <a:spLocks noGrp="1"/>
          </p:cNvSpPr>
          <p:nvPr>
            <p:ph type="title"/>
          </p:nvPr>
        </p:nvSpPr>
        <p:spPr>
          <a:xfrm>
            <a:off x="1268127" y="2023558"/>
            <a:ext cx="3521265" cy="2491292"/>
          </a:xfrm>
        </p:spPr>
        <p:txBody>
          <a:bodyPr anchor="t">
            <a:normAutofit/>
          </a:bodyPr>
          <a:lstStyle/>
          <a:p>
            <a:r>
              <a:rPr lang="en-US" sz="4000" b="1" i="0" dirty="0">
                <a:effectLst/>
                <a:latin typeface="Segoe UI" panose="020B0502040204020203" pitchFamily="34" charset="0"/>
              </a:rPr>
              <a:t>What is Microsoft Intune?</a:t>
            </a:r>
            <a:endParaRPr lang="en-US" sz="4000" dirty="0"/>
          </a:p>
        </p:txBody>
      </p:sp>
      <p:sp>
        <p:nvSpPr>
          <p:cNvPr id="36" name="Freeform: Shape 35">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0ADE7B-3488-474B-BB73-CA71DD8E6C7F}"/>
              </a:ext>
            </a:extLst>
          </p:cNvPr>
          <p:cNvSpPr>
            <a:spLocks noGrp="1"/>
          </p:cNvSpPr>
          <p:nvPr>
            <p:ph idx="1"/>
          </p:nvPr>
        </p:nvSpPr>
        <p:spPr>
          <a:xfrm>
            <a:off x="6099175" y="1311088"/>
            <a:ext cx="5276850" cy="4327261"/>
          </a:xfrm>
        </p:spPr>
        <p:txBody>
          <a:bodyPr>
            <a:normAutofit/>
          </a:bodyPr>
          <a:lstStyle/>
          <a:p>
            <a:r>
              <a:rPr lang="en-US" sz="2400" b="1" i="0" dirty="0">
                <a:solidFill>
                  <a:schemeClr val="tx1">
                    <a:alpha val="80000"/>
                  </a:schemeClr>
                </a:solidFill>
                <a:effectLst/>
                <a:latin typeface="Segoe UI" panose="020B0502040204020203" pitchFamily="34" charset="0"/>
              </a:rPr>
              <a:t>Microsoft Intune is about Management of MDM and MAM</a:t>
            </a:r>
          </a:p>
          <a:p>
            <a:endParaRPr lang="en-US" sz="2400" b="1" i="0" dirty="0">
              <a:solidFill>
                <a:schemeClr val="tx1">
                  <a:alpha val="80000"/>
                </a:schemeClr>
              </a:solidFill>
              <a:effectLst/>
              <a:latin typeface="Segoe UI" panose="020B0502040204020203" pitchFamily="34" charset="0"/>
            </a:endParaRPr>
          </a:p>
          <a:p>
            <a:pPr lvl="1"/>
            <a:r>
              <a:rPr lang="en-US" b="0" i="0" dirty="0">
                <a:solidFill>
                  <a:schemeClr val="tx1">
                    <a:alpha val="80000"/>
                  </a:schemeClr>
                </a:solidFill>
                <a:effectLst/>
                <a:latin typeface="Segoe UI" panose="020B0502040204020203" pitchFamily="34" charset="0"/>
              </a:rPr>
              <a:t>Protect your organization by controlling features and settings on:</a:t>
            </a:r>
          </a:p>
          <a:p>
            <a:pPr lvl="1"/>
            <a:endParaRPr lang="en-US" b="0" i="0" dirty="0">
              <a:solidFill>
                <a:schemeClr val="tx1">
                  <a:alpha val="80000"/>
                </a:schemeClr>
              </a:solidFill>
              <a:effectLst/>
              <a:latin typeface="Segoe UI" panose="020B0502040204020203" pitchFamily="34" charset="0"/>
            </a:endParaRPr>
          </a:p>
          <a:p>
            <a:pPr lvl="2"/>
            <a:r>
              <a:rPr lang="en-US" sz="2400" b="0" i="0" dirty="0">
                <a:solidFill>
                  <a:schemeClr val="tx1">
                    <a:alpha val="80000"/>
                  </a:schemeClr>
                </a:solidFill>
                <a:effectLst/>
                <a:latin typeface="Segoe UI" panose="020B0502040204020203" pitchFamily="34" charset="0"/>
              </a:rPr>
              <a:t> Android, </a:t>
            </a:r>
          </a:p>
          <a:p>
            <a:pPr lvl="2"/>
            <a:r>
              <a:rPr lang="en-US" sz="2400" b="0" i="0" dirty="0">
                <a:solidFill>
                  <a:schemeClr val="tx1">
                    <a:alpha val="80000"/>
                  </a:schemeClr>
                </a:solidFill>
                <a:effectLst/>
                <a:latin typeface="Segoe UI" panose="020B0502040204020203" pitchFamily="34" charset="0"/>
              </a:rPr>
              <a:t>Android Enterprise, </a:t>
            </a:r>
          </a:p>
          <a:p>
            <a:pPr lvl="2"/>
            <a:r>
              <a:rPr lang="en-US" sz="2400" b="0" i="0" dirty="0">
                <a:solidFill>
                  <a:schemeClr val="tx1">
                    <a:alpha val="80000"/>
                  </a:schemeClr>
                </a:solidFill>
                <a:effectLst/>
                <a:latin typeface="Segoe UI" panose="020B0502040204020203" pitchFamily="34" charset="0"/>
              </a:rPr>
              <a:t>iOS/</a:t>
            </a:r>
            <a:r>
              <a:rPr lang="en-US" sz="2400" b="0" i="0">
                <a:solidFill>
                  <a:schemeClr val="tx1">
                    <a:alpha val="80000"/>
                  </a:schemeClr>
                </a:solidFill>
                <a:effectLst/>
                <a:latin typeface="Segoe UI" panose="020B0502040204020203" pitchFamily="34" charset="0"/>
              </a:rPr>
              <a:t>iPadOS</a:t>
            </a:r>
            <a:r>
              <a:rPr lang="en-US" sz="2400" b="0" i="0" dirty="0">
                <a:solidFill>
                  <a:schemeClr val="tx1">
                    <a:alpha val="80000"/>
                  </a:schemeClr>
                </a:solidFill>
                <a:effectLst/>
                <a:latin typeface="Segoe UI" panose="020B0502040204020203" pitchFamily="34" charset="0"/>
              </a:rPr>
              <a:t>, macOS, and </a:t>
            </a:r>
          </a:p>
          <a:p>
            <a:pPr lvl="2"/>
            <a:r>
              <a:rPr lang="en-US" sz="2400" b="0" i="0" dirty="0">
                <a:solidFill>
                  <a:schemeClr val="tx1">
                    <a:alpha val="80000"/>
                  </a:schemeClr>
                </a:solidFill>
                <a:effectLst/>
                <a:latin typeface="Segoe UI" panose="020B0502040204020203" pitchFamily="34" charset="0"/>
              </a:rPr>
              <a:t>Windows 10/11 devices. </a:t>
            </a:r>
            <a:endParaRPr lang="en-US" sz="2400" dirty="0">
              <a:solidFill>
                <a:schemeClr val="tx1">
                  <a:alpha val="80000"/>
                </a:schemeClr>
              </a:solidFill>
            </a:endParaRPr>
          </a:p>
        </p:txBody>
      </p:sp>
    </p:spTree>
    <p:extLst>
      <p:ext uri="{BB962C8B-B14F-4D97-AF65-F5344CB8AC3E}">
        <p14:creationId xmlns:p14="http://schemas.microsoft.com/office/powerpoint/2010/main" val="24889195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0" name="Group 19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1" name="Group 20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09" name="Freeform: Shape 20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Freeform: Shape 20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02" name="Group 20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03" name="Group 20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07" name="Freeform: Shape 20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Shape 20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04" name="Group 20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05" name="Freeform: Shape 20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Freeform: Shape 20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CAF1F683-AD2C-4F26-B35C-E886A0D18E50}"/>
              </a:ext>
            </a:extLst>
          </p:cNvPr>
          <p:cNvSpPr>
            <a:spLocks noGrp="1"/>
          </p:cNvSpPr>
          <p:nvPr>
            <p:ph type="title"/>
          </p:nvPr>
        </p:nvSpPr>
        <p:spPr>
          <a:xfrm>
            <a:off x="827088" y="1641752"/>
            <a:ext cx="2655887" cy="3213277"/>
          </a:xfrm>
        </p:spPr>
        <p:txBody>
          <a:bodyPr anchor="t">
            <a:normAutofit/>
          </a:bodyPr>
          <a:lstStyle/>
          <a:p>
            <a:r>
              <a:rPr lang="en-US" sz="2800">
                <a:latin typeface="Segoe UI" panose="020B0502040204020203" pitchFamily="34" charset="0"/>
              </a:rPr>
              <a:t>Intune Modern Device Management</a:t>
            </a:r>
            <a:endParaRPr lang="en-US" sz="2800"/>
          </a:p>
        </p:txBody>
      </p:sp>
      <p:sp>
        <p:nvSpPr>
          <p:cNvPr id="603" name="Content Placeholder 2">
            <a:extLst>
              <a:ext uri="{FF2B5EF4-FFF2-40B4-BE49-F238E27FC236}">
                <a16:creationId xmlns:a16="http://schemas.microsoft.com/office/drawing/2014/main" id="{E93465C6-6DF9-4AC0-8572-E1A9D255B31C}"/>
              </a:ext>
            </a:extLst>
          </p:cNvPr>
          <p:cNvSpPr>
            <a:spLocks noGrp="1"/>
          </p:cNvSpPr>
          <p:nvPr>
            <p:ph idx="1"/>
          </p:nvPr>
        </p:nvSpPr>
        <p:spPr>
          <a:xfrm>
            <a:off x="5232401" y="1721579"/>
            <a:ext cx="6140449" cy="3952648"/>
          </a:xfrm>
        </p:spPr>
        <p:txBody>
          <a:bodyPr>
            <a:normAutofit/>
          </a:bodyPr>
          <a:lstStyle/>
          <a:p>
            <a:r>
              <a:rPr lang="en-US" sz="2000">
                <a:solidFill>
                  <a:schemeClr val="tx1">
                    <a:alpha val="80000"/>
                  </a:schemeClr>
                </a:solidFill>
              </a:rPr>
              <a:t>Microsoft Enterprise Mobility + Security(EMS) suite</a:t>
            </a:r>
            <a:r>
              <a:rPr lang="en-US" sz="2000">
                <a:solidFill>
                  <a:schemeClr val="tx1">
                    <a:alpha val="80000"/>
                  </a:schemeClr>
                </a:solidFill>
                <a:latin typeface="Segoe UI" panose="020B0502040204020203" pitchFamily="34" charset="0"/>
              </a:rPr>
              <a:t> I</a:t>
            </a:r>
          </a:p>
          <a:p>
            <a:r>
              <a:rPr lang="en-US" sz="2000">
                <a:solidFill>
                  <a:schemeClr val="tx1">
                    <a:alpha val="80000"/>
                  </a:schemeClr>
                </a:solidFill>
                <a:latin typeface="Segoe UI" panose="020B0502040204020203" pitchFamily="34" charset="0"/>
              </a:rPr>
              <a:t>Integrates with Azure Active Directory (Azure AD)</a:t>
            </a:r>
          </a:p>
          <a:p>
            <a:r>
              <a:rPr lang="en-US" sz="2000">
                <a:solidFill>
                  <a:schemeClr val="tx1">
                    <a:alpha val="80000"/>
                  </a:schemeClr>
                </a:solidFill>
                <a:latin typeface="Segoe UI" panose="020B0502040204020203" pitchFamily="34" charset="0"/>
              </a:rPr>
              <a:t>Integrates with Microsoft 365 suite of products.</a:t>
            </a:r>
          </a:p>
          <a:p>
            <a:pPr lvl="1"/>
            <a:r>
              <a:rPr lang="en-US" sz="2000">
                <a:solidFill>
                  <a:schemeClr val="tx1">
                    <a:alpha val="80000"/>
                  </a:schemeClr>
                </a:solidFill>
                <a:latin typeface="Segoe UI" panose="020B0502040204020203" pitchFamily="34" charset="0"/>
              </a:rPr>
              <a:t>Can Deploy:</a:t>
            </a:r>
          </a:p>
          <a:p>
            <a:pPr lvl="2"/>
            <a:r>
              <a:rPr lang="en-US">
                <a:solidFill>
                  <a:schemeClr val="tx1">
                    <a:alpha val="80000"/>
                  </a:schemeClr>
                </a:solidFill>
                <a:latin typeface="Segoe UI" panose="020B0502040204020203" pitchFamily="34" charset="0"/>
              </a:rPr>
              <a:t>Microsoft Teams,</a:t>
            </a:r>
          </a:p>
          <a:p>
            <a:pPr lvl="2"/>
            <a:r>
              <a:rPr lang="en-US">
                <a:solidFill>
                  <a:schemeClr val="tx1">
                    <a:alpha val="80000"/>
                  </a:schemeClr>
                </a:solidFill>
                <a:latin typeface="Segoe UI" panose="020B0502040204020203" pitchFamily="34" charset="0"/>
              </a:rPr>
              <a:t>Microsoft Outlook,</a:t>
            </a:r>
          </a:p>
          <a:p>
            <a:pPr lvl="2"/>
            <a:r>
              <a:rPr lang="en-US">
                <a:solidFill>
                  <a:schemeClr val="tx1">
                    <a:alpha val="80000"/>
                  </a:schemeClr>
                </a:solidFill>
                <a:latin typeface="Segoe UI" panose="020B0502040204020203" pitchFamily="34" charset="0"/>
              </a:rPr>
              <a:t>Microsoft OneDrive,</a:t>
            </a:r>
          </a:p>
          <a:p>
            <a:pPr lvl="2"/>
            <a:r>
              <a:rPr lang="en-US">
                <a:solidFill>
                  <a:schemeClr val="tx1">
                    <a:alpha val="80000"/>
                  </a:schemeClr>
                </a:solidFill>
                <a:latin typeface="Segoe UI" panose="020B0502040204020203" pitchFamily="34" charset="0"/>
              </a:rPr>
              <a:t>OneNote, and</a:t>
            </a:r>
          </a:p>
          <a:p>
            <a:pPr lvl="2"/>
            <a:r>
              <a:rPr lang="en-US">
                <a:solidFill>
                  <a:schemeClr val="tx1">
                    <a:alpha val="80000"/>
                  </a:schemeClr>
                </a:solidFill>
                <a:latin typeface="Segoe UI" panose="020B0502040204020203" pitchFamily="34" charset="0"/>
              </a:rPr>
              <a:t>Other Microsoft 365 Apps to devices</a:t>
            </a:r>
          </a:p>
          <a:p>
            <a:r>
              <a:rPr lang="en-US" sz="2000">
                <a:solidFill>
                  <a:schemeClr val="tx1">
                    <a:alpha val="80000"/>
                  </a:schemeClr>
                </a:solidFill>
                <a:latin typeface="Segoe UI" panose="020B0502040204020203" pitchFamily="34" charset="0"/>
              </a:rPr>
              <a:t>Integrates with Azure Information Protection for data protection</a:t>
            </a:r>
            <a:endParaRPr lang="en-US" sz="2000">
              <a:solidFill>
                <a:schemeClr val="tx1">
                  <a:alpha val="80000"/>
                </a:schemeClr>
              </a:solidFill>
            </a:endParaRPr>
          </a:p>
        </p:txBody>
      </p:sp>
    </p:spTree>
    <p:extLst>
      <p:ext uri="{BB962C8B-B14F-4D97-AF65-F5344CB8AC3E}">
        <p14:creationId xmlns:p14="http://schemas.microsoft.com/office/powerpoint/2010/main" val="7909998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4FB9B-4883-496E-B686-F5565A04E272}"/>
              </a:ext>
            </a:extLst>
          </p:cNvPr>
          <p:cNvSpPr>
            <a:spLocks noGrp="1"/>
          </p:cNvSpPr>
          <p:nvPr>
            <p:ph type="title"/>
          </p:nvPr>
        </p:nvSpPr>
        <p:spPr>
          <a:xfrm>
            <a:off x="5943600" y="692274"/>
            <a:ext cx="5934867" cy="757358"/>
          </a:xfrm>
        </p:spPr>
        <p:txBody>
          <a:bodyPr anchor="t">
            <a:normAutofit/>
          </a:bodyPr>
          <a:lstStyle/>
          <a:p>
            <a:r>
              <a:rPr lang="en-US" sz="4000" dirty="0">
                <a:solidFill>
                  <a:schemeClr val="bg1"/>
                </a:solidFill>
                <a:latin typeface="Segoe UI" panose="020B0502040204020203" pitchFamily="34" charset="0"/>
              </a:rPr>
              <a:t>With Intune, you can:</a:t>
            </a:r>
            <a:endParaRPr lang="en-US" sz="4000" dirty="0">
              <a:solidFill>
                <a:schemeClr val="bg1"/>
              </a:solidFill>
            </a:endParaRPr>
          </a:p>
        </p:txBody>
      </p:sp>
      <p:pic>
        <p:nvPicPr>
          <p:cNvPr id="6" name="Picture 5">
            <a:extLst>
              <a:ext uri="{FF2B5EF4-FFF2-40B4-BE49-F238E27FC236}">
                <a16:creationId xmlns:a16="http://schemas.microsoft.com/office/drawing/2014/main" id="{25650A16-C9DB-44C7-9734-28380567FA28}"/>
              </a:ext>
            </a:extLst>
          </p:cNvPr>
          <p:cNvPicPr>
            <a:picLocks noChangeAspect="1"/>
          </p:cNvPicPr>
          <p:nvPr/>
        </p:nvPicPr>
        <p:blipFill rotWithShape="1">
          <a:blip r:embed="rId3"/>
          <a:srcRect r="-3" b="1224"/>
          <a:stretch/>
        </p:blipFill>
        <p:spPr>
          <a:xfrm>
            <a:off x="620712" y="1529418"/>
            <a:ext cx="5260975" cy="467677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20" name="Group 12">
            <a:extLst>
              <a:ext uri="{FF2B5EF4-FFF2-40B4-BE49-F238E27FC236}">
                <a16:creationId xmlns:a16="http://schemas.microsoft.com/office/drawing/2014/main" id="{0EAC7AFE-68C0-41EB-A1C7-108E60D7C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8" y="4795537"/>
            <a:ext cx="5260975" cy="1410656"/>
            <a:chOff x="827088" y="4795537"/>
            <a:chExt cx="5260975" cy="1410656"/>
          </a:xfrm>
        </p:grpSpPr>
        <p:sp>
          <p:nvSpPr>
            <p:cNvPr id="14" name="Freeform: Shape 13">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4">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340D65E-F202-486A-ACE8-F9BF9E1A6C01}"/>
              </a:ext>
            </a:extLst>
          </p:cNvPr>
          <p:cNvSpPr>
            <a:spLocks noGrp="1"/>
          </p:cNvSpPr>
          <p:nvPr>
            <p:ph idx="1"/>
          </p:nvPr>
        </p:nvSpPr>
        <p:spPr>
          <a:xfrm>
            <a:off x="6258719" y="1679549"/>
            <a:ext cx="5619748" cy="4676775"/>
          </a:xfrm>
        </p:spPr>
        <p:txBody>
          <a:bodyPr>
            <a:normAutofit/>
          </a:bodyPr>
          <a:lstStyle/>
          <a:p>
            <a:r>
              <a:rPr lang="en-US" sz="2000" dirty="0">
                <a:solidFill>
                  <a:schemeClr val="bg1">
                    <a:alpha val="80000"/>
                  </a:schemeClr>
                </a:solidFill>
                <a:latin typeface="Segoe UI" panose="020B0502040204020203" pitchFamily="34" charset="0"/>
              </a:rPr>
              <a:t>Choose to be 100% cloud with Intune or be </a:t>
            </a:r>
            <a:r>
              <a:rPr lang="en-US" sz="2000" dirty="0">
                <a:solidFill>
                  <a:schemeClr val="bg1">
                    <a:alpha val="80000"/>
                  </a:schemeClr>
                </a:solidFill>
                <a:latin typeface="Segoe UI" panose="020B0502040204020203" pitchFamily="34" charset="0"/>
                <a:hlinkClick r:id="rId5"/>
              </a:rPr>
              <a:t>co-managed</a:t>
            </a:r>
            <a:r>
              <a:rPr lang="en-US" sz="2000" dirty="0">
                <a:solidFill>
                  <a:schemeClr val="bg1">
                    <a:alpha val="80000"/>
                  </a:schemeClr>
                </a:solidFill>
                <a:latin typeface="Segoe UI" panose="020B0502040204020203" pitchFamily="34" charset="0"/>
              </a:rPr>
              <a:t> with Configuration Manager and Intune.</a:t>
            </a:r>
          </a:p>
          <a:p>
            <a:r>
              <a:rPr lang="en-US" sz="2000" dirty="0">
                <a:solidFill>
                  <a:schemeClr val="bg1">
                    <a:alpha val="80000"/>
                  </a:schemeClr>
                </a:solidFill>
                <a:latin typeface="Segoe UI" panose="020B0502040204020203" pitchFamily="34" charset="0"/>
              </a:rPr>
              <a:t>Set rules and configure settings on personal and organization-owned devices to access data and networks.</a:t>
            </a:r>
          </a:p>
          <a:p>
            <a:r>
              <a:rPr lang="en-US" sz="2000" dirty="0">
                <a:solidFill>
                  <a:schemeClr val="bg1">
                    <a:alpha val="80000"/>
                  </a:schemeClr>
                </a:solidFill>
                <a:latin typeface="Segoe UI" panose="020B0502040204020203" pitchFamily="34" charset="0"/>
              </a:rPr>
              <a:t>Deploy and authenticate apps on devices -- on-premises and mobile.</a:t>
            </a:r>
          </a:p>
          <a:p>
            <a:r>
              <a:rPr lang="en-US" sz="2000" dirty="0">
                <a:solidFill>
                  <a:schemeClr val="bg1">
                    <a:alpha val="80000"/>
                  </a:schemeClr>
                </a:solidFill>
                <a:latin typeface="Segoe UI" panose="020B0502040204020203" pitchFamily="34" charset="0"/>
              </a:rPr>
              <a:t>Protect your company information by controlling the way users access and share information.</a:t>
            </a:r>
          </a:p>
          <a:p>
            <a:r>
              <a:rPr lang="en-US" sz="2000" dirty="0">
                <a:solidFill>
                  <a:schemeClr val="bg1">
                    <a:alpha val="80000"/>
                  </a:schemeClr>
                </a:solidFill>
                <a:latin typeface="Segoe UI" panose="020B0502040204020203" pitchFamily="34" charset="0"/>
              </a:rPr>
              <a:t>Be sure devices and apps are compliant with your security requirements.</a:t>
            </a:r>
          </a:p>
          <a:p>
            <a:endParaRPr lang="en-US" sz="1300" dirty="0">
              <a:solidFill>
                <a:schemeClr val="bg1">
                  <a:alpha val="80000"/>
                </a:schemeClr>
              </a:solidFill>
            </a:endParaRPr>
          </a:p>
        </p:txBody>
      </p:sp>
      <p:sp>
        <p:nvSpPr>
          <p:cNvPr id="4" name="AutoShape 4">
            <a:extLst>
              <a:ext uri="{FF2B5EF4-FFF2-40B4-BE49-F238E27FC236}">
                <a16:creationId xmlns:a16="http://schemas.microsoft.com/office/drawing/2014/main" id="{779C605C-AAFC-4F67-AA8E-A896C8ECA0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255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a:xfrm>
            <a:off x="6981825" y="828483"/>
            <a:ext cx="4391024" cy="1323439"/>
          </a:xfrm>
        </p:spPr>
        <p:txBody>
          <a:bodyPr anchor="t">
            <a:normAutofit/>
          </a:bodyPr>
          <a:lstStyle/>
          <a:p>
            <a:r>
              <a:rPr lang="en-US" sz="4000" b="1" dirty="0">
                <a:solidFill>
                  <a:schemeClr val="bg1"/>
                </a:solidFill>
                <a:latin typeface="Segoe UI" panose="020B0502040204020203" pitchFamily="34" charset="0"/>
              </a:rPr>
              <a:t>Manage devices</a:t>
            </a:r>
            <a:endParaRPr lang="en-US" sz="4000" dirty="0">
              <a:solidFill>
                <a:schemeClr val="bg1"/>
              </a:solidFill>
            </a:endParaRPr>
          </a:p>
        </p:txBody>
      </p:sp>
      <p:pic>
        <p:nvPicPr>
          <p:cNvPr id="16" name="Picture 4">
            <a:extLst>
              <a:ext uri="{FF2B5EF4-FFF2-40B4-BE49-F238E27FC236}">
                <a16:creationId xmlns:a16="http://schemas.microsoft.com/office/drawing/2014/main" id="{A706110E-661D-4626-9733-EF71BF1BECA6}"/>
              </a:ext>
            </a:extLst>
          </p:cNvPr>
          <p:cNvPicPr>
            <a:picLocks noChangeAspect="1"/>
          </p:cNvPicPr>
          <p:nvPr/>
        </p:nvPicPr>
        <p:blipFill rotWithShape="1">
          <a:blip r:embed="rId3"/>
          <a:srcRect r="49254"/>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32" name="Group 31">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33" name="Freeform: Shape 32">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a:xfrm>
            <a:off x="6515100" y="2151922"/>
            <a:ext cx="5150331" cy="3962400"/>
          </a:xfrm>
        </p:spPr>
        <p:txBody>
          <a:bodyPr>
            <a:normAutofit fontScale="85000" lnSpcReduction="20000"/>
          </a:bodyPr>
          <a:lstStyle/>
          <a:p>
            <a:r>
              <a:rPr lang="en-US" sz="2400" dirty="0">
                <a:solidFill>
                  <a:schemeClr val="bg1">
                    <a:alpha val="80000"/>
                  </a:schemeClr>
                </a:solidFill>
              </a:rPr>
              <a:t>When devices are enrolled and managed in Intune, administrators can:</a:t>
            </a:r>
          </a:p>
          <a:p>
            <a:pPr lvl="1"/>
            <a:r>
              <a:rPr lang="en-US" dirty="0">
                <a:solidFill>
                  <a:schemeClr val="bg1">
                    <a:alpha val="80000"/>
                  </a:schemeClr>
                </a:solidFill>
              </a:rPr>
              <a:t>See the devices enrolled and get an inventory of devices accessing organization resources.</a:t>
            </a:r>
          </a:p>
          <a:p>
            <a:pPr lvl="1"/>
            <a:r>
              <a:rPr lang="en-US" dirty="0">
                <a:solidFill>
                  <a:schemeClr val="bg1">
                    <a:alpha val="80000"/>
                  </a:schemeClr>
                </a:solidFill>
              </a:rPr>
              <a:t>Configure devices, so they meet your security and health standards. For example, you probably want to block jailbroken devices.</a:t>
            </a:r>
          </a:p>
          <a:p>
            <a:pPr lvl="1"/>
            <a:r>
              <a:rPr lang="en-US" dirty="0">
                <a:solidFill>
                  <a:schemeClr val="bg1">
                    <a:alpha val="80000"/>
                  </a:schemeClr>
                </a:solidFill>
              </a:rPr>
              <a:t>Push certificates to devices so users can easily access your Wi-Fi network or use a VPN to connect to your network.</a:t>
            </a:r>
          </a:p>
          <a:p>
            <a:pPr lvl="1"/>
            <a:r>
              <a:rPr lang="en-US" dirty="0">
                <a:solidFill>
                  <a:schemeClr val="bg1">
                    <a:alpha val="80000"/>
                  </a:schemeClr>
                </a:solidFill>
              </a:rPr>
              <a:t>See reports on users and devices compliance.</a:t>
            </a:r>
          </a:p>
          <a:p>
            <a:pPr lvl="1"/>
            <a:r>
              <a:rPr lang="en-US" dirty="0">
                <a:solidFill>
                  <a:schemeClr val="bg1">
                    <a:alpha val="80000"/>
                  </a:schemeClr>
                </a:solidFill>
              </a:rPr>
              <a:t>Remove organization data if a device is lost, stolen, or not used anymore.</a:t>
            </a:r>
          </a:p>
          <a:p>
            <a:endParaRPr lang="en-US" sz="1100" dirty="0">
              <a:solidFill>
                <a:schemeClr val="bg1">
                  <a:alpha val="80000"/>
                </a:schemeClr>
              </a:solidFill>
            </a:endParaRPr>
          </a:p>
        </p:txBody>
      </p:sp>
    </p:spTree>
    <p:extLst>
      <p:ext uri="{BB962C8B-B14F-4D97-AF65-F5344CB8AC3E}">
        <p14:creationId xmlns:p14="http://schemas.microsoft.com/office/powerpoint/2010/main" val="18751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35177A-4A19-4285-9E77-970AFF868FE0}"/>
              </a:ext>
            </a:extLst>
          </p:cNvPr>
          <p:cNvSpPr>
            <a:spLocks noGrp="1"/>
          </p:cNvSpPr>
          <p:nvPr>
            <p:ph type="title"/>
          </p:nvPr>
        </p:nvSpPr>
        <p:spPr>
          <a:xfrm>
            <a:off x="1137036" y="548640"/>
            <a:ext cx="9543405" cy="1188720"/>
          </a:xfrm>
        </p:spPr>
        <p:txBody>
          <a:bodyPr>
            <a:noAutofit/>
          </a:bodyPr>
          <a:lstStyle/>
          <a:p>
            <a:br>
              <a:rPr lang="en-US" b="1">
                <a:solidFill>
                  <a:schemeClr val="tx1">
                    <a:lumMod val="85000"/>
                    <a:lumOff val="15000"/>
                  </a:schemeClr>
                </a:solidFill>
                <a:latin typeface="Segoe UI" panose="020B0502040204020203" pitchFamily="34" charset="0"/>
              </a:rPr>
            </a:br>
            <a:r>
              <a:rPr lang="en-US" b="1">
                <a:solidFill>
                  <a:schemeClr val="tx1">
                    <a:lumMod val="85000"/>
                    <a:lumOff val="15000"/>
                  </a:schemeClr>
                </a:solidFill>
                <a:latin typeface="Segoe UI" panose="020B0502040204020203" pitchFamily="34" charset="0"/>
              </a:rPr>
              <a:t>Manage apps</a:t>
            </a:r>
            <a:br>
              <a:rPr lang="en-US" b="1">
                <a:solidFill>
                  <a:schemeClr val="tx1">
                    <a:lumMod val="85000"/>
                    <a:lumOff val="15000"/>
                  </a:schemeClr>
                </a:solidFill>
                <a:latin typeface="Segoe UI" panose="020B0502040204020203" pitchFamily="34" charset="0"/>
              </a:rPr>
            </a:b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C6A94BB4-AD41-4607-A4A5-D44B6732E8DA}"/>
              </a:ext>
            </a:extLst>
          </p:cNvPr>
          <p:cNvSpPr>
            <a:spLocks noGrp="1"/>
          </p:cNvSpPr>
          <p:nvPr>
            <p:ph idx="1"/>
          </p:nvPr>
        </p:nvSpPr>
        <p:spPr>
          <a:xfrm>
            <a:off x="819150" y="2431765"/>
            <a:ext cx="11087100" cy="4235735"/>
          </a:xfrm>
        </p:spPr>
        <p:txBody>
          <a:bodyPr anchor="ctr">
            <a:normAutofit lnSpcReduction="10000"/>
          </a:bodyPr>
          <a:lstStyle/>
          <a:p>
            <a:r>
              <a:rPr lang="en-US" sz="1800" b="1" dirty="0">
                <a:solidFill>
                  <a:schemeClr val="tx1">
                    <a:lumMod val="85000"/>
                    <a:lumOff val="15000"/>
                  </a:schemeClr>
                </a:solidFill>
              </a:rPr>
              <a:t>When apps are managed in Intune, administrators can:</a:t>
            </a:r>
          </a:p>
          <a:p>
            <a:pPr lvl="1"/>
            <a:r>
              <a:rPr lang="en-US" sz="1800" dirty="0">
                <a:solidFill>
                  <a:schemeClr val="tx1">
                    <a:lumMod val="85000"/>
                    <a:lumOff val="15000"/>
                  </a:schemeClr>
                </a:solidFill>
              </a:rPr>
              <a:t>Add and assign mobile apps to user groups and devices, including users in specific groups, devices in specific groups, and more.</a:t>
            </a:r>
          </a:p>
          <a:p>
            <a:pPr lvl="1"/>
            <a:r>
              <a:rPr lang="en-US" sz="1800" dirty="0">
                <a:solidFill>
                  <a:schemeClr val="tx1">
                    <a:lumMod val="85000"/>
                    <a:lumOff val="15000"/>
                  </a:schemeClr>
                </a:solidFill>
              </a:rPr>
              <a:t>Configure apps to start or run with specific settings enabled and update existing apps already on the device.</a:t>
            </a:r>
          </a:p>
          <a:p>
            <a:pPr lvl="1"/>
            <a:r>
              <a:rPr lang="en-US" sz="1800" dirty="0">
                <a:solidFill>
                  <a:schemeClr val="tx1">
                    <a:lumMod val="85000"/>
                    <a:lumOff val="15000"/>
                  </a:schemeClr>
                </a:solidFill>
              </a:rPr>
              <a:t>See reports on which apps are used and track their usage.</a:t>
            </a:r>
          </a:p>
          <a:p>
            <a:pPr lvl="1"/>
            <a:r>
              <a:rPr lang="en-US" sz="1800" dirty="0">
                <a:solidFill>
                  <a:schemeClr val="tx1">
                    <a:lumMod val="85000"/>
                    <a:lumOff val="15000"/>
                  </a:schemeClr>
                </a:solidFill>
              </a:rPr>
              <a:t>Do a selective wipe by removing only organization data from apps.</a:t>
            </a:r>
          </a:p>
          <a:p>
            <a:r>
              <a:rPr lang="en-US" sz="1800" b="1" dirty="0">
                <a:solidFill>
                  <a:schemeClr val="tx1">
                    <a:lumMod val="85000"/>
                    <a:lumOff val="15000"/>
                  </a:schemeClr>
                </a:solidFill>
              </a:rPr>
              <a:t>App protection policies:</a:t>
            </a:r>
          </a:p>
          <a:p>
            <a:pPr lvl="1"/>
            <a:r>
              <a:rPr lang="en-US" sz="1800" dirty="0">
                <a:solidFill>
                  <a:schemeClr val="tx1">
                    <a:lumMod val="85000"/>
                    <a:lumOff val="15000"/>
                  </a:schemeClr>
                </a:solidFill>
              </a:rPr>
              <a:t>Use Azure AD identity to isolate organization data from personal data. So personal information is isolated from organizational IT awareness. Data accessed using organization credentials are given additional security protection.</a:t>
            </a:r>
          </a:p>
          <a:p>
            <a:pPr lvl="1"/>
            <a:r>
              <a:rPr lang="en-US" sz="1800" dirty="0">
                <a:solidFill>
                  <a:schemeClr val="tx1">
                    <a:lumMod val="85000"/>
                    <a:lumOff val="15000"/>
                  </a:schemeClr>
                </a:solidFill>
              </a:rPr>
              <a:t>Help secure access on personal devices by restricting actions users can take, such as copy-and-paste, save, and view.</a:t>
            </a:r>
          </a:p>
          <a:p>
            <a:pPr lvl="1"/>
            <a:r>
              <a:rPr lang="en-US" sz="1800" dirty="0">
                <a:solidFill>
                  <a:schemeClr val="tx1">
                    <a:lumMod val="85000"/>
                    <a:lumOff val="15000"/>
                  </a:schemeClr>
                </a:solidFill>
              </a:rPr>
              <a:t>Can be created and deployed on devices that are enrolled in Intune, enrolled in another MDM service, or not enrolled in any MDM service. On enrolled devices, app protection policies can add an extra layer of protection.</a:t>
            </a:r>
          </a:p>
          <a:p>
            <a:endParaRPr lang="en-US" sz="1100" dirty="0">
              <a:solidFill>
                <a:schemeClr val="tx1">
                  <a:lumMod val="85000"/>
                  <a:lumOff val="15000"/>
                </a:schemeClr>
              </a:solidFill>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175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4439</Words>
  <Application>Microsoft Office PowerPoint</Application>
  <PresentationFormat>Widescreen</PresentationFormat>
  <Paragraphs>317</Paragraphs>
  <Slides>38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docons</vt:lpstr>
      <vt:lpstr>Roboto</vt:lpstr>
      <vt:lpstr>Segoe UI</vt:lpstr>
      <vt:lpstr>SegoeUI</vt:lpstr>
      <vt:lpstr>Office Theme</vt:lpstr>
      <vt:lpstr>Introduction to Microsoft Intune and Microsoft Endpoint Manager  for Public Cloud</vt:lpstr>
      <vt:lpstr> What is Microsoft Endpoint Manager?</vt:lpstr>
      <vt:lpstr>MEM – Cloud Driven Intelligence</vt:lpstr>
      <vt:lpstr>Understand Microsoft Intune for Azure Pubic</vt:lpstr>
      <vt:lpstr>What is Microsoft Intune?</vt:lpstr>
      <vt:lpstr>Intune Modern Device Management</vt:lpstr>
      <vt:lpstr>With Intune, you can:</vt:lpstr>
      <vt:lpstr>Manage devices</vt:lpstr>
      <vt:lpstr> Manage apps </vt:lpstr>
      <vt:lpstr>Manage apps</vt:lpstr>
      <vt:lpstr>Compliance and conditional access</vt:lpstr>
      <vt:lpstr>PowerPoint Presentation</vt:lpstr>
      <vt:lpstr>PowerPoint Presentation</vt:lpstr>
      <vt:lpstr>PowerPoint Presentation</vt:lpstr>
      <vt:lpstr>PowerPoint Presentation</vt:lpstr>
      <vt:lpstr>On-premises and Cloud</vt:lpstr>
      <vt:lpstr>Understand Microsoft Endpoint Configuration Manager</vt:lpstr>
      <vt:lpstr>What is Microsoft Endpoint Configuration Manager?</vt:lpstr>
      <vt:lpstr>When to use Configuration Manager?</vt:lpstr>
      <vt:lpstr>What does MECM support?</vt:lpstr>
      <vt:lpstr>Configuration Management Architecture</vt:lpstr>
      <vt:lpstr>Cloud Attach</vt:lpstr>
      <vt:lpstr>What is Cloud Attach?</vt:lpstr>
      <vt:lpstr>Cloud-Attaching On-Prem</vt:lpstr>
      <vt:lpstr> Is co-managed the same as cloud attach?</vt:lpstr>
      <vt:lpstr>What is Tenant attach?</vt:lpstr>
      <vt:lpstr>What is co-management?</vt:lpstr>
      <vt:lpstr>Co-management</vt:lpstr>
      <vt:lpstr>Understand Desktop Analytics</vt:lpstr>
      <vt:lpstr>What is Desktop Analytics?</vt:lpstr>
      <vt:lpstr>Analytical Journey</vt:lpstr>
      <vt:lpstr>Windows Analytics and the GCC</vt:lpstr>
      <vt:lpstr>Endpoint analytics</vt:lpstr>
      <vt:lpstr>What is Endpoint analytics? </vt:lpstr>
      <vt:lpstr>What is Windows Autopilot?</vt:lpstr>
      <vt:lpstr>Windows Autopilot</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Garcia</dc:creator>
  <cp:lastModifiedBy>Dr. Garcia</cp:lastModifiedBy>
  <cp:revision>6</cp:revision>
  <dcterms:created xsi:type="dcterms:W3CDTF">2022-01-23T19:17:00Z</dcterms:created>
  <dcterms:modified xsi:type="dcterms:W3CDTF">2022-01-28T01:09:29Z</dcterms:modified>
</cp:coreProperties>
</file>