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9628-235E-49E6-9E0A-AE7AD259B58C}" type="datetimeFigureOut">
              <a:rPr lang="pl-PL" smtClean="0"/>
              <a:pPr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7B98-BF4E-441C-91F6-75C4FB82468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395536" y="3068960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indukcyjny</a:t>
            </a:r>
            <a:endParaRPr lang="pl-PL" sz="1200" dirty="0"/>
          </a:p>
        </p:txBody>
      </p:sp>
      <p:sp>
        <p:nvSpPr>
          <p:cNvPr id="5" name="Prostokąt zaokrąglony 4"/>
          <p:cNvSpPr/>
          <p:nvPr/>
        </p:nvSpPr>
        <p:spPr>
          <a:xfrm>
            <a:off x="395536" y="141277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Kamera</a:t>
            </a:r>
            <a:endParaRPr lang="pl-PL" sz="12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95536" y="213285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Radar</a:t>
            </a:r>
            <a:endParaRPr lang="pl-PL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95536" y="5949280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Przycisk zmiany prędkości</a:t>
            </a:r>
            <a:endParaRPr lang="pl-PL" sz="1200" dirty="0"/>
          </a:p>
        </p:txBody>
      </p:sp>
      <p:grpSp>
        <p:nvGrpSpPr>
          <p:cNvPr id="12" name="Grupa 11"/>
          <p:cNvGrpSpPr/>
          <p:nvPr/>
        </p:nvGrpSpPr>
        <p:grpSpPr>
          <a:xfrm>
            <a:off x="7308304" y="908720"/>
            <a:ext cx="1080120" cy="691277"/>
            <a:chOff x="2771800" y="2924944"/>
            <a:chExt cx="1800200" cy="1152128"/>
          </a:xfrm>
        </p:grpSpPr>
        <p:grpSp>
          <p:nvGrpSpPr>
            <p:cNvPr id="13" name="Grupa 80"/>
            <p:cNvGrpSpPr/>
            <p:nvPr/>
          </p:nvGrpSpPr>
          <p:grpSpPr>
            <a:xfrm>
              <a:off x="2771800" y="3356992"/>
              <a:ext cx="1800200" cy="720080"/>
              <a:chOff x="3059832" y="3356992"/>
              <a:chExt cx="1800200" cy="720080"/>
            </a:xfrm>
          </p:grpSpPr>
          <p:sp>
            <p:nvSpPr>
              <p:cNvPr id="15" name="Prostokąt 14"/>
              <p:cNvSpPr/>
              <p:nvPr/>
            </p:nvSpPr>
            <p:spPr>
              <a:xfrm>
                <a:off x="3059832" y="3356992"/>
                <a:ext cx="1800200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200" dirty="0" smtClean="0"/>
                  <a:t>Samochód</a:t>
                </a:r>
              </a:p>
            </p:txBody>
          </p:sp>
          <p:sp>
            <p:nvSpPr>
              <p:cNvPr id="16" name="Elipsa 15"/>
              <p:cNvSpPr/>
              <p:nvPr/>
            </p:nvSpPr>
            <p:spPr>
              <a:xfrm>
                <a:off x="4427984" y="386104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Elipsa 16"/>
              <p:cNvSpPr/>
              <p:nvPr/>
            </p:nvSpPr>
            <p:spPr>
              <a:xfrm>
                <a:off x="3275856" y="386104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4" name="Trójkąt równoramienny 13"/>
            <p:cNvSpPr/>
            <p:nvPr/>
          </p:nvSpPr>
          <p:spPr>
            <a:xfrm>
              <a:off x="2771800" y="2924944"/>
              <a:ext cx="1800200" cy="4320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pole tekstowe 17"/>
          <p:cNvSpPr txBox="1"/>
          <p:nvPr/>
        </p:nvSpPr>
        <p:spPr>
          <a:xfrm>
            <a:off x="179512" y="764704"/>
            <a:ext cx="30491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Urządzenia </a:t>
            </a:r>
            <a:r>
              <a:rPr lang="pl-PL" dirty="0" smtClean="0"/>
              <a:t>(device) wejściowe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779912" y="836712"/>
            <a:ext cx="27274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Oprogramowanie (</a:t>
            </a:r>
            <a:r>
              <a:rPr lang="pl-PL" dirty="0" err="1" smtClean="0"/>
              <a:t>process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3203848" y="141277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Przetwarzanie obrazu</a:t>
            </a:r>
            <a:endParaRPr lang="pl-PL" sz="1200" dirty="0"/>
          </a:p>
        </p:txBody>
      </p:sp>
      <p:cxnSp>
        <p:nvCxnSpPr>
          <p:cNvPr id="22" name="Łącznik prosty ze strzałką 21"/>
          <p:cNvCxnSpPr>
            <a:stCxn id="5" idx="3"/>
            <a:endCxn id="20" idx="1"/>
          </p:cNvCxnSpPr>
          <p:nvPr/>
        </p:nvCxnSpPr>
        <p:spPr>
          <a:xfrm>
            <a:off x="1619672" y="1652281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stokąt zaokrąglony 22"/>
          <p:cNvSpPr/>
          <p:nvPr/>
        </p:nvSpPr>
        <p:spPr>
          <a:xfrm>
            <a:off x="4283968" y="213285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Wykrycie przeszkody</a:t>
            </a:r>
            <a:endParaRPr lang="pl-PL" sz="1200" dirty="0"/>
          </a:p>
        </p:txBody>
      </p:sp>
      <p:cxnSp>
        <p:nvCxnSpPr>
          <p:cNvPr id="25" name="Łącznik prosty ze strzałką 24"/>
          <p:cNvCxnSpPr>
            <a:stCxn id="6" idx="3"/>
            <a:endCxn id="23" idx="1"/>
          </p:cNvCxnSpPr>
          <p:nvPr/>
        </p:nvCxnSpPr>
        <p:spPr>
          <a:xfrm>
            <a:off x="1619672" y="2372361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Kształt 28"/>
          <p:cNvCxnSpPr>
            <a:stCxn id="20" idx="3"/>
            <a:endCxn id="23" idx="0"/>
          </p:cNvCxnSpPr>
          <p:nvPr/>
        </p:nvCxnSpPr>
        <p:spPr>
          <a:xfrm>
            <a:off x="4427984" y="1652281"/>
            <a:ext cx="468052" cy="48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Prostokąt zaokrąglony 35"/>
          <p:cNvSpPr/>
          <p:nvPr/>
        </p:nvSpPr>
        <p:spPr>
          <a:xfrm>
            <a:off x="4860032" y="357301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Kontrola prędkości</a:t>
            </a:r>
            <a:endParaRPr lang="pl-PL" sz="1200" dirty="0"/>
          </a:p>
        </p:txBody>
      </p:sp>
      <p:cxnSp>
        <p:nvCxnSpPr>
          <p:cNvPr id="38" name="Kształt 37"/>
          <p:cNvCxnSpPr>
            <a:stCxn id="23" idx="2"/>
            <a:endCxn id="36" idx="0"/>
          </p:cNvCxnSpPr>
          <p:nvPr/>
        </p:nvCxnSpPr>
        <p:spPr>
          <a:xfrm rot="16200000" flipH="1">
            <a:off x="4703493" y="2804409"/>
            <a:ext cx="961150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852936"/>
            <a:ext cx="1612942" cy="415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Czy wykryto przeszkodę  +</a:t>
            </a:r>
          </a:p>
          <a:p>
            <a:r>
              <a:rPr lang="pl-PL" sz="1050" dirty="0" smtClean="0"/>
              <a:t>odległość</a:t>
            </a:r>
            <a:endParaRPr lang="pl-PL" sz="105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6660232" y="1844824"/>
            <a:ext cx="207627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Urządzenia </a:t>
            </a:r>
            <a:r>
              <a:rPr lang="pl-PL" dirty="0" smtClean="0"/>
              <a:t>(device) </a:t>
            </a:r>
          </a:p>
          <a:p>
            <a:pPr algn="ctr"/>
            <a:r>
              <a:rPr lang="pl-PL" dirty="0" smtClean="0"/>
              <a:t>wyjściowe</a:t>
            </a:r>
            <a:endParaRPr lang="pl-PL" dirty="0"/>
          </a:p>
        </p:txBody>
      </p:sp>
      <p:sp>
        <p:nvSpPr>
          <p:cNvPr id="59" name="Prostokąt zaokrąglony 58"/>
          <p:cNvSpPr/>
          <p:nvPr/>
        </p:nvSpPr>
        <p:spPr>
          <a:xfrm>
            <a:off x="7308304" y="2708920"/>
            <a:ext cx="1224136" cy="479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Hamulec</a:t>
            </a:r>
            <a:endParaRPr lang="pl-PL" sz="1200" dirty="0"/>
          </a:p>
        </p:txBody>
      </p:sp>
      <p:sp>
        <p:nvSpPr>
          <p:cNvPr id="60" name="Prostokąt zaokrąglony 59"/>
          <p:cNvSpPr/>
          <p:nvPr/>
        </p:nvSpPr>
        <p:spPr>
          <a:xfrm>
            <a:off x="7236296" y="3933056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Przyśpieszenie silnika elektrycznego</a:t>
            </a:r>
            <a:endParaRPr lang="pl-PL" sz="1200" dirty="0"/>
          </a:p>
        </p:txBody>
      </p:sp>
      <p:cxnSp>
        <p:nvCxnSpPr>
          <p:cNvPr id="62" name="Łącznik łamany 61"/>
          <p:cNvCxnSpPr>
            <a:stCxn id="36" idx="3"/>
            <a:endCxn id="59" idx="1"/>
          </p:cNvCxnSpPr>
          <p:nvPr/>
        </p:nvCxnSpPr>
        <p:spPr>
          <a:xfrm flipV="1">
            <a:off x="6084168" y="2948425"/>
            <a:ext cx="1224136" cy="864096"/>
          </a:xfrm>
          <a:prstGeom prst="bentConnector3">
            <a:avLst>
              <a:gd name="adj1" fmla="val 4253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łamany 62"/>
          <p:cNvCxnSpPr>
            <a:stCxn id="36" idx="3"/>
            <a:endCxn id="60" idx="1"/>
          </p:cNvCxnSpPr>
          <p:nvPr/>
        </p:nvCxnSpPr>
        <p:spPr>
          <a:xfrm>
            <a:off x="6084168" y="3812521"/>
            <a:ext cx="1152128" cy="480575"/>
          </a:xfrm>
          <a:prstGeom prst="bentConnector3">
            <a:avLst>
              <a:gd name="adj1" fmla="val 452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Prostokąt zaokrąglony 71"/>
          <p:cNvSpPr/>
          <p:nvPr/>
        </p:nvSpPr>
        <p:spPr>
          <a:xfrm>
            <a:off x="7236296" y="5949280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Panel wyświetlający prędkość</a:t>
            </a:r>
            <a:endParaRPr lang="pl-PL" sz="1200" dirty="0"/>
          </a:p>
        </p:txBody>
      </p:sp>
      <p:sp>
        <p:nvSpPr>
          <p:cNvPr id="82" name="Prostokąt zaokrąglony 81"/>
          <p:cNvSpPr/>
          <p:nvPr/>
        </p:nvSpPr>
        <p:spPr>
          <a:xfrm>
            <a:off x="3923928" y="515719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Kontroler panelu</a:t>
            </a:r>
            <a:endParaRPr lang="pl-PL" sz="1200" dirty="0"/>
          </a:p>
        </p:txBody>
      </p:sp>
      <p:cxnSp>
        <p:nvCxnSpPr>
          <p:cNvPr id="84" name="Łącznik łamany 83"/>
          <p:cNvCxnSpPr>
            <a:stCxn id="138" idx="3"/>
            <a:endCxn id="82" idx="1"/>
          </p:cNvCxnSpPr>
          <p:nvPr/>
        </p:nvCxnSpPr>
        <p:spPr>
          <a:xfrm>
            <a:off x="3347864" y="3812521"/>
            <a:ext cx="576064" cy="1584176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Kształt 90"/>
          <p:cNvCxnSpPr>
            <a:stCxn id="7" idx="3"/>
            <a:endCxn id="82" idx="2"/>
          </p:cNvCxnSpPr>
          <p:nvPr/>
        </p:nvCxnSpPr>
        <p:spPr>
          <a:xfrm flipV="1">
            <a:off x="1619672" y="5636202"/>
            <a:ext cx="2916324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Łącznik łamany 92"/>
          <p:cNvCxnSpPr>
            <a:stCxn id="82" idx="3"/>
            <a:endCxn id="72" idx="1"/>
          </p:cNvCxnSpPr>
          <p:nvPr/>
        </p:nvCxnSpPr>
        <p:spPr>
          <a:xfrm>
            <a:off x="5148064" y="5396697"/>
            <a:ext cx="2088232" cy="9126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pole tekstowe 97"/>
          <p:cNvSpPr txBox="1"/>
          <p:nvPr/>
        </p:nvSpPr>
        <p:spPr>
          <a:xfrm>
            <a:off x="2195736" y="1556792"/>
            <a:ext cx="508473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Obraz</a:t>
            </a:r>
            <a:endParaRPr lang="pl-PL" sz="1050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4572000" y="1556792"/>
            <a:ext cx="1484702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Czy wykryto </a:t>
            </a:r>
            <a:r>
              <a:rPr lang="pl-PL" sz="1050" dirty="0" smtClean="0"/>
              <a:t>przeszkodę</a:t>
            </a:r>
            <a:endParaRPr lang="pl-PL" sz="1050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2195736" y="2204864"/>
            <a:ext cx="152958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Odległość od przeszkody</a:t>
            </a:r>
            <a:endParaRPr lang="pl-PL" sz="1050" dirty="0"/>
          </a:p>
        </p:txBody>
      </p:sp>
      <p:cxnSp>
        <p:nvCxnSpPr>
          <p:cNvPr id="103" name="Kształt 102"/>
          <p:cNvCxnSpPr>
            <a:stCxn id="7" idx="3"/>
            <a:endCxn id="36" idx="2"/>
          </p:cNvCxnSpPr>
          <p:nvPr/>
        </p:nvCxnSpPr>
        <p:spPr>
          <a:xfrm flipV="1">
            <a:off x="1619672" y="4052026"/>
            <a:ext cx="3852428" cy="21367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pole tekstowe 75"/>
          <p:cNvSpPr txBox="1"/>
          <p:nvPr/>
        </p:nvSpPr>
        <p:spPr>
          <a:xfrm>
            <a:off x="2627784" y="6093296"/>
            <a:ext cx="110799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Żądana prędkość</a:t>
            </a:r>
            <a:endParaRPr lang="pl-PL" dirty="0"/>
          </a:p>
        </p:txBody>
      </p:sp>
      <p:cxnSp>
        <p:nvCxnSpPr>
          <p:cNvPr id="119" name="Łącznik łamany 118"/>
          <p:cNvCxnSpPr>
            <a:stCxn id="82" idx="3"/>
            <a:endCxn id="72" idx="0"/>
          </p:cNvCxnSpPr>
          <p:nvPr/>
        </p:nvCxnSpPr>
        <p:spPr>
          <a:xfrm>
            <a:off x="5148064" y="5396697"/>
            <a:ext cx="2700300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pole tekstowe 121"/>
          <p:cNvSpPr txBox="1"/>
          <p:nvPr/>
        </p:nvSpPr>
        <p:spPr>
          <a:xfrm>
            <a:off x="5796136" y="6093296"/>
            <a:ext cx="110799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Żądana prędkość</a:t>
            </a:r>
            <a:endParaRPr lang="pl-PL" dirty="0"/>
          </a:p>
        </p:txBody>
      </p:sp>
      <p:sp>
        <p:nvSpPr>
          <p:cNvPr id="126" name="pole tekstowe 125"/>
          <p:cNvSpPr txBox="1"/>
          <p:nvPr/>
        </p:nvSpPr>
        <p:spPr>
          <a:xfrm>
            <a:off x="6444208" y="5229200"/>
            <a:ext cx="119616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Aktualna prędkość</a:t>
            </a:r>
            <a:endParaRPr lang="pl-PL" sz="1050" dirty="0"/>
          </a:p>
        </p:txBody>
      </p:sp>
      <p:sp>
        <p:nvSpPr>
          <p:cNvPr id="138" name="Prostokąt zaokrąglony 137"/>
          <p:cNvSpPr/>
          <p:nvPr/>
        </p:nvSpPr>
        <p:spPr>
          <a:xfrm>
            <a:off x="2123728" y="357301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Obliczenia prędkości</a:t>
            </a:r>
            <a:endParaRPr lang="pl-PL" sz="1200" dirty="0"/>
          </a:p>
        </p:txBody>
      </p:sp>
      <p:cxnSp>
        <p:nvCxnSpPr>
          <p:cNvPr id="148" name="Łącznik prosty ze strzałką 147"/>
          <p:cNvCxnSpPr>
            <a:stCxn id="138" idx="3"/>
            <a:endCxn id="36" idx="1"/>
          </p:cNvCxnSpPr>
          <p:nvPr/>
        </p:nvCxnSpPr>
        <p:spPr>
          <a:xfrm>
            <a:off x="3347864" y="3812521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Prostokąt zaokrąglony 151"/>
          <p:cNvSpPr/>
          <p:nvPr/>
        </p:nvSpPr>
        <p:spPr>
          <a:xfrm>
            <a:off x="395536" y="4149080"/>
            <a:ext cx="122413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optyczny</a:t>
            </a:r>
            <a:endParaRPr lang="pl-PL" sz="1200" dirty="0"/>
          </a:p>
        </p:txBody>
      </p:sp>
      <p:cxnSp>
        <p:nvCxnSpPr>
          <p:cNvPr id="154" name="Łącznik łamany 153"/>
          <p:cNvCxnSpPr>
            <a:stCxn id="152" idx="3"/>
            <a:endCxn id="138" idx="2"/>
          </p:cNvCxnSpPr>
          <p:nvPr/>
        </p:nvCxnSpPr>
        <p:spPr>
          <a:xfrm flipV="1">
            <a:off x="1619672" y="4052026"/>
            <a:ext cx="1116124" cy="421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3563888" y="3645024"/>
            <a:ext cx="699230" cy="415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Aktualna </a:t>
            </a:r>
          </a:p>
          <a:p>
            <a:r>
              <a:rPr lang="pl-PL" sz="1050" dirty="0" smtClean="0"/>
              <a:t>prędkość</a:t>
            </a:r>
            <a:endParaRPr lang="pl-PL" sz="1050" dirty="0"/>
          </a:p>
        </p:txBody>
      </p:sp>
      <p:sp>
        <p:nvSpPr>
          <p:cNvPr id="160" name="pole tekstowe 159"/>
          <p:cNvSpPr txBox="1"/>
          <p:nvPr/>
        </p:nvSpPr>
        <p:spPr>
          <a:xfrm>
            <a:off x="1835696" y="4293096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2</a:t>
            </a:r>
            <a:endParaRPr lang="pl-PL" sz="1050" dirty="0"/>
          </a:p>
        </p:txBody>
      </p:sp>
      <p:cxnSp>
        <p:nvCxnSpPr>
          <p:cNvPr id="168" name="Kształt 167"/>
          <p:cNvCxnSpPr>
            <a:stCxn id="4" idx="3"/>
            <a:endCxn id="138" idx="0"/>
          </p:cNvCxnSpPr>
          <p:nvPr/>
        </p:nvCxnSpPr>
        <p:spPr>
          <a:xfrm>
            <a:off x="1619672" y="3356992"/>
            <a:ext cx="111612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pole tekstowe 158"/>
          <p:cNvSpPr txBox="1"/>
          <p:nvPr/>
        </p:nvSpPr>
        <p:spPr>
          <a:xfrm>
            <a:off x="1835696" y="3212976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1</a:t>
            </a:r>
            <a:endParaRPr lang="pl-PL" sz="1050" dirty="0"/>
          </a:p>
        </p:txBody>
      </p:sp>
      <p:sp>
        <p:nvSpPr>
          <p:cNvPr id="172" name="pole tekstowe 171"/>
          <p:cNvSpPr txBox="1"/>
          <p:nvPr/>
        </p:nvSpPr>
        <p:spPr>
          <a:xfrm>
            <a:off x="0" y="0"/>
            <a:ext cx="914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Times New Roman" pitchFamily="18" charset="0"/>
                <a:cs typeface="Times New Roman" pitchFamily="18" charset="0"/>
              </a:rPr>
              <a:t>Analiza czasowa: czy czas aktywacji hamulców po wykryciu przeszkody jest w zadanym przedziale czasowym</a:t>
            </a:r>
            <a:endParaRPr lang="pl-PL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pole tekstowe 172"/>
          <p:cNvSpPr txBox="1"/>
          <p:nvPr/>
        </p:nvSpPr>
        <p:spPr>
          <a:xfrm>
            <a:off x="0" y="332656"/>
            <a:ext cx="865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Times New Roman" pitchFamily="18" charset="0"/>
                <a:cs typeface="Times New Roman" pitchFamily="18" charset="0"/>
              </a:rPr>
              <a:t>Analiza bezpieczeństwa: czy awaria jednego z sensorów prędkości nie powoduje awarii całego systemu</a:t>
            </a:r>
            <a:endParaRPr lang="pl-PL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pole tekstowe 175"/>
          <p:cNvSpPr txBox="1"/>
          <p:nvPr/>
        </p:nvSpPr>
        <p:spPr>
          <a:xfrm>
            <a:off x="6156176" y="2852936"/>
            <a:ext cx="79541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hamuj</a:t>
            </a:r>
            <a:endParaRPr lang="pl-PL" sz="1050" dirty="0"/>
          </a:p>
        </p:txBody>
      </p:sp>
      <p:sp>
        <p:nvSpPr>
          <p:cNvPr id="177" name="pole tekstowe 176"/>
          <p:cNvSpPr txBox="1"/>
          <p:nvPr/>
        </p:nvSpPr>
        <p:spPr>
          <a:xfrm>
            <a:off x="6012160" y="4221088"/>
            <a:ext cx="1008609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przyśpiesz</a:t>
            </a:r>
            <a:endParaRPr lang="pl-PL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87624" y="1196752"/>
            <a:ext cx="508473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Obraz</a:t>
            </a:r>
            <a:endParaRPr lang="pl-PL" sz="105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043608" y="5229200"/>
            <a:ext cx="110799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Żądana prędkość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043608" y="4797152"/>
            <a:ext cx="119616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Aktualna prędkość</a:t>
            </a:r>
            <a:endParaRPr lang="pl-PL" sz="105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115616" y="5589240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2</a:t>
            </a:r>
            <a:endParaRPr lang="pl-PL" sz="105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115616" y="5949280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1</a:t>
            </a:r>
            <a:endParaRPr lang="pl-PL" sz="105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115616" y="3789040"/>
            <a:ext cx="79541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hamuj</a:t>
            </a:r>
            <a:endParaRPr lang="pl-PL" sz="105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187624" y="4293096"/>
            <a:ext cx="1008609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przyśpiesz</a:t>
            </a:r>
            <a:endParaRPr lang="pl-PL" sz="1050" dirty="0"/>
          </a:p>
        </p:txBody>
      </p:sp>
      <p:sp>
        <p:nvSpPr>
          <p:cNvPr id="16" name="Prostokąt 15"/>
          <p:cNvSpPr/>
          <p:nvPr/>
        </p:nvSpPr>
        <p:spPr>
          <a:xfrm>
            <a:off x="3563888" y="908720"/>
            <a:ext cx="259228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900" dirty="0" smtClean="0"/>
              <a:t>data  </a:t>
            </a:r>
            <a:r>
              <a:rPr lang="pl-PL" sz="900" dirty="0" err="1" smtClean="0"/>
              <a:t>image</a:t>
            </a:r>
            <a:endParaRPr lang="pl-PL" sz="900" dirty="0" smtClean="0"/>
          </a:p>
          <a:p>
            <a:r>
              <a:rPr lang="pl-PL" sz="900" dirty="0" err="1" smtClean="0"/>
              <a:t>properties</a:t>
            </a:r>
            <a:endParaRPr lang="pl-PL" sz="900" dirty="0" smtClean="0"/>
          </a:p>
          <a:p>
            <a:r>
              <a:rPr lang="pl-PL" sz="900" dirty="0" smtClean="0"/>
              <a:t>      </a:t>
            </a:r>
            <a:r>
              <a:rPr lang="pl-PL" sz="900" dirty="0" err="1" smtClean="0"/>
              <a:t>data_size</a:t>
            </a:r>
            <a:r>
              <a:rPr lang="pl-PL" sz="900" dirty="0" smtClean="0"/>
              <a:t> </a:t>
            </a:r>
            <a:r>
              <a:rPr lang="pl-PL" sz="900" dirty="0" smtClean="0"/>
              <a:t>=&gt; </a:t>
            </a:r>
            <a:r>
              <a:rPr lang="pl-PL" sz="900" dirty="0" smtClean="0"/>
              <a:t>350KByte</a:t>
            </a:r>
            <a:r>
              <a:rPr lang="pl-PL" sz="900" dirty="0" smtClean="0"/>
              <a:t>;</a:t>
            </a:r>
          </a:p>
          <a:p>
            <a:r>
              <a:rPr lang="pl-PL" sz="900" dirty="0" smtClean="0"/>
              <a:t>      </a:t>
            </a:r>
            <a:r>
              <a:rPr lang="pl-PL" sz="900" dirty="0" err="1" smtClean="0"/>
              <a:t>data_model</a:t>
            </a:r>
            <a:r>
              <a:rPr lang="pl-PL" sz="900" dirty="0" err="1" smtClean="0"/>
              <a:t>::data_representation</a:t>
            </a:r>
            <a:r>
              <a:rPr lang="pl-PL" sz="900" dirty="0" smtClean="0"/>
              <a:t> =&gt; </a:t>
            </a:r>
            <a:r>
              <a:rPr lang="pl-PL" sz="900" dirty="0" err="1" smtClean="0"/>
              <a:t>array</a:t>
            </a:r>
            <a:r>
              <a:rPr lang="pl-PL" sz="900" dirty="0" smtClean="0"/>
              <a:t>;</a:t>
            </a:r>
          </a:p>
          <a:p>
            <a:r>
              <a:rPr lang="pl-PL" sz="900" dirty="0" err="1" smtClean="0"/>
              <a:t>end</a:t>
            </a:r>
            <a:r>
              <a:rPr lang="pl-PL" sz="900" dirty="0" smtClean="0"/>
              <a:t> </a:t>
            </a:r>
            <a:r>
              <a:rPr lang="pl-PL" sz="900" dirty="0" err="1" smtClean="0"/>
              <a:t>picture</a:t>
            </a:r>
            <a:r>
              <a:rPr lang="pl-PL" sz="900" dirty="0" smtClean="0"/>
              <a:t>;</a:t>
            </a:r>
            <a:endParaRPr lang="pl-PL" sz="900" dirty="0"/>
          </a:p>
        </p:txBody>
      </p:sp>
      <p:cxnSp>
        <p:nvCxnSpPr>
          <p:cNvPr id="18" name="Łącznik prosty ze strzałką 17"/>
          <p:cNvCxnSpPr>
            <a:stCxn id="5" idx="3"/>
            <a:endCxn id="16" idx="1"/>
          </p:cNvCxnSpPr>
          <p:nvPr/>
        </p:nvCxnSpPr>
        <p:spPr>
          <a:xfrm>
            <a:off x="1696097" y="1323710"/>
            <a:ext cx="1867791" cy="5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3635896" y="2492896"/>
            <a:ext cx="259228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l-PL" sz="900" dirty="0" smtClean="0"/>
          </a:p>
          <a:p>
            <a:r>
              <a:rPr lang="pl-PL" sz="900" dirty="0" smtClean="0"/>
              <a:t>data </a:t>
            </a:r>
            <a:r>
              <a:rPr lang="pl-PL" sz="900" dirty="0" err="1" smtClean="0"/>
              <a:t>is_detected</a:t>
            </a:r>
            <a:r>
              <a:rPr lang="pl-PL" sz="900" dirty="0" smtClean="0"/>
              <a:t> </a:t>
            </a:r>
            <a:r>
              <a:rPr lang="pl-PL" sz="900" dirty="0" err="1" smtClean="0"/>
              <a:t>base_types</a:t>
            </a:r>
            <a:r>
              <a:rPr lang="pl-PL" sz="900" dirty="0" err="1" smtClean="0"/>
              <a:t>::boolean</a:t>
            </a:r>
            <a:endParaRPr lang="pl-PL" sz="900" dirty="0" smtClean="0"/>
          </a:p>
          <a:p>
            <a:r>
              <a:rPr lang="pl-PL" sz="900" dirty="0" err="1" smtClean="0"/>
              <a:t>end</a:t>
            </a:r>
            <a:r>
              <a:rPr lang="pl-PL" sz="900" dirty="0" smtClean="0"/>
              <a:t> </a:t>
            </a:r>
            <a:r>
              <a:rPr lang="pl-PL" sz="900" dirty="0" err="1" smtClean="0"/>
              <a:t>is_detected</a:t>
            </a:r>
            <a:endParaRPr lang="pl-PL" sz="900" dirty="0" smtClean="0"/>
          </a:p>
          <a:p>
            <a:endParaRPr lang="pl-PL" sz="900" dirty="0" smtClean="0"/>
          </a:p>
        </p:txBody>
      </p:sp>
      <p:sp>
        <p:nvSpPr>
          <p:cNvPr id="30" name="pole tekstowe 29"/>
          <p:cNvSpPr txBox="1"/>
          <p:nvPr/>
        </p:nvSpPr>
        <p:spPr>
          <a:xfrm>
            <a:off x="2843808" y="260648"/>
            <a:ext cx="355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Typy danych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AADL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w  komunikacji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3851920" y="4581128"/>
            <a:ext cx="273630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l-PL" sz="900" dirty="0" smtClean="0"/>
          </a:p>
          <a:p>
            <a:endParaRPr lang="pl-PL" sz="900" dirty="0" smtClean="0"/>
          </a:p>
          <a:p>
            <a:r>
              <a:rPr lang="en-US" sz="900" dirty="0" smtClean="0"/>
              <a:t>data </a:t>
            </a:r>
            <a:r>
              <a:rPr lang="pl-PL" sz="900" dirty="0" err="1" smtClean="0"/>
              <a:t>cmd_acccelerate</a:t>
            </a:r>
            <a:r>
              <a:rPr lang="pl-PL" sz="900" dirty="0" smtClean="0"/>
              <a:t> </a:t>
            </a:r>
            <a:r>
              <a:rPr lang="en-US" sz="900" dirty="0" smtClean="0"/>
              <a:t> </a:t>
            </a:r>
            <a:r>
              <a:rPr lang="en-US" sz="900" dirty="0" smtClean="0"/>
              <a:t>extends </a:t>
            </a:r>
            <a:r>
              <a:rPr lang="en-US" sz="900" dirty="0" err="1" smtClean="0"/>
              <a:t>Base_Types</a:t>
            </a:r>
            <a:r>
              <a:rPr lang="en-US" sz="900" dirty="0" smtClean="0"/>
              <a:t>::Integer_8</a:t>
            </a:r>
          </a:p>
          <a:p>
            <a:r>
              <a:rPr lang="en-US" sz="900" dirty="0" smtClean="0"/>
              <a:t>end </a:t>
            </a:r>
            <a:r>
              <a:rPr lang="pl-PL" sz="900" dirty="0" err="1" smtClean="0"/>
              <a:t>cmd_acccelerate</a:t>
            </a:r>
            <a:r>
              <a:rPr lang="pl-PL" sz="900" dirty="0" smtClean="0"/>
              <a:t> </a:t>
            </a:r>
            <a:r>
              <a:rPr lang="en-US" sz="900" dirty="0" smtClean="0"/>
              <a:t>;</a:t>
            </a:r>
            <a:endParaRPr lang="pl-PL" sz="900" dirty="0" smtClean="0"/>
          </a:p>
          <a:p>
            <a:endParaRPr lang="pl-PL" sz="900" dirty="0" smtClean="0"/>
          </a:p>
          <a:p>
            <a:endParaRPr lang="pl-PL" sz="900" dirty="0"/>
          </a:p>
        </p:txBody>
      </p:sp>
      <p:cxnSp>
        <p:nvCxnSpPr>
          <p:cNvPr id="61" name="Łącznik prosty ze strzałką 60"/>
          <p:cNvCxnSpPr>
            <a:stCxn id="15" idx="3"/>
            <a:endCxn id="56" idx="1"/>
          </p:cNvCxnSpPr>
          <p:nvPr/>
        </p:nvCxnSpPr>
        <p:spPr>
          <a:xfrm>
            <a:off x="2196233" y="4420054"/>
            <a:ext cx="1655687" cy="30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pole tekstowe 71"/>
          <p:cNvSpPr txBox="1"/>
          <p:nvPr/>
        </p:nvSpPr>
        <p:spPr>
          <a:xfrm>
            <a:off x="1043608" y="2492896"/>
            <a:ext cx="1484702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Czy wykryto </a:t>
            </a:r>
            <a:r>
              <a:rPr lang="pl-PL" sz="1050" dirty="0" smtClean="0"/>
              <a:t>przeszkodę</a:t>
            </a:r>
            <a:endParaRPr lang="pl-PL" sz="1050" dirty="0"/>
          </a:p>
        </p:txBody>
      </p:sp>
      <p:sp>
        <p:nvSpPr>
          <p:cNvPr id="73" name="pole tekstowe 72"/>
          <p:cNvSpPr txBox="1"/>
          <p:nvPr/>
        </p:nvSpPr>
        <p:spPr>
          <a:xfrm>
            <a:off x="1403648" y="2060848"/>
            <a:ext cx="152958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Odległość od przeszkody</a:t>
            </a:r>
            <a:endParaRPr lang="pl-PL" sz="1050" dirty="0"/>
          </a:p>
        </p:txBody>
      </p:sp>
      <p:sp>
        <p:nvSpPr>
          <p:cNvPr id="74" name="Prostokąt 73"/>
          <p:cNvSpPr/>
          <p:nvPr/>
        </p:nvSpPr>
        <p:spPr>
          <a:xfrm>
            <a:off x="3563888" y="1988840"/>
            <a:ext cx="259228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900" dirty="0" smtClean="0"/>
              <a:t>data </a:t>
            </a:r>
            <a:r>
              <a:rPr lang="pl-PL" sz="900" dirty="0" err="1" smtClean="0"/>
              <a:t>distance</a:t>
            </a:r>
            <a:r>
              <a:rPr lang="pl-PL" sz="900" dirty="0" smtClean="0"/>
              <a:t> </a:t>
            </a:r>
            <a:r>
              <a:rPr lang="pl-PL" sz="900" dirty="0" err="1" smtClean="0"/>
              <a:t>extends</a:t>
            </a:r>
            <a:r>
              <a:rPr lang="pl-PL" sz="900" dirty="0" smtClean="0"/>
              <a:t> </a:t>
            </a:r>
            <a:r>
              <a:rPr lang="pl-PL" sz="900" dirty="0" err="1" smtClean="0"/>
              <a:t>base_types</a:t>
            </a:r>
            <a:r>
              <a:rPr lang="pl-PL" sz="900" dirty="0" smtClean="0"/>
              <a:t>::</a:t>
            </a:r>
            <a:r>
              <a:rPr lang="pl-PL" sz="900" dirty="0" smtClean="0"/>
              <a:t> </a:t>
            </a:r>
            <a:r>
              <a:rPr lang="en-US" sz="900" dirty="0" smtClean="0"/>
              <a:t>Integer_8</a:t>
            </a:r>
            <a:r>
              <a:rPr lang="pl-PL" sz="900" dirty="0" smtClean="0"/>
              <a:t>;</a:t>
            </a:r>
            <a:endParaRPr lang="pl-PL" sz="900" dirty="0" smtClean="0"/>
          </a:p>
          <a:p>
            <a:r>
              <a:rPr lang="pl-PL" sz="900" dirty="0" err="1" smtClean="0"/>
              <a:t>end</a:t>
            </a:r>
            <a:r>
              <a:rPr lang="pl-PL" sz="900" dirty="0" smtClean="0"/>
              <a:t> </a:t>
            </a:r>
            <a:r>
              <a:rPr lang="pl-PL" sz="900" dirty="0" err="1" smtClean="0"/>
              <a:t>distance</a:t>
            </a:r>
            <a:r>
              <a:rPr lang="pl-PL" sz="900" dirty="0" smtClean="0"/>
              <a:t>;</a:t>
            </a:r>
          </a:p>
        </p:txBody>
      </p:sp>
      <p:sp>
        <p:nvSpPr>
          <p:cNvPr id="75" name="pole tekstowe 74"/>
          <p:cNvSpPr txBox="1"/>
          <p:nvPr/>
        </p:nvSpPr>
        <p:spPr>
          <a:xfrm>
            <a:off x="971600" y="2924944"/>
            <a:ext cx="1612942" cy="415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Czy wykryto przeszkodę  +</a:t>
            </a:r>
          </a:p>
          <a:p>
            <a:r>
              <a:rPr lang="pl-PL" sz="1050" dirty="0" smtClean="0"/>
              <a:t>odległość</a:t>
            </a:r>
            <a:endParaRPr lang="pl-PL" sz="1050" dirty="0"/>
          </a:p>
        </p:txBody>
      </p:sp>
      <p:sp>
        <p:nvSpPr>
          <p:cNvPr id="76" name="Prostokąt 75"/>
          <p:cNvSpPr/>
          <p:nvPr/>
        </p:nvSpPr>
        <p:spPr>
          <a:xfrm>
            <a:off x="3635896" y="2924944"/>
            <a:ext cx="259228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900" dirty="0" smtClean="0"/>
              <a:t>data </a:t>
            </a:r>
            <a:r>
              <a:rPr lang="pl-PL" sz="900" dirty="0" smtClean="0"/>
              <a:t> </a:t>
            </a:r>
            <a:r>
              <a:rPr lang="pl-PL" sz="900" dirty="0" err="1" smtClean="0"/>
              <a:t>obstacle_detection</a:t>
            </a:r>
            <a:endParaRPr lang="pl-PL" sz="900" dirty="0" smtClean="0"/>
          </a:p>
          <a:p>
            <a:r>
              <a:rPr lang="pl-PL" sz="900" dirty="0" err="1" smtClean="0"/>
              <a:t>properties</a:t>
            </a:r>
            <a:endParaRPr lang="pl-PL" sz="900" dirty="0" smtClean="0"/>
          </a:p>
          <a:p>
            <a:r>
              <a:rPr lang="pl-PL" sz="900" dirty="0" smtClean="0"/>
              <a:t>  </a:t>
            </a:r>
            <a:r>
              <a:rPr lang="pl-PL" sz="900" dirty="0" err="1" smtClean="0"/>
              <a:t>is_detected</a:t>
            </a:r>
            <a:r>
              <a:rPr lang="pl-PL" sz="900" dirty="0" smtClean="0"/>
              <a:t>: </a:t>
            </a:r>
            <a:r>
              <a:rPr lang="pl-PL" sz="900" dirty="0" smtClean="0"/>
              <a:t>data </a:t>
            </a:r>
            <a:r>
              <a:rPr lang="pl-PL" sz="900" dirty="0" err="1" smtClean="0"/>
              <a:t>base_types::boolean</a:t>
            </a:r>
            <a:r>
              <a:rPr lang="pl-PL" sz="900" dirty="0" smtClean="0"/>
              <a:t>;</a:t>
            </a:r>
          </a:p>
          <a:p>
            <a:r>
              <a:rPr lang="pl-PL" sz="900" dirty="0" smtClean="0"/>
              <a:t>  </a:t>
            </a:r>
            <a:r>
              <a:rPr lang="pl-PL" sz="900" dirty="0" err="1" smtClean="0"/>
              <a:t>distance</a:t>
            </a:r>
            <a:r>
              <a:rPr lang="pl-PL" sz="900" dirty="0" smtClean="0"/>
              <a:t>   : </a:t>
            </a:r>
            <a:r>
              <a:rPr lang="pl-PL" sz="900" dirty="0" smtClean="0"/>
              <a:t>data </a:t>
            </a:r>
            <a:r>
              <a:rPr lang="pl-PL" sz="900" dirty="0" err="1" smtClean="0"/>
              <a:t>Base_Types</a:t>
            </a:r>
            <a:r>
              <a:rPr lang="pl-PL" sz="900" dirty="0" smtClean="0"/>
              <a:t>::</a:t>
            </a:r>
            <a:r>
              <a:rPr lang="en-US" sz="900" dirty="0" smtClean="0"/>
              <a:t> Integer_8</a:t>
            </a:r>
            <a:r>
              <a:rPr lang="pl-PL" sz="900" dirty="0" smtClean="0"/>
              <a:t>;</a:t>
            </a:r>
            <a:endParaRPr lang="pl-PL" sz="900" dirty="0" smtClean="0"/>
          </a:p>
          <a:p>
            <a:r>
              <a:rPr lang="pl-PL" sz="900" dirty="0" err="1" smtClean="0"/>
              <a:t>end</a:t>
            </a:r>
            <a:r>
              <a:rPr lang="pl-PL" sz="900" dirty="0" smtClean="0"/>
              <a:t> </a:t>
            </a:r>
            <a:r>
              <a:rPr lang="pl-PL" sz="900" dirty="0" err="1" smtClean="0"/>
              <a:t>obstacle_detection</a:t>
            </a:r>
            <a:r>
              <a:rPr lang="pl-PL" sz="900" dirty="0" smtClean="0"/>
              <a:t>;</a:t>
            </a:r>
            <a:endParaRPr lang="pl-PL" sz="900" dirty="0" smtClean="0"/>
          </a:p>
        </p:txBody>
      </p:sp>
      <p:cxnSp>
        <p:nvCxnSpPr>
          <p:cNvPr id="78" name="Łącznik prosty ze strzałką 77"/>
          <p:cNvCxnSpPr>
            <a:stCxn id="72" idx="3"/>
            <a:endCxn id="24" idx="1"/>
          </p:cNvCxnSpPr>
          <p:nvPr/>
        </p:nvCxnSpPr>
        <p:spPr>
          <a:xfrm>
            <a:off x="2528310" y="2619854"/>
            <a:ext cx="1107586" cy="5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>
            <a:stCxn id="73" idx="3"/>
            <a:endCxn id="74" idx="1"/>
          </p:cNvCxnSpPr>
          <p:nvPr/>
        </p:nvCxnSpPr>
        <p:spPr>
          <a:xfrm flipV="1">
            <a:off x="2933234" y="2168860"/>
            <a:ext cx="630654" cy="1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>
            <a:stCxn id="75" idx="3"/>
            <a:endCxn id="76" idx="1"/>
          </p:cNvCxnSpPr>
          <p:nvPr/>
        </p:nvCxnSpPr>
        <p:spPr>
          <a:xfrm>
            <a:off x="2584542" y="3132693"/>
            <a:ext cx="1051354" cy="26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Prostokąt 97"/>
          <p:cNvSpPr/>
          <p:nvPr/>
        </p:nvSpPr>
        <p:spPr>
          <a:xfrm>
            <a:off x="3635896" y="3933056"/>
            <a:ext cx="273630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l-PL" sz="900" dirty="0" smtClean="0"/>
          </a:p>
          <a:p>
            <a:endParaRPr lang="pl-PL" sz="900" dirty="0" smtClean="0"/>
          </a:p>
          <a:p>
            <a:r>
              <a:rPr lang="en-US" sz="900" dirty="0" smtClean="0"/>
              <a:t>data </a:t>
            </a:r>
            <a:r>
              <a:rPr lang="pl-PL" sz="900" dirty="0" err="1" smtClean="0"/>
              <a:t>cmd_acccelerate</a:t>
            </a:r>
            <a:r>
              <a:rPr lang="pl-PL" sz="900" dirty="0" smtClean="0"/>
              <a:t> </a:t>
            </a:r>
            <a:r>
              <a:rPr lang="en-US" sz="900" dirty="0" smtClean="0"/>
              <a:t> </a:t>
            </a:r>
            <a:r>
              <a:rPr lang="en-US" sz="900" dirty="0" smtClean="0"/>
              <a:t>extends </a:t>
            </a:r>
            <a:r>
              <a:rPr lang="en-US" sz="900" dirty="0" err="1" smtClean="0"/>
              <a:t>Base_Types</a:t>
            </a:r>
            <a:r>
              <a:rPr lang="en-US" sz="900" dirty="0" smtClean="0"/>
              <a:t>::Integer_8</a:t>
            </a:r>
          </a:p>
          <a:p>
            <a:r>
              <a:rPr lang="en-US" sz="900" dirty="0" smtClean="0"/>
              <a:t>end </a:t>
            </a:r>
            <a:r>
              <a:rPr lang="pl-PL" sz="900" dirty="0" err="1" smtClean="0"/>
              <a:t>cmd_acccelerate</a:t>
            </a:r>
            <a:r>
              <a:rPr lang="pl-PL" sz="900" dirty="0" smtClean="0"/>
              <a:t> </a:t>
            </a:r>
            <a:r>
              <a:rPr lang="en-US" sz="900" dirty="0" smtClean="0"/>
              <a:t>;</a:t>
            </a:r>
            <a:endParaRPr lang="pl-PL" sz="900" dirty="0" smtClean="0"/>
          </a:p>
          <a:p>
            <a:endParaRPr lang="pl-PL" sz="900" dirty="0" smtClean="0"/>
          </a:p>
          <a:p>
            <a:endParaRPr lang="pl-PL" sz="900" dirty="0"/>
          </a:p>
        </p:txBody>
      </p:sp>
      <p:cxnSp>
        <p:nvCxnSpPr>
          <p:cNvPr id="104" name="Łącznik prosty ze strzałką 103"/>
          <p:cNvCxnSpPr>
            <a:stCxn id="14" idx="3"/>
            <a:endCxn id="98" idx="1"/>
          </p:cNvCxnSpPr>
          <p:nvPr/>
        </p:nvCxnSpPr>
        <p:spPr>
          <a:xfrm>
            <a:off x="1911027" y="3915998"/>
            <a:ext cx="1724869" cy="19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Prostokąt 112"/>
          <p:cNvSpPr/>
          <p:nvPr/>
        </p:nvSpPr>
        <p:spPr>
          <a:xfrm>
            <a:off x="3851920" y="5301208"/>
            <a:ext cx="273630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l-PL" sz="900" dirty="0" smtClean="0"/>
          </a:p>
          <a:p>
            <a:endParaRPr lang="pl-PL" sz="900" dirty="0" smtClean="0"/>
          </a:p>
          <a:p>
            <a:r>
              <a:rPr lang="en-US" sz="900" dirty="0" smtClean="0"/>
              <a:t>data speed extends </a:t>
            </a:r>
            <a:r>
              <a:rPr lang="en-US" sz="900" dirty="0" err="1" smtClean="0"/>
              <a:t>base_types</a:t>
            </a:r>
            <a:r>
              <a:rPr lang="en-US" sz="900" dirty="0" smtClean="0"/>
              <a:t>::</a:t>
            </a:r>
            <a:r>
              <a:rPr lang="en-US" sz="900" dirty="0" smtClean="0"/>
              <a:t> Integer_8</a:t>
            </a:r>
          </a:p>
          <a:p>
            <a:r>
              <a:rPr lang="en-US" sz="900" dirty="0" smtClean="0"/>
              <a:t>end speed;</a:t>
            </a:r>
            <a:endParaRPr lang="pl-PL" sz="900" dirty="0" smtClean="0"/>
          </a:p>
          <a:p>
            <a:endParaRPr lang="pl-PL" sz="900" dirty="0"/>
          </a:p>
        </p:txBody>
      </p:sp>
      <p:cxnSp>
        <p:nvCxnSpPr>
          <p:cNvPr id="114" name="Łącznik prosty ze strzałką 113"/>
          <p:cNvCxnSpPr>
            <a:stCxn id="10" idx="3"/>
            <a:endCxn id="113" idx="1"/>
          </p:cNvCxnSpPr>
          <p:nvPr/>
        </p:nvCxnSpPr>
        <p:spPr>
          <a:xfrm>
            <a:off x="2239769" y="4924110"/>
            <a:ext cx="1612151" cy="55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Łącznik prosty ze strzałką 116"/>
          <p:cNvCxnSpPr>
            <a:stCxn id="8" idx="3"/>
            <a:endCxn id="113" idx="1"/>
          </p:cNvCxnSpPr>
          <p:nvPr/>
        </p:nvCxnSpPr>
        <p:spPr>
          <a:xfrm>
            <a:off x="2151604" y="5356158"/>
            <a:ext cx="1700316" cy="12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Łącznik prosty ze strzałką 119"/>
          <p:cNvCxnSpPr>
            <a:stCxn id="12" idx="3"/>
            <a:endCxn id="113" idx="1"/>
          </p:cNvCxnSpPr>
          <p:nvPr/>
        </p:nvCxnSpPr>
        <p:spPr>
          <a:xfrm flipV="1">
            <a:off x="1894997" y="5481228"/>
            <a:ext cx="1956923" cy="23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Łącznik prosty ze strzałką 122"/>
          <p:cNvCxnSpPr>
            <a:stCxn id="13" idx="3"/>
            <a:endCxn id="113" idx="1"/>
          </p:cNvCxnSpPr>
          <p:nvPr/>
        </p:nvCxnSpPr>
        <p:spPr>
          <a:xfrm flipV="1">
            <a:off x="1894997" y="5481228"/>
            <a:ext cx="1956923" cy="59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395536" y="1988840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indukcyjny</a:t>
            </a:r>
            <a:endParaRPr lang="pl-PL" sz="1200" dirty="0"/>
          </a:p>
        </p:txBody>
      </p:sp>
      <p:sp>
        <p:nvSpPr>
          <p:cNvPr id="5" name="Prostokąt zaokrąglony 4"/>
          <p:cNvSpPr/>
          <p:nvPr/>
        </p:nvSpPr>
        <p:spPr>
          <a:xfrm>
            <a:off x="323528" y="260648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Kamera</a:t>
            </a:r>
            <a:endParaRPr lang="pl-PL" sz="12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95536" y="105273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Radar</a:t>
            </a:r>
            <a:endParaRPr lang="pl-PL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95536" y="5949280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Przycisk zmiany prędkości</a:t>
            </a:r>
            <a:endParaRPr lang="pl-PL" sz="12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2483768" y="260648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Przetwarzanie obrazu</a:t>
            </a:r>
            <a:endParaRPr lang="pl-PL" sz="1200" dirty="0"/>
          </a:p>
        </p:txBody>
      </p:sp>
      <p:cxnSp>
        <p:nvCxnSpPr>
          <p:cNvPr id="22" name="Łącznik prosty ze strzałką 21"/>
          <p:cNvCxnSpPr>
            <a:stCxn id="5" idx="3"/>
            <a:endCxn id="20" idx="1"/>
          </p:cNvCxnSpPr>
          <p:nvPr/>
        </p:nvCxnSpPr>
        <p:spPr>
          <a:xfrm>
            <a:off x="1547664" y="50015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stokąt zaokrąglony 22"/>
          <p:cNvSpPr/>
          <p:nvPr/>
        </p:nvSpPr>
        <p:spPr>
          <a:xfrm>
            <a:off x="5148064" y="105273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Wykrycie przeszkody</a:t>
            </a:r>
            <a:endParaRPr lang="pl-PL" sz="1200" dirty="0"/>
          </a:p>
        </p:txBody>
      </p:sp>
      <p:cxnSp>
        <p:nvCxnSpPr>
          <p:cNvPr id="25" name="Łącznik prosty ze strzałką 24"/>
          <p:cNvCxnSpPr>
            <a:stCxn id="6" idx="3"/>
            <a:endCxn id="23" idx="1"/>
          </p:cNvCxnSpPr>
          <p:nvPr/>
        </p:nvCxnSpPr>
        <p:spPr>
          <a:xfrm>
            <a:off x="1619672" y="1292241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Kształt 28"/>
          <p:cNvCxnSpPr>
            <a:stCxn id="20" idx="3"/>
            <a:endCxn id="23" idx="0"/>
          </p:cNvCxnSpPr>
          <p:nvPr/>
        </p:nvCxnSpPr>
        <p:spPr>
          <a:xfrm>
            <a:off x="3707904" y="500153"/>
            <a:ext cx="2052228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Prostokąt zaokrąglony 35"/>
          <p:cNvSpPr/>
          <p:nvPr/>
        </p:nvSpPr>
        <p:spPr>
          <a:xfrm>
            <a:off x="4860032" y="249289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Kontrola prędkości</a:t>
            </a:r>
            <a:endParaRPr lang="pl-PL" sz="1200" dirty="0"/>
          </a:p>
        </p:txBody>
      </p:sp>
      <p:cxnSp>
        <p:nvCxnSpPr>
          <p:cNvPr id="38" name="Kształt 37"/>
          <p:cNvCxnSpPr>
            <a:stCxn id="23" idx="2"/>
            <a:endCxn id="36" idx="0"/>
          </p:cNvCxnSpPr>
          <p:nvPr/>
        </p:nvCxnSpPr>
        <p:spPr>
          <a:xfrm rot="5400000">
            <a:off x="5135541" y="1868305"/>
            <a:ext cx="961150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Prostokąt zaokrąglony 58"/>
          <p:cNvSpPr/>
          <p:nvPr/>
        </p:nvSpPr>
        <p:spPr>
          <a:xfrm>
            <a:off x="7524328" y="2636912"/>
            <a:ext cx="1224136" cy="479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Hamulec</a:t>
            </a:r>
            <a:endParaRPr lang="pl-PL" sz="1200" dirty="0"/>
          </a:p>
        </p:txBody>
      </p:sp>
      <p:sp>
        <p:nvSpPr>
          <p:cNvPr id="60" name="Prostokąt zaokrąglony 59"/>
          <p:cNvSpPr/>
          <p:nvPr/>
        </p:nvSpPr>
        <p:spPr>
          <a:xfrm>
            <a:off x="7524328" y="3933056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Przyśpieszenie silnika elektrycznego</a:t>
            </a:r>
            <a:endParaRPr lang="pl-PL" sz="1200" dirty="0"/>
          </a:p>
        </p:txBody>
      </p:sp>
      <p:cxnSp>
        <p:nvCxnSpPr>
          <p:cNvPr id="62" name="Łącznik łamany 61"/>
          <p:cNvCxnSpPr>
            <a:stCxn id="36" idx="3"/>
            <a:endCxn id="59" idx="1"/>
          </p:cNvCxnSpPr>
          <p:nvPr/>
        </p:nvCxnSpPr>
        <p:spPr>
          <a:xfrm>
            <a:off x="6084168" y="2732401"/>
            <a:ext cx="1440160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łamany 62"/>
          <p:cNvCxnSpPr>
            <a:stCxn id="36" idx="3"/>
            <a:endCxn id="60" idx="1"/>
          </p:cNvCxnSpPr>
          <p:nvPr/>
        </p:nvCxnSpPr>
        <p:spPr>
          <a:xfrm>
            <a:off x="6084168" y="2732401"/>
            <a:ext cx="1440160" cy="1560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Prostokąt zaokrąglony 71"/>
          <p:cNvSpPr/>
          <p:nvPr/>
        </p:nvSpPr>
        <p:spPr>
          <a:xfrm>
            <a:off x="7596336" y="5517232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Panel wyświetlający prędkość</a:t>
            </a:r>
            <a:endParaRPr lang="pl-PL" sz="1200" dirty="0"/>
          </a:p>
        </p:txBody>
      </p:sp>
      <p:sp>
        <p:nvSpPr>
          <p:cNvPr id="82" name="Prostokąt zaokrąglony 81"/>
          <p:cNvSpPr/>
          <p:nvPr/>
        </p:nvSpPr>
        <p:spPr>
          <a:xfrm>
            <a:off x="3923928" y="515719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Kontroler panelu</a:t>
            </a:r>
            <a:endParaRPr lang="pl-PL" sz="1200" dirty="0"/>
          </a:p>
        </p:txBody>
      </p:sp>
      <p:cxnSp>
        <p:nvCxnSpPr>
          <p:cNvPr id="84" name="Łącznik łamany 83"/>
          <p:cNvCxnSpPr>
            <a:stCxn id="138" idx="3"/>
            <a:endCxn id="82" idx="1"/>
          </p:cNvCxnSpPr>
          <p:nvPr/>
        </p:nvCxnSpPr>
        <p:spPr>
          <a:xfrm>
            <a:off x="3347864" y="2732401"/>
            <a:ext cx="576064" cy="2664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Kształt 90"/>
          <p:cNvCxnSpPr>
            <a:stCxn id="7" idx="3"/>
            <a:endCxn id="82" idx="2"/>
          </p:cNvCxnSpPr>
          <p:nvPr/>
        </p:nvCxnSpPr>
        <p:spPr>
          <a:xfrm flipV="1">
            <a:off x="1619672" y="5636202"/>
            <a:ext cx="2916324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Łącznik łamany 92"/>
          <p:cNvCxnSpPr>
            <a:stCxn id="82" idx="3"/>
            <a:endCxn id="72" idx="1"/>
          </p:cNvCxnSpPr>
          <p:nvPr/>
        </p:nvCxnSpPr>
        <p:spPr>
          <a:xfrm>
            <a:off x="5148064" y="5396697"/>
            <a:ext cx="2448272" cy="480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Kształt 102"/>
          <p:cNvCxnSpPr>
            <a:stCxn id="7" idx="3"/>
            <a:endCxn id="36" idx="2"/>
          </p:cNvCxnSpPr>
          <p:nvPr/>
        </p:nvCxnSpPr>
        <p:spPr>
          <a:xfrm flipV="1">
            <a:off x="1619672" y="2971906"/>
            <a:ext cx="3852428" cy="3216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Łącznik łamany 118"/>
          <p:cNvCxnSpPr>
            <a:stCxn id="82" idx="3"/>
            <a:endCxn id="72" idx="0"/>
          </p:cNvCxnSpPr>
          <p:nvPr/>
        </p:nvCxnSpPr>
        <p:spPr>
          <a:xfrm>
            <a:off x="5148064" y="5396697"/>
            <a:ext cx="3060340" cy="120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Prostokąt zaokrąglony 137"/>
          <p:cNvSpPr/>
          <p:nvPr/>
        </p:nvSpPr>
        <p:spPr>
          <a:xfrm>
            <a:off x="2123728" y="249289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Obliczenia prędkości</a:t>
            </a:r>
            <a:endParaRPr lang="pl-PL" sz="1200" dirty="0"/>
          </a:p>
        </p:txBody>
      </p:sp>
      <p:cxnSp>
        <p:nvCxnSpPr>
          <p:cNvPr id="148" name="Łącznik prosty ze strzałką 147"/>
          <p:cNvCxnSpPr>
            <a:stCxn id="138" idx="3"/>
            <a:endCxn id="36" idx="1"/>
          </p:cNvCxnSpPr>
          <p:nvPr/>
        </p:nvCxnSpPr>
        <p:spPr>
          <a:xfrm>
            <a:off x="3347864" y="2732401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Prostokąt zaokrąglony 151"/>
          <p:cNvSpPr/>
          <p:nvPr/>
        </p:nvSpPr>
        <p:spPr>
          <a:xfrm>
            <a:off x="395536" y="3068960"/>
            <a:ext cx="122413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optyczny</a:t>
            </a:r>
            <a:endParaRPr lang="pl-PL" sz="1200" dirty="0"/>
          </a:p>
        </p:txBody>
      </p:sp>
      <p:cxnSp>
        <p:nvCxnSpPr>
          <p:cNvPr id="154" name="Łącznik łamany 153"/>
          <p:cNvCxnSpPr>
            <a:stCxn id="152" idx="3"/>
            <a:endCxn id="138" idx="2"/>
          </p:cNvCxnSpPr>
          <p:nvPr/>
        </p:nvCxnSpPr>
        <p:spPr>
          <a:xfrm flipV="1">
            <a:off x="1619672" y="2971906"/>
            <a:ext cx="1116124" cy="421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Kształt 167"/>
          <p:cNvCxnSpPr>
            <a:stCxn id="4" idx="3"/>
            <a:endCxn id="138" idx="0"/>
          </p:cNvCxnSpPr>
          <p:nvPr/>
        </p:nvCxnSpPr>
        <p:spPr>
          <a:xfrm>
            <a:off x="1619672" y="2276872"/>
            <a:ext cx="111612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Plakietka 52"/>
          <p:cNvSpPr/>
          <p:nvPr/>
        </p:nvSpPr>
        <p:spPr>
          <a:xfrm>
            <a:off x="3131840" y="1556792"/>
            <a:ext cx="864096" cy="711608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CPU1</a:t>
            </a:r>
            <a:endParaRPr lang="pl-PL" dirty="0"/>
          </a:p>
        </p:txBody>
      </p:sp>
      <p:sp>
        <p:nvSpPr>
          <p:cNvPr id="54" name="Plakietka 53"/>
          <p:cNvSpPr/>
          <p:nvPr/>
        </p:nvSpPr>
        <p:spPr>
          <a:xfrm>
            <a:off x="2051720" y="5085184"/>
            <a:ext cx="936104" cy="770909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CPU2</a:t>
            </a:r>
            <a:endParaRPr lang="pl-PL" dirty="0"/>
          </a:p>
        </p:txBody>
      </p:sp>
      <p:cxnSp>
        <p:nvCxnSpPr>
          <p:cNvPr id="88" name="Łącznik prosty 87"/>
          <p:cNvCxnSpPr>
            <a:stCxn id="20" idx="2"/>
          </p:cNvCxnSpPr>
          <p:nvPr/>
        </p:nvCxnSpPr>
        <p:spPr>
          <a:xfrm>
            <a:off x="3095836" y="739658"/>
            <a:ext cx="108012" cy="8891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H="1">
            <a:off x="3923928" y="1484784"/>
            <a:ext cx="1224136" cy="144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987824" y="2204864"/>
            <a:ext cx="216024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H="1" flipV="1">
            <a:off x="3923928" y="2204864"/>
            <a:ext cx="1152128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H="1">
            <a:off x="2987824" y="5589240"/>
            <a:ext cx="936104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Łącznik prosty 53"/>
          <p:cNvCxnSpPr/>
          <p:nvPr/>
        </p:nvCxnSpPr>
        <p:spPr>
          <a:xfrm flipV="1">
            <a:off x="2087724" y="2060848"/>
            <a:ext cx="1332148" cy="1332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trzałka w lewo i prawo 3"/>
          <p:cNvSpPr/>
          <p:nvPr/>
        </p:nvSpPr>
        <p:spPr>
          <a:xfrm>
            <a:off x="2771800" y="1700808"/>
            <a:ext cx="2232248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bus1</a:t>
            </a:r>
            <a:endParaRPr lang="pl-PL" dirty="0"/>
          </a:p>
        </p:txBody>
      </p:sp>
      <p:sp>
        <p:nvSpPr>
          <p:cNvPr id="5" name="Strzałka w lewo i prawo 4"/>
          <p:cNvSpPr/>
          <p:nvPr/>
        </p:nvSpPr>
        <p:spPr>
          <a:xfrm>
            <a:off x="3779912" y="6309320"/>
            <a:ext cx="2232248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bus2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95536" y="1988840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indukcyjny</a:t>
            </a:r>
            <a:endParaRPr lang="pl-PL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23528" y="260648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Kamera</a:t>
            </a:r>
            <a:endParaRPr lang="pl-PL" sz="12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395536" y="105273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Radar</a:t>
            </a:r>
            <a:endParaRPr lang="pl-PL" sz="1200" dirty="0"/>
          </a:p>
        </p:txBody>
      </p:sp>
      <p:sp>
        <p:nvSpPr>
          <p:cNvPr id="9" name="Prostokąt zaokrąglony 8"/>
          <p:cNvSpPr/>
          <p:nvPr/>
        </p:nvSpPr>
        <p:spPr>
          <a:xfrm>
            <a:off x="395536" y="5949280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Przycisk zmiany prędkości</a:t>
            </a:r>
            <a:endParaRPr lang="pl-PL" sz="1200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2483768" y="260648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Przetwarzanie obrazu</a:t>
            </a:r>
            <a:endParaRPr lang="pl-PL" sz="1200" dirty="0"/>
          </a:p>
        </p:txBody>
      </p:sp>
      <p:cxnSp>
        <p:nvCxnSpPr>
          <p:cNvPr id="11" name="Łącznik prosty ze strzałką 10"/>
          <p:cNvCxnSpPr>
            <a:stCxn id="7" idx="3"/>
            <a:endCxn id="10" idx="1"/>
          </p:cNvCxnSpPr>
          <p:nvPr/>
        </p:nvCxnSpPr>
        <p:spPr>
          <a:xfrm>
            <a:off x="1547664" y="50015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rostokąt zaokrąglony 11"/>
          <p:cNvSpPr/>
          <p:nvPr/>
        </p:nvSpPr>
        <p:spPr>
          <a:xfrm>
            <a:off x="5148064" y="105273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Wykrycie przeszkody</a:t>
            </a:r>
            <a:endParaRPr lang="pl-PL" sz="1200" dirty="0"/>
          </a:p>
        </p:txBody>
      </p:sp>
      <p:cxnSp>
        <p:nvCxnSpPr>
          <p:cNvPr id="13" name="Łącznik prosty ze strzałką 12"/>
          <p:cNvCxnSpPr>
            <a:stCxn id="8" idx="3"/>
            <a:endCxn id="12" idx="1"/>
          </p:cNvCxnSpPr>
          <p:nvPr/>
        </p:nvCxnSpPr>
        <p:spPr>
          <a:xfrm>
            <a:off x="1619672" y="1292241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Kształt 13"/>
          <p:cNvCxnSpPr>
            <a:stCxn id="10" idx="3"/>
            <a:endCxn id="12" idx="0"/>
          </p:cNvCxnSpPr>
          <p:nvPr/>
        </p:nvCxnSpPr>
        <p:spPr>
          <a:xfrm>
            <a:off x="3707904" y="500153"/>
            <a:ext cx="2052228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rostokąt zaokrąglony 14"/>
          <p:cNvSpPr/>
          <p:nvPr/>
        </p:nvSpPr>
        <p:spPr>
          <a:xfrm>
            <a:off x="3851920" y="249289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Kontrola prędkości</a:t>
            </a:r>
            <a:endParaRPr lang="pl-PL" sz="1200" dirty="0"/>
          </a:p>
        </p:txBody>
      </p:sp>
      <p:cxnSp>
        <p:nvCxnSpPr>
          <p:cNvPr id="16" name="Kształt 37"/>
          <p:cNvCxnSpPr>
            <a:stCxn id="12" idx="2"/>
            <a:endCxn id="15" idx="0"/>
          </p:cNvCxnSpPr>
          <p:nvPr/>
        </p:nvCxnSpPr>
        <p:spPr>
          <a:xfrm rot="5400000">
            <a:off x="4631485" y="1364249"/>
            <a:ext cx="961150" cy="1296144"/>
          </a:xfrm>
          <a:prstGeom prst="bentConnector3">
            <a:avLst>
              <a:gd name="adj1" fmla="val 798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rostokąt zaokrąglony 16"/>
          <p:cNvSpPr/>
          <p:nvPr/>
        </p:nvSpPr>
        <p:spPr>
          <a:xfrm>
            <a:off x="7524328" y="2492896"/>
            <a:ext cx="1224136" cy="479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Hamulec</a:t>
            </a:r>
            <a:endParaRPr lang="pl-PL" sz="1200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7524328" y="3933056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Przyśpieszenie silnika elektrycznego</a:t>
            </a:r>
            <a:endParaRPr lang="pl-PL" sz="1200" dirty="0"/>
          </a:p>
        </p:txBody>
      </p:sp>
      <p:cxnSp>
        <p:nvCxnSpPr>
          <p:cNvPr id="19" name="Łącznik łamany 18"/>
          <p:cNvCxnSpPr>
            <a:stCxn id="15" idx="3"/>
            <a:endCxn id="17" idx="1"/>
          </p:cNvCxnSpPr>
          <p:nvPr/>
        </p:nvCxnSpPr>
        <p:spPr>
          <a:xfrm>
            <a:off x="5076056" y="2732401"/>
            <a:ext cx="24482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łamany 19"/>
          <p:cNvCxnSpPr>
            <a:stCxn id="15" idx="3"/>
            <a:endCxn id="18" idx="1"/>
          </p:cNvCxnSpPr>
          <p:nvPr/>
        </p:nvCxnSpPr>
        <p:spPr>
          <a:xfrm>
            <a:off x="5076056" y="2732401"/>
            <a:ext cx="2448272" cy="1560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Prostokąt zaokrąglony 20"/>
          <p:cNvSpPr/>
          <p:nvPr/>
        </p:nvSpPr>
        <p:spPr>
          <a:xfrm>
            <a:off x="7596336" y="5517232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Panel wyświetlający prędkość</a:t>
            </a:r>
            <a:endParaRPr lang="pl-PL" sz="1200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2627784" y="515719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Kontroler panelu</a:t>
            </a:r>
            <a:endParaRPr lang="pl-PL" sz="1200" dirty="0"/>
          </a:p>
        </p:txBody>
      </p:sp>
      <p:cxnSp>
        <p:nvCxnSpPr>
          <p:cNvPr id="23" name="Łącznik łamany 22"/>
          <p:cNvCxnSpPr>
            <a:stCxn id="28" idx="3"/>
            <a:endCxn id="22" idx="1"/>
          </p:cNvCxnSpPr>
          <p:nvPr/>
        </p:nvCxnSpPr>
        <p:spPr>
          <a:xfrm flipH="1">
            <a:off x="2627784" y="2732401"/>
            <a:ext cx="720080" cy="2664296"/>
          </a:xfrm>
          <a:prstGeom prst="bentConnector5">
            <a:avLst>
              <a:gd name="adj1" fmla="val -31746"/>
              <a:gd name="adj2" fmla="val 50000"/>
              <a:gd name="adj3" fmla="val 13174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Kształt 23"/>
          <p:cNvCxnSpPr>
            <a:stCxn id="9" idx="3"/>
            <a:endCxn id="22" idx="2"/>
          </p:cNvCxnSpPr>
          <p:nvPr/>
        </p:nvCxnSpPr>
        <p:spPr>
          <a:xfrm flipV="1">
            <a:off x="1619672" y="5636202"/>
            <a:ext cx="1620180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łamany 24"/>
          <p:cNvCxnSpPr>
            <a:stCxn id="22" idx="3"/>
            <a:endCxn id="21" idx="1"/>
          </p:cNvCxnSpPr>
          <p:nvPr/>
        </p:nvCxnSpPr>
        <p:spPr>
          <a:xfrm>
            <a:off x="3851920" y="5396697"/>
            <a:ext cx="3744416" cy="480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Kształt 25"/>
          <p:cNvCxnSpPr>
            <a:endCxn id="15" idx="2"/>
          </p:cNvCxnSpPr>
          <p:nvPr/>
        </p:nvCxnSpPr>
        <p:spPr>
          <a:xfrm rot="5400000" flipH="1" flipV="1">
            <a:off x="1456871" y="3134707"/>
            <a:ext cx="3169918" cy="2844316"/>
          </a:xfrm>
          <a:prstGeom prst="bentConnector3">
            <a:avLst>
              <a:gd name="adj1" fmla="val -123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Łącznik łamany 118"/>
          <p:cNvCxnSpPr>
            <a:stCxn id="22" idx="3"/>
            <a:endCxn id="21" idx="0"/>
          </p:cNvCxnSpPr>
          <p:nvPr/>
        </p:nvCxnSpPr>
        <p:spPr>
          <a:xfrm>
            <a:off x="3851920" y="5396697"/>
            <a:ext cx="4356484" cy="120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rostokąt zaokrąglony 27"/>
          <p:cNvSpPr/>
          <p:nvPr/>
        </p:nvSpPr>
        <p:spPr>
          <a:xfrm>
            <a:off x="2123728" y="249289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Obliczenia prędkości</a:t>
            </a:r>
            <a:endParaRPr lang="pl-PL" sz="1200" dirty="0"/>
          </a:p>
        </p:txBody>
      </p:sp>
      <p:cxnSp>
        <p:nvCxnSpPr>
          <p:cNvPr id="29" name="Łącznik prosty ze strzałką 28"/>
          <p:cNvCxnSpPr>
            <a:stCxn id="28" idx="3"/>
            <a:endCxn id="15" idx="1"/>
          </p:cNvCxnSpPr>
          <p:nvPr/>
        </p:nvCxnSpPr>
        <p:spPr>
          <a:xfrm>
            <a:off x="3347864" y="273240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rostokąt zaokrąglony 29"/>
          <p:cNvSpPr/>
          <p:nvPr/>
        </p:nvSpPr>
        <p:spPr>
          <a:xfrm>
            <a:off x="395536" y="3068960"/>
            <a:ext cx="122413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optyczny</a:t>
            </a:r>
            <a:endParaRPr lang="pl-PL" sz="1200" dirty="0"/>
          </a:p>
        </p:txBody>
      </p:sp>
      <p:cxnSp>
        <p:nvCxnSpPr>
          <p:cNvPr id="31" name="Łącznik łamany 153"/>
          <p:cNvCxnSpPr>
            <a:stCxn id="30" idx="3"/>
            <a:endCxn id="28" idx="2"/>
          </p:cNvCxnSpPr>
          <p:nvPr/>
        </p:nvCxnSpPr>
        <p:spPr>
          <a:xfrm flipV="1">
            <a:off x="1619672" y="2971906"/>
            <a:ext cx="1116124" cy="421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Kształt 31"/>
          <p:cNvCxnSpPr>
            <a:stCxn id="6" idx="3"/>
            <a:endCxn id="28" idx="0"/>
          </p:cNvCxnSpPr>
          <p:nvPr/>
        </p:nvCxnSpPr>
        <p:spPr>
          <a:xfrm>
            <a:off x="1619672" y="2276872"/>
            <a:ext cx="111612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lakietka 32"/>
          <p:cNvSpPr/>
          <p:nvPr/>
        </p:nvSpPr>
        <p:spPr>
          <a:xfrm>
            <a:off x="7092280" y="1556792"/>
            <a:ext cx="864096" cy="711608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CPU1</a:t>
            </a:r>
            <a:endParaRPr lang="pl-PL" dirty="0"/>
          </a:p>
        </p:txBody>
      </p:sp>
      <p:sp>
        <p:nvSpPr>
          <p:cNvPr id="34" name="Plakietka 33"/>
          <p:cNvSpPr/>
          <p:nvPr/>
        </p:nvSpPr>
        <p:spPr>
          <a:xfrm>
            <a:off x="4860032" y="4293096"/>
            <a:ext cx="936104" cy="770909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CPU2</a:t>
            </a:r>
            <a:endParaRPr lang="pl-PL" dirty="0"/>
          </a:p>
        </p:txBody>
      </p:sp>
      <p:cxnSp>
        <p:nvCxnSpPr>
          <p:cNvPr id="41" name="Łącznik prosty 40"/>
          <p:cNvCxnSpPr/>
          <p:nvPr/>
        </p:nvCxnSpPr>
        <p:spPr>
          <a:xfrm>
            <a:off x="1907704" y="548680"/>
            <a:ext cx="1584176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2051720" y="1268760"/>
            <a:ext cx="792088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Łącznik prosty 50"/>
          <p:cNvCxnSpPr>
            <a:endCxn id="4" idx="3"/>
          </p:cNvCxnSpPr>
          <p:nvPr/>
        </p:nvCxnSpPr>
        <p:spPr>
          <a:xfrm flipV="1">
            <a:off x="2123728" y="1916832"/>
            <a:ext cx="648072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Łącznik prosty 61"/>
          <p:cNvCxnSpPr>
            <a:endCxn id="4" idx="7"/>
          </p:cNvCxnSpPr>
          <p:nvPr/>
        </p:nvCxnSpPr>
        <p:spPr>
          <a:xfrm flipH="1" flipV="1">
            <a:off x="5004048" y="1916832"/>
            <a:ext cx="1872208" cy="79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Łącznik prosty 75"/>
          <p:cNvCxnSpPr>
            <a:stCxn id="4" idx="7"/>
            <a:endCxn id="33" idx="1"/>
          </p:cNvCxnSpPr>
          <p:nvPr/>
        </p:nvCxnSpPr>
        <p:spPr>
          <a:xfrm flipV="1">
            <a:off x="5004048" y="1912596"/>
            <a:ext cx="2088232" cy="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H="1" flipV="1">
            <a:off x="4932040" y="2060848"/>
            <a:ext cx="2232248" cy="22322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" name="Strzałka w lewo i prawo 111"/>
          <p:cNvSpPr/>
          <p:nvPr/>
        </p:nvSpPr>
        <p:spPr>
          <a:xfrm>
            <a:off x="3779912" y="3573016"/>
            <a:ext cx="2232248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 cpu bus3</a:t>
            </a:r>
            <a:endParaRPr lang="pl-PL" dirty="0"/>
          </a:p>
        </p:txBody>
      </p:sp>
      <p:cxnSp>
        <p:nvCxnSpPr>
          <p:cNvPr id="115" name="Łącznik prosty 114"/>
          <p:cNvCxnSpPr>
            <a:stCxn id="4" idx="5"/>
          </p:cNvCxnSpPr>
          <p:nvPr/>
        </p:nvCxnSpPr>
        <p:spPr>
          <a:xfrm flipH="1">
            <a:off x="1835696" y="2024844"/>
            <a:ext cx="2052228" cy="4140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Łącznik prosty 118"/>
          <p:cNvCxnSpPr>
            <a:stCxn id="5" idx="1"/>
          </p:cNvCxnSpPr>
          <p:nvPr/>
        </p:nvCxnSpPr>
        <p:spPr>
          <a:xfrm flipV="1">
            <a:off x="4896036" y="5445224"/>
            <a:ext cx="612068" cy="9721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5292080" y="5877272"/>
            <a:ext cx="504056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Łącznik prosty 126"/>
          <p:cNvCxnSpPr>
            <a:stCxn id="34" idx="2"/>
          </p:cNvCxnSpPr>
          <p:nvPr/>
        </p:nvCxnSpPr>
        <p:spPr>
          <a:xfrm flipH="1">
            <a:off x="4716016" y="5064005"/>
            <a:ext cx="612068" cy="131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Łącznik prosty 137"/>
          <p:cNvCxnSpPr>
            <a:stCxn id="112" idx="5"/>
            <a:endCxn id="34" idx="0"/>
          </p:cNvCxnSpPr>
          <p:nvPr/>
        </p:nvCxnSpPr>
        <p:spPr>
          <a:xfrm>
            <a:off x="4896036" y="3897052"/>
            <a:ext cx="432048" cy="3960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Łącznik prosty 140"/>
          <p:cNvCxnSpPr>
            <a:stCxn id="112" idx="1"/>
          </p:cNvCxnSpPr>
          <p:nvPr/>
        </p:nvCxnSpPr>
        <p:spPr>
          <a:xfrm flipV="1">
            <a:off x="4896036" y="2132856"/>
            <a:ext cx="2196244" cy="1548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Łącznik prosty 143"/>
          <p:cNvCxnSpPr>
            <a:endCxn id="112" idx="3"/>
          </p:cNvCxnSpPr>
          <p:nvPr/>
        </p:nvCxnSpPr>
        <p:spPr>
          <a:xfrm flipV="1">
            <a:off x="3563888" y="3789040"/>
            <a:ext cx="216024" cy="216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Łącznik prosty 154"/>
          <p:cNvCxnSpPr>
            <a:stCxn id="5" idx="3"/>
          </p:cNvCxnSpPr>
          <p:nvPr/>
        </p:nvCxnSpPr>
        <p:spPr>
          <a:xfrm flipH="1" flipV="1">
            <a:off x="2123728" y="6165304"/>
            <a:ext cx="1656184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kietka 33"/>
          <p:cNvSpPr/>
          <p:nvPr/>
        </p:nvSpPr>
        <p:spPr>
          <a:xfrm>
            <a:off x="4139952" y="332656"/>
            <a:ext cx="4248472" cy="3754464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 smtClean="0"/>
          </a:p>
          <a:p>
            <a:pPr algn="ctr"/>
            <a:r>
              <a:rPr lang="pl-PL" dirty="0" smtClean="0"/>
              <a:t>                                    CPU1</a:t>
            </a:r>
            <a:endParaRPr lang="pl-PL" dirty="0"/>
          </a:p>
        </p:txBody>
      </p:sp>
      <p:sp>
        <p:nvSpPr>
          <p:cNvPr id="5" name="Strzałka w lewo i prawo 4"/>
          <p:cNvSpPr/>
          <p:nvPr/>
        </p:nvSpPr>
        <p:spPr>
          <a:xfrm>
            <a:off x="1691680" y="1628800"/>
            <a:ext cx="2304256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bus1</a:t>
            </a:r>
            <a:endParaRPr lang="pl-PL" dirty="0"/>
          </a:p>
        </p:txBody>
      </p:sp>
      <p:sp>
        <p:nvSpPr>
          <p:cNvPr id="6" name="Strzałka w lewo i prawo 5"/>
          <p:cNvSpPr/>
          <p:nvPr/>
        </p:nvSpPr>
        <p:spPr>
          <a:xfrm>
            <a:off x="1835696" y="5229200"/>
            <a:ext cx="2232248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bus2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107504" y="2060848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indukcyjny</a:t>
            </a:r>
            <a:endParaRPr lang="pl-PL" sz="12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395536" y="33265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Kamera</a:t>
            </a:r>
            <a:endParaRPr lang="pl-PL" sz="1200" dirty="0"/>
          </a:p>
        </p:txBody>
      </p:sp>
      <p:sp>
        <p:nvSpPr>
          <p:cNvPr id="9" name="Prostokąt zaokrąglony 8"/>
          <p:cNvSpPr/>
          <p:nvPr/>
        </p:nvSpPr>
        <p:spPr>
          <a:xfrm>
            <a:off x="179512" y="1124744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Radar</a:t>
            </a:r>
            <a:endParaRPr lang="pl-PL" sz="1200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1259632" y="4221088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Przycisk zmiany prędkości</a:t>
            </a:r>
            <a:endParaRPr lang="pl-PL" sz="12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6444208" y="908720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Wykrycie przeszkody</a:t>
            </a:r>
            <a:endParaRPr lang="pl-PL" sz="1200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5364088" y="1700808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Kontrola prędkości</a:t>
            </a:r>
            <a:endParaRPr lang="pl-PL" sz="1200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2267744" y="188640"/>
            <a:ext cx="1224136" cy="479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Hamulec</a:t>
            </a:r>
            <a:endParaRPr lang="pl-PL" sz="1200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2699792" y="3356992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Przyśpieszenie silnika elektrycznego</a:t>
            </a:r>
            <a:endParaRPr lang="pl-PL" sz="1200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2411760" y="5949280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Panel wyświetlający prędkość</a:t>
            </a:r>
            <a:endParaRPr lang="pl-PL" sz="1200" dirty="0"/>
          </a:p>
        </p:txBody>
      </p:sp>
      <p:sp>
        <p:nvSpPr>
          <p:cNvPr id="29" name="Prostokąt zaokrąglony 28"/>
          <p:cNvSpPr/>
          <p:nvPr/>
        </p:nvSpPr>
        <p:spPr>
          <a:xfrm>
            <a:off x="5004048" y="335699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Obliczenia prędkości</a:t>
            </a:r>
            <a:endParaRPr lang="pl-PL" sz="1200" dirty="0"/>
          </a:p>
        </p:txBody>
      </p:sp>
      <p:sp>
        <p:nvSpPr>
          <p:cNvPr id="31" name="Prostokąt zaokrąglony 30"/>
          <p:cNvSpPr/>
          <p:nvPr/>
        </p:nvSpPr>
        <p:spPr>
          <a:xfrm>
            <a:off x="827584" y="2996952"/>
            <a:ext cx="122413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optyczny</a:t>
            </a:r>
            <a:endParaRPr lang="pl-PL" sz="1200" dirty="0"/>
          </a:p>
        </p:txBody>
      </p:sp>
      <p:sp>
        <p:nvSpPr>
          <p:cNvPr id="35" name="Plakietka 34"/>
          <p:cNvSpPr/>
          <p:nvPr/>
        </p:nvSpPr>
        <p:spPr>
          <a:xfrm>
            <a:off x="4572000" y="4941168"/>
            <a:ext cx="2185957" cy="1800200"/>
          </a:xfrm>
          <a:prstGeom prst="plaqu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CPU2</a:t>
            </a:r>
            <a:endParaRPr lang="pl-PL" dirty="0"/>
          </a:p>
        </p:txBody>
      </p:sp>
      <p:sp>
        <p:nvSpPr>
          <p:cNvPr id="42" name="Strzałka w lewo i prawo 41"/>
          <p:cNvSpPr/>
          <p:nvPr/>
        </p:nvSpPr>
        <p:spPr>
          <a:xfrm rot="16200000">
            <a:off x="7020272" y="5085184"/>
            <a:ext cx="1008112" cy="43204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bus3</a:t>
            </a:r>
            <a:endParaRPr lang="pl-PL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4860032" y="548680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Przetwarzanie obrazu</a:t>
            </a:r>
            <a:endParaRPr lang="pl-PL" sz="12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4932040" y="551723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Kontroler panelu</a:t>
            </a:r>
            <a:endParaRPr lang="pl-PL" sz="1200" dirty="0"/>
          </a:p>
        </p:txBody>
      </p:sp>
      <p:cxnSp>
        <p:nvCxnSpPr>
          <p:cNvPr id="70" name="Łącznik prosty ze strzałką 69"/>
          <p:cNvCxnSpPr>
            <a:stCxn id="9" idx="3"/>
            <a:endCxn id="5" idx="2"/>
          </p:cNvCxnSpPr>
          <p:nvPr/>
        </p:nvCxnSpPr>
        <p:spPr>
          <a:xfrm>
            <a:off x="1403648" y="1364249"/>
            <a:ext cx="504056" cy="26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Łącznik prosty ze strzałką 70"/>
          <p:cNvCxnSpPr>
            <a:stCxn id="5" idx="0"/>
            <a:endCxn id="13" idx="1"/>
          </p:cNvCxnSpPr>
          <p:nvPr/>
        </p:nvCxnSpPr>
        <p:spPr>
          <a:xfrm flipV="1">
            <a:off x="3779912" y="1148225"/>
            <a:ext cx="2664296" cy="48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8" idx="3"/>
            <a:endCxn id="5" idx="2"/>
          </p:cNvCxnSpPr>
          <p:nvPr/>
        </p:nvCxnSpPr>
        <p:spPr>
          <a:xfrm>
            <a:off x="1619672" y="572161"/>
            <a:ext cx="288032" cy="1056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5" idx="0"/>
            <a:endCxn id="11" idx="1"/>
          </p:cNvCxnSpPr>
          <p:nvPr/>
        </p:nvCxnSpPr>
        <p:spPr>
          <a:xfrm flipV="1">
            <a:off x="3779912" y="788185"/>
            <a:ext cx="1080120" cy="84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łamany 95"/>
          <p:cNvCxnSpPr>
            <a:stCxn id="11" idx="3"/>
            <a:endCxn id="13" idx="0"/>
          </p:cNvCxnSpPr>
          <p:nvPr/>
        </p:nvCxnSpPr>
        <p:spPr>
          <a:xfrm>
            <a:off x="6084168" y="788185"/>
            <a:ext cx="972108" cy="120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Łącznik łamany 96"/>
          <p:cNvCxnSpPr>
            <a:stCxn id="13" idx="2"/>
            <a:endCxn id="16" idx="0"/>
          </p:cNvCxnSpPr>
          <p:nvPr/>
        </p:nvCxnSpPr>
        <p:spPr>
          <a:xfrm rot="5400000">
            <a:off x="6359677" y="1004209"/>
            <a:ext cx="313078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Łącznik łamany 99"/>
          <p:cNvCxnSpPr>
            <a:stCxn id="29" idx="3"/>
            <a:endCxn id="16" idx="2"/>
          </p:cNvCxnSpPr>
          <p:nvPr/>
        </p:nvCxnSpPr>
        <p:spPr>
          <a:xfrm flipH="1" flipV="1">
            <a:off x="5976156" y="2179818"/>
            <a:ext cx="252028" cy="1416679"/>
          </a:xfrm>
          <a:prstGeom prst="bentConnector4">
            <a:avLst>
              <a:gd name="adj1" fmla="val -90704"/>
              <a:gd name="adj2" fmla="val 5845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Łącznik prosty ze strzałką 103"/>
          <p:cNvCxnSpPr>
            <a:stCxn id="16" idx="1"/>
          </p:cNvCxnSpPr>
          <p:nvPr/>
        </p:nvCxnSpPr>
        <p:spPr>
          <a:xfrm flipH="1">
            <a:off x="3923928" y="1940313"/>
            <a:ext cx="1440160" cy="4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Łącznik prosty ze strzałką 107"/>
          <p:cNvCxnSpPr>
            <a:stCxn id="7" idx="3"/>
            <a:endCxn id="5" idx="4"/>
          </p:cNvCxnSpPr>
          <p:nvPr/>
        </p:nvCxnSpPr>
        <p:spPr>
          <a:xfrm flipV="1">
            <a:off x="1331640" y="206084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Łącznik prosty ze strzałką 113"/>
          <p:cNvCxnSpPr>
            <a:stCxn id="31" idx="0"/>
            <a:endCxn id="5" idx="4"/>
          </p:cNvCxnSpPr>
          <p:nvPr/>
        </p:nvCxnSpPr>
        <p:spPr>
          <a:xfrm flipV="1">
            <a:off x="1439652" y="2060848"/>
            <a:ext cx="4680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Łącznik prosty ze strzałką 118"/>
          <p:cNvCxnSpPr>
            <a:stCxn id="16" idx="1"/>
            <a:endCxn id="5" idx="7"/>
          </p:cNvCxnSpPr>
          <p:nvPr/>
        </p:nvCxnSpPr>
        <p:spPr>
          <a:xfrm flipH="1" flipV="1">
            <a:off x="3995936" y="1844824"/>
            <a:ext cx="1368152" cy="95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Łącznik prosty ze strzałką 119"/>
          <p:cNvCxnSpPr>
            <a:stCxn id="5" idx="1"/>
            <a:endCxn id="18" idx="2"/>
          </p:cNvCxnSpPr>
          <p:nvPr/>
        </p:nvCxnSpPr>
        <p:spPr>
          <a:xfrm flipV="1">
            <a:off x="2843808" y="667650"/>
            <a:ext cx="36004" cy="106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Łącznik prosty ze strzałką 122"/>
          <p:cNvCxnSpPr>
            <a:endCxn id="19" idx="0"/>
          </p:cNvCxnSpPr>
          <p:nvPr/>
        </p:nvCxnSpPr>
        <p:spPr>
          <a:xfrm>
            <a:off x="3275856" y="1988840"/>
            <a:ext cx="3600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Łącznik prosty ze strzałką 126"/>
          <p:cNvCxnSpPr>
            <a:stCxn id="10" idx="0"/>
            <a:endCxn id="5" idx="5"/>
          </p:cNvCxnSpPr>
          <p:nvPr/>
        </p:nvCxnSpPr>
        <p:spPr>
          <a:xfrm flipV="1">
            <a:off x="1871700" y="1952836"/>
            <a:ext cx="972108" cy="226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Łącznik prosty ze strzałką 127"/>
          <p:cNvCxnSpPr>
            <a:stCxn id="5" idx="0"/>
          </p:cNvCxnSpPr>
          <p:nvPr/>
        </p:nvCxnSpPr>
        <p:spPr>
          <a:xfrm>
            <a:off x="3779912" y="1628800"/>
            <a:ext cx="158417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Łącznik prosty ze strzałką 130"/>
          <p:cNvCxnSpPr>
            <a:stCxn id="10" idx="2"/>
            <a:endCxn id="6" idx="2"/>
          </p:cNvCxnSpPr>
          <p:nvPr/>
        </p:nvCxnSpPr>
        <p:spPr>
          <a:xfrm>
            <a:off x="1871700" y="4700098"/>
            <a:ext cx="180020" cy="52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>
            <a:stCxn id="6" idx="5"/>
            <a:endCxn id="22" idx="0"/>
          </p:cNvCxnSpPr>
          <p:nvPr/>
        </p:nvCxnSpPr>
        <p:spPr>
          <a:xfrm>
            <a:off x="2951820" y="5553236"/>
            <a:ext cx="72008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Łącznik łamany 137"/>
          <p:cNvCxnSpPr>
            <a:stCxn id="29" idx="3"/>
            <a:endCxn id="42" idx="7"/>
          </p:cNvCxnSpPr>
          <p:nvPr/>
        </p:nvCxnSpPr>
        <p:spPr>
          <a:xfrm>
            <a:off x="6228184" y="3596497"/>
            <a:ext cx="1296144" cy="1200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Łącznik łamany 138"/>
          <p:cNvCxnSpPr>
            <a:stCxn id="42" idx="1"/>
            <a:endCxn id="23" idx="3"/>
          </p:cNvCxnSpPr>
          <p:nvPr/>
        </p:nvCxnSpPr>
        <p:spPr>
          <a:xfrm rot="10800000" flipV="1">
            <a:off x="6156176" y="5301207"/>
            <a:ext cx="1260140" cy="455529"/>
          </a:xfrm>
          <a:prstGeom prst="bentConnector3">
            <a:avLst>
              <a:gd name="adj1" fmla="val 3375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stCxn id="23" idx="1"/>
            <a:endCxn id="6" idx="7"/>
          </p:cNvCxnSpPr>
          <p:nvPr/>
        </p:nvCxnSpPr>
        <p:spPr>
          <a:xfrm flipH="1" flipV="1">
            <a:off x="4067944" y="5445224"/>
            <a:ext cx="864096" cy="31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6" idx="0"/>
          </p:cNvCxnSpPr>
          <p:nvPr/>
        </p:nvCxnSpPr>
        <p:spPr>
          <a:xfrm>
            <a:off x="3851920" y="5229200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Łącznik łamany 204"/>
          <p:cNvCxnSpPr>
            <a:stCxn id="5" idx="6"/>
            <a:endCxn id="29" idx="0"/>
          </p:cNvCxnSpPr>
          <p:nvPr/>
        </p:nvCxnSpPr>
        <p:spPr>
          <a:xfrm rot="16200000" flipH="1">
            <a:off x="4049942" y="1790818"/>
            <a:ext cx="1296144" cy="1836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Łącznik prosty ze strzałką 208"/>
          <p:cNvCxnSpPr>
            <a:stCxn id="5" idx="6"/>
            <a:endCxn id="29" idx="1"/>
          </p:cNvCxnSpPr>
          <p:nvPr/>
        </p:nvCxnSpPr>
        <p:spPr>
          <a:xfrm>
            <a:off x="3779912" y="2060848"/>
            <a:ext cx="1224136" cy="1535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312</Words>
  <Application>Microsoft Office PowerPoint</Application>
  <PresentationFormat>Pokaz na ekranie (4:3)</PresentationFormat>
  <Paragraphs>130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Slajd 1</vt:lpstr>
      <vt:lpstr>Slajd 2</vt:lpstr>
      <vt:lpstr>Slajd 3</vt:lpstr>
      <vt:lpstr>Slajd 4</vt:lpstr>
      <vt:lpstr>Slajd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</dc:creator>
  <cp:lastModifiedBy>Dominik</cp:lastModifiedBy>
  <cp:revision>21</cp:revision>
  <dcterms:created xsi:type="dcterms:W3CDTF">2021-10-17T10:19:28Z</dcterms:created>
  <dcterms:modified xsi:type="dcterms:W3CDTF">2021-10-17T19:50:41Z</dcterms:modified>
</cp:coreProperties>
</file>