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notesMasterIdLst>
    <p:notesMasterId r:id="rId84"/>
  </p:notesMasterIdLst>
  <p:sldIdLst>
    <p:sldId id="256" r:id="rId2"/>
    <p:sldId id="322" r:id="rId3"/>
    <p:sldId id="323" r:id="rId4"/>
    <p:sldId id="324" r:id="rId5"/>
    <p:sldId id="425" r:id="rId6"/>
    <p:sldId id="424" r:id="rId7"/>
    <p:sldId id="427" r:id="rId8"/>
    <p:sldId id="335" r:id="rId9"/>
    <p:sldId id="357" r:id="rId10"/>
    <p:sldId id="354" r:id="rId11"/>
    <p:sldId id="259" r:id="rId12"/>
    <p:sldId id="365" r:id="rId13"/>
    <p:sldId id="366" r:id="rId14"/>
    <p:sldId id="367" r:id="rId15"/>
    <p:sldId id="368" r:id="rId16"/>
    <p:sldId id="263" r:id="rId17"/>
    <p:sldId id="296" r:id="rId18"/>
    <p:sldId id="269" r:id="rId19"/>
    <p:sldId id="298" r:id="rId20"/>
    <p:sldId id="325" r:id="rId21"/>
    <p:sldId id="369" r:id="rId22"/>
    <p:sldId id="370" r:id="rId23"/>
    <p:sldId id="371" r:id="rId24"/>
    <p:sldId id="332" r:id="rId25"/>
    <p:sldId id="300" r:id="rId26"/>
    <p:sldId id="334" r:id="rId27"/>
    <p:sldId id="309" r:id="rId28"/>
    <p:sldId id="339" r:id="rId29"/>
    <p:sldId id="310" r:id="rId30"/>
    <p:sldId id="327" r:id="rId31"/>
    <p:sldId id="311" r:id="rId32"/>
    <p:sldId id="312" r:id="rId33"/>
    <p:sldId id="372" r:id="rId34"/>
    <p:sldId id="426" r:id="rId35"/>
    <p:sldId id="373" r:id="rId36"/>
    <p:sldId id="374" r:id="rId37"/>
    <p:sldId id="375" r:id="rId38"/>
    <p:sldId id="376" r:id="rId39"/>
    <p:sldId id="377" r:id="rId40"/>
    <p:sldId id="378" r:id="rId41"/>
    <p:sldId id="379" r:id="rId42"/>
    <p:sldId id="380" r:id="rId43"/>
    <p:sldId id="386" r:id="rId44"/>
    <p:sldId id="387" r:id="rId45"/>
    <p:sldId id="381" r:id="rId46"/>
    <p:sldId id="383" r:id="rId47"/>
    <p:sldId id="384" r:id="rId48"/>
    <p:sldId id="385" r:id="rId49"/>
    <p:sldId id="388" r:id="rId50"/>
    <p:sldId id="412" r:id="rId51"/>
    <p:sldId id="413" r:id="rId52"/>
    <p:sldId id="416" r:id="rId53"/>
    <p:sldId id="415" r:id="rId54"/>
    <p:sldId id="414" r:id="rId55"/>
    <p:sldId id="390" r:id="rId56"/>
    <p:sldId id="391" r:id="rId57"/>
    <p:sldId id="392" r:id="rId58"/>
    <p:sldId id="396" r:id="rId59"/>
    <p:sldId id="395" r:id="rId60"/>
    <p:sldId id="394" r:id="rId61"/>
    <p:sldId id="397" r:id="rId62"/>
    <p:sldId id="393" r:id="rId63"/>
    <p:sldId id="398" r:id="rId64"/>
    <p:sldId id="406" r:id="rId65"/>
    <p:sldId id="400" r:id="rId66"/>
    <p:sldId id="399" r:id="rId67"/>
    <p:sldId id="407" r:id="rId68"/>
    <p:sldId id="408" r:id="rId69"/>
    <p:sldId id="409" r:id="rId70"/>
    <p:sldId id="410" r:id="rId71"/>
    <p:sldId id="411" r:id="rId72"/>
    <p:sldId id="401" r:id="rId73"/>
    <p:sldId id="404" r:id="rId74"/>
    <p:sldId id="402" r:id="rId75"/>
    <p:sldId id="405" r:id="rId76"/>
    <p:sldId id="417" r:id="rId77"/>
    <p:sldId id="403" r:id="rId78"/>
    <p:sldId id="418" r:id="rId79"/>
    <p:sldId id="419" r:id="rId80"/>
    <p:sldId id="423" r:id="rId81"/>
    <p:sldId id="420" r:id="rId82"/>
    <p:sldId id="422"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0"/>
    <p:restoredTop sz="94694"/>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0F13C4C1-A963-4165-ACD4-D8955C84411D}"/>
    <pc:docChg chg="addSld modSld sldOrd">
      <pc:chgData name="" userId="" providerId="" clId="Web-{0F13C4C1-A963-4165-ACD4-D8955C84411D}" dt="2019-08-11T18:48:26.256" v="294" actId="20577"/>
      <pc:docMkLst>
        <pc:docMk/>
      </pc:docMkLst>
      <pc:sldChg chg="addSp modSp add ord">
        <pc:chgData name="" userId="" providerId="" clId="Web-{0F13C4C1-A963-4165-ACD4-D8955C84411D}" dt="2019-08-11T18:42:24.393" v="255" actId="20577"/>
        <pc:sldMkLst>
          <pc:docMk/>
          <pc:sldMk cId="1029378836" sldId="393"/>
        </pc:sldMkLst>
        <pc:spChg chg="mod">
          <ac:chgData name="" userId="" providerId="" clId="Web-{0F13C4C1-A963-4165-ACD4-D8955C84411D}" dt="2019-08-11T18:41:30.987" v="234" actId="20577"/>
          <ac:spMkLst>
            <pc:docMk/>
            <pc:sldMk cId="1029378836" sldId="393"/>
            <ac:spMk id="74754" creationId="{37E7BD34-96F1-5544-82FA-1D25D479916E}"/>
          </ac:spMkLst>
        </pc:spChg>
        <pc:spChg chg="mod">
          <ac:chgData name="" userId="" providerId="" clId="Web-{0F13C4C1-A963-4165-ACD4-D8955C84411D}" dt="2019-08-11T18:42:24.393" v="255" actId="20577"/>
          <ac:spMkLst>
            <pc:docMk/>
            <pc:sldMk cId="1029378836" sldId="393"/>
            <ac:spMk id="74755" creationId="{B10DEF45-979B-D14A-A493-077A8C519D5B}"/>
          </ac:spMkLst>
        </pc:spChg>
        <pc:picChg chg="add mod">
          <ac:chgData name="" userId="" providerId="" clId="Web-{0F13C4C1-A963-4165-ACD4-D8955C84411D}" dt="2019-08-11T18:38:42.015" v="207" actId="14100"/>
          <ac:picMkLst>
            <pc:docMk/>
            <pc:sldMk cId="1029378836" sldId="393"/>
            <ac:picMk id="2" creationId="{21129A06-EC5E-4BBA-89F4-E3041D1C9345}"/>
          </ac:picMkLst>
        </pc:picChg>
      </pc:sldChg>
      <pc:sldChg chg="addSp modSp add">
        <pc:chgData name="" userId="" providerId="" clId="Web-{0F13C4C1-A963-4165-ACD4-D8955C84411D}" dt="2019-08-11T18:39:43.453" v="216" actId="20577"/>
        <pc:sldMkLst>
          <pc:docMk/>
          <pc:sldMk cId="2417033458" sldId="394"/>
        </pc:sldMkLst>
        <pc:spChg chg="mod">
          <ac:chgData name="" userId="" providerId="" clId="Web-{0F13C4C1-A963-4165-ACD4-D8955C84411D}" dt="2019-08-11T18:39:43.453" v="216" actId="20577"/>
          <ac:spMkLst>
            <pc:docMk/>
            <pc:sldMk cId="2417033458" sldId="394"/>
            <ac:spMk id="74754" creationId="{37E7BD34-96F1-5544-82FA-1D25D479916E}"/>
          </ac:spMkLst>
        </pc:spChg>
        <pc:picChg chg="add mod">
          <ac:chgData name="" userId="" providerId="" clId="Web-{0F13C4C1-A963-4165-ACD4-D8955C84411D}" dt="2019-08-11T18:33:22.787" v="121" actId="1076"/>
          <ac:picMkLst>
            <pc:docMk/>
            <pc:sldMk cId="2417033458" sldId="394"/>
            <ac:picMk id="2" creationId="{993CA570-E9F6-4687-859C-42C833CDBBA7}"/>
          </ac:picMkLst>
        </pc:picChg>
      </pc:sldChg>
      <pc:sldChg chg="add">
        <pc:chgData name="" userId="" providerId="" clId="Web-{0F13C4C1-A963-4165-ACD4-D8955C84411D}" dt="2019-08-11T18:10:38.499" v="2"/>
        <pc:sldMkLst>
          <pc:docMk/>
          <pc:sldMk cId="4285343188" sldId="395"/>
        </pc:sldMkLst>
      </pc:sldChg>
      <pc:sldChg chg="add">
        <pc:chgData name="" userId="" providerId="" clId="Web-{0F13C4C1-A963-4165-ACD4-D8955C84411D}" dt="2019-08-11T18:10:38.639" v="3"/>
        <pc:sldMkLst>
          <pc:docMk/>
          <pc:sldMk cId="2220899128" sldId="396"/>
        </pc:sldMkLst>
      </pc:sldChg>
      <pc:sldChg chg="addSp modSp add replId">
        <pc:chgData name="" userId="" providerId="" clId="Web-{0F13C4C1-A963-4165-ACD4-D8955C84411D}" dt="2019-08-11T18:41:17.471" v="232" actId="20577"/>
        <pc:sldMkLst>
          <pc:docMk/>
          <pc:sldMk cId="2937793915" sldId="397"/>
        </pc:sldMkLst>
        <pc:spChg chg="mod">
          <ac:chgData name="" userId="" providerId="" clId="Web-{0F13C4C1-A963-4165-ACD4-D8955C84411D}" dt="2019-08-11T18:39:50.625" v="219" actId="20577"/>
          <ac:spMkLst>
            <pc:docMk/>
            <pc:sldMk cId="2937793915" sldId="397"/>
            <ac:spMk id="74754" creationId="{37E7BD34-96F1-5544-82FA-1D25D479916E}"/>
          </ac:spMkLst>
        </pc:spChg>
        <pc:spChg chg="mod">
          <ac:chgData name="" userId="" providerId="" clId="Web-{0F13C4C1-A963-4165-ACD4-D8955C84411D}" dt="2019-08-11T18:41:17.471" v="232" actId="20577"/>
          <ac:spMkLst>
            <pc:docMk/>
            <pc:sldMk cId="2937793915" sldId="397"/>
            <ac:spMk id="74755" creationId="{B10DEF45-979B-D14A-A493-077A8C519D5B}"/>
          </ac:spMkLst>
        </pc:spChg>
        <pc:picChg chg="add mod">
          <ac:chgData name="" userId="" providerId="" clId="Web-{0F13C4C1-A963-4165-ACD4-D8955C84411D}" dt="2019-08-11T18:31:44.458" v="118" actId="1076"/>
          <ac:picMkLst>
            <pc:docMk/>
            <pc:sldMk cId="2937793915" sldId="397"/>
            <ac:picMk id="2" creationId="{6C003174-8237-4FA1-8DE1-62A89A032CFD}"/>
          </ac:picMkLst>
        </pc:picChg>
      </pc:sldChg>
      <pc:sldChg chg="addSp delSp modSp add replId">
        <pc:chgData name="" userId="" providerId="" clId="Web-{0F13C4C1-A963-4165-ACD4-D8955C84411D}" dt="2019-08-11T18:48:26.256" v="293" actId="20577"/>
        <pc:sldMkLst>
          <pc:docMk/>
          <pc:sldMk cId="4117650621" sldId="398"/>
        </pc:sldMkLst>
        <pc:spChg chg="mod">
          <ac:chgData name="" userId="" providerId="" clId="Web-{0F13C4C1-A963-4165-ACD4-D8955C84411D}" dt="2019-08-11T18:47:11.678" v="287" actId="20577"/>
          <ac:spMkLst>
            <pc:docMk/>
            <pc:sldMk cId="4117650621" sldId="398"/>
            <ac:spMk id="74754" creationId="{37E7BD34-96F1-5544-82FA-1D25D479916E}"/>
          </ac:spMkLst>
        </pc:spChg>
        <pc:spChg chg="mod">
          <ac:chgData name="" userId="" providerId="" clId="Web-{0F13C4C1-A963-4165-ACD4-D8955C84411D}" dt="2019-08-11T18:48:26.256" v="293" actId="20577"/>
          <ac:spMkLst>
            <pc:docMk/>
            <pc:sldMk cId="4117650621" sldId="398"/>
            <ac:spMk id="74755" creationId="{B10DEF45-979B-D14A-A493-077A8C519D5B}"/>
          </ac:spMkLst>
        </pc:spChg>
        <pc:picChg chg="del">
          <ac:chgData name="" userId="" providerId="" clId="Web-{0F13C4C1-A963-4165-ACD4-D8955C84411D}" dt="2019-08-11T18:42:57.144" v="265"/>
          <ac:picMkLst>
            <pc:docMk/>
            <pc:sldMk cId="4117650621" sldId="398"/>
            <ac:picMk id="2" creationId="{21129A06-EC5E-4BBA-89F4-E3041D1C9345}"/>
          </ac:picMkLst>
        </pc:picChg>
        <pc:picChg chg="add mod">
          <ac:chgData name="" userId="" providerId="" clId="Web-{0F13C4C1-A963-4165-ACD4-D8955C84411D}" dt="2019-08-11T18:42:59.050" v="266" actId="1076"/>
          <ac:picMkLst>
            <pc:docMk/>
            <pc:sldMk cId="4117650621" sldId="398"/>
            <ac:picMk id="3" creationId="{26ADF373-1DF5-4258-A875-C59A04911C89}"/>
          </ac:picMkLst>
        </pc:picChg>
      </pc:sldChg>
    </pc:docChg>
  </pc:docChgLst>
  <pc:docChgLst>
    <pc:chgData clId="Web-{31B9043B-608F-44F2-8985-E3CD33538D67}"/>
    <pc:docChg chg="addSld delSld modSld sldOrd">
      <pc:chgData name="" userId="" providerId="" clId="Web-{31B9043B-608F-44F2-8985-E3CD33538D67}" dt="2019-08-11T22:35:39.039" v="1534" actId="20577"/>
      <pc:docMkLst>
        <pc:docMk/>
      </pc:docMkLst>
      <pc:sldChg chg="delSp modSp add ord replId">
        <pc:chgData name="" userId="" providerId="" clId="Web-{31B9043B-608F-44F2-8985-E3CD33538D67}" dt="2019-08-11T21:24:07.442" v="1128" actId="20577"/>
        <pc:sldMkLst>
          <pc:docMk/>
          <pc:sldMk cId="3870632468" sldId="399"/>
        </pc:sldMkLst>
        <pc:spChg chg="mod">
          <ac:chgData name="" userId="" providerId="" clId="Web-{31B9043B-608F-44F2-8985-E3CD33538D67}" dt="2019-08-11T19:48:17.928" v="28" actId="20577"/>
          <ac:spMkLst>
            <pc:docMk/>
            <pc:sldMk cId="3870632468" sldId="399"/>
            <ac:spMk id="74754" creationId="{37E7BD34-96F1-5544-82FA-1D25D479916E}"/>
          </ac:spMkLst>
        </pc:spChg>
        <pc:spChg chg="mod">
          <ac:chgData name="" userId="" providerId="" clId="Web-{31B9043B-608F-44F2-8985-E3CD33538D67}" dt="2019-08-11T21:24:07.442" v="1128" actId="20577"/>
          <ac:spMkLst>
            <pc:docMk/>
            <pc:sldMk cId="3870632468" sldId="399"/>
            <ac:spMk id="74755" creationId="{B10DEF45-979B-D14A-A493-077A8C519D5B}"/>
          </ac:spMkLst>
        </pc:spChg>
        <pc:picChg chg="del">
          <ac:chgData name="" userId="" providerId="" clId="Web-{31B9043B-608F-44F2-8985-E3CD33538D67}" dt="2019-08-11T19:51:22.808" v="153"/>
          <ac:picMkLst>
            <pc:docMk/>
            <pc:sldMk cId="3870632468" sldId="399"/>
            <ac:picMk id="3" creationId="{26ADF373-1DF5-4258-A875-C59A04911C89}"/>
          </ac:picMkLst>
        </pc:picChg>
      </pc:sldChg>
      <pc:sldChg chg="modSp add ord replId">
        <pc:chgData name="" userId="" providerId="" clId="Web-{31B9043B-608F-44F2-8985-E3CD33538D67}" dt="2019-08-11T20:57:49.254" v="844" actId="20577"/>
        <pc:sldMkLst>
          <pc:docMk/>
          <pc:sldMk cId="2068596102" sldId="400"/>
        </pc:sldMkLst>
        <pc:spChg chg="mod">
          <ac:chgData name="" userId="" providerId="" clId="Web-{31B9043B-608F-44F2-8985-E3CD33538D67}" dt="2019-08-11T20:57:49.254" v="844" actId="20577"/>
          <ac:spMkLst>
            <pc:docMk/>
            <pc:sldMk cId="2068596102" sldId="400"/>
            <ac:spMk id="3" creationId="{D20DF792-8A87-F449-8BE2-9869D8865BD9}"/>
          </ac:spMkLst>
        </pc:spChg>
      </pc:sldChg>
      <pc:sldChg chg="modSp add replId">
        <pc:chgData name="" userId="" providerId="" clId="Web-{31B9043B-608F-44F2-8985-E3CD33538D67}" dt="2019-08-11T20:58:03.895" v="847" actId="20577"/>
        <pc:sldMkLst>
          <pc:docMk/>
          <pc:sldMk cId="446681967" sldId="401"/>
        </pc:sldMkLst>
        <pc:spChg chg="mod">
          <ac:chgData name="" userId="" providerId="" clId="Web-{31B9043B-608F-44F2-8985-E3CD33538D67}" dt="2019-08-11T20:58:03.895" v="847" actId="20577"/>
          <ac:spMkLst>
            <pc:docMk/>
            <pc:sldMk cId="446681967" sldId="401"/>
            <ac:spMk id="3" creationId="{D20DF792-8A87-F449-8BE2-9869D8865BD9}"/>
          </ac:spMkLst>
        </pc:spChg>
      </pc:sldChg>
      <pc:sldChg chg="modSp add replId">
        <pc:chgData name="" userId="" providerId="" clId="Web-{31B9043B-608F-44F2-8985-E3CD33538D67}" dt="2019-08-11T20:58:10.036" v="852" actId="20577"/>
        <pc:sldMkLst>
          <pc:docMk/>
          <pc:sldMk cId="4214653410" sldId="402"/>
        </pc:sldMkLst>
        <pc:spChg chg="mod">
          <ac:chgData name="" userId="" providerId="" clId="Web-{31B9043B-608F-44F2-8985-E3CD33538D67}" dt="2019-08-11T20:58:10.036" v="852" actId="20577"/>
          <ac:spMkLst>
            <pc:docMk/>
            <pc:sldMk cId="4214653410" sldId="402"/>
            <ac:spMk id="3" creationId="{D20DF792-8A87-F449-8BE2-9869D8865BD9}"/>
          </ac:spMkLst>
        </pc:spChg>
      </pc:sldChg>
      <pc:sldChg chg="addSp modSp add replId">
        <pc:chgData name="" userId="" providerId="" clId="Web-{31B9043B-608F-44F2-8985-E3CD33538D67}" dt="2019-08-11T22:03:59.621" v="1376" actId="20577"/>
        <pc:sldMkLst>
          <pc:docMk/>
          <pc:sldMk cId="79246554" sldId="403"/>
        </pc:sldMkLst>
        <pc:spChg chg="mod">
          <ac:chgData name="" userId="" providerId="" clId="Web-{31B9043B-608F-44F2-8985-E3CD33538D67}" dt="2019-08-11T22:03:35.918" v="1369" actId="20577"/>
          <ac:spMkLst>
            <pc:docMk/>
            <pc:sldMk cId="79246554" sldId="403"/>
            <ac:spMk id="2" creationId="{7DD0B638-16EB-5345-BD50-C8AC9CE02C58}"/>
          </ac:spMkLst>
        </pc:spChg>
        <pc:spChg chg="mod">
          <ac:chgData name="" userId="" providerId="" clId="Web-{31B9043B-608F-44F2-8985-E3CD33538D67}" dt="2019-08-11T22:02:35.745" v="1341" actId="20577"/>
          <ac:spMkLst>
            <pc:docMk/>
            <pc:sldMk cId="79246554" sldId="403"/>
            <ac:spMk id="3" creationId="{D20DF792-8A87-F449-8BE2-9869D8865BD9}"/>
          </ac:spMkLst>
        </pc:spChg>
        <pc:spChg chg="add mod">
          <ac:chgData name="" userId="" providerId="" clId="Web-{31B9043B-608F-44F2-8985-E3CD33538D67}" dt="2019-08-11T22:03:59.621" v="1376" actId="20577"/>
          <ac:spMkLst>
            <pc:docMk/>
            <pc:sldMk cId="79246554" sldId="403"/>
            <ac:spMk id="4" creationId="{51B2FC91-B18B-4B37-B595-00C4C5BDD4F4}"/>
          </ac:spMkLst>
        </pc:spChg>
      </pc:sldChg>
      <pc:sldChg chg="modSp add ord replId">
        <pc:chgData name="" userId="" providerId="" clId="Web-{31B9043B-608F-44F2-8985-E3CD33538D67}" dt="2019-08-11T19:53:30.827" v="193" actId="20577"/>
        <pc:sldMkLst>
          <pc:docMk/>
          <pc:sldMk cId="462818430" sldId="404"/>
        </pc:sldMkLst>
        <pc:spChg chg="mod">
          <ac:chgData name="" userId="" providerId="" clId="Web-{31B9043B-608F-44F2-8985-E3CD33538D67}" dt="2019-08-11T19:52:09.840" v="162" actId="20577"/>
          <ac:spMkLst>
            <pc:docMk/>
            <pc:sldMk cId="462818430" sldId="404"/>
            <ac:spMk id="74754" creationId="{37E7BD34-96F1-5544-82FA-1D25D479916E}"/>
          </ac:spMkLst>
        </pc:spChg>
        <pc:spChg chg="mod">
          <ac:chgData name="" userId="" providerId="" clId="Web-{31B9043B-608F-44F2-8985-E3CD33538D67}" dt="2019-08-11T19:53:30.827" v="193" actId="20577"/>
          <ac:spMkLst>
            <pc:docMk/>
            <pc:sldMk cId="462818430" sldId="404"/>
            <ac:spMk id="74755" creationId="{B10DEF45-979B-D14A-A493-077A8C519D5B}"/>
          </ac:spMkLst>
        </pc:spChg>
      </pc:sldChg>
      <pc:sldChg chg="modSp add ord replId">
        <pc:chgData name="" userId="" providerId="" clId="Web-{31B9043B-608F-44F2-8985-E3CD33538D67}" dt="2019-08-11T20:06:10.895" v="295" actId="20577"/>
        <pc:sldMkLst>
          <pc:docMk/>
          <pc:sldMk cId="1807394069" sldId="405"/>
        </pc:sldMkLst>
        <pc:spChg chg="mod">
          <ac:chgData name="" userId="" providerId="" clId="Web-{31B9043B-608F-44F2-8985-E3CD33538D67}" dt="2019-08-11T19:52:36.543" v="173" actId="14100"/>
          <ac:spMkLst>
            <pc:docMk/>
            <pc:sldMk cId="1807394069" sldId="405"/>
            <ac:spMk id="74754" creationId="{37E7BD34-96F1-5544-82FA-1D25D479916E}"/>
          </ac:spMkLst>
        </pc:spChg>
        <pc:spChg chg="mod">
          <ac:chgData name="" userId="" providerId="" clId="Web-{31B9043B-608F-44F2-8985-E3CD33538D67}" dt="2019-08-11T20:06:10.895" v="295" actId="20577"/>
          <ac:spMkLst>
            <pc:docMk/>
            <pc:sldMk cId="1807394069" sldId="405"/>
            <ac:spMk id="74755" creationId="{B10DEF45-979B-D14A-A493-077A8C519D5B}"/>
          </ac:spMkLst>
        </pc:spChg>
      </pc:sldChg>
      <pc:sldChg chg="delSp modSp add replId">
        <pc:chgData name="" userId="" providerId="" clId="Web-{31B9043B-608F-44F2-8985-E3CD33538D67}" dt="2019-08-11T20:13:03.144" v="349"/>
        <pc:sldMkLst>
          <pc:docMk/>
          <pc:sldMk cId="1853913783" sldId="406"/>
        </pc:sldMkLst>
        <pc:spChg chg="mod">
          <ac:chgData name="" userId="" providerId="" clId="Web-{31B9043B-608F-44F2-8985-E3CD33538D67}" dt="2019-08-11T20:11:29.034" v="304" actId="20577"/>
          <ac:spMkLst>
            <pc:docMk/>
            <pc:sldMk cId="1853913783" sldId="406"/>
            <ac:spMk id="74754" creationId="{37E7BD34-96F1-5544-82FA-1D25D479916E}"/>
          </ac:spMkLst>
        </pc:spChg>
        <pc:spChg chg="mod">
          <ac:chgData name="" userId="" providerId="" clId="Web-{31B9043B-608F-44F2-8985-E3CD33538D67}" dt="2019-08-11T20:13:02.347" v="347" actId="20577"/>
          <ac:spMkLst>
            <pc:docMk/>
            <pc:sldMk cId="1853913783" sldId="406"/>
            <ac:spMk id="74755" creationId="{B10DEF45-979B-D14A-A493-077A8C519D5B}"/>
          </ac:spMkLst>
        </pc:spChg>
        <pc:picChg chg="del">
          <ac:chgData name="" userId="" providerId="" clId="Web-{31B9043B-608F-44F2-8985-E3CD33538D67}" dt="2019-08-11T20:13:03.144" v="349"/>
          <ac:picMkLst>
            <pc:docMk/>
            <pc:sldMk cId="1853913783" sldId="406"/>
            <ac:picMk id="3" creationId="{26ADF373-1DF5-4258-A875-C59A04911C89}"/>
          </ac:picMkLst>
        </pc:picChg>
      </pc:sldChg>
      <pc:sldChg chg="modSp add replId">
        <pc:chgData name="" userId="" providerId="" clId="Web-{31B9043B-608F-44F2-8985-E3CD33538D67}" dt="2019-08-11T20:24:57.047" v="661" actId="20577"/>
        <pc:sldMkLst>
          <pc:docMk/>
          <pc:sldMk cId="319371011" sldId="407"/>
        </pc:sldMkLst>
        <pc:spChg chg="mod">
          <ac:chgData name="" userId="" providerId="" clId="Web-{31B9043B-608F-44F2-8985-E3CD33538D67}" dt="2019-08-11T20:17:52.466" v="360" actId="20577"/>
          <ac:spMkLst>
            <pc:docMk/>
            <pc:sldMk cId="319371011" sldId="407"/>
            <ac:spMk id="74754" creationId="{37E7BD34-96F1-5544-82FA-1D25D479916E}"/>
          </ac:spMkLst>
        </pc:spChg>
        <pc:spChg chg="mod">
          <ac:chgData name="" userId="" providerId="" clId="Web-{31B9043B-608F-44F2-8985-E3CD33538D67}" dt="2019-08-11T20:24:57.047" v="661" actId="20577"/>
          <ac:spMkLst>
            <pc:docMk/>
            <pc:sldMk cId="319371011" sldId="407"/>
            <ac:spMk id="74755" creationId="{B10DEF45-979B-D14A-A493-077A8C519D5B}"/>
          </ac:spMkLst>
        </pc:spChg>
      </pc:sldChg>
      <pc:sldChg chg="add del replId">
        <pc:chgData name="" userId="" providerId="" clId="Web-{31B9043B-608F-44F2-8985-E3CD33538D67}" dt="2019-08-11T20:11:41.456" v="318"/>
        <pc:sldMkLst>
          <pc:docMk/>
          <pc:sldMk cId="3890344108" sldId="407"/>
        </pc:sldMkLst>
      </pc:sldChg>
      <pc:sldChg chg="modSp add replId">
        <pc:chgData name="" userId="" providerId="" clId="Web-{31B9043B-608F-44F2-8985-E3CD33538D67}" dt="2019-08-11T20:27:05.329" v="679" actId="20577"/>
        <pc:sldMkLst>
          <pc:docMk/>
          <pc:sldMk cId="2718828557" sldId="408"/>
        </pc:sldMkLst>
        <pc:spChg chg="mod">
          <ac:chgData name="" userId="" providerId="" clId="Web-{31B9043B-608F-44F2-8985-E3CD33538D67}" dt="2019-08-11T20:27:05.329" v="679" actId="20577"/>
          <ac:spMkLst>
            <pc:docMk/>
            <pc:sldMk cId="2718828557" sldId="408"/>
            <ac:spMk id="74755" creationId="{B10DEF45-979B-D14A-A493-077A8C519D5B}"/>
          </ac:spMkLst>
        </pc:spChg>
      </pc:sldChg>
      <pc:sldChg chg="modSp add replId">
        <pc:chgData name="" userId="" providerId="" clId="Web-{31B9043B-608F-44F2-8985-E3CD33538D67}" dt="2019-08-11T20:35:32.709" v="716" actId="20577"/>
        <pc:sldMkLst>
          <pc:docMk/>
          <pc:sldMk cId="2621250381" sldId="409"/>
        </pc:sldMkLst>
        <pc:spChg chg="mod">
          <ac:chgData name="" userId="" providerId="" clId="Web-{31B9043B-608F-44F2-8985-E3CD33538D67}" dt="2019-08-11T20:35:32.709" v="716" actId="20577"/>
          <ac:spMkLst>
            <pc:docMk/>
            <pc:sldMk cId="2621250381" sldId="409"/>
            <ac:spMk id="74755" creationId="{B10DEF45-979B-D14A-A493-077A8C519D5B}"/>
          </ac:spMkLst>
        </pc:spChg>
      </pc:sldChg>
      <pc:sldChg chg="modSp add replId">
        <pc:chgData name="" userId="" providerId="" clId="Web-{31B9043B-608F-44F2-8985-E3CD33538D67}" dt="2019-08-11T21:05:19.323" v="889" actId="20577"/>
        <pc:sldMkLst>
          <pc:docMk/>
          <pc:sldMk cId="463166774" sldId="410"/>
        </pc:sldMkLst>
        <pc:spChg chg="mod">
          <ac:chgData name="" userId="" providerId="" clId="Web-{31B9043B-608F-44F2-8985-E3CD33538D67}" dt="2019-08-11T21:05:19.323" v="889" actId="20577"/>
          <ac:spMkLst>
            <pc:docMk/>
            <pc:sldMk cId="463166774" sldId="410"/>
            <ac:spMk id="74755" creationId="{B10DEF45-979B-D14A-A493-077A8C519D5B}"/>
          </ac:spMkLst>
        </pc:spChg>
      </pc:sldChg>
      <pc:sldChg chg="modSp add replId">
        <pc:chgData name="" userId="" providerId="" clId="Web-{31B9043B-608F-44F2-8985-E3CD33538D67}" dt="2019-08-11T21:04:27.119" v="867" actId="20577"/>
        <pc:sldMkLst>
          <pc:docMk/>
          <pc:sldMk cId="1671165677" sldId="411"/>
        </pc:sldMkLst>
        <pc:spChg chg="mod">
          <ac:chgData name="" userId="" providerId="" clId="Web-{31B9043B-608F-44F2-8985-E3CD33538D67}" dt="2019-08-11T20:51:07.430" v="814" actId="20577"/>
          <ac:spMkLst>
            <pc:docMk/>
            <pc:sldMk cId="1671165677" sldId="411"/>
            <ac:spMk id="74754" creationId="{37E7BD34-96F1-5544-82FA-1D25D479916E}"/>
          </ac:spMkLst>
        </pc:spChg>
        <pc:spChg chg="mod">
          <ac:chgData name="" userId="" providerId="" clId="Web-{31B9043B-608F-44F2-8985-E3CD33538D67}" dt="2019-08-11T21:04:27.119" v="867" actId="20577"/>
          <ac:spMkLst>
            <pc:docMk/>
            <pc:sldMk cId="1671165677" sldId="411"/>
            <ac:spMk id="74755" creationId="{B10DEF45-979B-D14A-A493-077A8C519D5B}"/>
          </ac:spMkLst>
        </pc:spChg>
      </pc:sldChg>
      <pc:sldChg chg="modSp add replId">
        <pc:chgData name="" userId="" providerId="" clId="Web-{31B9043B-608F-44F2-8985-E3CD33538D67}" dt="2019-08-11T21:06:15.417" v="910" actId="20577"/>
        <pc:sldMkLst>
          <pc:docMk/>
          <pc:sldMk cId="1667168716" sldId="412"/>
        </pc:sldMkLst>
        <pc:spChg chg="mod">
          <ac:chgData name="" userId="" providerId="" clId="Web-{31B9043B-608F-44F2-8985-E3CD33538D67}" dt="2019-08-11T21:06:15.417" v="910" actId="20577"/>
          <ac:spMkLst>
            <pc:docMk/>
            <pc:sldMk cId="1667168716" sldId="412"/>
            <ac:spMk id="3" creationId="{D20DF792-8A87-F449-8BE2-9869D8865BD9}"/>
          </ac:spMkLst>
        </pc:spChg>
      </pc:sldChg>
      <pc:sldChg chg="modSp add replId">
        <pc:chgData name="" userId="" providerId="" clId="Web-{31B9043B-608F-44F2-8985-E3CD33538D67}" dt="2019-08-11T21:21:42.848" v="1124" actId="20577"/>
        <pc:sldMkLst>
          <pc:docMk/>
          <pc:sldMk cId="2343717633" sldId="413"/>
        </pc:sldMkLst>
        <pc:spChg chg="mod">
          <ac:chgData name="" userId="" providerId="" clId="Web-{31B9043B-608F-44F2-8985-E3CD33538D67}" dt="2019-08-11T21:19:58.550" v="1048" actId="20577"/>
          <ac:spMkLst>
            <pc:docMk/>
            <pc:sldMk cId="2343717633" sldId="413"/>
            <ac:spMk id="2" creationId="{7DD0B638-16EB-5345-BD50-C8AC9CE02C58}"/>
          </ac:spMkLst>
        </pc:spChg>
        <pc:spChg chg="mod">
          <ac:chgData name="" userId="" providerId="" clId="Web-{31B9043B-608F-44F2-8985-E3CD33538D67}" dt="2019-08-11T21:21:42.848" v="1124" actId="20577"/>
          <ac:spMkLst>
            <pc:docMk/>
            <pc:sldMk cId="2343717633" sldId="413"/>
            <ac:spMk id="3" creationId="{D20DF792-8A87-F449-8BE2-9869D8865BD9}"/>
          </ac:spMkLst>
        </pc:spChg>
      </pc:sldChg>
      <pc:sldChg chg="modSp add replId">
        <pc:chgData name="" userId="" providerId="" clId="Web-{31B9043B-608F-44F2-8985-E3CD33538D67}" dt="2019-08-11T21:16:32.890" v="1004" actId="20577"/>
        <pc:sldMkLst>
          <pc:docMk/>
          <pc:sldMk cId="3291914311" sldId="414"/>
        </pc:sldMkLst>
        <pc:spChg chg="mod">
          <ac:chgData name="" userId="" providerId="" clId="Web-{31B9043B-608F-44F2-8985-E3CD33538D67}" dt="2019-08-11T21:15:31.968" v="992" actId="20577"/>
          <ac:spMkLst>
            <pc:docMk/>
            <pc:sldMk cId="3291914311" sldId="414"/>
            <ac:spMk id="2" creationId="{7DD0B638-16EB-5345-BD50-C8AC9CE02C58}"/>
          </ac:spMkLst>
        </pc:spChg>
        <pc:spChg chg="mod">
          <ac:chgData name="" userId="" providerId="" clId="Web-{31B9043B-608F-44F2-8985-E3CD33538D67}" dt="2019-08-11T21:16:32.890" v="1004" actId="20577"/>
          <ac:spMkLst>
            <pc:docMk/>
            <pc:sldMk cId="3291914311" sldId="414"/>
            <ac:spMk id="3" creationId="{D20DF792-8A87-F449-8BE2-9869D8865BD9}"/>
          </ac:spMkLst>
        </pc:spChg>
      </pc:sldChg>
      <pc:sldChg chg="add replId">
        <pc:chgData name="" userId="" providerId="" clId="Web-{31B9043B-608F-44F2-8985-E3CD33538D67}" dt="2019-08-11T21:17:25" v="1005"/>
        <pc:sldMkLst>
          <pc:docMk/>
          <pc:sldMk cId="1986206156" sldId="415"/>
        </pc:sldMkLst>
      </pc:sldChg>
      <pc:sldChg chg="add replId">
        <pc:chgData name="" userId="" providerId="" clId="Web-{31B9043B-608F-44F2-8985-E3CD33538D67}" dt="2019-08-11T21:19:47.363" v="1041"/>
        <pc:sldMkLst>
          <pc:docMk/>
          <pc:sldMk cId="2929225577" sldId="416"/>
        </pc:sldMkLst>
      </pc:sldChg>
      <pc:sldChg chg="addSp delSp modSp add replId">
        <pc:chgData name="" userId="" providerId="" clId="Web-{31B9043B-608F-44F2-8985-E3CD33538D67}" dt="2019-08-11T21:54:52.774" v="1329" actId="20577"/>
        <pc:sldMkLst>
          <pc:docMk/>
          <pc:sldMk cId="630091221" sldId="417"/>
        </pc:sldMkLst>
        <pc:spChg chg="add del mod ord">
          <ac:chgData name="" userId="" providerId="" clId="Web-{31B9043B-608F-44F2-8985-E3CD33538D67}" dt="2019-08-11T21:54:00.602" v="1314"/>
          <ac:spMkLst>
            <pc:docMk/>
            <pc:sldMk cId="630091221" sldId="417"/>
            <ac:spMk id="2" creationId="{8B5DA5BD-7BE1-46E6-9781-A1B31E5DC0AD}"/>
          </ac:spMkLst>
        </pc:spChg>
        <pc:spChg chg="add del">
          <ac:chgData name="" userId="" providerId="" clId="Web-{31B9043B-608F-44F2-8985-E3CD33538D67}" dt="2019-08-11T21:50:28.986" v="1247"/>
          <ac:spMkLst>
            <pc:docMk/>
            <pc:sldMk cId="630091221" sldId="417"/>
            <ac:spMk id="3" creationId="{2CBC5EEC-7139-4EEC-ABB1-C35E79E9F660}"/>
          </ac:spMkLst>
        </pc:spChg>
        <pc:spChg chg="add del">
          <ac:chgData name="" userId="" providerId="" clId="Web-{31B9043B-608F-44F2-8985-E3CD33538D67}" dt="2019-08-11T21:50:49.033" v="1249"/>
          <ac:spMkLst>
            <pc:docMk/>
            <pc:sldMk cId="630091221" sldId="417"/>
            <ac:spMk id="5" creationId="{65231753-A891-45C8-BBF3-33FE86115253}"/>
          </ac:spMkLst>
        </pc:spChg>
        <pc:spChg chg="add mod">
          <ac:chgData name="" userId="" providerId="" clId="Web-{31B9043B-608F-44F2-8985-E3CD33538D67}" dt="2019-08-11T21:53:26.320" v="1302" actId="1076"/>
          <ac:spMkLst>
            <pc:docMk/>
            <pc:sldMk cId="630091221" sldId="417"/>
            <ac:spMk id="6" creationId="{CB2A045D-D540-4FF5-AFB5-36809EF591C5}"/>
          </ac:spMkLst>
        </pc:spChg>
        <pc:spChg chg="add mod">
          <ac:chgData name="" userId="" providerId="" clId="Web-{31B9043B-608F-44F2-8985-E3CD33538D67}" dt="2019-08-11T21:54:32.946" v="1322" actId="1076"/>
          <ac:spMkLst>
            <pc:docMk/>
            <pc:sldMk cId="630091221" sldId="417"/>
            <ac:spMk id="9" creationId="{0ADCF297-869D-4107-8058-EBAC82E13E70}"/>
          </ac:spMkLst>
        </pc:spChg>
        <pc:spChg chg="mod">
          <ac:chgData name="" userId="" providerId="" clId="Web-{31B9043B-608F-44F2-8985-E3CD33538D67}" dt="2019-08-11T21:54:52.774" v="1329" actId="20577"/>
          <ac:spMkLst>
            <pc:docMk/>
            <pc:sldMk cId="630091221" sldId="417"/>
            <ac:spMk id="74754" creationId="{37E7BD34-96F1-5544-82FA-1D25D479916E}"/>
          </ac:spMkLst>
        </pc:spChg>
        <pc:spChg chg="mod">
          <ac:chgData name="" userId="" providerId="" clId="Web-{31B9043B-608F-44F2-8985-E3CD33538D67}" dt="2019-08-11T21:54:11.539" v="1316" actId="20577"/>
          <ac:spMkLst>
            <pc:docMk/>
            <pc:sldMk cId="630091221" sldId="417"/>
            <ac:spMk id="74755" creationId="{B10DEF45-979B-D14A-A493-077A8C519D5B}"/>
          </ac:spMkLst>
        </pc:spChg>
      </pc:sldChg>
      <pc:sldChg chg="modSp add replId">
        <pc:chgData name="" userId="" providerId="" clId="Web-{31B9043B-608F-44F2-8985-E3CD33538D67}" dt="2019-08-11T22:18:28.535" v="1423" actId="20577"/>
        <pc:sldMkLst>
          <pc:docMk/>
          <pc:sldMk cId="734723081" sldId="418"/>
        </pc:sldMkLst>
        <pc:spChg chg="mod">
          <ac:chgData name="" userId="" providerId="" clId="Web-{31B9043B-608F-44F2-8985-E3CD33538D67}" dt="2019-08-11T22:18:28.535" v="1423" actId="20577"/>
          <ac:spMkLst>
            <pc:docMk/>
            <pc:sldMk cId="734723081" sldId="418"/>
            <ac:spMk id="2" creationId="{7DD0B638-16EB-5345-BD50-C8AC9CE02C58}"/>
          </ac:spMkLst>
        </pc:spChg>
        <pc:spChg chg="mod">
          <ac:chgData name="" userId="" providerId="" clId="Web-{31B9043B-608F-44F2-8985-E3CD33538D67}" dt="2019-08-11T22:06:37.403" v="1399" actId="14100"/>
          <ac:spMkLst>
            <pc:docMk/>
            <pc:sldMk cId="734723081" sldId="418"/>
            <ac:spMk id="4" creationId="{51B2FC91-B18B-4B37-B595-00C4C5BDD4F4}"/>
          </ac:spMkLst>
        </pc:spChg>
      </pc:sldChg>
      <pc:sldChg chg="modSp add replId">
        <pc:chgData name="" userId="" providerId="" clId="Web-{31B9043B-608F-44F2-8985-E3CD33538D67}" dt="2019-08-11T22:20:28.133" v="1453" actId="20577"/>
        <pc:sldMkLst>
          <pc:docMk/>
          <pc:sldMk cId="1868974247" sldId="419"/>
        </pc:sldMkLst>
        <pc:spChg chg="mod">
          <ac:chgData name="" userId="" providerId="" clId="Web-{31B9043B-608F-44F2-8985-E3CD33538D67}" dt="2019-08-11T22:19:24.117" v="1441" actId="14100"/>
          <ac:spMkLst>
            <pc:docMk/>
            <pc:sldMk cId="1868974247" sldId="419"/>
            <ac:spMk id="2" creationId="{7DD0B638-16EB-5345-BD50-C8AC9CE02C58}"/>
          </ac:spMkLst>
        </pc:spChg>
        <pc:spChg chg="mod">
          <ac:chgData name="" userId="" providerId="" clId="Web-{31B9043B-608F-44F2-8985-E3CD33538D67}" dt="2019-08-11T22:20:28.133" v="1453" actId="20577"/>
          <ac:spMkLst>
            <pc:docMk/>
            <pc:sldMk cId="1868974247" sldId="419"/>
            <ac:spMk id="4" creationId="{51B2FC91-B18B-4B37-B595-00C4C5BDD4F4}"/>
          </ac:spMkLst>
        </pc:spChg>
      </pc:sldChg>
      <pc:sldChg chg="delSp modSp add replId">
        <pc:chgData name="" userId="" providerId="" clId="Web-{31B9043B-608F-44F2-8985-E3CD33538D67}" dt="2019-08-11T22:32:19.429" v="1464" actId="20577"/>
        <pc:sldMkLst>
          <pc:docMk/>
          <pc:sldMk cId="4282812454" sldId="420"/>
        </pc:sldMkLst>
        <pc:spChg chg="mod">
          <ac:chgData name="" userId="" providerId="" clId="Web-{31B9043B-608F-44F2-8985-E3CD33538D67}" dt="2019-08-11T22:31:58.163" v="1460" actId="20577"/>
          <ac:spMkLst>
            <pc:docMk/>
            <pc:sldMk cId="4282812454" sldId="420"/>
            <ac:spMk id="2" creationId="{7DD0B638-16EB-5345-BD50-C8AC9CE02C58}"/>
          </ac:spMkLst>
        </pc:spChg>
        <pc:spChg chg="mod">
          <ac:chgData name="" userId="" providerId="" clId="Web-{31B9043B-608F-44F2-8985-E3CD33538D67}" dt="2019-08-11T22:32:19.429" v="1464" actId="20577"/>
          <ac:spMkLst>
            <pc:docMk/>
            <pc:sldMk cId="4282812454" sldId="420"/>
            <ac:spMk id="3" creationId="{D20DF792-8A87-F449-8BE2-9869D8865BD9}"/>
          </ac:spMkLst>
        </pc:spChg>
        <pc:spChg chg="del">
          <ac:chgData name="" userId="" providerId="" clId="Web-{31B9043B-608F-44F2-8985-E3CD33538D67}" dt="2019-08-11T22:32:05.069" v="1463"/>
          <ac:spMkLst>
            <pc:docMk/>
            <pc:sldMk cId="4282812454" sldId="420"/>
            <ac:spMk id="4" creationId="{51B2FC91-B18B-4B37-B595-00C4C5BDD4F4}"/>
          </ac:spMkLst>
        </pc:spChg>
      </pc:sldChg>
      <pc:sldChg chg="addSp delSp modSp add del replId">
        <pc:chgData name="" userId="" providerId="" clId="Web-{31B9043B-608F-44F2-8985-E3CD33538D67}" dt="2019-08-11T22:33:13.898" v="1492"/>
        <pc:sldMkLst>
          <pc:docMk/>
          <pc:sldMk cId="3576436370" sldId="421"/>
        </pc:sldMkLst>
        <pc:spChg chg="mod">
          <ac:chgData name="" userId="" providerId="" clId="Web-{31B9043B-608F-44F2-8985-E3CD33538D67}" dt="2019-08-11T22:32:45.179" v="1482" actId="20577"/>
          <ac:spMkLst>
            <pc:docMk/>
            <pc:sldMk cId="3576436370" sldId="421"/>
            <ac:spMk id="2" creationId="{7DD0B638-16EB-5345-BD50-C8AC9CE02C58}"/>
          </ac:spMkLst>
        </pc:spChg>
        <pc:spChg chg="del">
          <ac:chgData name="" userId="" providerId="" clId="Web-{31B9043B-608F-44F2-8985-E3CD33538D67}" dt="2019-08-11T22:32:36.023" v="1468"/>
          <ac:spMkLst>
            <pc:docMk/>
            <pc:sldMk cId="3576436370" sldId="421"/>
            <ac:spMk id="3" creationId="{D20DF792-8A87-F449-8BE2-9869D8865BD9}"/>
          </ac:spMkLst>
        </pc:spChg>
        <pc:spChg chg="add mod">
          <ac:chgData name="" userId="" providerId="" clId="Web-{31B9043B-608F-44F2-8985-E3CD33538D67}" dt="2019-08-11T22:32:55.007" v="1487" actId="20577"/>
          <ac:spMkLst>
            <pc:docMk/>
            <pc:sldMk cId="3576436370" sldId="421"/>
            <ac:spMk id="5" creationId="{D1E94344-5090-47F2-8398-1F6AB265B08A}"/>
          </ac:spMkLst>
        </pc:spChg>
      </pc:sldChg>
      <pc:sldChg chg="modSp add ord replId">
        <pc:chgData name="" userId="" providerId="" clId="Web-{31B9043B-608F-44F2-8985-E3CD33538D67}" dt="2019-08-11T22:33:34.742" v="1516" actId="20577"/>
        <pc:sldMkLst>
          <pc:docMk/>
          <pc:sldMk cId="2090305995" sldId="422"/>
        </pc:sldMkLst>
        <pc:spChg chg="mod">
          <ac:chgData name="" userId="" providerId="" clId="Web-{31B9043B-608F-44F2-8985-E3CD33538D67}" dt="2019-08-11T22:33:34.742" v="1516" actId="20577"/>
          <ac:spMkLst>
            <pc:docMk/>
            <pc:sldMk cId="2090305995" sldId="422"/>
            <ac:spMk id="3" creationId="{D20DF792-8A87-F449-8BE2-9869D8865BD9}"/>
          </ac:spMkLst>
        </pc:spChg>
      </pc:sldChg>
      <pc:sldChg chg="modSp add replId">
        <pc:chgData name="" userId="" providerId="" clId="Web-{31B9043B-608F-44F2-8985-E3CD33538D67}" dt="2019-08-11T22:35:39.039" v="1533" actId="20577"/>
        <pc:sldMkLst>
          <pc:docMk/>
          <pc:sldMk cId="298542967" sldId="423"/>
        </pc:sldMkLst>
        <pc:spChg chg="mod">
          <ac:chgData name="" userId="" providerId="" clId="Web-{31B9043B-608F-44F2-8985-E3CD33538D67}" dt="2019-08-11T22:35:22.258" v="1526" actId="20577"/>
          <ac:spMkLst>
            <pc:docMk/>
            <pc:sldMk cId="298542967" sldId="423"/>
            <ac:spMk id="2" creationId="{7DD0B638-16EB-5345-BD50-C8AC9CE02C58}"/>
          </ac:spMkLst>
        </pc:spChg>
        <pc:spChg chg="mod">
          <ac:chgData name="" userId="" providerId="" clId="Web-{31B9043B-608F-44F2-8985-E3CD33538D67}" dt="2019-08-11T22:35:39.039" v="1533" actId="20577"/>
          <ac:spMkLst>
            <pc:docMk/>
            <pc:sldMk cId="298542967" sldId="423"/>
            <ac:spMk id="4" creationId="{51B2FC91-B18B-4B37-B595-00C4C5BDD4F4}"/>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55E38-16BB-2B47-9108-91076DD4971D}" type="datetimeFigureOut">
              <a:rPr lang="en-US" smtClean="0"/>
              <a:t>8/13/19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FB895-30FA-424F-A47B-777580BE0BD6}" type="slidenum">
              <a:rPr lang="en-US" smtClean="0"/>
              <a:t>‹#›</a:t>
            </a:fld>
            <a:endParaRPr lang="en-US"/>
          </a:p>
        </p:txBody>
      </p:sp>
    </p:spTree>
    <p:extLst>
      <p:ext uri="{BB962C8B-B14F-4D97-AF65-F5344CB8AC3E}">
        <p14:creationId xmlns:p14="http://schemas.microsoft.com/office/powerpoint/2010/main" val="1786985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7AF0FE14-B66D-B84F-9606-2842F449CC16}"/>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0051" name="Rectangle 3">
            <a:extLst>
              <a:ext uri="{FF2B5EF4-FFF2-40B4-BE49-F238E27FC236}">
                <a16:creationId xmlns:a16="http://schemas.microsoft.com/office/drawing/2014/main" id="{CA824197-6646-AD40-A862-80B8A738045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930978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C69B-3BC4-C749-9B38-E078DED36C6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031CD79-29E0-AF41-B04C-39FDC8019A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3270AB0-2AAC-1149-82B1-16AFDEF21FC0}"/>
              </a:ext>
            </a:extLst>
          </p:cNvPr>
          <p:cNvSpPr>
            <a:spLocks noGrp="1"/>
          </p:cNvSpPr>
          <p:nvPr>
            <p:ph type="dt" sz="half" idx="10"/>
          </p:nvPr>
        </p:nvSpPr>
        <p:spPr/>
        <p:txBody>
          <a:bodyPr/>
          <a:lstStyle/>
          <a:p>
            <a:fld id="{48A87A34-81AB-432B-8DAE-1953F412C126}" type="datetimeFigureOut">
              <a:rPr lang="en-US" smtClean="0"/>
              <a:t>8/13/19</a:t>
            </a:fld>
            <a:endParaRPr lang="en-US" dirty="0"/>
          </a:p>
        </p:txBody>
      </p:sp>
      <p:sp>
        <p:nvSpPr>
          <p:cNvPr id="5" name="Footer Placeholder 4">
            <a:extLst>
              <a:ext uri="{FF2B5EF4-FFF2-40B4-BE49-F238E27FC236}">
                <a16:creationId xmlns:a16="http://schemas.microsoft.com/office/drawing/2014/main" id="{2A9883AA-9813-0046-8098-0B7877B65F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6B3A58-33B0-9146-9071-AB8B8FD1FD1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950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665C-82FF-8B49-A524-644D4A65EB2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BA64A51-B9A4-F344-AA83-6488211A71F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977F6F8-A7BC-1444-B398-C3FB6F838E77}"/>
              </a:ext>
            </a:extLst>
          </p:cNvPr>
          <p:cNvSpPr>
            <a:spLocks noGrp="1"/>
          </p:cNvSpPr>
          <p:nvPr>
            <p:ph type="dt" sz="half" idx="10"/>
          </p:nvPr>
        </p:nvSpPr>
        <p:spPr/>
        <p:txBody>
          <a:bodyPr/>
          <a:lstStyle/>
          <a:p>
            <a:fld id="{48A87A34-81AB-432B-8DAE-1953F412C126}" type="datetimeFigureOut">
              <a:rPr lang="en-US" smtClean="0"/>
              <a:t>8/13/19</a:t>
            </a:fld>
            <a:endParaRPr lang="en-US" dirty="0"/>
          </a:p>
        </p:txBody>
      </p:sp>
      <p:sp>
        <p:nvSpPr>
          <p:cNvPr id="5" name="Footer Placeholder 4">
            <a:extLst>
              <a:ext uri="{FF2B5EF4-FFF2-40B4-BE49-F238E27FC236}">
                <a16:creationId xmlns:a16="http://schemas.microsoft.com/office/drawing/2014/main" id="{711543E8-2AE8-C140-B9CC-2059B90A14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CF34DA-EAC1-7043-9DDB-41001E5660D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1377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F992D1-CABA-064E-8674-1A5646A3D79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29355BD-4862-EF41-9566-CA3CEFA4231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E3ADA1-1905-6846-8FBE-B3E83F74592D}"/>
              </a:ext>
            </a:extLst>
          </p:cNvPr>
          <p:cNvSpPr>
            <a:spLocks noGrp="1"/>
          </p:cNvSpPr>
          <p:nvPr>
            <p:ph type="dt" sz="half" idx="10"/>
          </p:nvPr>
        </p:nvSpPr>
        <p:spPr/>
        <p:txBody>
          <a:bodyPr/>
          <a:lstStyle/>
          <a:p>
            <a:fld id="{48A87A34-81AB-432B-8DAE-1953F412C126}" type="datetimeFigureOut">
              <a:rPr lang="en-US" smtClean="0"/>
              <a:t>8/13/19</a:t>
            </a:fld>
            <a:endParaRPr lang="en-US" dirty="0"/>
          </a:p>
        </p:txBody>
      </p:sp>
      <p:sp>
        <p:nvSpPr>
          <p:cNvPr id="5" name="Footer Placeholder 4">
            <a:extLst>
              <a:ext uri="{FF2B5EF4-FFF2-40B4-BE49-F238E27FC236}">
                <a16:creationId xmlns:a16="http://schemas.microsoft.com/office/drawing/2014/main" id="{04B60DF8-0909-5342-A25B-D12CD731B4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A0CCAC-536E-6F45-ABC0-F7D0658530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9020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59CF-48A1-584E-89D7-5D06A4B58E31}"/>
              </a:ext>
            </a:extLst>
          </p:cNvPr>
          <p:cNvSpPr>
            <a:spLocks noGrp="1"/>
          </p:cNvSpPr>
          <p:nvPr>
            <p:ph type="title"/>
          </p:nvPr>
        </p:nvSpPr>
        <p:spPr>
          <a:xfrm>
            <a:off x="609600" y="274638"/>
            <a:ext cx="10972800" cy="1143000"/>
          </a:xfrm>
        </p:spPr>
        <p:txBody>
          <a:bodyPr/>
          <a:lstStyle/>
          <a:p>
            <a:r>
              <a:rPr lang="en-GB"/>
              <a:t>Click to edit Master title style</a:t>
            </a:r>
            <a:endParaRPr lang="en-US"/>
          </a:p>
        </p:txBody>
      </p:sp>
      <p:sp>
        <p:nvSpPr>
          <p:cNvPr id="3" name="Table Placeholder 2">
            <a:extLst>
              <a:ext uri="{FF2B5EF4-FFF2-40B4-BE49-F238E27FC236}">
                <a16:creationId xmlns:a16="http://schemas.microsoft.com/office/drawing/2014/main" id="{A4115657-5824-6A4C-8C9A-E89978593C47}"/>
              </a:ext>
            </a:extLst>
          </p:cNvPr>
          <p:cNvSpPr>
            <a:spLocks noGrp="1"/>
          </p:cNvSpPr>
          <p:nvPr>
            <p:ph type="tbl" idx="1"/>
          </p:nvPr>
        </p:nvSpPr>
        <p:spPr>
          <a:xfrm>
            <a:off x="609600" y="1600201"/>
            <a:ext cx="10972800" cy="4525963"/>
          </a:xfrm>
        </p:spPr>
        <p:txBody>
          <a:bodyPr/>
          <a:lstStyle/>
          <a:p>
            <a:endParaRPr lang="en-US"/>
          </a:p>
        </p:txBody>
      </p:sp>
      <p:sp>
        <p:nvSpPr>
          <p:cNvPr id="4" name="Date Placeholder 3">
            <a:extLst>
              <a:ext uri="{FF2B5EF4-FFF2-40B4-BE49-F238E27FC236}">
                <a16:creationId xmlns:a16="http://schemas.microsoft.com/office/drawing/2014/main" id="{4AE13368-D23F-784C-BAB5-CDDB7B3B0180}"/>
              </a:ext>
            </a:extLst>
          </p:cNvPr>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9950772-ED8E-FD4A-8ACD-7E635F0322E6}"/>
              </a:ext>
            </a:extLst>
          </p:cNvPr>
          <p:cNvSpPr>
            <a:spLocks noGrp="1"/>
          </p:cNvSpPr>
          <p:nvPr>
            <p:ph type="ftr" sz="quarter" idx="11"/>
          </p:nvPr>
        </p:nvSpPr>
        <p:spPr>
          <a:xfrm>
            <a:off x="4165600" y="6245225"/>
            <a:ext cx="3860800" cy="476250"/>
          </a:xfrm>
        </p:spPr>
        <p:txBody>
          <a:bodyPr/>
          <a:lstStyle>
            <a:lvl1pPr>
              <a:defRPr/>
            </a:lvl1pPr>
          </a:lstStyle>
          <a:p>
            <a:r>
              <a:rPr lang="en-US" altLang="en-US"/>
              <a:t>Appendix A: Introduction to Java</a:t>
            </a:r>
          </a:p>
        </p:txBody>
      </p:sp>
      <p:sp>
        <p:nvSpPr>
          <p:cNvPr id="6" name="Slide Number Placeholder 5">
            <a:extLst>
              <a:ext uri="{FF2B5EF4-FFF2-40B4-BE49-F238E27FC236}">
                <a16:creationId xmlns:a16="http://schemas.microsoft.com/office/drawing/2014/main" id="{03FF1E35-D5A7-6B40-BAD5-3FFFBBF19185}"/>
              </a:ext>
            </a:extLst>
          </p:cNvPr>
          <p:cNvSpPr>
            <a:spLocks noGrp="1"/>
          </p:cNvSpPr>
          <p:nvPr>
            <p:ph type="sldNum" sz="quarter" idx="12"/>
          </p:nvPr>
        </p:nvSpPr>
        <p:spPr>
          <a:xfrm>
            <a:off x="8737600" y="6245225"/>
            <a:ext cx="2844800" cy="476250"/>
          </a:xfrm>
        </p:spPr>
        <p:txBody>
          <a:bodyPr/>
          <a:lstStyle>
            <a:lvl1pPr>
              <a:defRPr/>
            </a:lvl1pPr>
          </a:lstStyle>
          <a:p>
            <a:fld id="{C1FE6723-736D-704C-92BB-862220C3DFFA}" type="slidenum">
              <a:rPr lang="en-US" altLang="en-US"/>
              <a:pPr/>
              <a:t>‹#›</a:t>
            </a:fld>
            <a:endParaRPr lang="en-US" altLang="en-US"/>
          </a:p>
        </p:txBody>
      </p:sp>
    </p:spTree>
    <p:extLst>
      <p:ext uri="{BB962C8B-B14F-4D97-AF65-F5344CB8AC3E}">
        <p14:creationId xmlns:p14="http://schemas.microsoft.com/office/powerpoint/2010/main" val="49642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AB5A0-576C-F74C-9CFB-BEC70F569F0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75C1518-F057-7C4B-A723-24BC4164669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020B71-A88C-B742-96B4-D3DB21DAFE03}"/>
              </a:ext>
            </a:extLst>
          </p:cNvPr>
          <p:cNvSpPr>
            <a:spLocks noGrp="1"/>
          </p:cNvSpPr>
          <p:nvPr>
            <p:ph type="dt" sz="half" idx="10"/>
          </p:nvPr>
        </p:nvSpPr>
        <p:spPr/>
        <p:txBody>
          <a:bodyPr/>
          <a:lstStyle/>
          <a:p>
            <a:fld id="{48A87A34-81AB-432B-8DAE-1953F412C126}" type="datetimeFigureOut">
              <a:rPr lang="en-US" smtClean="0"/>
              <a:t>8/13/19</a:t>
            </a:fld>
            <a:endParaRPr lang="en-US" dirty="0"/>
          </a:p>
        </p:txBody>
      </p:sp>
      <p:sp>
        <p:nvSpPr>
          <p:cNvPr id="5" name="Footer Placeholder 4">
            <a:extLst>
              <a:ext uri="{FF2B5EF4-FFF2-40B4-BE49-F238E27FC236}">
                <a16:creationId xmlns:a16="http://schemas.microsoft.com/office/drawing/2014/main" id="{31CF82DA-5659-8B45-B51D-5595492AF4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D72AEB-57F9-BB42-8B45-34BBC71E8BE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12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72F2-4772-D544-B5FD-6804844AB91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55D4CA1-8598-3046-930C-7FF46E97AB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B57BF25-E256-9A4C-BC56-69DE337DF6B1}"/>
              </a:ext>
            </a:extLst>
          </p:cNvPr>
          <p:cNvSpPr>
            <a:spLocks noGrp="1"/>
          </p:cNvSpPr>
          <p:nvPr>
            <p:ph type="dt" sz="half" idx="10"/>
          </p:nvPr>
        </p:nvSpPr>
        <p:spPr/>
        <p:txBody>
          <a:bodyPr/>
          <a:lstStyle/>
          <a:p>
            <a:fld id="{48A87A34-81AB-432B-8DAE-1953F412C126}" type="datetimeFigureOut">
              <a:rPr lang="en-US" smtClean="0"/>
              <a:t>8/13/19</a:t>
            </a:fld>
            <a:endParaRPr lang="en-US" dirty="0"/>
          </a:p>
        </p:txBody>
      </p:sp>
      <p:sp>
        <p:nvSpPr>
          <p:cNvPr id="5" name="Footer Placeholder 4">
            <a:extLst>
              <a:ext uri="{FF2B5EF4-FFF2-40B4-BE49-F238E27FC236}">
                <a16:creationId xmlns:a16="http://schemas.microsoft.com/office/drawing/2014/main" id="{6A0081AD-6A8E-E646-B1F5-87547E68DD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7312BE0-B778-314F-89E9-23FDE5C95A8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050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108C-6E8E-B24C-A884-CA0D3C710BC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A0C4142-8C5B-6540-A371-7080EA54C7F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1EF627A-52B7-1743-8917-B673C0D75F4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D2BC84C-D900-BE47-A978-F26E72D878E6}"/>
              </a:ext>
            </a:extLst>
          </p:cNvPr>
          <p:cNvSpPr>
            <a:spLocks noGrp="1"/>
          </p:cNvSpPr>
          <p:nvPr>
            <p:ph type="dt" sz="half" idx="10"/>
          </p:nvPr>
        </p:nvSpPr>
        <p:spPr/>
        <p:txBody>
          <a:bodyPr/>
          <a:lstStyle/>
          <a:p>
            <a:fld id="{48A87A34-81AB-432B-8DAE-1953F412C126}" type="datetimeFigureOut">
              <a:rPr lang="en-US" smtClean="0"/>
              <a:t>8/13/19</a:t>
            </a:fld>
            <a:endParaRPr lang="en-US" dirty="0"/>
          </a:p>
        </p:txBody>
      </p:sp>
      <p:sp>
        <p:nvSpPr>
          <p:cNvPr id="6" name="Footer Placeholder 5">
            <a:extLst>
              <a:ext uri="{FF2B5EF4-FFF2-40B4-BE49-F238E27FC236}">
                <a16:creationId xmlns:a16="http://schemas.microsoft.com/office/drawing/2014/main" id="{409DE612-E48B-BE48-9E6F-66E267E0BAD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806F2D-9B6D-8F4D-867E-EE30C49AC90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976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739DD-9AB4-C244-81AA-5330621D3C5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DC4CCD7-E1D4-344A-90AC-74EC80A707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FD7618E-22C2-874C-89D1-03772B2A22C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F1A1A2E-D07F-A546-B9F3-DC7FFE4CA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54DE41B-920D-6C4F-8EBC-626DEEFD6AF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AC70599-4067-F540-AA57-559A04206935}"/>
              </a:ext>
            </a:extLst>
          </p:cNvPr>
          <p:cNvSpPr>
            <a:spLocks noGrp="1"/>
          </p:cNvSpPr>
          <p:nvPr>
            <p:ph type="dt" sz="half" idx="10"/>
          </p:nvPr>
        </p:nvSpPr>
        <p:spPr/>
        <p:txBody>
          <a:bodyPr/>
          <a:lstStyle/>
          <a:p>
            <a:fld id="{48A87A34-81AB-432B-8DAE-1953F412C126}" type="datetimeFigureOut">
              <a:rPr lang="en-US" smtClean="0"/>
              <a:t>8/13/19</a:t>
            </a:fld>
            <a:endParaRPr lang="en-US" dirty="0"/>
          </a:p>
        </p:txBody>
      </p:sp>
      <p:sp>
        <p:nvSpPr>
          <p:cNvPr id="8" name="Footer Placeholder 7">
            <a:extLst>
              <a:ext uri="{FF2B5EF4-FFF2-40B4-BE49-F238E27FC236}">
                <a16:creationId xmlns:a16="http://schemas.microsoft.com/office/drawing/2014/main" id="{2E891DF5-86DF-2D4A-BD6F-54A116781AD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AE2A0C5-FBB0-534B-9E77-93F99D8D446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2483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1CB5F-5251-1642-9FB2-0A2EEFE85CB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2C7BF44-F527-0F43-8042-10FD3485C29F}"/>
              </a:ext>
            </a:extLst>
          </p:cNvPr>
          <p:cNvSpPr>
            <a:spLocks noGrp="1"/>
          </p:cNvSpPr>
          <p:nvPr>
            <p:ph type="dt" sz="half" idx="10"/>
          </p:nvPr>
        </p:nvSpPr>
        <p:spPr/>
        <p:txBody>
          <a:bodyPr/>
          <a:lstStyle/>
          <a:p>
            <a:fld id="{48A87A34-81AB-432B-8DAE-1953F412C126}" type="datetimeFigureOut">
              <a:rPr lang="en-US" smtClean="0"/>
              <a:t>8/13/19</a:t>
            </a:fld>
            <a:endParaRPr lang="en-US" dirty="0"/>
          </a:p>
        </p:txBody>
      </p:sp>
      <p:sp>
        <p:nvSpPr>
          <p:cNvPr id="4" name="Footer Placeholder 3">
            <a:extLst>
              <a:ext uri="{FF2B5EF4-FFF2-40B4-BE49-F238E27FC236}">
                <a16:creationId xmlns:a16="http://schemas.microsoft.com/office/drawing/2014/main" id="{08D20248-B574-834D-83A1-FF88032FD56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B6D7068-1FE7-4B46-895C-8366226AC92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9721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AECAC4-D702-A344-8ECA-FBC4A14B895B}"/>
              </a:ext>
            </a:extLst>
          </p:cNvPr>
          <p:cNvSpPr>
            <a:spLocks noGrp="1"/>
          </p:cNvSpPr>
          <p:nvPr>
            <p:ph type="dt" sz="half" idx="10"/>
          </p:nvPr>
        </p:nvSpPr>
        <p:spPr/>
        <p:txBody>
          <a:bodyPr/>
          <a:lstStyle/>
          <a:p>
            <a:fld id="{48A87A34-81AB-432B-8DAE-1953F412C126}" type="datetimeFigureOut">
              <a:rPr lang="en-US" smtClean="0"/>
              <a:t>8/13/19</a:t>
            </a:fld>
            <a:endParaRPr lang="en-US" dirty="0"/>
          </a:p>
        </p:txBody>
      </p:sp>
      <p:sp>
        <p:nvSpPr>
          <p:cNvPr id="3" name="Footer Placeholder 2">
            <a:extLst>
              <a:ext uri="{FF2B5EF4-FFF2-40B4-BE49-F238E27FC236}">
                <a16:creationId xmlns:a16="http://schemas.microsoft.com/office/drawing/2014/main" id="{15289107-44C3-094E-A87F-575B829531D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919D8E1-A89A-C64B-A86A-8583AB899C3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2837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A3320-7635-3143-A5D5-2FFE9FEC59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E773B0B-1577-6145-91D5-F545B3C35A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2BDEF4F-0FFE-7E4D-91B5-460451F04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99E80CA-EF1A-D84A-9BC8-02B0039B51EA}"/>
              </a:ext>
            </a:extLst>
          </p:cNvPr>
          <p:cNvSpPr>
            <a:spLocks noGrp="1"/>
          </p:cNvSpPr>
          <p:nvPr>
            <p:ph type="dt" sz="half" idx="10"/>
          </p:nvPr>
        </p:nvSpPr>
        <p:spPr/>
        <p:txBody>
          <a:bodyPr/>
          <a:lstStyle/>
          <a:p>
            <a:fld id="{48A87A34-81AB-432B-8DAE-1953F412C126}" type="datetimeFigureOut">
              <a:rPr lang="en-US" smtClean="0"/>
              <a:t>8/13/19</a:t>
            </a:fld>
            <a:endParaRPr lang="en-US" dirty="0"/>
          </a:p>
        </p:txBody>
      </p:sp>
      <p:sp>
        <p:nvSpPr>
          <p:cNvPr id="6" name="Footer Placeholder 5">
            <a:extLst>
              <a:ext uri="{FF2B5EF4-FFF2-40B4-BE49-F238E27FC236}">
                <a16:creationId xmlns:a16="http://schemas.microsoft.com/office/drawing/2014/main" id="{6DB15ED6-C6EA-7346-A692-EC8E90810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2E984B2-2B5F-CB4B-9984-FDDEC7D9388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771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2383-0BA1-0245-BD54-D3232A56546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1B5E338-F0CB-C643-9482-098328A6EC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F23F7-EB3F-5C4D-9A66-975120AE3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A0B0C52-ED60-5949-91E5-9ABC8E6BE340}"/>
              </a:ext>
            </a:extLst>
          </p:cNvPr>
          <p:cNvSpPr>
            <a:spLocks noGrp="1"/>
          </p:cNvSpPr>
          <p:nvPr>
            <p:ph type="dt" sz="half" idx="10"/>
          </p:nvPr>
        </p:nvSpPr>
        <p:spPr/>
        <p:txBody>
          <a:bodyPr/>
          <a:lstStyle/>
          <a:p>
            <a:fld id="{48A87A34-81AB-432B-8DAE-1953F412C126}" type="datetimeFigureOut">
              <a:rPr lang="en-US" smtClean="0"/>
              <a:t>8/13/19</a:t>
            </a:fld>
            <a:endParaRPr lang="en-US" dirty="0"/>
          </a:p>
        </p:txBody>
      </p:sp>
      <p:sp>
        <p:nvSpPr>
          <p:cNvPr id="6" name="Footer Placeholder 5">
            <a:extLst>
              <a:ext uri="{FF2B5EF4-FFF2-40B4-BE49-F238E27FC236}">
                <a16:creationId xmlns:a16="http://schemas.microsoft.com/office/drawing/2014/main" id="{9EEF4F7D-85EC-354F-B892-249B95BFD0C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EE7BB0-66F3-5F41-881D-A8A961FA37B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86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F7EE9A-B703-6046-87C6-F1A2D71638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F7F6EB0-0E78-0C41-AC5E-1C99ECC81A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965536-2C0C-464C-A3CF-10158ABF75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8/13/19</a:t>
            </a:fld>
            <a:endParaRPr lang="en-US" dirty="0"/>
          </a:p>
        </p:txBody>
      </p:sp>
      <p:sp>
        <p:nvSpPr>
          <p:cNvPr id="5" name="Footer Placeholder 4">
            <a:extLst>
              <a:ext uri="{FF2B5EF4-FFF2-40B4-BE49-F238E27FC236}">
                <a16:creationId xmlns:a16="http://schemas.microsoft.com/office/drawing/2014/main" id="{A144D9A0-A66F-8C4C-88C2-98D239F836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353F955-A512-FD43-A1FB-ED0DF14CC8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201225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spring.io/spring-boot/docs/current-SNAPSHOT/reference/htmlsingle/#getting-started-manual-cli-installation" TargetMode="External"/><Relationship Id="rId2" Type="http://schemas.openxmlformats.org/officeDocument/2006/relationships/hyperlink" Target="https://docs.spring.io/spring-boot/docs/current-SNAPSHOT/reference/htmlsingle/#getting-started-installing-spring-boo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s://en.wikipedia.org/wiki/Palm_OS" TargetMode="External"/><Relationship Id="rId13" Type="http://schemas.openxmlformats.org/officeDocument/2006/relationships/hyperlink" Target="https://en.wikipedia.org/wiki/BlackBerry_Limited" TargetMode="External"/><Relationship Id="rId18" Type="http://schemas.openxmlformats.org/officeDocument/2006/relationships/hyperlink" Target="https://en.wikipedia.org/wiki/HTC_Dream" TargetMode="External"/><Relationship Id="rId3" Type="http://schemas.openxmlformats.org/officeDocument/2006/relationships/hyperlink" Target="https://en.wikipedia.org/wiki/Apple_Newton" TargetMode="External"/><Relationship Id="rId7" Type="http://schemas.openxmlformats.org/officeDocument/2006/relationships/hyperlink" Target="https://en.wikipedia.org/wiki/Pilot_1000" TargetMode="External"/><Relationship Id="rId12" Type="http://schemas.openxmlformats.org/officeDocument/2006/relationships/hyperlink" Target="https://en.wikipedia.org/wiki/Windows_CE" TargetMode="External"/><Relationship Id="rId17" Type="http://schemas.openxmlformats.org/officeDocument/2006/relationships/hyperlink" Target="https://en.wikipedia.org/wiki/Linux_kernel" TargetMode="External"/><Relationship Id="rId2" Type="http://schemas.openxmlformats.org/officeDocument/2006/relationships/hyperlink" Target="https://en.wikipedia.org/wiki/Newton_OS" TargetMode="External"/><Relationship Id="rId16" Type="http://schemas.openxmlformats.org/officeDocument/2006/relationships/hyperlink" Target="https://en.wikipedia.org/wiki/Android_(operating_system)" TargetMode="External"/><Relationship Id="rId1" Type="http://schemas.openxmlformats.org/officeDocument/2006/relationships/slideLayout" Target="../slideLayouts/slideLayout2.xml"/><Relationship Id="rId6" Type="http://schemas.openxmlformats.org/officeDocument/2006/relationships/hyperlink" Target="https://en.wikipedia.org/wiki/Palm,_Inc." TargetMode="External"/><Relationship Id="rId11" Type="http://schemas.openxmlformats.org/officeDocument/2006/relationships/hyperlink" Target="https://en.wikipedia.org/wiki/Microsoft" TargetMode="External"/><Relationship Id="rId5" Type="http://schemas.openxmlformats.org/officeDocument/2006/relationships/hyperlink" Target="https://en.wikipedia.org/wiki/IBM_Simon" TargetMode="External"/><Relationship Id="rId15" Type="http://schemas.openxmlformats.org/officeDocument/2006/relationships/hyperlink" Target="https://en.wikipedia.org/wiki/Open_Handset_Alliance" TargetMode="External"/><Relationship Id="rId10" Type="http://schemas.openxmlformats.org/officeDocument/2006/relationships/hyperlink" Target="https://en.wikipedia.org/wiki/Symbian_OS" TargetMode="External"/><Relationship Id="rId4" Type="http://schemas.openxmlformats.org/officeDocument/2006/relationships/hyperlink" Target="https://en.wikipedia.org/wiki/Smartphone" TargetMode="External"/><Relationship Id="rId9" Type="http://schemas.openxmlformats.org/officeDocument/2006/relationships/hyperlink" Target="https://en.wikipedia.org/wiki/Symbian_Ltd." TargetMode="External"/><Relationship Id="rId14" Type="http://schemas.openxmlformats.org/officeDocument/2006/relationships/hyperlink" Target="https://en.wikipedia.org/wiki/IO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en.wikipedia.org/wiki/Rich_Miner" TargetMode="External"/><Relationship Id="rId2" Type="http://schemas.openxmlformats.org/officeDocument/2006/relationships/hyperlink" Target="https://en.wikipedia.org/wiki/Andy_Rubin" TargetMode="External"/><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hyperlink" Target="https://en.wikipedia.org/wiki/Google" TargetMode="External"/><Relationship Id="rId4" Type="http://schemas.openxmlformats.org/officeDocument/2006/relationships/hyperlink" Target="https://en.wikipedia.org/wiki/Android_(operating_system)#cite_note-12" TargetMode="Externa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en.wikipedia.org/wiki/O%27Reilly_Medi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snack.expo.io/"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upload.wikimedia.org/wikipedia/commons/d/de/Bananavarieties.jpg"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facebook.github.io/react-native/docs/signed-apk-android"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1EBD-F59C-9143-8B0D-5A9C60A17780}"/>
              </a:ext>
            </a:extLst>
          </p:cNvPr>
          <p:cNvSpPr>
            <a:spLocks noGrp="1"/>
          </p:cNvSpPr>
          <p:nvPr>
            <p:ph type="ctrTitle"/>
          </p:nvPr>
        </p:nvSpPr>
        <p:spPr/>
        <p:txBody>
          <a:bodyPr>
            <a:normAutofit/>
          </a:bodyPr>
          <a:lstStyle/>
          <a:p>
            <a:r>
              <a:rPr lang="en-US" dirty="0">
                <a:latin typeface="+mn-lt"/>
              </a:rPr>
              <a:t>Java Full Stack Development &amp; Mobile Development </a:t>
            </a:r>
          </a:p>
        </p:txBody>
      </p:sp>
      <p:sp>
        <p:nvSpPr>
          <p:cNvPr id="3" name="Subtitle 2">
            <a:extLst>
              <a:ext uri="{FF2B5EF4-FFF2-40B4-BE49-F238E27FC236}">
                <a16:creationId xmlns:a16="http://schemas.microsoft.com/office/drawing/2014/main" id="{DF964736-67DA-2945-8527-38FFA05D7705}"/>
              </a:ext>
            </a:extLst>
          </p:cNvPr>
          <p:cNvSpPr>
            <a:spLocks noGrp="1"/>
          </p:cNvSpPr>
          <p:nvPr>
            <p:ph type="subTitle" idx="1"/>
          </p:nvPr>
        </p:nvSpPr>
        <p:spPr/>
        <p:txBody>
          <a:bodyPr>
            <a:normAutofit/>
          </a:bodyPr>
          <a:lstStyle/>
          <a:p>
            <a:pPr marL="800100" lvl="1" indent="-342900" algn="r">
              <a:buFontTx/>
              <a:buChar char="-"/>
            </a:pPr>
            <a:endParaRPr lang="en-US" sz="2400" dirty="0"/>
          </a:p>
          <a:p>
            <a:pPr lvl="1" algn="r"/>
            <a:r>
              <a:rPr lang="en-US" sz="2400" dirty="0"/>
              <a:t>- </a:t>
            </a:r>
            <a:r>
              <a:rPr lang="en-US" sz="2400" dirty="0" err="1"/>
              <a:t>Veeresh</a:t>
            </a:r>
            <a:r>
              <a:rPr lang="en-US" sz="2400" dirty="0"/>
              <a:t> </a:t>
            </a:r>
            <a:r>
              <a:rPr lang="en-US" sz="2400" dirty="0" err="1"/>
              <a:t>Bushetti</a:t>
            </a:r>
            <a:endParaRPr lang="en-US" sz="2400" dirty="0"/>
          </a:p>
          <a:p>
            <a:pPr lvl="1" algn="r"/>
            <a:r>
              <a:rPr lang="en-US" sz="2400" dirty="0"/>
              <a:t>- </a:t>
            </a:r>
            <a:r>
              <a:rPr lang="en-US" sz="2400" dirty="0" err="1"/>
              <a:t>Avinash</a:t>
            </a:r>
            <a:r>
              <a:rPr lang="en-US" sz="2400" dirty="0"/>
              <a:t> Chandra</a:t>
            </a:r>
          </a:p>
        </p:txBody>
      </p:sp>
    </p:spTree>
    <p:extLst>
      <p:ext uri="{BB962C8B-B14F-4D97-AF65-F5344CB8AC3E}">
        <p14:creationId xmlns:p14="http://schemas.microsoft.com/office/powerpoint/2010/main" val="2753318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81451D33-31D0-6A4D-BEEA-59D224164100}"/>
              </a:ext>
            </a:extLst>
          </p:cNvPr>
          <p:cNvSpPr>
            <a:spLocks noGrp="1"/>
          </p:cNvSpPr>
          <p:nvPr>
            <p:ph type="sldNum" sz="quarter" idx="12"/>
          </p:nvPr>
        </p:nvSpPr>
        <p:spPr/>
        <p:txBody>
          <a:bodyPr/>
          <a:lstStyle/>
          <a:p>
            <a:fld id="{695739A4-B27D-DF45-A621-A2D1BC70BB91}" type="slidenum">
              <a:rPr lang="en-US" altLang="en-US"/>
              <a:pPr/>
              <a:t>10</a:t>
            </a:fld>
            <a:endParaRPr lang="en-US" altLang="en-US"/>
          </a:p>
        </p:txBody>
      </p:sp>
      <p:sp>
        <p:nvSpPr>
          <p:cNvPr id="129026" name="Rectangle 2">
            <a:extLst>
              <a:ext uri="{FF2B5EF4-FFF2-40B4-BE49-F238E27FC236}">
                <a16:creationId xmlns:a16="http://schemas.microsoft.com/office/drawing/2014/main" id="{4E60050D-E922-2049-AC46-6333E47B454A}"/>
              </a:ext>
            </a:extLst>
          </p:cNvPr>
          <p:cNvSpPr>
            <a:spLocks noGrp="1" noChangeArrowheads="1"/>
          </p:cNvSpPr>
          <p:nvPr>
            <p:ph type="title"/>
          </p:nvPr>
        </p:nvSpPr>
        <p:spPr>
          <a:xfrm>
            <a:off x="1222513" y="0"/>
            <a:ext cx="8759687" cy="1428750"/>
          </a:xfrm>
          <a:noFill/>
          <a:ln/>
        </p:spPr>
        <p:txBody>
          <a:bodyPr>
            <a:normAutofit/>
          </a:bodyPr>
          <a:lstStyle/>
          <a:p>
            <a:r>
              <a:rPr lang="en-US" altLang="en-US" sz="4000" dirty="0">
                <a:latin typeface="+mn-lt"/>
              </a:rPr>
              <a:t>A Simple Application</a:t>
            </a:r>
            <a:endParaRPr lang="en-US" altLang="en-US" sz="4000" dirty="0">
              <a:solidFill>
                <a:schemeClr val="tx1"/>
              </a:solidFill>
              <a:latin typeface="+mn-lt"/>
            </a:endParaRPr>
          </a:p>
        </p:txBody>
      </p:sp>
      <p:sp>
        <p:nvSpPr>
          <p:cNvPr id="129027" name="Rectangle 3">
            <a:extLst>
              <a:ext uri="{FF2B5EF4-FFF2-40B4-BE49-F238E27FC236}">
                <a16:creationId xmlns:a16="http://schemas.microsoft.com/office/drawing/2014/main" id="{1FD71251-E9C1-F04B-ADF0-A7D55989130F}"/>
              </a:ext>
            </a:extLst>
          </p:cNvPr>
          <p:cNvSpPr>
            <a:spLocks noGrp="1" noChangeArrowheads="1"/>
          </p:cNvSpPr>
          <p:nvPr>
            <p:ph type="body" idx="1"/>
          </p:nvPr>
        </p:nvSpPr>
        <p:spPr>
          <a:xfrm>
            <a:off x="1222513" y="1692965"/>
            <a:ext cx="9064487" cy="4038600"/>
          </a:xfrm>
          <a:noFill/>
          <a:ln/>
        </p:spPr>
        <p:txBody>
          <a:bodyPr>
            <a:normAutofit/>
          </a:bodyPr>
          <a:lstStyle/>
          <a:p>
            <a:pPr marL="0" indent="0">
              <a:buNone/>
            </a:pPr>
            <a:r>
              <a:rPr lang="en-IN" sz="1800" dirty="0">
                <a:latin typeface="Courier New" panose="02070309020205020404" pitchFamily="49" charset="0"/>
                <a:cs typeface="Courier New" panose="02070309020205020404" pitchFamily="49" charset="0"/>
              </a:rPr>
              <a:t>// Your First Program</a:t>
            </a:r>
          </a:p>
          <a:p>
            <a:pPr marL="0" indent="0">
              <a:buNone/>
            </a:pPr>
            <a:r>
              <a:rPr lang="en-IN" sz="1800" dirty="0">
                <a:latin typeface="Courier New" panose="02070309020205020404" pitchFamily="49" charset="0"/>
                <a:cs typeface="Courier New" panose="02070309020205020404" pitchFamily="49" charset="0"/>
              </a:rPr>
              <a:t>class HelloWorld {</a:t>
            </a:r>
          </a:p>
          <a:p>
            <a:pPr marL="0" indent="0">
              <a:buNone/>
            </a:pPr>
            <a:r>
              <a:rPr lang="en-IN" sz="1800" dirty="0">
                <a:latin typeface="Courier New" panose="02070309020205020404" pitchFamily="49" charset="0"/>
                <a:cs typeface="Courier New" panose="02070309020205020404" pitchFamily="49" charset="0"/>
              </a:rPr>
              <a:t>	public static void main(String[] </a:t>
            </a:r>
            <a:r>
              <a:rPr lang="en-IN" sz="1800" dirty="0" err="1">
                <a:latin typeface="Courier New" panose="02070309020205020404" pitchFamily="49" charset="0"/>
                <a:cs typeface="Courier New" panose="02070309020205020404" pitchFamily="49" charset="0"/>
              </a:rPr>
              <a:t>args</a:t>
            </a:r>
            <a:r>
              <a:rPr lang="en-IN" sz="1800" dirty="0">
                <a:latin typeface="Courier New" panose="02070309020205020404" pitchFamily="49" charset="0"/>
                <a:cs typeface="Courier New" panose="02070309020205020404" pitchFamily="49" charset="0"/>
              </a:rPr>
              <a:t>) {</a:t>
            </a:r>
          </a:p>
          <a:p>
            <a:pPr marL="0" indent="0">
              <a:buNone/>
            </a:pPr>
            <a:r>
              <a:rPr lang="en-IN" sz="1800" dirty="0">
                <a:latin typeface="Courier New" panose="02070309020205020404" pitchFamily="49" charset="0"/>
                <a:cs typeface="Courier New" panose="02070309020205020404" pitchFamily="49" charset="0"/>
              </a:rPr>
              <a:t>		</a:t>
            </a:r>
            <a:r>
              <a:rPr lang="en-IN" sz="1800" dirty="0" err="1">
                <a:latin typeface="Courier New" panose="02070309020205020404" pitchFamily="49" charset="0"/>
                <a:cs typeface="Courier New" panose="02070309020205020404" pitchFamily="49" charset="0"/>
              </a:rPr>
              <a:t>System.out.println</a:t>
            </a:r>
            <a:r>
              <a:rPr lang="en-IN" sz="1800" dirty="0">
                <a:latin typeface="Courier New" panose="02070309020205020404" pitchFamily="49" charset="0"/>
                <a:cs typeface="Courier New" panose="02070309020205020404" pitchFamily="49" charset="0"/>
              </a:rPr>
              <a:t>("Hello, World!"); </a:t>
            </a:r>
          </a:p>
          <a:p>
            <a:pPr marL="0" indent="0">
              <a:buNone/>
            </a:pPr>
            <a:r>
              <a:rPr lang="en-IN" sz="1800" dirty="0">
                <a:latin typeface="Courier New" panose="02070309020205020404" pitchFamily="49" charset="0"/>
                <a:cs typeface="Courier New" panose="02070309020205020404" pitchFamily="49" charset="0"/>
              </a:rPr>
              <a:t>	}</a:t>
            </a:r>
          </a:p>
          <a:p>
            <a:pPr marL="0" indent="0">
              <a:buNone/>
            </a:pPr>
            <a:r>
              <a:rPr lang="en-IN" sz="1800" dirty="0">
                <a:latin typeface="Courier New" panose="02070309020205020404" pitchFamily="49" charset="0"/>
                <a:cs typeface="Courier New" panose="02070309020205020404" pitchFamily="49" charset="0"/>
              </a:rPr>
              <a:t>}</a:t>
            </a:r>
          </a:p>
          <a:p>
            <a:pPr marL="0" indent="0">
              <a:buNone/>
            </a:pPr>
            <a:endParaRPr lang="en-IN" sz="1800" dirty="0">
              <a:latin typeface="Courier New" panose="02070309020205020404" pitchFamily="49" charset="0"/>
              <a:cs typeface="Courier New" panose="02070309020205020404" pitchFamily="49" charset="0"/>
            </a:endParaRPr>
          </a:p>
          <a:p>
            <a:pPr marL="0" indent="0">
              <a:buNone/>
            </a:pPr>
            <a:r>
              <a:rPr lang="en-IN" sz="1800" u="sng" dirty="0">
                <a:latin typeface="Courier New" panose="02070309020205020404" pitchFamily="49" charset="0"/>
                <a:cs typeface="Courier New" panose="02070309020205020404" pitchFamily="49" charset="0"/>
              </a:rPr>
              <a:t>Output:</a:t>
            </a:r>
          </a:p>
          <a:p>
            <a:pPr marL="0" indent="0">
              <a:buNone/>
            </a:pPr>
            <a:r>
              <a:rPr lang="en-IN" sz="1800" dirty="0">
                <a:latin typeface="Courier New" panose="02070309020205020404" pitchFamily="49" charset="0"/>
                <a:cs typeface="Courier New" panose="02070309020205020404" pitchFamily="49" charset="0"/>
              </a:rPr>
              <a:t>Hello, World!</a:t>
            </a:r>
          </a:p>
        </p:txBody>
      </p:sp>
    </p:spTree>
    <p:extLst>
      <p:ext uri="{BB962C8B-B14F-4D97-AF65-F5344CB8AC3E}">
        <p14:creationId xmlns:p14="http://schemas.microsoft.com/office/powerpoint/2010/main" val="358949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B5B700F-697B-A646-86D3-AAFCF6CA07F5}"/>
              </a:ext>
            </a:extLst>
          </p:cNvPr>
          <p:cNvSpPr>
            <a:spLocks noGrp="1" noChangeArrowheads="1"/>
          </p:cNvSpPr>
          <p:nvPr>
            <p:ph type="title"/>
          </p:nvPr>
        </p:nvSpPr>
        <p:spPr>
          <a:xfrm>
            <a:off x="1295400" y="152400"/>
            <a:ext cx="9601200" cy="762000"/>
          </a:xfrm>
          <a:noFill/>
          <a:ln/>
        </p:spPr>
        <p:txBody>
          <a:bodyPr>
            <a:noAutofit/>
          </a:bodyPr>
          <a:lstStyle/>
          <a:p>
            <a:r>
              <a:rPr lang="en-IN" sz="4000" dirty="0">
                <a:latin typeface="+mn-lt"/>
              </a:rPr>
              <a:t>Compilation and Execution of a Java Program</a:t>
            </a:r>
          </a:p>
        </p:txBody>
      </p:sp>
      <p:sp>
        <p:nvSpPr>
          <p:cNvPr id="7177" name="Rectangle 9">
            <a:extLst>
              <a:ext uri="{FF2B5EF4-FFF2-40B4-BE49-F238E27FC236}">
                <a16:creationId xmlns:a16="http://schemas.microsoft.com/office/drawing/2014/main" id="{DD774F34-E876-DF49-865D-5CACC93C11DB}"/>
              </a:ext>
            </a:extLst>
          </p:cNvPr>
          <p:cNvSpPr>
            <a:spLocks noChangeArrowheads="1"/>
          </p:cNvSpPr>
          <p:nvPr/>
        </p:nvSpPr>
        <p:spPr bwMode="auto">
          <a:xfrm>
            <a:off x="4724400" y="19812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179" name="Rectangle 11">
            <a:extLst>
              <a:ext uri="{FF2B5EF4-FFF2-40B4-BE49-F238E27FC236}">
                <a16:creationId xmlns:a16="http://schemas.microsoft.com/office/drawing/2014/main" id="{15191B81-3D46-9F46-9119-4534FA2202C5}"/>
              </a:ext>
            </a:extLst>
          </p:cNvPr>
          <p:cNvSpPr>
            <a:spLocks noChangeArrowheads="1"/>
          </p:cNvSpPr>
          <p:nvPr/>
        </p:nvSpPr>
        <p:spPr bwMode="auto">
          <a:xfrm>
            <a:off x="4724400" y="12954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1283" name="Picture 19" descr="Image result for java program execution flow">
            <a:extLst>
              <a:ext uri="{FF2B5EF4-FFF2-40B4-BE49-F238E27FC236}">
                <a16:creationId xmlns:a16="http://schemas.microsoft.com/office/drawing/2014/main" id="{A8B0627C-6602-DC49-99AD-58BCEF0D5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98" y="1461331"/>
            <a:ext cx="5429204" cy="501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279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0F99-69C5-014B-93D8-B194065264F6}"/>
              </a:ext>
            </a:extLst>
          </p:cNvPr>
          <p:cNvSpPr>
            <a:spLocks noGrp="1"/>
          </p:cNvSpPr>
          <p:nvPr>
            <p:ph type="title"/>
          </p:nvPr>
        </p:nvSpPr>
        <p:spPr>
          <a:xfrm>
            <a:off x="838200" y="18255"/>
            <a:ext cx="10515600" cy="1325563"/>
          </a:xfrm>
        </p:spPr>
        <p:txBody>
          <a:bodyPr>
            <a:normAutofit/>
          </a:bodyPr>
          <a:lstStyle/>
          <a:p>
            <a:r>
              <a:rPr lang="en-US" sz="4000" dirty="0">
                <a:latin typeface="+mn-lt"/>
              </a:rPr>
              <a:t>JVM</a:t>
            </a:r>
          </a:p>
        </p:txBody>
      </p:sp>
      <p:sp>
        <p:nvSpPr>
          <p:cNvPr id="3" name="Content Placeholder 2">
            <a:extLst>
              <a:ext uri="{FF2B5EF4-FFF2-40B4-BE49-F238E27FC236}">
                <a16:creationId xmlns:a16="http://schemas.microsoft.com/office/drawing/2014/main" id="{482A5B2E-3838-894D-8C92-0F06259A374D}"/>
              </a:ext>
            </a:extLst>
          </p:cNvPr>
          <p:cNvSpPr>
            <a:spLocks noGrp="1"/>
          </p:cNvSpPr>
          <p:nvPr>
            <p:ph idx="1"/>
          </p:nvPr>
        </p:nvSpPr>
        <p:spPr>
          <a:xfrm>
            <a:off x="838200" y="1690688"/>
            <a:ext cx="10515600" cy="4486275"/>
          </a:xfrm>
        </p:spPr>
        <p:txBody>
          <a:bodyPr>
            <a:normAutofit/>
          </a:bodyPr>
          <a:lstStyle/>
          <a:p>
            <a:r>
              <a:rPr lang="en-IN" sz="1400" dirty="0"/>
              <a:t>JVM (Java Virtual Machine) is an abstract machine. It is called a virtual machine because it doesn't physically exist. It is a specification that provides a runtime environment in which Java bytecode can be executed.</a:t>
            </a:r>
          </a:p>
          <a:p>
            <a:r>
              <a:rPr lang="en-IN" sz="1400" dirty="0"/>
              <a:t>JVMs are available for many hardware and software platforms. JVM, JRE, and JDK are platform dependent because the configuration of each Operating System is different from each other. However, Java is platform independent. </a:t>
            </a:r>
          </a:p>
          <a:p>
            <a:r>
              <a:rPr lang="en-IN" sz="1400" dirty="0"/>
              <a:t>The JVM performs the following main tasks:</a:t>
            </a:r>
          </a:p>
          <a:p>
            <a:pPr lvl="1">
              <a:buFont typeface="Wingdings" pitchFamily="2" charset="2"/>
              <a:buChar char="§"/>
            </a:pPr>
            <a:r>
              <a:rPr lang="en-IN" sz="1400" dirty="0"/>
              <a:t>Loads code</a:t>
            </a:r>
          </a:p>
          <a:p>
            <a:pPr lvl="1">
              <a:buFont typeface="Wingdings" pitchFamily="2" charset="2"/>
              <a:buChar char="§"/>
            </a:pPr>
            <a:r>
              <a:rPr lang="en-IN" sz="1400" dirty="0"/>
              <a:t>Verifies code</a:t>
            </a:r>
          </a:p>
          <a:p>
            <a:pPr lvl="1">
              <a:buFont typeface="Wingdings" pitchFamily="2" charset="2"/>
              <a:buChar char="§"/>
            </a:pPr>
            <a:r>
              <a:rPr lang="en-IN" sz="1400" dirty="0"/>
              <a:t>Executes code</a:t>
            </a:r>
          </a:p>
          <a:p>
            <a:pPr lvl="1">
              <a:buFont typeface="Wingdings" pitchFamily="2" charset="2"/>
              <a:buChar char="§"/>
            </a:pPr>
            <a:r>
              <a:rPr lang="en-IN" sz="1400" dirty="0"/>
              <a:t>Provides runtime environment</a:t>
            </a:r>
          </a:p>
        </p:txBody>
      </p:sp>
    </p:spTree>
    <p:extLst>
      <p:ext uri="{BB962C8B-B14F-4D97-AF65-F5344CB8AC3E}">
        <p14:creationId xmlns:p14="http://schemas.microsoft.com/office/powerpoint/2010/main" val="3241533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ACB6-4705-2E42-9F86-C9DA6BFBBC48}"/>
              </a:ext>
            </a:extLst>
          </p:cNvPr>
          <p:cNvSpPr>
            <a:spLocks noGrp="1"/>
          </p:cNvSpPr>
          <p:nvPr>
            <p:ph type="title"/>
          </p:nvPr>
        </p:nvSpPr>
        <p:spPr/>
        <p:txBody>
          <a:bodyPr>
            <a:normAutofit/>
          </a:bodyPr>
          <a:lstStyle/>
          <a:p>
            <a:r>
              <a:rPr lang="en-IN" sz="4000" dirty="0">
                <a:latin typeface="+mn-lt"/>
              </a:rPr>
              <a:t>JRE</a:t>
            </a:r>
            <a:br>
              <a:rPr lang="en-IN" sz="4000" dirty="0">
                <a:latin typeface="+mn-lt"/>
              </a:rPr>
            </a:br>
            <a:endParaRPr lang="en-US" sz="4000" dirty="0">
              <a:latin typeface="+mn-lt"/>
            </a:endParaRPr>
          </a:p>
        </p:txBody>
      </p:sp>
      <p:sp>
        <p:nvSpPr>
          <p:cNvPr id="3" name="Content Placeholder 2">
            <a:extLst>
              <a:ext uri="{FF2B5EF4-FFF2-40B4-BE49-F238E27FC236}">
                <a16:creationId xmlns:a16="http://schemas.microsoft.com/office/drawing/2014/main" id="{CC772A9E-A251-7C4D-8653-F557727EF58E}"/>
              </a:ext>
            </a:extLst>
          </p:cNvPr>
          <p:cNvSpPr>
            <a:spLocks noGrp="1"/>
          </p:cNvSpPr>
          <p:nvPr>
            <p:ph idx="1"/>
          </p:nvPr>
        </p:nvSpPr>
        <p:spPr>
          <a:xfrm>
            <a:off x="838200" y="1577099"/>
            <a:ext cx="10515600" cy="4312508"/>
          </a:xfrm>
        </p:spPr>
        <p:txBody>
          <a:bodyPr>
            <a:normAutofit/>
          </a:bodyPr>
          <a:lstStyle/>
          <a:p>
            <a:r>
              <a:rPr lang="en-IN" sz="1400" dirty="0"/>
              <a:t>JRE is an acronym for Java Runtime Environment. It is also written as Java RTE. The Java Runtime Environment is a set of software tools which are used for developing Java applications. </a:t>
            </a:r>
          </a:p>
          <a:p>
            <a:r>
              <a:rPr lang="en-IN" sz="1400" dirty="0"/>
              <a:t>It is used to provide the runtime environment. It is the implementation of JVM. It physically exists. It contains a set of libraries + other files that JVM uses at runtime.</a:t>
            </a:r>
          </a:p>
          <a:p>
            <a:pPr marL="0" indent="0">
              <a:buNone/>
            </a:pPr>
            <a:endParaRPr lang="en-US" sz="1400" dirty="0"/>
          </a:p>
        </p:txBody>
      </p:sp>
    </p:spTree>
    <p:extLst>
      <p:ext uri="{BB962C8B-B14F-4D97-AF65-F5344CB8AC3E}">
        <p14:creationId xmlns:p14="http://schemas.microsoft.com/office/powerpoint/2010/main" val="1625744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D737-F3AF-7349-926D-238D0EBE1AAD}"/>
              </a:ext>
            </a:extLst>
          </p:cNvPr>
          <p:cNvSpPr>
            <a:spLocks noGrp="1"/>
          </p:cNvSpPr>
          <p:nvPr>
            <p:ph type="title"/>
          </p:nvPr>
        </p:nvSpPr>
        <p:spPr/>
        <p:txBody>
          <a:bodyPr>
            <a:normAutofit/>
          </a:bodyPr>
          <a:lstStyle/>
          <a:p>
            <a:r>
              <a:rPr lang="en-US" sz="4000" dirty="0">
                <a:latin typeface="+mn-lt"/>
              </a:rPr>
              <a:t>JDK</a:t>
            </a:r>
          </a:p>
        </p:txBody>
      </p:sp>
      <p:sp>
        <p:nvSpPr>
          <p:cNvPr id="3" name="Content Placeholder 2">
            <a:extLst>
              <a:ext uri="{FF2B5EF4-FFF2-40B4-BE49-F238E27FC236}">
                <a16:creationId xmlns:a16="http://schemas.microsoft.com/office/drawing/2014/main" id="{8C6A1F05-D082-4E4A-B8EC-73DB32FE4B30}"/>
              </a:ext>
            </a:extLst>
          </p:cNvPr>
          <p:cNvSpPr>
            <a:spLocks noGrp="1"/>
          </p:cNvSpPr>
          <p:nvPr>
            <p:ph idx="1"/>
          </p:nvPr>
        </p:nvSpPr>
        <p:spPr/>
        <p:txBody>
          <a:bodyPr>
            <a:normAutofit/>
          </a:bodyPr>
          <a:lstStyle/>
          <a:p>
            <a:r>
              <a:rPr lang="en-IN" sz="1400" dirty="0"/>
              <a:t>JDK is an acronym for Java Development Kit. The Java Development Kit (JDK) is a software development environment which is used to develop Java applications. It physically exists. It contains JRE + development tools. </a:t>
            </a:r>
          </a:p>
          <a:p>
            <a:r>
              <a:rPr lang="en-IN" sz="1400" dirty="0"/>
              <a:t>The JDK contains a private Java Virtual Machine (JVM) and a few other resources such as an interpreter/loader (java), a compiler (</a:t>
            </a:r>
            <a:r>
              <a:rPr lang="en-IN" sz="1400" dirty="0" err="1"/>
              <a:t>javac</a:t>
            </a:r>
            <a:r>
              <a:rPr lang="en-IN" sz="1400" dirty="0"/>
              <a:t>), an archiver (jar), a documentation generator (Javadoc), etc. to complete the development of a Java Application. </a:t>
            </a:r>
            <a:endParaRPr lang="en-US" sz="1400" dirty="0"/>
          </a:p>
        </p:txBody>
      </p:sp>
    </p:spTree>
    <p:extLst>
      <p:ext uri="{BB962C8B-B14F-4D97-AF65-F5344CB8AC3E}">
        <p14:creationId xmlns:p14="http://schemas.microsoft.com/office/powerpoint/2010/main" val="481552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4AD4-6878-2149-BA17-8A1BBCE931EB}"/>
              </a:ext>
            </a:extLst>
          </p:cNvPr>
          <p:cNvSpPr>
            <a:spLocks noGrp="1"/>
          </p:cNvSpPr>
          <p:nvPr>
            <p:ph type="title"/>
          </p:nvPr>
        </p:nvSpPr>
        <p:spPr>
          <a:xfrm>
            <a:off x="838200" y="86829"/>
            <a:ext cx="10515600" cy="1325563"/>
          </a:xfrm>
        </p:spPr>
        <p:txBody>
          <a:bodyPr>
            <a:normAutofit/>
          </a:bodyPr>
          <a:lstStyle/>
          <a:p>
            <a:r>
              <a:rPr lang="en-US" sz="4000" dirty="0">
                <a:latin typeface="+mn-lt"/>
              </a:rPr>
              <a:t>JVM, JRE &amp; JDK</a:t>
            </a:r>
          </a:p>
        </p:txBody>
      </p:sp>
      <p:pic>
        <p:nvPicPr>
          <p:cNvPr id="4" name="Content Placeholder 3">
            <a:extLst>
              <a:ext uri="{FF2B5EF4-FFF2-40B4-BE49-F238E27FC236}">
                <a16:creationId xmlns:a16="http://schemas.microsoft.com/office/drawing/2014/main" id="{0F0D89D7-8315-8145-9B48-FCBC7699276A}"/>
              </a:ext>
            </a:extLst>
          </p:cNvPr>
          <p:cNvPicPr>
            <a:picLocks noGrp="1" noChangeAspect="1"/>
          </p:cNvPicPr>
          <p:nvPr>
            <p:ph idx="1"/>
          </p:nvPr>
        </p:nvPicPr>
        <p:blipFill>
          <a:blip r:embed="rId2"/>
          <a:stretch>
            <a:fillRect/>
          </a:stretch>
        </p:blipFill>
        <p:spPr>
          <a:xfrm>
            <a:off x="2626616" y="1607054"/>
            <a:ext cx="6474222" cy="4626866"/>
          </a:xfrm>
          <a:prstGeom prst="rect">
            <a:avLst/>
          </a:prstGeom>
        </p:spPr>
      </p:pic>
    </p:spTree>
    <p:extLst>
      <p:ext uri="{BB962C8B-B14F-4D97-AF65-F5344CB8AC3E}">
        <p14:creationId xmlns:p14="http://schemas.microsoft.com/office/powerpoint/2010/main" val="748223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3753E1F-43F5-2A4A-91CE-46188A349119}"/>
              </a:ext>
            </a:extLst>
          </p:cNvPr>
          <p:cNvSpPr>
            <a:spLocks noGrp="1"/>
          </p:cNvSpPr>
          <p:nvPr>
            <p:ph type="ftr" sz="quarter" idx="11"/>
          </p:nvPr>
        </p:nvSpPr>
        <p:spPr/>
        <p:txBody>
          <a:bodyPr/>
          <a:lstStyle/>
          <a:p>
            <a:r>
              <a:rPr lang="en-US" altLang="en-US"/>
              <a:t>Appendix A: Introduction to Java</a:t>
            </a:r>
          </a:p>
        </p:txBody>
      </p:sp>
      <p:sp>
        <p:nvSpPr>
          <p:cNvPr id="6" name="Slide Number Placeholder 5">
            <a:extLst>
              <a:ext uri="{FF2B5EF4-FFF2-40B4-BE49-F238E27FC236}">
                <a16:creationId xmlns:a16="http://schemas.microsoft.com/office/drawing/2014/main" id="{1229D520-217C-1F4A-86FA-898BFB072F15}"/>
              </a:ext>
            </a:extLst>
          </p:cNvPr>
          <p:cNvSpPr>
            <a:spLocks noGrp="1"/>
          </p:cNvSpPr>
          <p:nvPr>
            <p:ph type="sldNum" sz="quarter" idx="12"/>
          </p:nvPr>
        </p:nvSpPr>
        <p:spPr/>
        <p:txBody>
          <a:bodyPr/>
          <a:lstStyle/>
          <a:p>
            <a:fld id="{5F4C1B49-9D1A-FB4E-BE69-163F7823A0DD}" type="slidenum">
              <a:rPr lang="en-US" altLang="en-US"/>
              <a:pPr/>
              <a:t>16</a:t>
            </a:fld>
            <a:endParaRPr lang="en-US" altLang="en-US"/>
          </a:p>
        </p:txBody>
      </p:sp>
      <p:sp>
        <p:nvSpPr>
          <p:cNvPr id="13314" name="Rectangle 2">
            <a:extLst>
              <a:ext uri="{FF2B5EF4-FFF2-40B4-BE49-F238E27FC236}">
                <a16:creationId xmlns:a16="http://schemas.microsoft.com/office/drawing/2014/main" id="{E12767D8-EEBB-1F4B-B055-CD5C6DAEE6A3}"/>
              </a:ext>
            </a:extLst>
          </p:cNvPr>
          <p:cNvSpPr>
            <a:spLocks noGrp="1" noChangeArrowheads="1"/>
          </p:cNvSpPr>
          <p:nvPr>
            <p:ph type="title"/>
          </p:nvPr>
        </p:nvSpPr>
        <p:spPr>
          <a:xfrm>
            <a:off x="838200" y="159545"/>
            <a:ext cx="10515600" cy="1325563"/>
          </a:xfrm>
        </p:spPr>
        <p:txBody>
          <a:bodyPr>
            <a:normAutofit/>
          </a:bodyPr>
          <a:lstStyle/>
          <a:p>
            <a:r>
              <a:rPr lang="en-US" altLang="en-US" sz="4000" dirty="0">
                <a:latin typeface="+mn-lt"/>
              </a:rPr>
              <a:t>Classes and Objects</a:t>
            </a:r>
          </a:p>
        </p:txBody>
      </p:sp>
      <p:sp>
        <p:nvSpPr>
          <p:cNvPr id="13315" name="Rectangle 3">
            <a:extLst>
              <a:ext uri="{FF2B5EF4-FFF2-40B4-BE49-F238E27FC236}">
                <a16:creationId xmlns:a16="http://schemas.microsoft.com/office/drawing/2014/main" id="{B9AB6A3B-C7B6-5A43-A486-ADF8FF21878D}"/>
              </a:ext>
            </a:extLst>
          </p:cNvPr>
          <p:cNvSpPr>
            <a:spLocks noGrp="1" noChangeArrowheads="1"/>
          </p:cNvSpPr>
          <p:nvPr>
            <p:ph type="body" idx="1"/>
          </p:nvPr>
        </p:nvSpPr>
        <p:spPr>
          <a:xfrm>
            <a:off x="976184" y="1600201"/>
            <a:ext cx="9387016" cy="4525963"/>
          </a:xfrm>
        </p:spPr>
        <p:txBody>
          <a:bodyPr>
            <a:normAutofit/>
          </a:bodyPr>
          <a:lstStyle/>
          <a:p>
            <a:r>
              <a:rPr lang="en-US" altLang="en-US" sz="1400" dirty="0"/>
              <a:t>The </a:t>
            </a:r>
            <a:r>
              <a:rPr lang="en-US" altLang="en-US" sz="1400" b="1" i="1" dirty="0"/>
              <a:t>class</a:t>
            </a:r>
            <a:r>
              <a:rPr lang="en-US" altLang="en-US" sz="1400" dirty="0"/>
              <a:t> is the unit of programming</a:t>
            </a:r>
          </a:p>
          <a:p>
            <a:r>
              <a:rPr lang="en-US" altLang="en-US" sz="1400" dirty="0"/>
              <a:t>A Java program is a </a:t>
            </a:r>
            <a:r>
              <a:rPr lang="en-US" altLang="en-US" sz="1400" b="1" i="1" dirty="0"/>
              <a:t>collection of classes</a:t>
            </a:r>
          </a:p>
          <a:p>
            <a:pPr lvl="1"/>
            <a:r>
              <a:rPr lang="en-US" altLang="en-US" sz="1400" dirty="0"/>
              <a:t>Each class definition (usually) in its own </a:t>
            </a:r>
            <a:r>
              <a:rPr lang="en-US" altLang="en-US" sz="1400" b="1" dirty="0"/>
              <a:t>.java</a:t>
            </a:r>
            <a:r>
              <a:rPr lang="en-US" altLang="en-US" sz="1400" dirty="0"/>
              <a:t> file</a:t>
            </a:r>
          </a:p>
          <a:p>
            <a:pPr lvl="1"/>
            <a:r>
              <a:rPr lang="en-US" altLang="en-US" sz="1400" i="1" dirty="0"/>
              <a:t>The file name must match the class name</a:t>
            </a:r>
          </a:p>
          <a:p>
            <a:r>
              <a:rPr lang="en-US" altLang="en-US" sz="1400" dirty="0"/>
              <a:t>A class describes </a:t>
            </a:r>
            <a:r>
              <a:rPr lang="en-US" altLang="en-US" sz="1400" b="1" i="1" dirty="0"/>
              <a:t>objects (instances)</a:t>
            </a:r>
            <a:endParaRPr lang="en-US" altLang="en-US" sz="1400" dirty="0"/>
          </a:p>
          <a:p>
            <a:pPr lvl="1"/>
            <a:r>
              <a:rPr lang="en-US" altLang="en-US" sz="1400" dirty="0"/>
              <a:t>Describes their common characteristics: is a </a:t>
            </a:r>
            <a:r>
              <a:rPr lang="en-US" altLang="en-US" sz="1400" i="1" dirty="0"/>
              <a:t>blueprint</a:t>
            </a:r>
          </a:p>
          <a:p>
            <a:pPr lvl="1"/>
            <a:r>
              <a:rPr lang="en-US" altLang="en-US" sz="1400" dirty="0"/>
              <a:t>Thus all the instances have these same characteristics</a:t>
            </a:r>
          </a:p>
          <a:p>
            <a:r>
              <a:rPr lang="en-US" altLang="en-US" sz="1400" dirty="0"/>
              <a:t>These characteristics are:</a:t>
            </a:r>
          </a:p>
          <a:p>
            <a:pPr lvl="1"/>
            <a:r>
              <a:rPr lang="en-US" altLang="en-US" sz="1400" b="1" i="1" dirty="0"/>
              <a:t>Data fields</a:t>
            </a:r>
            <a:r>
              <a:rPr lang="en-US" altLang="en-US" sz="1400" dirty="0"/>
              <a:t> for each object</a:t>
            </a:r>
          </a:p>
          <a:p>
            <a:pPr lvl="1"/>
            <a:r>
              <a:rPr lang="en-US" altLang="en-US" sz="1400" b="1" i="1" dirty="0"/>
              <a:t>Methods</a:t>
            </a:r>
            <a:r>
              <a:rPr lang="en-US" altLang="en-US" sz="1400" dirty="0"/>
              <a:t> (operations) that do work on the objects</a:t>
            </a:r>
            <a:endParaRPr lang="en-US" altLang="en-US" sz="1400" b="1" i="1" dirty="0"/>
          </a:p>
        </p:txBody>
      </p:sp>
    </p:spTree>
    <p:extLst>
      <p:ext uri="{BB962C8B-B14F-4D97-AF65-F5344CB8AC3E}">
        <p14:creationId xmlns:p14="http://schemas.microsoft.com/office/powerpoint/2010/main" val="88972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a:extLst>
              <a:ext uri="{FF2B5EF4-FFF2-40B4-BE49-F238E27FC236}">
                <a16:creationId xmlns:a16="http://schemas.microsoft.com/office/drawing/2014/main" id="{0983DB5A-EBD8-C342-97E7-D7D20D0854D6}"/>
              </a:ext>
            </a:extLst>
          </p:cNvPr>
          <p:cNvSpPr>
            <a:spLocks noGrp="1"/>
          </p:cNvSpPr>
          <p:nvPr>
            <p:ph type="sldNum" sz="quarter" idx="12"/>
          </p:nvPr>
        </p:nvSpPr>
        <p:spPr/>
        <p:txBody>
          <a:bodyPr/>
          <a:lstStyle/>
          <a:p>
            <a:fld id="{9D735EFC-534C-BD4C-975D-C6EDD16A0844}" type="slidenum">
              <a:rPr lang="en-US" altLang="en-US"/>
              <a:pPr/>
              <a:t>17</a:t>
            </a:fld>
            <a:endParaRPr lang="en-US" altLang="en-US"/>
          </a:p>
        </p:txBody>
      </p:sp>
      <p:sp>
        <p:nvSpPr>
          <p:cNvPr id="50178" name="Rectangle 2">
            <a:extLst>
              <a:ext uri="{FF2B5EF4-FFF2-40B4-BE49-F238E27FC236}">
                <a16:creationId xmlns:a16="http://schemas.microsoft.com/office/drawing/2014/main" id="{C6E56F76-A7BC-1B4C-B6C4-E15B7EB3E9C2}"/>
              </a:ext>
            </a:extLst>
          </p:cNvPr>
          <p:cNvSpPr>
            <a:spLocks noGrp="1" noChangeArrowheads="1"/>
          </p:cNvSpPr>
          <p:nvPr>
            <p:ph type="title"/>
          </p:nvPr>
        </p:nvSpPr>
        <p:spPr>
          <a:xfrm>
            <a:off x="834886" y="274638"/>
            <a:ext cx="10747513" cy="1143000"/>
          </a:xfrm>
        </p:spPr>
        <p:txBody>
          <a:bodyPr>
            <a:normAutofit/>
          </a:bodyPr>
          <a:lstStyle/>
          <a:p>
            <a:r>
              <a:rPr lang="en-US" altLang="en-US" sz="4000" dirty="0">
                <a:latin typeface="+mn-lt"/>
              </a:rPr>
              <a:t>Primitive Data Types</a:t>
            </a:r>
          </a:p>
        </p:txBody>
      </p:sp>
      <p:graphicFrame>
        <p:nvGraphicFramePr>
          <p:cNvPr id="50226" name="Group 50">
            <a:extLst>
              <a:ext uri="{FF2B5EF4-FFF2-40B4-BE49-F238E27FC236}">
                <a16:creationId xmlns:a16="http://schemas.microsoft.com/office/drawing/2014/main" id="{4EFFCDFB-A39C-1C46-91E4-871ECDC4155B}"/>
              </a:ext>
            </a:extLst>
          </p:cNvPr>
          <p:cNvGraphicFramePr>
            <a:graphicFrameLocks noGrp="1"/>
          </p:cNvGraphicFramePr>
          <p:nvPr>
            <p:ph idx="1"/>
            <p:extLst>
              <p:ext uri="{D42A27DB-BD31-4B8C-83A1-F6EECF244321}">
                <p14:modId xmlns:p14="http://schemas.microsoft.com/office/powerpoint/2010/main" val="2547190039"/>
              </p:ext>
            </p:extLst>
          </p:nvPr>
        </p:nvGraphicFramePr>
        <p:xfrm>
          <a:off x="904462" y="1600200"/>
          <a:ext cx="6897756" cy="4557714"/>
        </p:xfrm>
        <a:graphic>
          <a:graphicData uri="http://schemas.openxmlformats.org/drawingml/2006/table">
            <a:tbl>
              <a:tblPr/>
              <a:tblGrid>
                <a:gridCol w="1679712">
                  <a:extLst>
                    <a:ext uri="{9D8B030D-6E8A-4147-A177-3AD203B41FA5}">
                      <a16:colId xmlns:a16="http://schemas.microsoft.com/office/drawing/2014/main" val="2649804583"/>
                    </a:ext>
                  </a:extLst>
                </a:gridCol>
                <a:gridCol w="5218044">
                  <a:extLst>
                    <a:ext uri="{9D8B030D-6E8A-4147-A177-3AD203B41FA5}">
                      <a16:colId xmlns:a16="http://schemas.microsoft.com/office/drawing/2014/main" val="2280406312"/>
                    </a:ext>
                  </a:extLst>
                </a:gridCol>
              </a:tblGrid>
              <a:tr h="533400">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cs typeface="Arial" panose="020B0604020202020204" pitchFamily="34" charset="0"/>
                        </a:rPr>
                        <a:t>Data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cs typeface="Arial" panose="020B0604020202020204" pitchFamily="34" charset="0"/>
                        </a:rPr>
                        <a:t>Range of values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8598274"/>
                  </a:ext>
                </a:extLst>
              </a:tr>
              <a:tr h="504825">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cs typeface="Arial" panose="020B0604020202020204" pitchFamily="34" charset="0"/>
                        </a:rPr>
                        <a:t>byte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cs typeface="Arial" panose="020B0604020202020204" pitchFamily="34" charset="0"/>
                        </a:rPr>
                        <a:t>-128 .. 127  (8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915994"/>
                  </a:ext>
                </a:extLst>
              </a:tr>
              <a:tr h="501650">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cs typeface="Arial" panose="020B0604020202020204" pitchFamily="34" charset="0"/>
                        </a:rPr>
                        <a:t>short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cs typeface="Arial" panose="020B0604020202020204" pitchFamily="34" charset="0"/>
                        </a:rPr>
                        <a:t>-32,768 .. 32,767  (16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5398890"/>
                  </a:ext>
                </a:extLst>
              </a:tr>
              <a:tr h="503238">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cs typeface="Arial" panose="020B0604020202020204" pitchFamily="34" charset="0"/>
                        </a:rPr>
                        <a:t>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cs typeface="Arial" panose="020B0604020202020204" pitchFamily="34" charset="0"/>
                        </a:rPr>
                        <a:t>-2,147,483,648 .. 2,147,483,647 (32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918555"/>
                  </a:ext>
                </a:extLst>
              </a:tr>
              <a:tr h="503238">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cs typeface="Arial" panose="020B0604020202020204" pitchFamily="34" charset="0"/>
                        </a:rPr>
                        <a:t>long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cs typeface="Arial" panose="020B0604020202020204" pitchFamily="34" charset="0"/>
                        </a:rPr>
                        <a:t>-9,223,372,036,854,775,808 ..  ...  (64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6764777"/>
                  </a:ext>
                </a:extLst>
              </a:tr>
              <a:tr h="503238">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cs typeface="Arial" panose="020B0604020202020204" pitchFamily="34" charset="0"/>
                        </a:rPr>
                        <a:t>float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cs typeface="Arial" panose="020B0604020202020204" pitchFamily="34" charset="0"/>
                        </a:rPr>
                        <a:t>+/-10</a:t>
                      </a:r>
                      <a:r>
                        <a:rPr kumimoji="0" lang="en-US" altLang="en-US" sz="1400" b="0" i="0" u="none" strike="noStrike" cap="none" normalizeH="0" baseline="30000" dirty="0">
                          <a:ln>
                            <a:noFill/>
                          </a:ln>
                          <a:solidFill>
                            <a:schemeClr val="tx1"/>
                          </a:solidFill>
                          <a:effectLst/>
                          <a:latin typeface="+mn-lt"/>
                          <a:cs typeface="Arial" panose="020B0604020202020204" pitchFamily="34" charset="0"/>
                        </a:rPr>
                        <a:t>-38</a:t>
                      </a:r>
                      <a:r>
                        <a:rPr kumimoji="0" lang="en-US" altLang="en-US" sz="1400" b="0" i="0" u="none" strike="noStrike" cap="none" normalizeH="0" baseline="0" dirty="0">
                          <a:ln>
                            <a:noFill/>
                          </a:ln>
                          <a:solidFill>
                            <a:schemeClr val="tx1"/>
                          </a:solidFill>
                          <a:effectLst/>
                          <a:latin typeface="+mn-lt"/>
                          <a:cs typeface="Arial" panose="020B0604020202020204" pitchFamily="34" charset="0"/>
                        </a:rPr>
                        <a:t> to +/-10</a:t>
                      </a:r>
                      <a:r>
                        <a:rPr kumimoji="0" lang="en-US" altLang="en-US" sz="1400" b="0" i="0" u="none" strike="noStrike" cap="none" normalizeH="0" baseline="30000" dirty="0">
                          <a:ln>
                            <a:noFill/>
                          </a:ln>
                          <a:solidFill>
                            <a:schemeClr val="tx1"/>
                          </a:solidFill>
                          <a:effectLst/>
                          <a:latin typeface="+mn-lt"/>
                          <a:cs typeface="Arial" panose="020B0604020202020204" pitchFamily="34" charset="0"/>
                        </a:rPr>
                        <a:t>+38</a:t>
                      </a:r>
                      <a:r>
                        <a:rPr kumimoji="0" lang="en-US" altLang="en-US" sz="1400" b="0" i="0" u="none" strike="noStrike" cap="none" normalizeH="0" baseline="0" dirty="0">
                          <a:ln>
                            <a:noFill/>
                          </a:ln>
                          <a:solidFill>
                            <a:schemeClr val="tx1"/>
                          </a:solidFill>
                          <a:effectLst/>
                          <a:latin typeface="+mn-lt"/>
                          <a:cs typeface="Arial" panose="020B0604020202020204" pitchFamily="34" charset="0"/>
                        </a:rPr>
                        <a:t> and 0, about 6 digits precision</a:t>
                      </a:r>
                      <a:endParaRPr kumimoji="0" lang="en-US" altLang="en-US" sz="1400" b="0" i="0" u="none" strike="noStrike" cap="none" normalizeH="0" baseline="30000" dirty="0">
                        <a:ln>
                          <a:noFill/>
                        </a:ln>
                        <a:solidFill>
                          <a:schemeClr val="tx1"/>
                        </a:solidFill>
                        <a:effectLst/>
                        <a:latin typeface="+mn-lt"/>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3662719"/>
                  </a:ext>
                </a:extLst>
              </a:tr>
              <a:tr h="501650">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cs typeface="Arial" panose="020B0604020202020204" pitchFamily="34" charset="0"/>
                        </a:rPr>
                        <a:t>double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cs typeface="Arial" panose="020B0604020202020204" pitchFamily="34" charset="0"/>
                        </a:rPr>
                        <a:t>+/-10</a:t>
                      </a:r>
                      <a:r>
                        <a:rPr kumimoji="0" lang="en-US" altLang="en-US" sz="1400" b="0" i="0" u="none" strike="noStrike" cap="none" normalizeH="0" baseline="30000" dirty="0">
                          <a:ln>
                            <a:noFill/>
                          </a:ln>
                          <a:solidFill>
                            <a:schemeClr val="tx1"/>
                          </a:solidFill>
                          <a:effectLst/>
                          <a:latin typeface="+mn-lt"/>
                          <a:cs typeface="Arial" panose="020B0604020202020204" pitchFamily="34" charset="0"/>
                        </a:rPr>
                        <a:t>-308</a:t>
                      </a:r>
                      <a:r>
                        <a:rPr kumimoji="0" lang="en-US" altLang="en-US" sz="1400" b="0" i="0" u="none" strike="noStrike" cap="none" normalizeH="0" baseline="0" dirty="0">
                          <a:ln>
                            <a:noFill/>
                          </a:ln>
                          <a:solidFill>
                            <a:schemeClr val="tx1"/>
                          </a:solidFill>
                          <a:effectLst/>
                          <a:latin typeface="+mn-lt"/>
                          <a:cs typeface="Arial" panose="020B0604020202020204" pitchFamily="34" charset="0"/>
                        </a:rPr>
                        <a:t> to +/-10</a:t>
                      </a:r>
                      <a:r>
                        <a:rPr kumimoji="0" lang="en-US" altLang="en-US" sz="1400" b="0" i="0" u="none" strike="noStrike" cap="none" normalizeH="0" baseline="30000" dirty="0">
                          <a:ln>
                            <a:noFill/>
                          </a:ln>
                          <a:solidFill>
                            <a:schemeClr val="tx1"/>
                          </a:solidFill>
                          <a:effectLst/>
                          <a:latin typeface="+mn-lt"/>
                          <a:cs typeface="Arial" panose="020B0604020202020204" pitchFamily="34" charset="0"/>
                        </a:rPr>
                        <a:t>+308</a:t>
                      </a:r>
                      <a:r>
                        <a:rPr kumimoji="0" lang="en-US" altLang="en-US" sz="1400" b="0" i="0" u="none" strike="noStrike" cap="none" normalizeH="0" baseline="0" dirty="0">
                          <a:ln>
                            <a:noFill/>
                          </a:ln>
                          <a:solidFill>
                            <a:schemeClr val="tx1"/>
                          </a:solidFill>
                          <a:effectLst/>
                          <a:latin typeface="+mn-lt"/>
                          <a:cs typeface="Arial" panose="020B0604020202020204" pitchFamily="34" charset="0"/>
                        </a:rPr>
                        <a:t> and 0, about 15 digits precision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515114"/>
                  </a:ext>
                </a:extLst>
              </a:tr>
              <a:tr h="504825">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n-lt"/>
                          <a:cs typeface="Arial" panose="020B0604020202020204" pitchFamily="34" charset="0"/>
                        </a:rPr>
                        <a:t>char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cs typeface="Arial" panose="020B0604020202020204" pitchFamily="34" charset="0"/>
                        </a:rPr>
                        <a:t>Unicode characters (generally 16 bits per char)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6903724"/>
                  </a:ext>
                </a:extLst>
              </a:tr>
              <a:tr h="501650">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mn-lt"/>
                          <a:cs typeface="Arial" panose="020B0604020202020204" pitchFamily="34" charset="0"/>
                        </a:rPr>
                        <a:t>boolean</a:t>
                      </a:r>
                      <a:endParaRPr kumimoji="0" lang="en-US" altLang="en-US" sz="1400" b="1" i="0" u="none" strike="noStrike" cap="none" normalizeH="0" baseline="0" dirty="0">
                        <a:ln>
                          <a:noFill/>
                        </a:ln>
                        <a:solidFill>
                          <a:schemeClr val="tx1"/>
                        </a:solidFill>
                        <a:effectLst/>
                        <a:latin typeface="+mn-lt"/>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just">
                        <a:spcBef>
                          <a:spcPct val="20000"/>
                        </a:spcBef>
                        <a:defRPr sz="2000">
                          <a:solidFill>
                            <a:schemeClr val="tx1"/>
                          </a:solidFill>
                          <a:latin typeface="Arial" panose="020B0604020202020204" pitchFamily="34" charset="0"/>
                          <a:cs typeface="Arial" panose="020B0604020202020204" pitchFamily="34" charset="0"/>
                        </a:defRPr>
                      </a:lvl1pPr>
                      <a:lvl2pPr>
                        <a:spcBef>
                          <a:spcPct val="20000"/>
                        </a:spcBef>
                        <a:defRPr sz="2000">
                          <a:solidFill>
                            <a:schemeClr val="tx1"/>
                          </a:solidFill>
                          <a:latin typeface="Arial" panose="020B0604020202020204" pitchFamily="34" charset="0"/>
                          <a:cs typeface="Arial" panose="020B0604020202020204" pitchFamily="34" charset="0"/>
                        </a:defRPr>
                      </a:lvl2pPr>
                      <a:lvl3pPr>
                        <a:spcBef>
                          <a:spcPct val="20000"/>
                        </a:spcBef>
                        <a:defRPr>
                          <a:solidFill>
                            <a:schemeClr val="tx1"/>
                          </a:solidFill>
                          <a:latin typeface="Arial" panose="020B0604020202020204" pitchFamily="34" charset="0"/>
                          <a:cs typeface="Arial" panose="020B0604020202020204" pitchFamily="34" charset="0"/>
                        </a:defRPr>
                      </a:lvl3pPr>
                      <a:lvl4pPr>
                        <a:spcBef>
                          <a:spcPct val="20000"/>
                        </a:spcBef>
                        <a:defRPr sz="1600">
                          <a:solidFill>
                            <a:schemeClr val="tx1"/>
                          </a:solidFill>
                          <a:latin typeface="Arial" panose="020B0604020202020204" pitchFamily="34" charset="0"/>
                          <a:cs typeface="Arial" panose="020B0604020202020204" pitchFamily="34" charset="0"/>
                        </a:defRPr>
                      </a:lvl4pPr>
                      <a:lvl5pPr>
                        <a:spcBef>
                          <a:spcPct val="20000"/>
                        </a:spcBef>
                        <a:defRPr sz="1400">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400" b="0" i="0" u="none" strike="noStrike" cap="none" normalizeH="0" baseline="0" dirty="0">
                          <a:ln>
                            <a:noFill/>
                          </a:ln>
                          <a:solidFill>
                            <a:schemeClr val="tx1"/>
                          </a:solidFill>
                          <a:effectLst/>
                          <a:latin typeface="+mn-lt"/>
                          <a:cs typeface="Arial" panose="020B0604020202020204" pitchFamily="34" charset="0"/>
                        </a:rPr>
                        <a:t>True or 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1520088"/>
                  </a:ext>
                </a:extLst>
              </a:tr>
            </a:tbl>
          </a:graphicData>
        </a:graphic>
      </p:graphicFrame>
    </p:spTree>
    <p:extLst>
      <p:ext uri="{BB962C8B-B14F-4D97-AF65-F5344CB8AC3E}">
        <p14:creationId xmlns:p14="http://schemas.microsoft.com/office/powerpoint/2010/main" val="1076367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4CEAE1-C4B1-E74B-A571-A2BEEC55107B}"/>
              </a:ext>
            </a:extLst>
          </p:cNvPr>
          <p:cNvSpPr>
            <a:spLocks noGrp="1"/>
          </p:cNvSpPr>
          <p:nvPr>
            <p:ph type="ftr" sz="quarter" idx="11"/>
          </p:nvPr>
        </p:nvSpPr>
        <p:spPr/>
        <p:txBody>
          <a:bodyPr/>
          <a:lstStyle/>
          <a:p>
            <a:r>
              <a:rPr lang="en-US" altLang="en-US"/>
              <a:t>Appendix A: Introduction to Java</a:t>
            </a:r>
          </a:p>
        </p:txBody>
      </p:sp>
      <p:sp>
        <p:nvSpPr>
          <p:cNvPr id="6" name="Slide Number Placeholder 5">
            <a:extLst>
              <a:ext uri="{FF2B5EF4-FFF2-40B4-BE49-F238E27FC236}">
                <a16:creationId xmlns:a16="http://schemas.microsoft.com/office/drawing/2014/main" id="{DF93BB96-E6E5-3F4B-AF73-BA3C3AAA750A}"/>
              </a:ext>
            </a:extLst>
          </p:cNvPr>
          <p:cNvSpPr>
            <a:spLocks noGrp="1"/>
          </p:cNvSpPr>
          <p:nvPr>
            <p:ph type="sldNum" sz="quarter" idx="12"/>
          </p:nvPr>
        </p:nvSpPr>
        <p:spPr/>
        <p:txBody>
          <a:bodyPr/>
          <a:lstStyle/>
          <a:p>
            <a:fld id="{07805253-5232-3540-A6DA-E501EF0DADF6}" type="slidenum">
              <a:rPr lang="en-US" altLang="en-US"/>
              <a:pPr/>
              <a:t>18</a:t>
            </a:fld>
            <a:endParaRPr lang="en-US" altLang="en-US"/>
          </a:p>
        </p:txBody>
      </p:sp>
      <p:sp>
        <p:nvSpPr>
          <p:cNvPr id="19458" name="Rectangle 2">
            <a:extLst>
              <a:ext uri="{FF2B5EF4-FFF2-40B4-BE49-F238E27FC236}">
                <a16:creationId xmlns:a16="http://schemas.microsoft.com/office/drawing/2014/main" id="{824C29AA-447C-F749-A698-4D858B5A9EFC}"/>
              </a:ext>
            </a:extLst>
          </p:cNvPr>
          <p:cNvSpPr>
            <a:spLocks noGrp="1" noChangeArrowheads="1"/>
          </p:cNvSpPr>
          <p:nvPr>
            <p:ph type="title"/>
          </p:nvPr>
        </p:nvSpPr>
        <p:spPr>
          <a:xfrm>
            <a:off x="838200" y="18255"/>
            <a:ext cx="10515600" cy="1325563"/>
          </a:xfrm>
        </p:spPr>
        <p:txBody>
          <a:bodyPr>
            <a:normAutofit/>
          </a:bodyPr>
          <a:lstStyle/>
          <a:p>
            <a:r>
              <a:rPr lang="en-US" altLang="en-US" sz="4000" dirty="0">
                <a:latin typeface="+mn-lt"/>
              </a:rPr>
              <a:t>Operators</a:t>
            </a:r>
          </a:p>
        </p:txBody>
      </p:sp>
      <p:sp>
        <p:nvSpPr>
          <p:cNvPr id="19460" name="Rectangle 4">
            <a:extLst>
              <a:ext uri="{FF2B5EF4-FFF2-40B4-BE49-F238E27FC236}">
                <a16:creationId xmlns:a16="http://schemas.microsoft.com/office/drawing/2014/main" id="{01DC22FB-D370-C045-84CC-2B82CAF9FBC9}"/>
              </a:ext>
            </a:extLst>
          </p:cNvPr>
          <p:cNvSpPr>
            <a:spLocks noGrp="1" noChangeArrowheads="1"/>
          </p:cNvSpPr>
          <p:nvPr>
            <p:ph type="body" idx="1"/>
          </p:nvPr>
        </p:nvSpPr>
        <p:spPr>
          <a:xfrm>
            <a:off x="838200" y="1343818"/>
            <a:ext cx="10515600" cy="4833145"/>
          </a:xfrm>
        </p:spPr>
        <p:txBody>
          <a:bodyPr>
            <a:normAutofit/>
          </a:bodyPr>
          <a:lstStyle/>
          <a:p>
            <a:r>
              <a:rPr lang="en-US" altLang="en-US" sz="1400" dirty="0"/>
              <a:t>subscript [ ], call ( ), member access .</a:t>
            </a:r>
          </a:p>
          <a:p>
            <a:r>
              <a:rPr lang="en-US" altLang="en-US" sz="1400" dirty="0"/>
              <a:t>pre/post-increment ++ --, </a:t>
            </a:r>
            <a:r>
              <a:rPr lang="en-US" altLang="en-US" sz="1400" dirty="0" err="1"/>
              <a:t>boolean</a:t>
            </a:r>
            <a:r>
              <a:rPr lang="en-US" altLang="en-US" sz="1400" dirty="0"/>
              <a:t> complement !, bitwise complement ~, unary + -, type cast (type), object creation new</a:t>
            </a:r>
          </a:p>
          <a:p>
            <a:r>
              <a:rPr lang="en-US" altLang="en-US" sz="1400" dirty="0"/>
              <a:t> * / %</a:t>
            </a:r>
          </a:p>
          <a:p>
            <a:r>
              <a:rPr lang="en-US" altLang="en-US" sz="1400" dirty="0"/>
              <a:t>binary + -   (+ also concatenates strings)</a:t>
            </a:r>
          </a:p>
          <a:p>
            <a:r>
              <a:rPr lang="en-US" altLang="en-US" sz="1400" dirty="0"/>
              <a:t>equality comparison == !=</a:t>
            </a:r>
          </a:p>
          <a:p>
            <a:r>
              <a:rPr lang="en-US" altLang="en-US" sz="1400" dirty="0"/>
              <a:t>bitwise and &amp;</a:t>
            </a:r>
          </a:p>
          <a:p>
            <a:r>
              <a:rPr lang="en-US" altLang="en-US" sz="1400" dirty="0"/>
              <a:t>bitwise or |</a:t>
            </a:r>
          </a:p>
          <a:p>
            <a:r>
              <a:rPr lang="en-US" altLang="en-US" sz="1400" dirty="0"/>
              <a:t>logical (sequential) and </a:t>
            </a:r>
            <a:r>
              <a:rPr lang="en-US" altLang="en-US" sz="1400" dirty="0">
                <a:latin typeface="Courier New" panose="02070309020205020404" pitchFamily="49" charset="0"/>
              </a:rPr>
              <a:t>&amp;&amp;</a:t>
            </a:r>
            <a:endParaRPr lang="en-US" altLang="en-US" sz="1400" dirty="0"/>
          </a:p>
          <a:p>
            <a:r>
              <a:rPr lang="en-US" altLang="en-US" sz="1400" dirty="0"/>
              <a:t>logical (sequential) or </a:t>
            </a:r>
            <a:r>
              <a:rPr lang="en-US" altLang="en-US" sz="1400" dirty="0">
                <a:latin typeface="Courier New" panose="02070309020205020404" pitchFamily="49" charset="0"/>
              </a:rPr>
              <a:t>||</a:t>
            </a:r>
            <a:endParaRPr lang="en-US" altLang="en-US" sz="1400" dirty="0"/>
          </a:p>
          <a:p>
            <a:r>
              <a:rPr lang="en-US" altLang="en-US" sz="1400" dirty="0"/>
              <a:t>conditional  </a:t>
            </a:r>
            <a:r>
              <a:rPr lang="en-US" altLang="en-US" sz="1400" dirty="0" err="1">
                <a:latin typeface="Courier New" panose="02070309020205020404" pitchFamily="49" charset="0"/>
              </a:rPr>
              <a:t>cond</a:t>
            </a:r>
            <a:r>
              <a:rPr lang="en-US" altLang="en-US" sz="1400" dirty="0">
                <a:latin typeface="Courier New" panose="02070309020205020404" pitchFamily="49" charset="0"/>
              </a:rPr>
              <a:t> ? true-expr : false-expr</a:t>
            </a:r>
            <a:endParaRPr lang="en-US" altLang="en-US" sz="1400" dirty="0"/>
          </a:p>
          <a:p>
            <a:r>
              <a:rPr lang="en-US" altLang="en-US" sz="1400" dirty="0"/>
              <a:t>assignment</a:t>
            </a:r>
            <a:r>
              <a:rPr lang="en-US" altLang="en-US" sz="1400" dirty="0">
                <a:latin typeface="Courier New" panose="02070309020205020404" pitchFamily="49" charset="0"/>
              </a:rPr>
              <a:t> =</a:t>
            </a:r>
            <a:r>
              <a:rPr lang="en-US" altLang="en-US" sz="1400" dirty="0"/>
              <a:t>,  compound assignment </a:t>
            </a:r>
            <a:r>
              <a:rPr lang="en-US" altLang="en-US" sz="1400" dirty="0">
                <a:latin typeface="Courier New" panose="02070309020205020404" pitchFamily="49" charset="0"/>
              </a:rPr>
              <a:t>+= -= *= /= &lt;= &gt;= &amp;= |=</a:t>
            </a:r>
            <a:endParaRPr lang="en-US" altLang="en-US" sz="1400" dirty="0"/>
          </a:p>
          <a:p>
            <a:endParaRPr lang="en-US" altLang="en-US" sz="1400" dirty="0"/>
          </a:p>
        </p:txBody>
      </p:sp>
    </p:spTree>
    <p:extLst>
      <p:ext uri="{BB962C8B-B14F-4D97-AF65-F5344CB8AC3E}">
        <p14:creationId xmlns:p14="http://schemas.microsoft.com/office/powerpoint/2010/main" val="1575983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D0E89C-8DCB-0043-9ECA-966A27533534}"/>
              </a:ext>
            </a:extLst>
          </p:cNvPr>
          <p:cNvSpPr>
            <a:spLocks noGrp="1"/>
          </p:cNvSpPr>
          <p:nvPr>
            <p:ph type="ftr" sz="quarter" idx="11"/>
          </p:nvPr>
        </p:nvSpPr>
        <p:spPr/>
        <p:txBody>
          <a:bodyPr/>
          <a:lstStyle/>
          <a:p>
            <a:r>
              <a:rPr lang="en-US" altLang="en-US"/>
              <a:t>Appendix A: Introduction to Java</a:t>
            </a:r>
          </a:p>
        </p:txBody>
      </p:sp>
      <p:sp>
        <p:nvSpPr>
          <p:cNvPr id="6" name="Slide Number Placeholder 5">
            <a:extLst>
              <a:ext uri="{FF2B5EF4-FFF2-40B4-BE49-F238E27FC236}">
                <a16:creationId xmlns:a16="http://schemas.microsoft.com/office/drawing/2014/main" id="{9D285593-8A84-AE43-A96A-E5BBBBB56A6F}"/>
              </a:ext>
            </a:extLst>
          </p:cNvPr>
          <p:cNvSpPr>
            <a:spLocks noGrp="1"/>
          </p:cNvSpPr>
          <p:nvPr>
            <p:ph type="sldNum" sz="quarter" idx="12"/>
          </p:nvPr>
        </p:nvSpPr>
        <p:spPr/>
        <p:txBody>
          <a:bodyPr/>
          <a:lstStyle/>
          <a:p>
            <a:fld id="{91DE85A3-02EC-0C4A-9544-C310812ED949}" type="slidenum">
              <a:rPr lang="en-US" altLang="en-US"/>
              <a:pPr/>
              <a:t>19</a:t>
            </a:fld>
            <a:endParaRPr lang="en-US" altLang="en-US"/>
          </a:p>
        </p:txBody>
      </p:sp>
      <p:sp>
        <p:nvSpPr>
          <p:cNvPr id="53250" name="Rectangle 2">
            <a:extLst>
              <a:ext uri="{FF2B5EF4-FFF2-40B4-BE49-F238E27FC236}">
                <a16:creationId xmlns:a16="http://schemas.microsoft.com/office/drawing/2014/main" id="{B538C8B2-F293-D84C-BA54-3F2B203AC1F5}"/>
              </a:ext>
            </a:extLst>
          </p:cNvPr>
          <p:cNvSpPr>
            <a:spLocks noGrp="1" noChangeArrowheads="1"/>
          </p:cNvSpPr>
          <p:nvPr>
            <p:ph type="title"/>
          </p:nvPr>
        </p:nvSpPr>
        <p:spPr/>
        <p:txBody>
          <a:bodyPr>
            <a:normAutofit/>
          </a:bodyPr>
          <a:lstStyle/>
          <a:p>
            <a:r>
              <a:rPr lang="en-US" altLang="en-US" sz="4000" dirty="0">
                <a:latin typeface="+mn-lt"/>
              </a:rPr>
              <a:t>Declaring and Setting Variables</a:t>
            </a:r>
          </a:p>
        </p:txBody>
      </p:sp>
      <p:sp>
        <p:nvSpPr>
          <p:cNvPr id="53251" name="Rectangle 3">
            <a:extLst>
              <a:ext uri="{FF2B5EF4-FFF2-40B4-BE49-F238E27FC236}">
                <a16:creationId xmlns:a16="http://schemas.microsoft.com/office/drawing/2014/main" id="{B7F22767-610A-284E-9BE6-657148114B17}"/>
              </a:ext>
            </a:extLst>
          </p:cNvPr>
          <p:cNvSpPr>
            <a:spLocks noGrp="1" noChangeArrowheads="1"/>
          </p:cNvSpPr>
          <p:nvPr>
            <p:ph type="body" idx="1"/>
          </p:nvPr>
        </p:nvSpPr>
        <p:spPr/>
        <p:txBody>
          <a:bodyPr>
            <a:normAutofit/>
          </a:bodyPr>
          <a:lstStyle/>
          <a:p>
            <a:r>
              <a:rPr lang="en-US" altLang="en-US" sz="1400" dirty="0"/>
              <a:t>int square;</a:t>
            </a:r>
          </a:p>
          <a:p>
            <a:pPr>
              <a:buFontTx/>
              <a:buNone/>
            </a:pPr>
            <a:r>
              <a:rPr lang="en-US" altLang="en-US" sz="1400" dirty="0"/>
              <a:t>	square = n * n;</a:t>
            </a:r>
          </a:p>
          <a:p>
            <a:r>
              <a:rPr lang="en-US" altLang="en-US" sz="1400" dirty="0"/>
              <a:t>double cube = n * (double)square;</a:t>
            </a:r>
          </a:p>
          <a:p>
            <a:pPr lvl="1"/>
            <a:r>
              <a:rPr lang="en-US" altLang="en-US" sz="1400" dirty="0"/>
              <a:t>Can generally declare local variables where they are initialized</a:t>
            </a:r>
          </a:p>
          <a:p>
            <a:pPr lvl="1"/>
            <a:r>
              <a:rPr lang="en-US" altLang="en-US" sz="1400" dirty="0"/>
              <a:t>All variables get a safe initial value anyway (zero/null)</a:t>
            </a:r>
          </a:p>
        </p:txBody>
      </p:sp>
    </p:spTree>
    <p:extLst>
      <p:ext uri="{BB962C8B-B14F-4D97-AF65-F5344CB8AC3E}">
        <p14:creationId xmlns:p14="http://schemas.microsoft.com/office/powerpoint/2010/main" val="22983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C12A9E4-B33E-D34E-8FF9-8F5F9FEC12F1}"/>
              </a:ext>
            </a:extLst>
          </p:cNvPr>
          <p:cNvSpPr>
            <a:spLocks noGrp="1"/>
          </p:cNvSpPr>
          <p:nvPr>
            <p:ph type="sldNum" sz="quarter" idx="12"/>
          </p:nvPr>
        </p:nvSpPr>
        <p:spPr/>
        <p:txBody>
          <a:bodyPr/>
          <a:lstStyle/>
          <a:p>
            <a:fld id="{D485470B-57FB-644D-A554-83F812525BA8}" type="slidenum">
              <a:rPr lang="en-US" altLang="en-US"/>
              <a:pPr/>
              <a:t>2</a:t>
            </a:fld>
            <a:endParaRPr lang="en-US" altLang="en-US"/>
          </a:p>
        </p:txBody>
      </p:sp>
      <p:sp>
        <p:nvSpPr>
          <p:cNvPr id="73730" name="Rectangle 2">
            <a:extLst>
              <a:ext uri="{FF2B5EF4-FFF2-40B4-BE49-F238E27FC236}">
                <a16:creationId xmlns:a16="http://schemas.microsoft.com/office/drawing/2014/main" id="{92483068-779E-614E-AEEE-0CC760AFC668}"/>
              </a:ext>
            </a:extLst>
          </p:cNvPr>
          <p:cNvSpPr>
            <a:spLocks noGrp="1" noChangeArrowheads="1"/>
          </p:cNvSpPr>
          <p:nvPr>
            <p:ph type="title"/>
          </p:nvPr>
        </p:nvSpPr>
        <p:spPr>
          <a:xfrm>
            <a:off x="1143000" y="0"/>
            <a:ext cx="8839200" cy="1428750"/>
          </a:xfrm>
        </p:spPr>
        <p:txBody>
          <a:bodyPr>
            <a:normAutofit/>
          </a:bodyPr>
          <a:lstStyle/>
          <a:p>
            <a:r>
              <a:rPr lang="en-US" altLang="en-US" sz="4000" dirty="0">
                <a:latin typeface="+mn-lt"/>
              </a:rPr>
              <a:t>Agenda</a:t>
            </a:r>
          </a:p>
        </p:txBody>
      </p:sp>
      <p:graphicFrame>
        <p:nvGraphicFramePr>
          <p:cNvPr id="7" name="Content Placeholder 2">
            <a:extLst>
              <a:ext uri="{FF2B5EF4-FFF2-40B4-BE49-F238E27FC236}">
                <a16:creationId xmlns:a16="http://schemas.microsoft.com/office/drawing/2014/main" id="{1FA0C3BE-A14B-F749-A60B-0064408C0D44}"/>
              </a:ext>
            </a:extLst>
          </p:cNvPr>
          <p:cNvGraphicFramePr>
            <a:graphicFrameLocks noGrp="1"/>
          </p:cNvGraphicFramePr>
          <p:nvPr>
            <p:ph idx="1"/>
            <p:extLst>
              <p:ext uri="{D42A27DB-BD31-4B8C-83A1-F6EECF244321}">
                <p14:modId xmlns:p14="http://schemas.microsoft.com/office/powerpoint/2010/main" val="830525376"/>
              </p:ext>
            </p:extLst>
          </p:nvPr>
        </p:nvGraphicFramePr>
        <p:xfrm>
          <a:off x="1143000" y="1197478"/>
          <a:ext cx="8666922" cy="5341434"/>
        </p:xfrm>
        <a:graphic>
          <a:graphicData uri="http://schemas.openxmlformats.org/drawingml/2006/table">
            <a:tbl>
              <a:tblPr>
                <a:tableStyleId>{D113A9D2-9D6B-4929-AA2D-F23B5EE8CBE7}</a:tableStyleId>
              </a:tblPr>
              <a:tblGrid>
                <a:gridCol w="2671929">
                  <a:extLst>
                    <a:ext uri="{9D8B030D-6E8A-4147-A177-3AD203B41FA5}">
                      <a16:colId xmlns:a16="http://schemas.microsoft.com/office/drawing/2014/main" val="280053803"/>
                    </a:ext>
                  </a:extLst>
                </a:gridCol>
                <a:gridCol w="4671391">
                  <a:extLst>
                    <a:ext uri="{9D8B030D-6E8A-4147-A177-3AD203B41FA5}">
                      <a16:colId xmlns:a16="http://schemas.microsoft.com/office/drawing/2014/main" val="496200613"/>
                    </a:ext>
                  </a:extLst>
                </a:gridCol>
                <a:gridCol w="1323602">
                  <a:extLst>
                    <a:ext uri="{9D8B030D-6E8A-4147-A177-3AD203B41FA5}">
                      <a16:colId xmlns:a16="http://schemas.microsoft.com/office/drawing/2014/main" val="1602005166"/>
                    </a:ext>
                  </a:extLst>
                </a:gridCol>
              </a:tblGrid>
              <a:tr h="250624">
                <a:tc>
                  <a:txBody>
                    <a:bodyPr/>
                    <a:lstStyle/>
                    <a:p>
                      <a:pPr algn="ctr" fontAlgn="t"/>
                      <a:r>
                        <a:rPr lang="en-IN" sz="1100" b="1" u="none" strike="noStrike" dirty="0">
                          <a:solidFill>
                            <a:schemeClr val="bg1"/>
                          </a:solidFill>
                          <a:effectLst/>
                        </a:rPr>
                        <a:t>Topic Name</a:t>
                      </a:r>
                      <a:endParaRPr lang="en-IN" sz="1100" b="1" i="0" u="none" strike="noStrike" dirty="0">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t"/>
                      <a:r>
                        <a:rPr lang="en-IN" sz="1100" b="1" u="none" strike="noStrike" dirty="0">
                          <a:solidFill>
                            <a:schemeClr val="bg1"/>
                          </a:solidFill>
                          <a:effectLst/>
                        </a:rPr>
                        <a:t>Topic Description</a:t>
                      </a:r>
                      <a:endParaRPr lang="en-IN" sz="1100" b="1" i="0" u="none" strike="noStrike" dirty="0">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fontAlgn="t"/>
                      <a:r>
                        <a:rPr lang="en-IN" sz="1100" b="1" u="none" strike="noStrike" dirty="0">
                          <a:solidFill>
                            <a:schemeClr val="bg1"/>
                          </a:solidFill>
                          <a:effectLst/>
                        </a:rPr>
                        <a:t>Duration (mins)</a:t>
                      </a:r>
                      <a:endParaRPr lang="en-IN" sz="1100" b="1" i="0" u="none" strike="noStrike" dirty="0">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3754826126"/>
                  </a:ext>
                </a:extLst>
              </a:tr>
              <a:tr h="501249">
                <a:tc>
                  <a:txBody>
                    <a:bodyPr/>
                    <a:lstStyle/>
                    <a:p>
                      <a:pPr algn="l" fontAlgn="t"/>
                      <a:r>
                        <a:rPr lang="en-IN" sz="1100" u="none" strike="noStrike" dirty="0">
                          <a:solidFill>
                            <a:schemeClr val="bg1"/>
                          </a:solidFill>
                          <a:effectLst/>
                        </a:rPr>
                        <a:t>Introduction</a:t>
                      </a:r>
                      <a:endParaRPr lang="en-IN" sz="1100" b="0" i="0" u="none" strike="noStrike" dirty="0">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100" u="none" strike="noStrike" dirty="0">
                          <a:solidFill>
                            <a:schemeClr val="bg1"/>
                          </a:solidFill>
                          <a:effectLst/>
                        </a:rPr>
                        <a:t>Introduction to Java Full stack development</a:t>
                      </a:r>
                      <a:endParaRPr lang="en-IN" sz="1100" b="0" i="0" u="none" strike="noStrike" dirty="0">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100" u="none" strike="noStrike">
                          <a:solidFill>
                            <a:schemeClr val="bg1"/>
                          </a:solidFill>
                          <a:effectLst/>
                        </a:rPr>
                        <a:t>30</a:t>
                      </a:r>
                      <a:endParaRPr lang="en-IN" sz="1100" b="0" i="0" u="none" strike="noStrike">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6211488"/>
                  </a:ext>
                </a:extLst>
              </a:tr>
              <a:tr h="501249">
                <a:tc>
                  <a:txBody>
                    <a:bodyPr/>
                    <a:lstStyle/>
                    <a:p>
                      <a:pPr algn="l" fontAlgn="t"/>
                      <a:r>
                        <a:rPr lang="en-IN" sz="1100" u="none" strike="noStrike" dirty="0">
                          <a:solidFill>
                            <a:schemeClr val="bg1"/>
                          </a:solidFill>
                          <a:effectLst/>
                        </a:rPr>
                        <a:t>Java </a:t>
                      </a:r>
                      <a:r>
                        <a:rPr lang="en-IN" sz="1100" u="none" strike="noStrike" dirty="0" err="1">
                          <a:solidFill>
                            <a:schemeClr val="bg1"/>
                          </a:solidFill>
                          <a:effectLst/>
                        </a:rPr>
                        <a:t>fullstack</a:t>
                      </a:r>
                      <a:r>
                        <a:rPr lang="en-IN" sz="1100" u="none" strike="noStrike" dirty="0">
                          <a:solidFill>
                            <a:schemeClr val="bg1"/>
                          </a:solidFill>
                          <a:effectLst/>
                        </a:rPr>
                        <a:t> development </a:t>
                      </a:r>
                      <a:endParaRPr lang="en-IN" sz="1100" b="0" i="0" u="none" strike="noStrike" dirty="0">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100" u="none" strike="noStrike" dirty="0">
                          <a:solidFill>
                            <a:schemeClr val="bg1"/>
                          </a:solidFill>
                          <a:effectLst/>
                        </a:rPr>
                        <a:t>Java </a:t>
                      </a:r>
                      <a:r>
                        <a:rPr lang="en-IN" sz="1100" u="none" strike="noStrike" dirty="0" err="1">
                          <a:solidFill>
                            <a:schemeClr val="bg1"/>
                          </a:solidFill>
                          <a:effectLst/>
                        </a:rPr>
                        <a:t>fullstack</a:t>
                      </a:r>
                      <a:r>
                        <a:rPr lang="en-IN" sz="1100" u="none" strike="noStrike" dirty="0">
                          <a:solidFill>
                            <a:schemeClr val="bg1"/>
                          </a:solidFill>
                          <a:effectLst/>
                        </a:rPr>
                        <a:t> development using  </a:t>
                      </a:r>
                      <a:r>
                        <a:rPr lang="en-IN" sz="1100" u="none" strike="noStrike" dirty="0" err="1">
                          <a:solidFill>
                            <a:schemeClr val="bg1"/>
                          </a:solidFill>
                          <a:effectLst/>
                        </a:rPr>
                        <a:t>Springboot</a:t>
                      </a:r>
                      <a:r>
                        <a:rPr lang="en-IN" sz="1100" u="none" strike="noStrike" dirty="0">
                          <a:solidFill>
                            <a:schemeClr val="bg1"/>
                          </a:solidFill>
                          <a:effectLst/>
                        </a:rPr>
                        <a:t>, Angular and </a:t>
                      </a:r>
                      <a:r>
                        <a:rPr lang="en-IN" sz="1100" u="none" strike="noStrike" dirty="0" err="1">
                          <a:solidFill>
                            <a:schemeClr val="bg1"/>
                          </a:solidFill>
                          <a:effectLst/>
                        </a:rPr>
                        <a:t>Mongodb</a:t>
                      </a:r>
                      <a:endParaRPr lang="en-IN" sz="1100" b="0" i="0" u="none" strike="noStrike" dirty="0">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100" u="none" strike="noStrike">
                          <a:solidFill>
                            <a:schemeClr val="bg1"/>
                          </a:solidFill>
                          <a:effectLst/>
                        </a:rPr>
                        <a:t>45</a:t>
                      </a:r>
                      <a:endParaRPr lang="en-IN" sz="1100" b="0" i="0" u="none" strike="noStrike">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0758586"/>
                  </a:ext>
                </a:extLst>
              </a:tr>
              <a:tr h="250624">
                <a:tc>
                  <a:txBody>
                    <a:bodyPr/>
                    <a:lstStyle/>
                    <a:p>
                      <a:pPr algn="l" fontAlgn="t"/>
                      <a:r>
                        <a:rPr lang="en-IN" sz="1100" u="none" strike="noStrike">
                          <a:solidFill>
                            <a:schemeClr val="bg1"/>
                          </a:solidFill>
                          <a:effectLst/>
                        </a:rPr>
                        <a:t>Web security</a:t>
                      </a:r>
                      <a:endParaRPr lang="en-IN" sz="1100" b="0" i="0" u="none" strike="noStrike">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100" u="none" strike="noStrike" dirty="0">
                          <a:solidFill>
                            <a:schemeClr val="bg1"/>
                          </a:solidFill>
                          <a:effectLst/>
                        </a:rPr>
                        <a:t>How to develop a secure application</a:t>
                      </a:r>
                      <a:endParaRPr lang="en-IN" sz="1100" b="0" i="0" u="none" strike="noStrike" dirty="0">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100" u="none" strike="noStrike">
                          <a:solidFill>
                            <a:schemeClr val="bg1"/>
                          </a:solidFill>
                          <a:effectLst/>
                        </a:rPr>
                        <a:t>15</a:t>
                      </a:r>
                      <a:endParaRPr lang="en-IN" sz="1100" b="0" i="0" u="none" strike="noStrike">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0963514"/>
                  </a:ext>
                </a:extLst>
              </a:tr>
              <a:tr h="250624">
                <a:tc>
                  <a:txBody>
                    <a:bodyPr/>
                    <a:lstStyle/>
                    <a:p>
                      <a:pPr algn="l" fontAlgn="t"/>
                      <a:r>
                        <a:rPr lang="en-IN" sz="1100" u="none" strike="noStrike">
                          <a:solidFill>
                            <a:schemeClr val="bg1"/>
                          </a:solidFill>
                          <a:effectLst/>
                        </a:rPr>
                        <a:t>Tea Break</a:t>
                      </a:r>
                      <a:endParaRPr lang="en-IN" sz="1100" b="0" i="0" u="none" strike="noStrike">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100" u="none" strike="noStrike" dirty="0">
                          <a:solidFill>
                            <a:schemeClr val="bg1"/>
                          </a:solidFill>
                          <a:effectLst/>
                        </a:rPr>
                        <a:t> </a:t>
                      </a:r>
                      <a:endParaRPr lang="en-IN" sz="1100" b="0" i="0" u="none" strike="noStrike" dirty="0">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100" u="none" strike="noStrike">
                          <a:solidFill>
                            <a:schemeClr val="bg1"/>
                          </a:solidFill>
                          <a:effectLst/>
                        </a:rPr>
                        <a:t>15</a:t>
                      </a:r>
                      <a:endParaRPr lang="en-IN" sz="1100" b="0" i="0" u="none" strike="noStrike">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966249"/>
                  </a:ext>
                </a:extLst>
              </a:tr>
              <a:tr h="1002498">
                <a:tc>
                  <a:txBody>
                    <a:bodyPr/>
                    <a:lstStyle/>
                    <a:p>
                      <a:pPr algn="l" fontAlgn="t"/>
                      <a:r>
                        <a:rPr lang="en-IN" sz="1100" u="none" strike="noStrike">
                          <a:solidFill>
                            <a:schemeClr val="bg1"/>
                          </a:solidFill>
                          <a:effectLst/>
                        </a:rPr>
                        <a:t>Introduction to mobile development</a:t>
                      </a:r>
                      <a:endParaRPr lang="en-IN" sz="1100" b="0" i="0" u="none" strike="noStrike">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100" u="none" strike="noStrike" dirty="0">
                          <a:solidFill>
                            <a:schemeClr val="bg1"/>
                          </a:solidFill>
                          <a:effectLst/>
                        </a:rPr>
                        <a:t>Introduction to mobile development Android, iOS, Hybrid (React Native, Cordova), IBM Mobile First and sample application development</a:t>
                      </a:r>
                      <a:endParaRPr lang="en-IN" sz="1100" b="0" i="0" u="none" strike="noStrike" dirty="0">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100" u="none" strike="noStrike">
                          <a:solidFill>
                            <a:schemeClr val="bg1"/>
                          </a:solidFill>
                          <a:effectLst/>
                        </a:rPr>
                        <a:t>30</a:t>
                      </a:r>
                      <a:endParaRPr lang="en-IN" sz="1100" b="0" i="0" u="none" strike="noStrike">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2877851"/>
                  </a:ext>
                </a:extLst>
              </a:tr>
              <a:tr h="1221795">
                <a:tc>
                  <a:txBody>
                    <a:bodyPr/>
                    <a:lstStyle/>
                    <a:p>
                      <a:pPr algn="l" fontAlgn="t"/>
                      <a:r>
                        <a:rPr lang="en-IN" sz="1100" u="none" strike="noStrike">
                          <a:solidFill>
                            <a:schemeClr val="bg1"/>
                          </a:solidFill>
                          <a:effectLst/>
                        </a:rPr>
                        <a:t>Hands-on session </a:t>
                      </a:r>
                      <a:endParaRPr lang="en-IN" sz="1100" b="0" i="0" u="none" strike="noStrike">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100" u="none" strike="noStrike" dirty="0">
                          <a:solidFill>
                            <a:schemeClr val="bg1"/>
                          </a:solidFill>
                          <a:effectLst/>
                        </a:rPr>
                        <a:t>Lab 1 : Develop application  with Android </a:t>
                      </a:r>
                    </a:p>
                    <a:p>
                      <a:pPr algn="l" fontAlgn="t"/>
                      <a:r>
                        <a:rPr lang="en-IN" sz="1100" u="none" strike="noStrike" dirty="0">
                          <a:solidFill>
                            <a:schemeClr val="bg1"/>
                          </a:solidFill>
                          <a:effectLst/>
                        </a:rPr>
                        <a:t>Lab2 :  Develop application with iOS        </a:t>
                      </a:r>
                    </a:p>
                    <a:p>
                      <a:pPr algn="l" fontAlgn="t"/>
                      <a:r>
                        <a:rPr lang="en-IN" sz="1100" u="none" strike="noStrike" dirty="0">
                          <a:solidFill>
                            <a:schemeClr val="bg1"/>
                          </a:solidFill>
                          <a:effectLst/>
                        </a:rPr>
                        <a:t>Lab 3 : Develop application with React Native</a:t>
                      </a:r>
                      <a:endParaRPr lang="en-IN" sz="1100" b="0" i="0" u="none" strike="noStrike" dirty="0">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100" u="none" strike="noStrike" dirty="0">
                          <a:solidFill>
                            <a:schemeClr val="bg1"/>
                          </a:solidFill>
                          <a:effectLst/>
                        </a:rPr>
                        <a:t>45</a:t>
                      </a:r>
                      <a:endParaRPr lang="en-IN" sz="1100" b="0" i="0" u="none" strike="noStrike" dirty="0">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9074879"/>
                  </a:ext>
                </a:extLst>
              </a:tr>
              <a:tr h="1362771">
                <a:tc>
                  <a:txBody>
                    <a:bodyPr/>
                    <a:lstStyle/>
                    <a:p>
                      <a:pPr algn="l" fontAlgn="t"/>
                      <a:r>
                        <a:rPr lang="en-IN" sz="1100" u="none" strike="noStrike" dirty="0">
                          <a:solidFill>
                            <a:schemeClr val="bg1"/>
                          </a:solidFill>
                          <a:effectLst/>
                        </a:rPr>
                        <a:t>Deployment of mobile  application and trends in market</a:t>
                      </a:r>
                      <a:endParaRPr lang="en-IN" sz="1100" b="0" i="0" u="none" strike="noStrike" dirty="0">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100" u="none" strike="noStrike" dirty="0">
                          <a:solidFill>
                            <a:schemeClr val="bg1"/>
                          </a:solidFill>
                          <a:effectLst/>
                        </a:rPr>
                        <a:t>convert the application developed </a:t>
                      </a:r>
                      <a:r>
                        <a:rPr lang="en-IN" sz="1100" u="none" strike="noStrike" dirty="0" err="1">
                          <a:solidFill>
                            <a:schemeClr val="bg1"/>
                          </a:solidFill>
                          <a:effectLst/>
                        </a:rPr>
                        <a:t>inLab</a:t>
                      </a:r>
                      <a:r>
                        <a:rPr lang="en-IN" sz="1100" u="none" strike="noStrike" dirty="0">
                          <a:solidFill>
                            <a:schemeClr val="bg1"/>
                          </a:solidFill>
                          <a:effectLst/>
                        </a:rPr>
                        <a:t> 3 to a mobile application, Deploy the application to </a:t>
                      </a:r>
                      <a:r>
                        <a:rPr lang="en-IN" sz="1100" u="none" strike="noStrike" dirty="0" err="1">
                          <a:solidFill>
                            <a:schemeClr val="bg1"/>
                          </a:solidFill>
                          <a:effectLst/>
                        </a:rPr>
                        <a:t>PlayStore</a:t>
                      </a:r>
                      <a:r>
                        <a:rPr lang="en-IN" sz="1100" u="none" strike="noStrike" dirty="0">
                          <a:solidFill>
                            <a:schemeClr val="bg1"/>
                          </a:solidFill>
                          <a:effectLst/>
                        </a:rPr>
                        <a:t>, AppStore,    Which technologies are trending in market.</a:t>
                      </a:r>
                      <a:endParaRPr lang="en-IN" sz="1100" b="0" i="0" u="none" strike="noStrike" dirty="0">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100" u="none" strike="noStrike" dirty="0">
                          <a:solidFill>
                            <a:schemeClr val="bg1"/>
                          </a:solidFill>
                          <a:effectLst/>
                        </a:rPr>
                        <a:t>60</a:t>
                      </a:r>
                      <a:endParaRPr lang="en-IN" sz="1100" b="0" i="0" u="none" strike="noStrike" dirty="0">
                        <a:solidFill>
                          <a:schemeClr val="bg1"/>
                        </a:solidFill>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2244026"/>
                  </a:ext>
                </a:extLst>
              </a:tr>
            </a:tbl>
          </a:graphicData>
        </a:graphic>
      </p:graphicFrame>
    </p:spTree>
    <p:extLst>
      <p:ext uri="{BB962C8B-B14F-4D97-AF65-F5344CB8AC3E}">
        <p14:creationId xmlns:p14="http://schemas.microsoft.com/office/powerpoint/2010/main" val="52501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F4F6300-DF15-D045-8446-BE4D3F1727E6}"/>
              </a:ext>
            </a:extLst>
          </p:cNvPr>
          <p:cNvSpPr>
            <a:spLocks noGrp="1" noChangeArrowheads="1"/>
          </p:cNvSpPr>
          <p:nvPr>
            <p:ph type="title"/>
          </p:nvPr>
        </p:nvSpPr>
        <p:spPr>
          <a:xfrm>
            <a:off x="1302026" y="0"/>
            <a:ext cx="8680174" cy="1428750"/>
          </a:xfrm>
        </p:spPr>
        <p:txBody>
          <a:bodyPr>
            <a:normAutofit/>
          </a:bodyPr>
          <a:lstStyle/>
          <a:p>
            <a:r>
              <a:rPr lang="en-US" altLang="en-US" sz="4000" dirty="0">
                <a:latin typeface="+mn-lt"/>
              </a:rPr>
              <a:t>Control Statements</a:t>
            </a:r>
          </a:p>
        </p:txBody>
      </p:sp>
      <p:sp>
        <p:nvSpPr>
          <p:cNvPr id="76806" name="Rectangle 6">
            <a:extLst>
              <a:ext uri="{FF2B5EF4-FFF2-40B4-BE49-F238E27FC236}">
                <a16:creationId xmlns:a16="http://schemas.microsoft.com/office/drawing/2014/main" id="{520DE31F-3D68-4E43-BFE1-B6595454860D}"/>
              </a:ext>
            </a:extLst>
          </p:cNvPr>
          <p:cNvSpPr>
            <a:spLocks noChangeArrowheads="1"/>
          </p:cNvSpPr>
          <p:nvPr/>
        </p:nvSpPr>
        <p:spPr bwMode="auto">
          <a:xfrm>
            <a:off x="1500809" y="1371600"/>
            <a:ext cx="6957391"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Arial" panose="020B0604020202020204" pitchFamily="34" charset="0"/>
              <a:buChar char="•"/>
            </a:pPr>
            <a:r>
              <a:rPr lang="en-US" altLang="en-US" sz="1400" dirty="0">
                <a:latin typeface="+mn-lt"/>
              </a:rPr>
              <a:t> if Statements</a:t>
            </a:r>
          </a:p>
          <a:p>
            <a:pPr>
              <a:spcBef>
                <a:spcPct val="50000"/>
              </a:spcBef>
              <a:buFont typeface="Arial" panose="020B0604020202020204" pitchFamily="34" charset="0"/>
              <a:buChar char="•"/>
            </a:pPr>
            <a:r>
              <a:rPr lang="en-US" altLang="en-US" sz="1400" dirty="0">
                <a:latin typeface="+mn-lt"/>
              </a:rPr>
              <a:t> switch Statements</a:t>
            </a:r>
          </a:p>
          <a:p>
            <a:pPr>
              <a:spcBef>
                <a:spcPct val="50000"/>
              </a:spcBef>
              <a:buFont typeface="Arial" panose="020B0604020202020204" pitchFamily="34" charset="0"/>
              <a:buChar char="•"/>
            </a:pPr>
            <a:r>
              <a:rPr lang="en-US" altLang="en-US" sz="1400" dirty="0">
                <a:latin typeface="+mn-lt"/>
              </a:rPr>
              <a:t> Conditional Operators</a:t>
            </a:r>
          </a:p>
        </p:txBody>
      </p:sp>
    </p:spTree>
    <p:extLst>
      <p:ext uri="{BB962C8B-B14F-4D97-AF65-F5344CB8AC3E}">
        <p14:creationId xmlns:p14="http://schemas.microsoft.com/office/powerpoint/2010/main" val="1157463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341F9C2-08EA-DF43-92BA-164A72721DCA}"/>
              </a:ext>
            </a:extLst>
          </p:cNvPr>
          <p:cNvSpPr>
            <a:spLocks noGrp="1" noChangeArrowheads="1"/>
          </p:cNvSpPr>
          <p:nvPr>
            <p:ph type="title"/>
          </p:nvPr>
        </p:nvSpPr>
        <p:spPr>
          <a:xfrm>
            <a:off x="1401417" y="0"/>
            <a:ext cx="8580783" cy="1428750"/>
          </a:xfrm>
        </p:spPr>
        <p:txBody>
          <a:bodyPr>
            <a:normAutofit/>
          </a:bodyPr>
          <a:lstStyle/>
          <a:p>
            <a:r>
              <a:rPr lang="en-US" altLang="en-US" sz="4000" dirty="0">
                <a:latin typeface="+mn-lt"/>
              </a:rPr>
              <a:t>if Statements</a:t>
            </a:r>
          </a:p>
        </p:txBody>
      </p:sp>
      <p:sp>
        <p:nvSpPr>
          <p:cNvPr id="46083" name="Rectangle 3">
            <a:extLst>
              <a:ext uri="{FF2B5EF4-FFF2-40B4-BE49-F238E27FC236}">
                <a16:creationId xmlns:a16="http://schemas.microsoft.com/office/drawing/2014/main" id="{CE9C9773-9962-FF47-B71C-0360AA33840E}"/>
              </a:ext>
            </a:extLst>
          </p:cNvPr>
          <p:cNvSpPr>
            <a:spLocks noGrp="1" noChangeArrowheads="1"/>
          </p:cNvSpPr>
          <p:nvPr>
            <p:ph type="body" idx="1"/>
          </p:nvPr>
        </p:nvSpPr>
        <p:spPr>
          <a:xfrm>
            <a:off x="1524000" y="1371600"/>
            <a:ext cx="9144000" cy="5105400"/>
          </a:xfrm>
        </p:spPr>
        <p:txBody>
          <a:bodyPr>
            <a:normAutofit/>
          </a:bodyPr>
          <a:lstStyle/>
          <a:p>
            <a:pPr>
              <a:buFont typeface="Monotype Sorts" pitchFamily="2" charset="2"/>
              <a:buNone/>
            </a:pPr>
            <a:r>
              <a:rPr lang="en-US" altLang="en-US" sz="1400" dirty="0">
                <a:latin typeface="Courier New" panose="02070309020205020404" pitchFamily="49" charset="0"/>
                <a:cs typeface="Courier New" panose="02070309020205020404" pitchFamily="49" charset="0"/>
              </a:rPr>
              <a:t>if (</a:t>
            </a:r>
            <a:r>
              <a:rPr lang="en-US" altLang="en-US" sz="1400" dirty="0" err="1">
                <a:latin typeface="Courier New" panose="02070309020205020404" pitchFamily="49" charset="0"/>
                <a:cs typeface="Courier New" panose="02070309020205020404" pitchFamily="49" charset="0"/>
              </a:rPr>
              <a:t>booleanExpression</a:t>
            </a:r>
            <a:r>
              <a:rPr lang="en-US" altLang="en-US" sz="1400" dirty="0">
                <a:latin typeface="Courier New" panose="02070309020205020404" pitchFamily="49" charset="0"/>
                <a:cs typeface="Courier New" panose="02070309020205020404" pitchFamily="49" charset="0"/>
              </a:rPr>
              <a:t>) { </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  statement(s);</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a:t>
            </a:r>
          </a:p>
          <a:p>
            <a:pPr>
              <a:spcBef>
                <a:spcPct val="100000"/>
              </a:spcBef>
              <a:buFont typeface="Monotype Sorts" pitchFamily="2" charset="2"/>
              <a:buNone/>
            </a:pPr>
            <a:r>
              <a:rPr lang="en-US" altLang="en-US" sz="1400" dirty="0">
                <a:latin typeface="Courier New" panose="02070309020205020404" pitchFamily="49" charset="0"/>
                <a:cs typeface="Courier New" panose="02070309020205020404" pitchFamily="49" charset="0"/>
              </a:rPr>
              <a:t>Example:</a:t>
            </a:r>
          </a:p>
          <a:p>
            <a:pPr>
              <a:buFont typeface="Monotype Sorts" pitchFamily="2" charset="2"/>
              <a:buNone/>
            </a:pPr>
            <a:r>
              <a:rPr lang="en-US" altLang="en-US" sz="1400" dirty="0">
                <a:latin typeface="Courier New" panose="02070309020205020404" pitchFamily="49" charset="0"/>
                <a:cs typeface="Courier New" panose="02070309020205020404" pitchFamily="49" charset="0"/>
              </a:rPr>
              <a:t>if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&gt; 0) &amp;&amp;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&lt; 10)) { </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System.out.println</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is an " +</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    "integer between 0 and 10");</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00889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54AF212-8539-CC48-B8EE-8AE544C55008}"/>
              </a:ext>
            </a:extLst>
          </p:cNvPr>
          <p:cNvSpPr>
            <a:spLocks noGrp="1" noChangeArrowheads="1"/>
          </p:cNvSpPr>
          <p:nvPr>
            <p:ph type="title"/>
          </p:nvPr>
        </p:nvSpPr>
        <p:spPr>
          <a:xfrm>
            <a:off x="1295400" y="19050"/>
            <a:ext cx="7772400" cy="1428750"/>
          </a:xfrm>
        </p:spPr>
        <p:txBody>
          <a:bodyPr>
            <a:normAutofit/>
          </a:bodyPr>
          <a:lstStyle/>
          <a:p>
            <a:r>
              <a:rPr lang="en-US" altLang="en-US" sz="4000" dirty="0">
                <a:latin typeface="+mn-lt"/>
              </a:rPr>
              <a:t>The if...else Statement</a:t>
            </a:r>
            <a:endParaRPr lang="en-US" altLang="en-US" sz="4000" dirty="0">
              <a:solidFill>
                <a:schemeClr val="tx1"/>
              </a:solidFill>
              <a:latin typeface="+mn-lt"/>
            </a:endParaRPr>
          </a:p>
        </p:txBody>
      </p:sp>
      <p:sp>
        <p:nvSpPr>
          <p:cNvPr id="47107" name="Rectangle 3">
            <a:extLst>
              <a:ext uri="{FF2B5EF4-FFF2-40B4-BE49-F238E27FC236}">
                <a16:creationId xmlns:a16="http://schemas.microsoft.com/office/drawing/2014/main" id="{74BD392B-FCF6-2347-900B-4F8A485C4EBD}"/>
              </a:ext>
            </a:extLst>
          </p:cNvPr>
          <p:cNvSpPr>
            <a:spLocks noGrp="1" noChangeArrowheads="1"/>
          </p:cNvSpPr>
          <p:nvPr>
            <p:ph type="body" idx="1"/>
          </p:nvPr>
        </p:nvSpPr>
        <p:spPr>
          <a:xfrm>
            <a:off x="1454426" y="1282148"/>
            <a:ext cx="7696200" cy="4038600"/>
          </a:xfrm>
        </p:spPr>
        <p:txBody>
          <a:bodyPr>
            <a:normAutofit/>
          </a:bodyPr>
          <a:lstStyle/>
          <a:p>
            <a:pPr>
              <a:buFont typeface="Monotype Sorts" pitchFamily="2" charset="2"/>
              <a:buNone/>
            </a:pPr>
            <a:r>
              <a:rPr lang="en-US" altLang="en-US" sz="1400" dirty="0">
                <a:latin typeface="Courier New" panose="02070309020205020404" pitchFamily="49" charset="0"/>
                <a:cs typeface="Courier New" panose="02070309020205020404" pitchFamily="49" charset="0"/>
              </a:rPr>
              <a:t>if (</a:t>
            </a:r>
            <a:r>
              <a:rPr lang="en-US" altLang="en-US" sz="1400" dirty="0" err="1">
                <a:latin typeface="Courier New" panose="02070309020205020404" pitchFamily="49" charset="0"/>
                <a:cs typeface="Courier New" panose="02070309020205020404" pitchFamily="49" charset="0"/>
              </a:rPr>
              <a:t>booleanExpression</a:t>
            </a:r>
            <a:r>
              <a:rPr lang="en-US" altLang="en-US" sz="1400" dirty="0">
                <a:latin typeface="Courier New" panose="02070309020205020404" pitchFamily="49" charset="0"/>
                <a:cs typeface="Courier New" panose="02070309020205020404" pitchFamily="49" charset="0"/>
              </a:rPr>
              <a:t>) { </a:t>
            </a:r>
          </a:p>
          <a:p>
            <a:pPr>
              <a:buFont typeface="Monotype Sorts" pitchFamily="2" charset="2"/>
              <a:buNone/>
            </a:pPr>
            <a:r>
              <a:rPr lang="en-US" altLang="en-US" sz="1400" dirty="0">
                <a:latin typeface="Courier New" panose="02070309020205020404" pitchFamily="49" charset="0"/>
                <a:cs typeface="Courier New" panose="02070309020205020404" pitchFamily="49" charset="0"/>
              </a:rPr>
              <a:t>  statement(s)-for-the-true-case;</a:t>
            </a:r>
          </a:p>
          <a:p>
            <a:pPr>
              <a:buFont typeface="Monotype Sorts" pitchFamily="2" charset="2"/>
              <a:buNone/>
            </a:pPr>
            <a:r>
              <a:rPr lang="en-US" altLang="en-US" sz="1400" dirty="0">
                <a:latin typeface="Courier New" panose="02070309020205020404" pitchFamily="49" charset="0"/>
                <a:cs typeface="Courier New" panose="02070309020205020404" pitchFamily="49" charset="0"/>
              </a:rPr>
              <a:t>}</a:t>
            </a:r>
          </a:p>
          <a:p>
            <a:pPr>
              <a:buFont typeface="Monotype Sorts" pitchFamily="2" charset="2"/>
              <a:buNone/>
            </a:pPr>
            <a:r>
              <a:rPr lang="en-US" altLang="en-US" sz="1400" dirty="0">
                <a:latin typeface="Courier New" panose="02070309020205020404" pitchFamily="49" charset="0"/>
                <a:cs typeface="Courier New" panose="02070309020205020404" pitchFamily="49" charset="0"/>
              </a:rPr>
              <a:t>else {</a:t>
            </a:r>
          </a:p>
          <a:p>
            <a:pPr>
              <a:buFont typeface="Monotype Sorts" pitchFamily="2" charset="2"/>
              <a:buNone/>
            </a:pPr>
            <a:r>
              <a:rPr lang="en-US" altLang="en-US" sz="1400" dirty="0">
                <a:latin typeface="Courier New" panose="02070309020205020404" pitchFamily="49" charset="0"/>
                <a:cs typeface="Courier New" panose="02070309020205020404" pitchFamily="49" charset="0"/>
              </a:rPr>
              <a:t>  statement(s)-for-the-false-case;</a:t>
            </a:r>
          </a:p>
          <a:p>
            <a:pPr>
              <a:buFont typeface="Monotype Sorts" pitchFamily="2" charset="2"/>
              <a:buNone/>
            </a:pPr>
            <a:r>
              <a:rPr lang="en-US" altLang="en-US" sz="1400" dirty="0">
                <a:latin typeface="Courier New" panose="02070309020205020404" pitchFamily="49" charset="0"/>
                <a:cs typeface="Courier New" panose="02070309020205020404" pitchFamily="49" charset="0"/>
              </a:rPr>
              <a:t>}</a:t>
            </a:r>
          </a:p>
          <a:p>
            <a:pPr>
              <a:buFont typeface="Monotype Sorts" pitchFamily="2" charset="2"/>
              <a:buNone/>
            </a:pPr>
            <a:endParaRPr lang="en-US"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073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492972A-215D-B248-8E69-A72F0FAFCBDD}"/>
              </a:ext>
            </a:extLst>
          </p:cNvPr>
          <p:cNvSpPr>
            <a:spLocks noGrp="1" noChangeArrowheads="1"/>
          </p:cNvSpPr>
          <p:nvPr>
            <p:ph type="title"/>
          </p:nvPr>
        </p:nvSpPr>
        <p:spPr>
          <a:xfrm>
            <a:off x="1381539" y="0"/>
            <a:ext cx="8600661" cy="1428750"/>
          </a:xfrm>
        </p:spPr>
        <p:txBody>
          <a:bodyPr>
            <a:normAutofit/>
          </a:bodyPr>
          <a:lstStyle/>
          <a:p>
            <a:r>
              <a:rPr lang="en-US" altLang="en-US" sz="4000" dirty="0">
                <a:latin typeface="+mn-lt"/>
              </a:rPr>
              <a:t>if...else Example</a:t>
            </a:r>
          </a:p>
        </p:txBody>
      </p:sp>
      <p:sp>
        <p:nvSpPr>
          <p:cNvPr id="48131" name="Rectangle 3">
            <a:extLst>
              <a:ext uri="{FF2B5EF4-FFF2-40B4-BE49-F238E27FC236}">
                <a16:creationId xmlns:a16="http://schemas.microsoft.com/office/drawing/2014/main" id="{056C69B6-BA5C-2C47-B43D-802EC38E0731}"/>
              </a:ext>
            </a:extLst>
          </p:cNvPr>
          <p:cNvSpPr>
            <a:spLocks noGrp="1" noChangeArrowheads="1"/>
          </p:cNvSpPr>
          <p:nvPr>
            <p:ph type="body" idx="1"/>
          </p:nvPr>
        </p:nvSpPr>
        <p:spPr>
          <a:xfrm>
            <a:off x="1500809" y="1371600"/>
            <a:ext cx="8709991" cy="4724400"/>
          </a:xfrm>
        </p:spPr>
        <p:txBody>
          <a:bodyPr>
            <a:normAutofit/>
          </a:bodyPr>
          <a:lstStyle/>
          <a:p>
            <a:pPr>
              <a:buFont typeface="Monotype Sorts" pitchFamily="2" charset="2"/>
              <a:buNone/>
            </a:pPr>
            <a:r>
              <a:rPr lang="en-US" altLang="en-US" sz="1400" dirty="0">
                <a:latin typeface="Courier New" panose="02070309020205020404" pitchFamily="49" charset="0"/>
                <a:cs typeface="Courier New" panose="02070309020205020404" pitchFamily="49" charset="0"/>
              </a:rPr>
              <a:t>if (radius &gt;= 0) {   </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  area = radius*radius*PI;</a:t>
            </a:r>
          </a:p>
          <a:p>
            <a:pPr>
              <a:spcBef>
                <a:spcPct val="0"/>
              </a:spcBef>
              <a:buFont typeface="Monotype Sorts" pitchFamily="2" charset="2"/>
              <a:buNone/>
            </a:pPr>
            <a:endParaRPr lang="en-US" altLang="en-US" sz="1400" dirty="0">
              <a:latin typeface="Courier New" panose="02070309020205020404" pitchFamily="49" charset="0"/>
              <a:cs typeface="Courier New" panose="02070309020205020404" pitchFamily="49" charset="0"/>
            </a:endParaRP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System.out.println</a:t>
            </a:r>
            <a:r>
              <a:rPr lang="en-US" altLang="en-US" sz="1400" dirty="0">
                <a:latin typeface="Courier New" panose="02070309020205020404" pitchFamily="49" charset="0"/>
                <a:cs typeface="Courier New" panose="02070309020205020404" pitchFamily="49" charset="0"/>
              </a:rPr>
              <a:t>("The area for the “  </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    + “circle of radius " + radius + </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    " is " + area);</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else {</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System.out.println</a:t>
            </a:r>
            <a:r>
              <a:rPr lang="en-US" altLang="en-US" sz="1400" dirty="0">
                <a:latin typeface="Courier New" panose="02070309020205020404" pitchFamily="49" charset="0"/>
                <a:cs typeface="Courier New" panose="02070309020205020404" pitchFamily="49" charset="0"/>
              </a:rPr>
              <a:t>("Negative input");</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35092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B4037534-E02A-B14E-90B9-1BF626EADAF5}"/>
              </a:ext>
            </a:extLst>
          </p:cNvPr>
          <p:cNvSpPr>
            <a:spLocks noGrp="1" noChangeArrowheads="1"/>
          </p:cNvSpPr>
          <p:nvPr>
            <p:ph type="title"/>
          </p:nvPr>
        </p:nvSpPr>
        <p:spPr>
          <a:xfrm>
            <a:off x="1222513" y="0"/>
            <a:ext cx="8988287" cy="914400"/>
          </a:xfrm>
        </p:spPr>
        <p:txBody>
          <a:bodyPr>
            <a:normAutofit/>
          </a:bodyPr>
          <a:lstStyle/>
          <a:p>
            <a:r>
              <a:rPr lang="en-US" altLang="en-US" sz="4000" dirty="0">
                <a:latin typeface="+mn-lt"/>
              </a:rPr>
              <a:t>Multiple Alternative if Statements</a:t>
            </a:r>
          </a:p>
        </p:txBody>
      </p:sp>
      <p:sp>
        <p:nvSpPr>
          <p:cNvPr id="88067" name="Rectangle 3">
            <a:extLst>
              <a:ext uri="{FF2B5EF4-FFF2-40B4-BE49-F238E27FC236}">
                <a16:creationId xmlns:a16="http://schemas.microsoft.com/office/drawing/2014/main" id="{CA948276-188B-AD48-AB82-3F572DCC9AA3}"/>
              </a:ext>
            </a:extLst>
          </p:cNvPr>
          <p:cNvSpPr>
            <a:spLocks noGrp="1" noChangeArrowheads="1"/>
          </p:cNvSpPr>
          <p:nvPr>
            <p:ph type="body" idx="1"/>
          </p:nvPr>
        </p:nvSpPr>
        <p:spPr>
          <a:xfrm>
            <a:off x="1341783" y="1421296"/>
            <a:ext cx="4525617" cy="4827104"/>
          </a:xfrm>
        </p:spPr>
        <p:txBody>
          <a:bodyPr>
            <a:normAutofit/>
          </a:bodyPr>
          <a:lstStyle/>
          <a:p>
            <a:pPr>
              <a:lnSpc>
                <a:spcPct val="90000"/>
              </a:lnSpc>
              <a:buFont typeface="Monotype Sorts" pitchFamily="2" charset="2"/>
              <a:buNone/>
            </a:pPr>
            <a:r>
              <a:rPr lang="en-US" altLang="en-US" sz="1400" dirty="0"/>
              <a:t>if (score &gt;= 90)</a:t>
            </a:r>
          </a:p>
          <a:p>
            <a:pPr>
              <a:lnSpc>
                <a:spcPct val="90000"/>
              </a:lnSpc>
              <a:buFont typeface="Monotype Sorts" pitchFamily="2" charset="2"/>
              <a:buNone/>
            </a:pPr>
            <a:r>
              <a:rPr lang="en-US" altLang="en-US" sz="1400" dirty="0"/>
              <a:t>  grade = ‘A’;</a:t>
            </a:r>
          </a:p>
          <a:p>
            <a:pPr>
              <a:lnSpc>
                <a:spcPct val="90000"/>
              </a:lnSpc>
              <a:buFont typeface="Monotype Sorts" pitchFamily="2" charset="2"/>
              <a:buNone/>
            </a:pPr>
            <a:r>
              <a:rPr lang="en-US" altLang="en-US" sz="1400" dirty="0"/>
              <a:t>else </a:t>
            </a:r>
          </a:p>
          <a:p>
            <a:pPr>
              <a:lnSpc>
                <a:spcPct val="90000"/>
              </a:lnSpc>
              <a:buFont typeface="Monotype Sorts" pitchFamily="2" charset="2"/>
              <a:buNone/>
            </a:pPr>
            <a:r>
              <a:rPr lang="en-US" altLang="en-US" sz="1400" dirty="0"/>
              <a:t>  if (score &gt;= 80)</a:t>
            </a:r>
          </a:p>
          <a:p>
            <a:pPr>
              <a:lnSpc>
                <a:spcPct val="90000"/>
              </a:lnSpc>
              <a:buFont typeface="Monotype Sorts" pitchFamily="2" charset="2"/>
              <a:buNone/>
            </a:pPr>
            <a:r>
              <a:rPr lang="en-US" altLang="en-US" sz="1400" dirty="0"/>
              <a:t>    grade = ‘B’;</a:t>
            </a:r>
          </a:p>
          <a:p>
            <a:pPr>
              <a:lnSpc>
                <a:spcPct val="90000"/>
              </a:lnSpc>
              <a:buFont typeface="Monotype Sorts" pitchFamily="2" charset="2"/>
              <a:buNone/>
            </a:pPr>
            <a:r>
              <a:rPr lang="en-US" altLang="en-US" sz="1400" dirty="0"/>
              <a:t>  else </a:t>
            </a:r>
          </a:p>
          <a:p>
            <a:pPr>
              <a:lnSpc>
                <a:spcPct val="90000"/>
              </a:lnSpc>
              <a:buFont typeface="Monotype Sorts" pitchFamily="2" charset="2"/>
              <a:buNone/>
            </a:pPr>
            <a:r>
              <a:rPr lang="en-US" altLang="en-US" sz="1400" dirty="0"/>
              <a:t>    if (score &gt;= 70) </a:t>
            </a:r>
          </a:p>
          <a:p>
            <a:pPr>
              <a:lnSpc>
                <a:spcPct val="90000"/>
              </a:lnSpc>
              <a:buFont typeface="Monotype Sorts" pitchFamily="2" charset="2"/>
              <a:buNone/>
            </a:pPr>
            <a:r>
              <a:rPr lang="en-US" altLang="en-US" sz="1400" dirty="0"/>
              <a:t>      grade = ‘C’;</a:t>
            </a:r>
          </a:p>
          <a:p>
            <a:pPr>
              <a:lnSpc>
                <a:spcPct val="90000"/>
              </a:lnSpc>
              <a:buFont typeface="Monotype Sorts" pitchFamily="2" charset="2"/>
              <a:buNone/>
            </a:pPr>
            <a:r>
              <a:rPr lang="en-US" altLang="en-US" sz="1400" dirty="0"/>
              <a:t>    else </a:t>
            </a:r>
          </a:p>
          <a:p>
            <a:pPr>
              <a:lnSpc>
                <a:spcPct val="90000"/>
              </a:lnSpc>
              <a:buFont typeface="Monotype Sorts" pitchFamily="2" charset="2"/>
              <a:buNone/>
            </a:pPr>
            <a:r>
              <a:rPr lang="en-US" altLang="en-US" sz="1400" dirty="0"/>
              <a:t>      if (score &gt;= 60)</a:t>
            </a:r>
          </a:p>
          <a:p>
            <a:pPr>
              <a:lnSpc>
                <a:spcPct val="90000"/>
              </a:lnSpc>
              <a:buFont typeface="Monotype Sorts" pitchFamily="2" charset="2"/>
              <a:buNone/>
            </a:pPr>
            <a:r>
              <a:rPr lang="en-US" altLang="en-US" sz="1400" dirty="0"/>
              <a:t>        grade = ‘D’;</a:t>
            </a:r>
          </a:p>
          <a:p>
            <a:pPr>
              <a:lnSpc>
                <a:spcPct val="90000"/>
              </a:lnSpc>
              <a:buFont typeface="Monotype Sorts" pitchFamily="2" charset="2"/>
              <a:buNone/>
            </a:pPr>
            <a:r>
              <a:rPr lang="en-US" altLang="en-US" sz="1400" dirty="0"/>
              <a:t>      else </a:t>
            </a:r>
          </a:p>
          <a:p>
            <a:pPr>
              <a:lnSpc>
                <a:spcPct val="90000"/>
              </a:lnSpc>
              <a:buFont typeface="Monotype Sorts" pitchFamily="2" charset="2"/>
              <a:buNone/>
            </a:pPr>
            <a:r>
              <a:rPr lang="en-US" altLang="en-US" sz="1400" dirty="0"/>
              <a:t>        grade = ‘F’;</a:t>
            </a:r>
          </a:p>
        </p:txBody>
      </p:sp>
      <p:sp>
        <p:nvSpPr>
          <p:cNvPr id="88068" name="Rectangle 4">
            <a:extLst>
              <a:ext uri="{FF2B5EF4-FFF2-40B4-BE49-F238E27FC236}">
                <a16:creationId xmlns:a16="http://schemas.microsoft.com/office/drawing/2014/main" id="{EBA6D966-5436-9B49-9FD0-1BDE78AD1DCD}"/>
              </a:ext>
            </a:extLst>
          </p:cNvPr>
          <p:cNvSpPr>
            <a:spLocks noChangeArrowheads="1"/>
          </p:cNvSpPr>
          <p:nvPr/>
        </p:nvSpPr>
        <p:spPr bwMode="auto">
          <a:xfrm>
            <a:off x="6096000" y="1421296"/>
            <a:ext cx="43434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tx2"/>
              </a:buClr>
              <a:buSzPct val="75000"/>
              <a:buFont typeface="Monotype Sorts" pitchFamily="2" charset="2"/>
              <a:buNone/>
            </a:pPr>
            <a:r>
              <a:rPr lang="en-US" altLang="en-US" sz="1400" dirty="0">
                <a:latin typeface="+mn-lt"/>
              </a:rPr>
              <a:t>if (score &gt;= 90)</a:t>
            </a:r>
          </a:p>
          <a:p>
            <a:pPr>
              <a:lnSpc>
                <a:spcPct val="90000"/>
              </a:lnSpc>
              <a:spcBef>
                <a:spcPct val="20000"/>
              </a:spcBef>
              <a:buClr>
                <a:schemeClr val="tx2"/>
              </a:buClr>
              <a:buSzPct val="75000"/>
              <a:buFont typeface="Monotype Sorts" pitchFamily="2" charset="2"/>
              <a:buNone/>
            </a:pPr>
            <a:r>
              <a:rPr lang="en-US" altLang="en-US" sz="1400" dirty="0">
                <a:latin typeface="+mn-lt"/>
              </a:rPr>
              <a:t>  grade = ‘A’;</a:t>
            </a:r>
          </a:p>
          <a:p>
            <a:pPr>
              <a:lnSpc>
                <a:spcPct val="90000"/>
              </a:lnSpc>
              <a:spcBef>
                <a:spcPct val="20000"/>
              </a:spcBef>
              <a:buClr>
                <a:schemeClr val="tx2"/>
              </a:buClr>
              <a:buSzPct val="75000"/>
              <a:buFont typeface="Monotype Sorts" pitchFamily="2" charset="2"/>
              <a:buNone/>
            </a:pPr>
            <a:r>
              <a:rPr lang="en-US" altLang="en-US" sz="1400" dirty="0">
                <a:latin typeface="+mn-lt"/>
              </a:rPr>
              <a:t>else if (score &gt;= 80)</a:t>
            </a:r>
          </a:p>
          <a:p>
            <a:pPr>
              <a:lnSpc>
                <a:spcPct val="90000"/>
              </a:lnSpc>
              <a:spcBef>
                <a:spcPct val="20000"/>
              </a:spcBef>
              <a:buClr>
                <a:schemeClr val="tx2"/>
              </a:buClr>
              <a:buSzPct val="75000"/>
              <a:buFont typeface="Monotype Sorts" pitchFamily="2" charset="2"/>
              <a:buNone/>
            </a:pPr>
            <a:r>
              <a:rPr lang="en-US" altLang="en-US" sz="1400" dirty="0">
                <a:latin typeface="+mn-lt"/>
              </a:rPr>
              <a:t>  grade = ‘B’;</a:t>
            </a:r>
          </a:p>
          <a:p>
            <a:pPr>
              <a:lnSpc>
                <a:spcPct val="90000"/>
              </a:lnSpc>
              <a:spcBef>
                <a:spcPct val="20000"/>
              </a:spcBef>
              <a:buClr>
                <a:schemeClr val="tx2"/>
              </a:buClr>
              <a:buSzPct val="75000"/>
              <a:buFont typeface="Monotype Sorts" pitchFamily="2" charset="2"/>
              <a:buNone/>
            </a:pPr>
            <a:r>
              <a:rPr lang="en-US" altLang="en-US" sz="1400" dirty="0">
                <a:latin typeface="+mn-lt"/>
              </a:rPr>
              <a:t>else if (score &gt;= 70) </a:t>
            </a:r>
          </a:p>
          <a:p>
            <a:pPr>
              <a:lnSpc>
                <a:spcPct val="90000"/>
              </a:lnSpc>
              <a:spcBef>
                <a:spcPct val="20000"/>
              </a:spcBef>
              <a:buClr>
                <a:schemeClr val="tx2"/>
              </a:buClr>
              <a:buSzPct val="75000"/>
              <a:buFont typeface="Monotype Sorts" pitchFamily="2" charset="2"/>
              <a:buNone/>
            </a:pPr>
            <a:r>
              <a:rPr lang="en-US" altLang="en-US" sz="1400" dirty="0">
                <a:latin typeface="+mn-lt"/>
              </a:rPr>
              <a:t>  grade = ‘C’;</a:t>
            </a:r>
          </a:p>
          <a:p>
            <a:pPr>
              <a:lnSpc>
                <a:spcPct val="90000"/>
              </a:lnSpc>
              <a:spcBef>
                <a:spcPct val="20000"/>
              </a:spcBef>
              <a:buClr>
                <a:schemeClr val="tx2"/>
              </a:buClr>
              <a:buSzPct val="75000"/>
              <a:buFont typeface="Monotype Sorts" pitchFamily="2" charset="2"/>
              <a:buNone/>
            </a:pPr>
            <a:r>
              <a:rPr lang="en-US" altLang="en-US" sz="1400" dirty="0">
                <a:latin typeface="+mn-lt"/>
              </a:rPr>
              <a:t>else if (score &gt;= 60)</a:t>
            </a:r>
          </a:p>
          <a:p>
            <a:pPr>
              <a:lnSpc>
                <a:spcPct val="90000"/>
              </a:lnSpc>
              <a:spcBef>
                <a:spcPct val="20000"/>
              </a:spcBef>
              <a:buClr>
                <a:schemeClr val="tx2"/>
              </a:buClr>
              <a:buSzPct val="75000"/>
              <a:buFont typeface="Monotype Sorts" pitchFamily="2" charset="2"/>
              <a:buNone/>
            </a:pPr>
            <a:r>
              <a:rPr lang="en-US" altLang="en-US" sz="1400" dirty="0">
                <a:latin typeface="+mn-lt"/>
              </a:rPr>
              <a:t>  grade = ‘D’;</a:t>
            </a:r>
          </a:p>
          <a:p>
            <a:pPr>
              <a:lnSpc>
                <a:spcPct val="90000"/>
              </a:lnSpc>
              <a:spcBef>
                <a:spcPct val="20000"/>
              </a:spcBef>
              <a:buClr>
                <a:schemeClr val="tx2"/>
              </a:buClr>
              <a:buSzPct val="75000"/>
              <a:buFont typeface="Monotype Sorts" pitchFamily="2" charset="2"/>
              <a:buNone/>
            </a:pPr>
            <a:r>
              <a:rPr lang="en-US" altLang="en-US" sz="1400" dirty="0">
                <a:latin typeface="+mn-lt"/>
              </a:rPr>
              <a:t>else </a:t>
            </a:r>
          </a:p>
          <a:p>
            <a:pPr>
              <a:lnSpc>
                <a:spcPct val="90000"/>
              </a:lnSpc>
              <a:spcBef>
                <a:spcPct val="20000"/>
              </a:spcBef>
              <a:buClr>
                <a:schemeClr val="tx2"/>
              </a:buClr>
              <a:buSzPct val="75000"/>
              <a:buFont typeface="Monotype Sorts" pitchFamily="2" charset="2"/>
              <a:buNone/>
            </a:pPr>
            <a:r>
              <a:rPr lang="en-US" altLang="en-US" sz="1400" dirty="0">
                <a:latin typeface="+mn-lt"/>
              </a:rPr>
              <a:t>  grade = ‘F’;</a:t>
            </a:r>
          </a:p>
        </p:txBody>
      </p:sp>
    </p:spTree>
    <p:extLst>
      <p:ext uri="{BB962C8B-B14F-4D97-AF65-F5344CB8AC3E}">
        <p14:creationId xmlns:p14="http://schemas.microsoft.com/office/powerpoint/2010/main" val="185278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B72E7F3-F7D4-384C-9D85-920ABA0B3827}"/>
              </a:ext>
            </a:extLst>
          </p:cNvPr>
          <p:cNvSpPr>
            <a:spLocks noGrp="1" noChangeArrowheads="1"/>
          </p:cNvSpPr>
          <p:nvPr>
            <p:ph type="title"/>
          </p:nvPr>
        </p:nvSpPr>
        <p:spPr>
          <a:xfrm>
            <a:off x="1351722" y="228600"/>
            <a:ext cx="8554278" cy="1066800"/>
          </a:xfrm>
        </p:spPr>
        <p:txBody>
          <a:bodyPr>
            <a:normAutofit/>
          </a:bodyPr>
          <a:lstStyle/>
          <a:p>
            <a:r>
              <a:rPr lang="en-US" altLang="en-US" sz="4000" dirty="0">
                <a:latin typeface="+mn-lt"/>
              </a:rPr>
              <a:t>switch Statements</a:t>
            </a:r>
          </a:p>
        </p:txBody>
      </p:sp>
      <p:sp>
        <p:nvSpPr>
          <p:cNvPr id="50179" name="Rectangle 3">
            <a:extLst>
              <a:ext uri="{FF2B5EF4-FFF2-40B4-BE49-F238E27FC236}">
                <a16:creationId xmlns:a16="http://schemas.microsoft.com/office/drawing/2014/main" id="{1A7BD1F8-79F8-734F-8F85-B6E9495DFBFC}"/>
              </a:ext>
            </a:extLst>
          </p:cNvPr>
          <p:cNvSpPr>
            <a:spLocks noGrp="1" noChangeArrowheads="1"/>
          </p:cNvSpPr>
          <p:nvPr>
            <p:ph type="body" idx="1"/>
          </p:nvPr>
        </p:nvSpPr>
        <p:spPr>
          <a:xfrm>
            <a:off x="1351722" y="1371600"/>
            <a:ext cx="9087678" cy="5029200"/>
          </a:xfrm>
        </p:spPr>
        <p:txBody>
          <a:bodyPr>
            <a:normAutofit/>
          </a:bodyPr>
          <a:lstStyle/>
          <a:p>
            <a:pPr marL="0" indent="0">
              <a:buNone/>
            </a:pPr>
            <a:r>
              <a:rPr lang="en-US" altLang="en-US" sz="1400" dirty="0"/>
              <a:t>switch (year) { </a:t>
            </a:r>
          </a:p>
          <a:p>
            <a:pPr marL="0" indent="0">
              <a:spcBef>
                <a:spcPct val="0"/>
              </a:spcBef>
              <a:buNone/>
            </a:pPr>
            <a:r>
              <a:rPr lang="en-US" altLang="en-US" sz="1400" dirty="0"/>
              <a:t>  case 7:  </a:t>
            </a:r>
            <a:r>
              <a:rPr lang="en-US" altLang="en-US" sz="1400" dirty="0" err="1"/>
              <a:t>annualInterestRate</a:t>
            </a:r>
            <a:r>
              <a:rPr lang="en-US" altLang="en-US" sz="1400" dirty="0"/>
              <a:t> = 7.25;</a:t>
            </a:r>
          </a:p>
          <a:p>
            <a:pPr marL="0" indent="0">
              <a:spcBef>
                <a:spcPct val="0"/>
              </a:spcBef>
              <a:buNone/>
            </a:pPr>
            <a:r>
              <a:rPr lang="en-US" altLang="en-US" sz="1400" dirty="0"/>
              <a:t>           break;</a:t>
            </a:r>
          </a:p>
          <a:p>
            <a:pPr marL="0" indent="0">
              <a:spcBef>
                <a:spcPct val="0"/>
              </a:spcBef>
              <a:buNone/>
            </a:pPr>
            <a:r>
              <a:rPr lang="en-US" altLang="en-US" sz="1400" dirty="0"/>
              <a:t>  case 15: </a:t>
            </a:r>
            <a:r>
              <a:rPr lang="en-US" altLang="en-US" sz="1400" dirty="0" err="1"/>
              <a:t>annualInterestRate</a:t>
            </a:r>
            <a:r>
              <a:rPr lang="en-US" altLang="en-US" sz="1400" dirty="0"/>
              <a:t> = 8.50;</a:t>
            </a:r>
          </a:p>
          <a:p>
            <a:pPr marL="0" indent="0">
              <a:spcBef>
                <a:spcPct val="0"/>
              </a:spcBef>
              <a:buNone/>
            </a:pPr>
            <a:r>
              <a:rPr lang="en-US" altLang="en-US" sz="1400" dirty="0"/>
              <a:t>           break;</a:t>
            </a:r>
          </a:p>
          <a:p>
            <a:pPr marL="0" indent="0">
              <a:spcBef>
                <a:spcPct val="0"/>
              </a:spcBef>
              <a:buNone/>
            </a:pPr>
            <a:r>
              <a:rPr lang="en-US" altLang="en-US" sz="1400" dirty="0"/>
              <a:t>  case 30: </a:t>
            </a:r>
            <a:r>
              <a:rPr lang="en-US" altLang="en-US" sz="1400" dirty="0" err="1"/>
              <a:t>annualInterestRate</a:t>
            </a:r>
            <a:r>
              <a:rPr lang="en-US" altLang="en-US" sz="1400" dirty="0"/>
              <a:t> = 9.0;</a:t>
            </a:r>
          </a:p>
          <a:p>
            <a:pPr marL="0" indent="0">
              <a:spcBef>
                <a:spcPct val="0"/>
              </a:spcBef>
              <a:buNone/>
            </a:pPr>
            <a:r>
              <a:rPr lang="en-US" altLang="en-US" sz="1400" dirty="0"/>
              <a:t>           break;</a:t>
            </a:r>
          </a:p>
          <a:p>
            <a:pPr marL="0" indent="0">
              <a:spcBef>
                <a:spcPct val="0"/>
              </a:spcBef>
              <a:buNone/>
            </a:pPr>
            <a:r>
              <a:rPr lang="en-US" altLang="en-US" sz="1400" dirty="0"/>
              <a:t>  default: </a:t>
            </a:r>
            <a:r>
              <a:rPr lang="en-US" altLang="en-US" sz="1400" dirty="0" err="1"/>
              <a:t>System.out.println</a:t>
            </a:r>
            <a:r>
              <a:rPr lang="en-US" altLang="en-US" sz="1400" dirty="0"/>
              <a:t>(</a:t>
            </a:r>
          </a:p>
          <a:p>
            <a:pPr marL="0" indent="0">
              <a:spcBef>
                <a:spcPct val="0"/>
              </a:spcBef>
              <a:buNone/>
            </a:pPr>
            <a:r>
              <a:rPr lang="en-US" altLang="en-US" sz="1400" dirty="0"/>
              <a:t>   "Wrong number of years, enter 7, 15, or 30");</a:t>
            </a:r>
          </a:p>
          <a:p>
            <a:pPr marL="0" indent="0">
              <a:spcBef>
                <a:spcPct val="0"/>
              </a:spcBef>
              <a:buNone/>
            </a:pPr>
            <a:r>
              <a:rPr lang="en-US" altLang="en-US" sz="1400" dirty="0"/>
              <a:t>}</a:t>
            </a:r>
          </a:p>
        </p:txBody>
      </p:sp>
    </p:spTree>
    <p:extLst>
      <p:ext uri="{BB962C8B-B14F-4D97-AF65-F5344CB8AC3E}">
        <p14:creationId xmlns:p14="http://schemas.microsoft.com/office/powerpoint/2010/main" val="26737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946C40FB-DAA6-214A-8D30-15BF630539DC}"/>
              </a:ext>
            </a:extLst>
          </p:cNvPr>
          <p:cNvSpPr>
            <a:spLocks noGrp="1" noChangeArrowheads="1"/>
          </p:cNvSpPr>
          <p:nvPr>
            <p:ph type="title"/>
          </p:nvPr>
        </p:nvSpPr>
        <p:spPr>
          <a:xfrm>
            <a:off x="1500809" y="0"/>
            <a:ext cx="8481391" cy="1428750"/>
          </a:xfrm>
        </p:spPr>
        <p:txBody>
          <a:bodyPr>
            <a:normAutofit/>
          </a:bodyPr>
          <a:lstStyle/>
          <a:p>
            <a:r>
              <a:rPr lang="en-US" altLang="en-US" sz="4000" dirty="0">
                <a:latin typeface="+mn-lt"/>
              </a:rPr>
              <a:t>Conditional Operator</a:t>
            </a:r>
            <a:endParaRPr lang="en-US" altLang="en-US" sz="4000" b="1" dirty="0">
              <a:latin typeface="+mn-lt"/>
            </a:endParaRPr>
          </a:p>
        </p:txBody>
      </p:sp>
      <p:sp>
        <p:nvSpPr>
          <p:cNvPr id="90115" name="Rectangle 3">
            <a:extLst>
              <a:ext uri="{FF2B5EF4-FFF2-40B4-BE49-F238E27FC236}">
                <a16:creationId xmlns:a16="http://schemas.microsoft.com/office/drawing/2014/main" id="{079D709C-9DC9-E54C-877B-EA666B608C2E}"/>
              </a:ext>
            </a:extLst>
          </p:cNvPr>
          <p:cNvSpPr>
            <a:spLocks noGrp="1" noChangeArrowheads="1"/>
          </p:cNvSpPr>
          <p:nvPr>
            <p:ph type="body" idx="1"/>
          </p:nvPr>
        </p:nvSpPr>
        <p:spPr>
          <a:xfrm>
            <a:off x="1500809" y="1524000"/>
            <a:ext cx="9167191" cy="4495800"/>
          </a:xfrm>
        </p:spPr>
        <p:txBody>
          <a:bodyPr>
            <a:normAutofit/>
          </a:bodyPr>
          <a:lstStyle/>
          <a:p>
            <a:pPr>
              <a:buFont typeface="Monotype Sorts" pitchFamily="2" charset="2"/>
              <a:buNone/>
            </a:pPr>
            <a:r>
              <a:rPr lang="en-US" altLang="en-US" sz="1400" dirty="0"/>
              <a:t>if (num % 2 == 0)</a:t>
            </a:r>
          </a:p>
          <a:p>
            <a:pPr>
              <a:buFont typeface="Monotype Sorts" pitchFamily="2" charset="2"/>
              <a:buNone/>
            </a:pPr>
            <a:r>
              <a:rPr lang="en-US" altLang="en-US" sz="1400" dirty="0"/>
              <a:t>  </a:t>
            </a:r>
            <a:r>
              <a:rPr lang="en-US" altLang="en-US" sz="1400" dirty="0" err="1"/>
              <a:t>System.out.println</a:t>
            </a:r>
            <a:r>
              <a:rPr lang="en-US" altLang="en-US" sz="1400" dirty="0"/>
              <a:t>(num + “is even”);</a:t>
            </a:r>
          </a:p>
          <a:p>
            <a:pPr>
              <a:spcBef>
                <a:spcPct val="0"/>
              </a:spcBef>
              <a:buFont typeface="Monotype Sorts" pitchFamily="2" charset="2"/>
              <a:buNone/>
            </a:pPr>
            <a:r>
              <a:rPr lang="en-US" altLang="en-US" sz="1400" dirty="0"/>
              <a:t>else </a:t>
            </a:r>
          </a:p>
          <a:p>
            <a:pPr>
              <a:spcBef>
                <a:spcPct val="0"/>
              </a:spcBef>
              <a:buFont typeface="Monotype Sorts" pitchFamily="2" charset="2"/>
              <a:buNone/>
            </a:pPr>
            <a:r>
              <a:rPr lang="en-US" altLang="en-US" sz="1400" dirty="0"/>
              <a:t>  </a:t>
            </a:r>
            <a:r>
              <a:rPr lang="en-US" altLang="en-US" sz="1400" dirty="0" err="1"/>
              <a:t>System.out.println</a:t>
            </a:r>
            <a:r>
              <a:rPr lang="en-US" altLang="en-US" sz="1400" dirty="0"/>
              <a:t>(num + “is odd”);</a:t>
            </a:r>
          </a:p>
          <a:p>
            <a:pPr>
              <a:spcBef>
                <a:spcPct val="0"/>
              </a:spcBef>
              <a:buFont typeface="Monotype Sorts" pitchFamily="2" charset="2"/>
              <a:buNone/>
            </a:pPr>
            <a:endParaRPr lang="en-US" altLang="en-US" sz="1400" dirty="0"/>
          </a:p>
          <a:p>
            <a:pPr>
              <a:spcBef>
                <a:spcPct val="0"/>
              </a:spcBef>
              <a:buFont typeface="Monotype Sorts" pitchFamily="2" charset="2"/>
              <a:buNone/>
            </a:pPr>
            <a:endParaRPr lang="en-US" altLang="en-US" sz="1400" dirty="0"/>
          </a:p>
          <a:p>
            <a:pPr>
              <a:spcBef>
                <a:spcPct val="0"/>
              </a:spcBef>
              <a:buFont typeface="Monotype Sorts" pitchFamily="2" charset="2"/>
              <a:buNone/>
            </a:pPr>
            <a:r>
              <a:rPr lang="en-US" altLang="en-US" sz="1400" dirty="0" err="1"/>
              <a:t>System.out.println</a:t>
            </a:r>
            <a:r>
              <a:rPr lang="en-US" altLang="en-US" sz="1400" dirty="0"/>
              <a:t>(</a:t>
            </a:r>
          </a:p>
          <a:p>
            <a:pPr>
              <a:spcBef>
                <a:spcPct val="0"/>
              </a:spcBef>
              <a:buFont typeface="Monotype Sorts" pitchFamily="2" charset="2"/>
              <a:buNone/>
            </a:pPr>
            <a:r>
              <a:rPr lang="en-US" altLang="en-US" sz="1400" dirty="0"/>
              <a:t>  (num % 2 == 0)? num + “is even” :</a:t>
            </a:r>
          </a:p>
          <a:p>
            <a:pPr>
              <a:spcBef>
                <a:spcPct val="0"/>
              </a:spcBef>
              <a:buFont typeface="Monotype Sorts" pitchFamily="2" charset="2"/>
              <a:buNone/>
            </a:pPr>
            <a:r>
              <a:rPr lang="en-US" altLang="en-US" sz="1400" dirty="0"/>
              <a:t>  num + “is odd”);</a:t>
            </a:r>
          </a:p>
          <a:p>
            <a:pPr>
              <a:spcBef>
                <a:spcPct val="0"/>
              </a:spcBef>
              <a:buFont typeface="Monotype Sorts" pitchFamily="2" charset="2"/>
              <a:buNone/>
            </a:pPr>
            <a:endParaRPr lang="en-US" altLang="en-US" sz="1400" dirty="0"/>
          </a:p>
        </p:txBody>
      </p:sp>
    </p:spTree>
    <p:extLst>
      <p:ext uri="{BB962C8B-B14F-4D97-AF65-F5344CB8AC3E}">
        <p14:creationId xmlns:p14="http://schemas.microsoft.com/office/powerpoint/2010/main" val="3357823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8DEE87D5-1DC0-CB4D-BA83-6DDB177DFB95}"/>
              </a:ext>
            </a:extLst>
          </p:cNvPr>
          <p:cNvSpPr>
            <a:spLocks noGrp="1" noChangeArrowheads="1"/>
          </p:cNvSpPr>
          <p:nvPr>
            <p:ph type="title"/>
          </p:nvPr>
        </p:nvSpPr>
        <p:spPr>
          <a:xfrm>
            <a:off x="1371600" y="0"/>
            <a:ext cx="8610600" cy="1428750"/>
          </a:xfrm>
        </p:spPr>
        <p:txBody>
          <a:bodyPr>
            <a:normAutofit/>
          </a:bodyPr>
          <a:lstStyle/>
          <a:p>
            <a:r>
              <a:rPr lang="en-US" altLang="en-US" sz="4000" dirty="0">
                <a:latin typeface="+mn-lt"/>
              </a:rPr>
              <a:t>while Loop Flow Chart</a:t>
            </a:r>
          </a:p>
        </p:txBody>
      </p:sp>
      <p:graphicFrame>
        <p:nvGraphicFramePr>
          <p:cNvPr id="59399" name="Object 7">
            <a:extLst>
              <a:ext uri="{FF2B5EF4-FFF2-40B4-BE49-F238E27FC236}">
                <a16:creationId xmlns:a16="http://schemas.microsoft.com/office/drawing/2014/main" id="{3362509F-63AA-D84E-A420-768D22C6835C}"/>
              </a:ext>
            </a:extLst>
          </p:cNvPr>
          <p:cNvGraphicFramePr>
            <a:graphicFrameLocks noChangeAspect="1"/>
          </p:cNvGraphicFramePr>
          <p:nvPr/>
        </p:nvGraphicFramePr>
        <p:xfrm>
          <a:off x="5334001" y="2057400"/>
          <a:ext cx="4494213" cy="4419600"/>
        </p:xfrm>
        <a:graphic>
          <a:graphicData uri="http://schemas.openxmlformats.org/presentationml/2006/ole">
            <mc:AlternateContent xmlns:mc="http://schemas.openxmlformats.org/markup-compatibility/2006">
              <mc:Choice xmlns:v="urn:schemas-microsoft-com:vml" Requires="v">
                <p:oleObj spid="_x0000_s98026" name="Picture" r:id="rId3" imgW="18097500" imgH="20904200" progId="Word.Picture.8">
                  <p:embed/>
                </p:oleObj>
              </mc:Choice>
              <mc:Fallback>
                <p:oleObj name="Picture" r:id="rId3" imgW="18097500" imgH="20904200" progId="Word.Picture.8">
                  <p:embed/>
                  <p:pic>
                    <p:nvPicPr>
                      <p:cNvPr id="59399" name="Object 7">
                        <a:extLst>
                          <a:ext uri="{FF2B5EF4-FFF2-40B4-BE49-F238E27FC236}">
                            <a16:creationId xmlns:a16="http://schemas.microsoft.com/office/drawing/2014/main" id="{3362509F-63AA-D84E-A420-768D22C683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758" t="26849" r="2727" b="3549"/>
                      <a:stretch>
                        <a:fillRect/>
                      </a:stretch>
                    </p:blipFill>
                    <p:spPr bwMode="auto">
                      <a:xfrm>
                        <a:off x="5334001" y="2057400"/>
                        <a:ext cx="4494213" cy="4419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01" name="Rectangle 9">
            <a:extLst>
              <a:ext uri="{FF2B5EF4-FFF2-40B4-BE49-F238E27FC236}">
                <a16:creationId xmlns:a16="http://schemas.microsoft.com/office/drawing/2014/main" id="{F1DD8A41-026E-4D4C-8C8F-01EFE20E5E39}"/>
              </a:ext>
            </a:extLst>
          </p:cNvPr>
          <p:cNvSpPr>
            <a:spLocks noChangeArrowheads="1"/>
          </p:cNvSpPr>
          <p:nvPr/>
        </p:nvSpPr>
        <p:spPr bwMode="auto">
          <a:xfrm>
            <a:off x="1371600" y="1530627"/>
            <a:ext cx="5334000" cy="894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tx2"/>
              </a:buClr>
              <a:buSzPct val="75000"/>
              <a:buFont typeface="Monotype Sorts" pitchFamily="2" charset="2"/>
              <a:buNone/>
            </a:pPr>
            <a:r>
              <a:rPr lang="en-US" altLang="en-US" sz="1400" dirty="0">
                <a:latin typeface="Courier New" panose="02070309020205020404" pitchFamily="49" charset="0"/>
                <a:cs typeface="Courier New" panose="02070309020205020404" pitchFamily="49" charset="0"/>
              </a:rPr>
              <a:t>while (continuation-condition) {</a:t>
            </a:r>
          </a:p>
          <a:p>
            <a:pPr>
              <a:lnSpc>
                <a:spcPct val="90000"/>
              </a:lnSpc>
              <a:spcBef>
                <a:spcPct val="50000"/>
              </a:spcBef>
              <a:buClr>
                <a:schemeClr val="tx2"/>
              </a:buClr>
              <a:buSzPct val="75000"/>
              <a:buFont typeface="Monotype Sorts" pitchFamily="2" charset="2"/>
              <a:buNone/>
            </a:pPr>
            <a:r>
              <a:rPr lang="en-US" altLang="en-US" sz="1400" dirty="0">
                <a:latin typeface="Courier New" panose="02070309020205020404" pitchFamily="49" charset="0"/>
                <a:cs typeface="Courier New" panose="02070309020205020404" pitchFamily="49" charset="0"/>
              </a:rPr>
              <a:t> // loop-body;</a:t>
            </a:r>
          </a:p>
          <a:p>
            <a:pPr>
              <a:lnSpc>
                <a:spcPct val="90000"/>
              </a:lnSpc>
              <a:spcBef>
                <a:spcPct val="50000"/>
              </a:spcBef>
              <a:buClr>
                <a:schemeClr val="tx2"/>
              </a:buClr>
              <a:buSzPct val="75000"/>
              <a:buFont typeface="Monotype Sorts" pitchFamily="2" charset="2"/>
              <a:buNone/>
            </a:pPr>
            <a:r>
              <a:rPr lang="en-US" alt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32919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6508B00E-3344-DE4C-803A-C42CE2BE7E63}"/>
              </a:ext>
            </a:extLst>
          </p:cNvPr>
          <p:cNvSpPr>
            <a:spLocks noGrp="1" noChangeArrowheads="1"/>
          </p:cNvSpPr>
          <p:nvPr>
            <p:ph type="title"/>
          </p:nvPr>
        </p:nvSpPr>
        <p:spPr>
          <a:xfrm>
            <a:off x="1272209" y="0"/>
            <a:ext cx="8709991" cy="1066800"/>
          </a:xfrm>
        </p:spPr>
        <p:txBody>
          <a:bodyPr>
            <a:normAutofit/>
          </a:bodyPr>
          <a:lstStyle/>
          <a:p>
            <a:r>
              <a:rPr lang="en-US" altLang="en-US" sz="4000" dirty="0">
                <a:latin typeface="+mn-lt"/>
              </a:rPr>
              <a:t>while Loop Flow Chart, cont.</a:t>
            </a:r>
          </a:p>
        </p:txBody>
      </p:sp>
      <p:sp>
        <p:nvSpPr>
          <p:cNvPr id="96260" name="Rectangle 4">
            <a:extLst>
              <a:ext uri="{FF2B5EF4-FFF2-40B4-BE49-F238E27FC236}">
                <a16:creationId xmlns:a16="http://schemas.microsoft.com/office/drawing/2014/main" id="{83EADF57-5247-7149-B8BE-B99D111335EF}"/>
              </a:ext>
            </a:extLst>
          </p:cNvPr>
          <p:cNvSpPr>
            <a:spLocks noChangeArrowheads="1"/>
          </p:cNvSpPr>
          <p:nvPr/>
        </p:nvSpPr>
        <p:spPr bwMode="auto">
          <a:xfrm>
            <a:off x="1272209" y="1905001"/>
            <a:ext cx="4671391" cy="126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buClr>
                <a:schemeClr val="tx2"/>
              </a:buClr>
              <a:buSzPct val="75000"/>
              <a:buFont typeface="Monotype Sorts" pitchFamily="2" charset="2"/>
              <a:buNone/>
            </a:pPr>
            <a:r>
              <a:rPr lang="en-US" altLang="en-US" sz="1400" dirty="0">
                <a:latin typeface="Courier New" panose="02070309020205020404" pitchFamily="49" charset="0"/>
                <a:cs typeface="Courier New" panose="02070309020205020404" pitchFamily="49" charset="0"/>
              </a:rPr>
              <a:t>int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 0;</a:t>
            </a:r>
          </a:p>
          <a:p>
            <a:pPr>
              <a:lnSpc>
                <a:spcPct val="90000"/>
              </a:lnSpc>
              <a:buClr>
                <a:schemeClr val="tx2"/>
              </a:buClr>
              <a:buSzPct val="75000"/>
              <a:buFont typeface="Monotype Sorts" pitchFamily="2" charset="2"/>
              <a:buNone/>
            </a:pPr>
            <a:r>
              <a:rPr lang="en-US" altLang="en-US" sz="1400" dirty="0">
                <a:latin typeface="Courier New" panose="02070309020205020404" pitchFamily="49" charset="0"/>
                <a:cs typeface="Courier New" panose="02070309020205020404" pitchFamily="49" charset="0"/>
              </a:rPr>
              <a:t>while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&lt; 100) {</a:t>
            </a:r>
          </a:p>
          <a:p>
            <a:pPr>
              <a:lnSpc>
                <a:spcPct val="90000"/>
              </a:lnSpc>
              <a:buClr>
                <a:schemeClr val="tx2"/>
              </a:buClr>
              <a:buSzPct val="75000"/>
              <a:buFont typeface="Monotype Sorts" pitchFamily="2" charset="2"/>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System.out.println</a:t>
            </a:r>
            <a:r>
              <a:rPr lang="en-US" altLang="en-US" sz="1400" dirty="0">
                <a:latin typeface="Courier New" panose="02070309020205020404" pitchFamily="49" charset="0"/>
                <a:cs typeface="Courier New" panose="02070309020205020404" pitchFamily="49" charset="0"/>
              </a:rPr>
              <a:t>(</a:t>
            </a:r>
          </a:p>
          <a:p>
            <a:pPr>
              <a:lnSpc>
                <a:spcPct val="90000"/>
              </a:lnSpc>
              <a:buClr>
                <a:schemeClr val="tx2"/>
              </a:buClr>
              <a:buSzPct val="75000"/>
              <a:buFont typeface="Monotype Sorts" pitchFamily="2" charset="2"/>
              <a:buNone/>
            </a:pPr>
            <a:r>
              <a:rPr lang="en-US" altLang="en-US" sz="1400" dirty="0">
                <a:latin typeface="Courier New" panose="02070309020205020404" pitchFamily="49" charset="0"/>
                <a:cs typeface="Courier New" panose="02070309020205020404" pitchFamily="49" charset="0"/>
              </a:rPr>
              <a:t>    "Welcome to Java!");</a:t>
            </a:r>
          </a:p>
          <a:p>
            <a:pPr>
              <a:lnSpc>
                <a:spcPct val="90000"/>
              </a:lnSpc>
              <a:buClr>
                <a:schemeClr val="tx2"/>
              </a:buClr>
              <a:buSzPct val="75000"/>
              <a:buFont typeface="Monotype Sorts" pitchFamily="2" charset="2"/>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a:t>
            </a:r>
          </a:p>
          <a:p>
            <a:pPr>
              <a:lnSpc>
                <a:spcPct val="90000"/>
              </a:lnSpc>
              <a:buClr>
                <a:schemeClr val="tx2"/>
              </a:buClr>
              <a:buSzPct val="75000"/>
              <a:buFont typeface="Monotype Sorts" pitchFamily="2" charset="2"/>
              <a:buNone/>
            </a:pPr>
            <a:r>
              <a:rPr lang="en-US" altLang="en-US" sz="1400" dirty="0">
                <a:latin typeface="Courier New" panose="02070309020205020404" pitchFamily="49" charset="0"/>
                <a:cs typeface="Courier New" panose="02070309020205020404" pitchFamily="49" charset="0"/>
              </a:rPr>
              <a:t>}</a:t>
            </a:r>
          </a:p>
        </p:txBody>
      </p:sp>
      <p:sp>
        <p:nvSpPr>
          <p:cNvPr id="96262" name="Rectangle 6">
            <a:extLst>
              <a:ext uri="{FF2B5EF4-FFF2-40B4-BE49-F238E27FC236}">
                <a16:creationId xmlns:a16="http://schemas.microsoft.com/office/drawing/2014/main" id="{6D75A0AB-452D-2B4F-882C-25AC5B350856}"/>
              </a:ext>
            </a:extLst>
          </p:cNvPr>
          <p:cNvSpPr>
            <a:spLocks noChangeArrowheads="1"/>
          </p:cNvSpPr>
          <p:nvPr/>
        </p:nvSpPr>
        <p:spPr bwMode="auto">
          <a:xfrm>
            <a:off x="4724400" y="18859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96261" name="Object 5">
            <a:extLst>
              <a:ext uri="{FF2B5EF4-FFF2-40B4-BE49-F238E27FC236}">
                <a16:creationId xmlns:a16="http://schemas.microsoft.com/office/drawing/2014/main" id="{380D456F-99A1-D94C-8D72-DEC09866437D}"/>
              </a:ext>
            </a:extLst>
          </p:cNvPr>
          <p:cNvGraphicFramePr>
            <a:graphicFrameLocks noChangeAspect="1"/>
          </p:cNvGraphicFramePr>
          <p:nvPr>
            <p:extLst>
              <p:ext uri="{D42A27DB-BD31-4B8C-83A1-F6EECF244321}">
                <p14:modId xmlns:p14="http://schemas.microsoft.com/office/powerpoint/2010/main" val="4141362630"/>
              </p:ext>
            </p:extLst>
          </p:nvPr>
        </p:nvGraphicFramePr>
        <p:xfrm>
          <a:off x="5707062" y="1726095"/>
          <a:ext cx="4198938" cy="4724400"/>
        </p:xfrm>
        <a:graphic>
          <a:graphicData uri="http://schemas.openxmlformats.org/presentationml/2006/ole">
            <mc:AlternateContent xmlns:mc="http://schemas.openxmlformats.org/markup-compatibility/2006">
              <mc:Choice xmlns:v="urn:schemas-microsoft-com:vml" Requires="v">
                <p:oleObj spid="_x0000_s99050" r:id="rId3" imgW="16459200" imgH="18516600" progId="Word.Picture.8">
                  <p:embed/>
                </p:oleObj>
              </mc:Choice>
              <mc:Fallback>
                <p:oleObj r:id="rId3" imgW="16459200" imgH="18516600" progId="Word.Picture.8">
                  <p:embed/>
                  <p:pic>
                    <p:nvPicPr>
                      <p:cNvPr id="96261" name="Object 5">
                        <a:extLst>
                          <a:ext uri="{FF2B5EF4-FFF2-40B4-BE49-F238E27FC236}">
                            <a16:creationId xmlns:a16="http://schemas.microsoft.com/office/drawing/2014/main" id="{380D456F-99A1-D94C-8D72-DEC0986643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7062" y="1726095"/>
                        <a:ext cx="4198938" cy="472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15736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BC20188C-C7DA-964C-88D8-6C869EA05573}"/>
              </a:ext>
            </a:extLst>
          </p:cNvPr>
          <p:cNvSpPr>
            <a:spLocks noGrp="1" noChangeArrowheads="1"/>
          </p:cNvSpPr>
          <p:nvPr>
            <p:ph type="title"/>
          </p:nvPr>
        </p:nvSpPr>
        <p:spPr>
          <a:xfrm>
            <a:off x="1351722" y="0"/>
            <a:ext cx="8630478" cy="1428750"/>
          </a:xfrm>
        </p:spPr>
        <p:txBody>
          <a:bodyPr>
            <a:normAutofit/>
          </a:bodyPr>
          <a:lstStyle/>
          <a:p>
            <a:r>
              <a:rPr lang="en-US" altLang="en-US" sz="4000" dirty="0">
                <a:latin typeface="+mn-lt"/>
              </a:rPr>
              <a:t>do-while Loop</a:t>
            </a:r>
            <a:endParaRPr lang="en-US" altLang="en-US" sz="4000" dirty="0">
              <a:solidFill>
                <a:schemeClr val="tx1"/>
              </a:solidFill>
              <a:latin typeface="+mn-lt"/>
            </a:endParaRPr>
          </a:p>
        </p:txBody>
      </p:sp>
      <p:sp>
        <p:nvSpPr>
          <p:cNvPr id="60428" name="Rectangle 12">
            <a:extLst>
              <a:ext uri="{FF2B5EF4-FFF2-40B4-BE49-F238E27FC236}">
                <a16:creationId xmlns:a16="http://schemas.microsoft.com/office/drawing/2014/main" id="{86435F1E-65FA-6B45-B4DC-5072ACF06543}"/>
              </a:ext>
            </a:extLst>
          </p:cNvPr>
          <p:cNvSpPr>
            <a:spLocks noChangeArrowheads="1"/>
          </p:cNvSpPr>
          <p:nvPr/>
        </p:nvSpPr>
        <p:spPr bwMode="auto">
          <a:xfrm>
            <a:off x="4979988" y="22288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60427" name="Object 11">
            <a:extLst>
              <a:ext uri="{FF2B5EF4-FFF2-40B4-BE49-F238E27FC236}">
                <a16:creationId xmlns:a16="http://schemas.microsoft.com/office/drawing/2014/main" id="{5B783FC3-4EE8-8A4D-86AD-D38DF4349F9A}"/>
              </a:ext>
            </a:extLst>
          </p:cNvPr>
          <p:cNvGraphicFramePr>
            <a:graphicFrameLocks noChangeAspect="1"/>
          </p:cNvGraphicFramePr>
          <p:nvPr/>
        </p:nvGraphicFramePr>
        <p:xfrm>
          <a:off x="7239000" y="1219200"/>
          <a:ext cx="3259138" cy="3505200"/>
        </p:xfrm>
        <a:graphic>
          <a:graphicData uri="http://schemas.openxmlformats.org/presentationml/2006/ole">
            <mc:AlternateContent xmlns:mc="http://schemas.openxmlformats.org/markup-compatibility/2006">
              <mc:Choice xmlns:v="urn:schemas-microsoft-com:vml" Requires="v">
                <p:oleObj spid="_x0000_s102122" r:id="rId3" imgW="13373100" imgH="14401800" progId="Word.Picture.8">
                  <p:embed/>
                </p:oleObj>
              </mc:Choice>
              <mc:Fallback>
                <p:oleObj r:id="rId3" imgW="13373100" imgH="14401800" progId="Word.Picture.8">
                  <p:embed/>
                  <p:pic>
                    <p:nvPicPr>
                      <p:cNvPr id="60427" name="Object 11">
                        <a:extLst>
                          <a:ext uri="{FF2B5EF4-FFF2-40B4-BE49-F238E27FC236}">
                            <a16:creationId xmlns:a16="http://schemas.microsoft.com/office/drawing/2014/main" id="{5B783FC3-4EE8-8A4D-86AD-D38DF4349F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219200"/>
                        <a:ext cx="3259138" cy="350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9" name="Rectangle 13">
            <a:extLst>
              <a:ext uri="{FF2B5EF4-FFF2-40B4-BE49-F238E27FC236}">
                <a16:creationId xmlns:a16="http://schemas.microsoft.com/office/drawing/2014/main" id="{0AB03536-EE9A-C047-BB28-EC553DDD75BB}"/>
              </a:ext>
            </a:extLst>
          </p:cNvPr>
          <p:cNvSpPr>
            <a:spLocks noChangeArrowheads="1"/>
          </p:cNvSpPr>
          <p:nvPr/>
        </p:nvSpPr>
        <p:spPr bwMode="auto">
          <a:xfrm>
            <a:off x="1351722" y="1551382"/>
            <a:ext cx="56388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tx2"/>
              </a:buClr>
              <a:buSzPct val="75000"/>
              <a:buFont typeface="Monotype Sorts" pitchFamily="2" charset="2"/>
              <a:buNone/>
            </a:pPr>
            <a:r>
              <a:rPr lang="en-US" altLang="en-US" sz="1400" dirty="0">
                <a:latin typeface="Courier New" panose="02070309020205020404" pitchFamily="49" charset="0"/>
                <a:cs typeface="Courier New" panose="02070309020205020404" pitchFamily="49" charset="0"/>
              </a:rPr>
              <a:t>do {</a:t>
            </a:r>
          </a:p>
          <a:p>
            <a:pPr>
              <a:spcBef>
                <a:spcPct val="50000"/>
              </a:spcBef>
              <a:buClr>
                <a:schemeClr val="tx2"/>
              </a:buClr>
              <a:buSzPct val="75000"/>
              <a:buFont typeface="Monotype Sorts" pitchFamily="2" charset="2"/>
              <a:buNone/>
            </a:pPr>
            <a:r>
              <a:rPr lang="en-US" altLang="en-US" sz="1400" dirty="0">
                <a:latin typeface="Courier New" panose="02070309020205020404" pitchFamily="49" charset="0"/>
                <a:cs typeface="Courier New" panose="02070309020205020404" pitchFamily="49" charset="0"/>
              </a:rPr>
              <a:t>  // Loop body;</a:t>
            </a:r>
          </a:p>
          <a:p>
            <a:pPr>
              <a:spcBef>
                <a:spcPct val="50000"/>
              </a:spcBef>
              <a:buClr>
                <a:schemeClr val="tx2"/>
              </a:buClr>
              <a:buSzPct val="75000"/>
              <a:buFont typeface="Monotype Sorts" pitchFamily="2" charset="2"/>
              <a:buNone/>
            </a:pPr>
            <a:r>
              <a:rPr lang="en-US" altLang="en-US" sz="1400" dirty="0">
                <a:latin typeface="Courier New" panose="02070309020205020404" pitchFamily="49" charset="0"/>
                <a:cs typeface="Courier New" panose="02070309020205020404" pitchFamily="49" charset="0"/>
              </a:rPr>
              <a:t>} while (continue-condition);</a:t>
            </a:r>
          </a:p>
        </p:txBody>
      </p:sp>
    </p:spTree>
    <p:extLst>
      <p:ext uri="{BB962C8B-B14F-4D97-AF65-F5344CB8AC3E}">
        <p14:creationId xmlns:p14="http://schemas.microsoft.com/office/powerpoint/2010/main" val="56684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FBB766-1BC9-2947-B4FE-580ACF69F000}"/>
              </a:ext>
            </a:extLst>
          </p:cNvPr>
          <p:cNvSpPr>
            <a:spLocks noGrp="1"/>
          </p:cNvSpPr>
          <p:nvPr>
            <p:ph type="sldNum" sz="quarter" idx="12"/>
          </p:nvPr>
        </p:nvSpPr>
        <p:spPr/>
        <p:txBody>
          <a:bodyPr/>
          <a:lstStyle/>
          <a:p>
            <a:fld id="{A4162AFA-03C6-214D-9CDA-F96225199B5F}" type="slidenum">
              <a:rPr lang="en-US" altLang="en-US"/>
              <a:pPr/>
              <a:t>3</a:t>
            </a:fld>
            <a:endParaRPr lang="en-US" altLang="en-US"/>
          </a:p>
        </p:txBody>
      </p:sp>
      <p:sp>
        <p:nvSpPr>
          <p:cNvPr id="74754" name="Rectangle 2">
            <a:extLst>
              <a:ext uri="{FF2B5EF4-FFF2-40B4-BE49-F238E27FC236}">
                <a16:creationId xmlns:a16="http://schemas.microsoft.com/office/drawing/2014/main" id="{37E7BD34-96F1-5544-82FA-1D25D479916E}"/>
              </a:ext>
            </a:extLst>
          </p:cNvPr>
          <p:cNvSpPr>
            <a:spLocks noGrp="1" noChangeArrowheads="1"/>
          </p:cNvSpPr>
          <p:nvPr>
            <p:ph type="title"/>
          </p:nvPr>
        </p:nvSpPr>
        <p:spPr>
          <a:xfrm>
            <a:off x="954157" y="0"/>
            <a:ext cx="9028044" cy="1428750"/>
          </a:xfrm>
        </p:spPr>
        <p:txBody>
          <a:bodyPr>
            <a:normAutofit/>
          </a:bodyPr>
          <a:lstStyle/>
          <a:p>
            <a:r>
              <a:rPr lang="en-US" altLang="en-US" sz="4000" dirty="0">
                <a:latin typeface="+mn-lt"/>
              </a:rPr>
              <a:t>History of Java</a:t>
            </a:r>
          </a:p>
        </p:txBody>
      </p:sp>
      <p:sp>
        <p:nvSpPr>
          <p:cNvPr id="74755" name="Rectangle 3">
            <a:extLst>
              <a:ext uri="{FF2B5EF4-FFF2-40B4-BE49-F238E27FC236}">
                <a16:creationId xmlns:a16="http://schemas.microsoft.com/office/drawing/2014/main" id="{B10DEF45-979B-D14A-A493-077A8C519D5B}"/>
              </a:ext>
            </a:extLst>
          </p:cNvPr>
          <p:cNvSpPr>
            <a:spLocks noGrp="1" noChangeArrowheads="1"/>
          </p:cNvSpPr>
          <p:nvPr>
            <p:ph type="body" idx="1"/>
          </p:nvPr>
        </p:nvSpPr>
        <p:spPr>
          <a:xfrm>
            <a:off x="954157" y="1327150"/>
            <a:ext cx="10674625" cy="5029200"/>
          </a:xfrm>
        </p:spPr>
        <p:txBody>
          <a:bodyPr>
            <a:normAutofit/>
          </a:bodyPr>
          <a:lstStyle/>
          <a:p>
            <a:r>
              <a:rPr lang="en-IN" sz="1400" b="1" dirty="0"/>
              <a:t>James Gosling</a:t>
            </a:r>
            <a:r>
              <a:rPr lang="en-IN" sz="1400" dirty="0"/>
              <a:t>, </a:t>
            </a:r>
            <a:r>
              <a:rPr lang="en-IN" sz="1400" b="1" dirty="0"/>
              <a:t>Mike Sheridan</a:t>
            </a:r>
            <a:r>
              <a:rPr lang="en-IN" sz="1400" dirty="0"/>
              <a:t>, and </a:t>
            </a:r>
            <a:r>
              <a:rPr lang="en-IN" sz="1400" b="1" dirty="0"/>
              <a:t>Patrick Naughton</a:t>
            </a:r>
            <a:r>
              <a:rPr lang="en-IN" sz="1400" dirty="0"/>
              <a:t> initiated the Java language project in June 1991. The small team of sun engineers called </a:t>
            </a:r>
            <a:r>
              <a:rPr lang="en-IN" sz="1400" b="1" dirty="0"/>
              <a:t>Green Team</a:t>
            </a:r>
            <a:r>
              <a:rPr lang="en-IN" sz="1400" dirty="0"/>
              <a:t>.</a:t>
            </a:r>
          </a:p>
          <a:p>
            <a:r>
              <a:rPr lang="en-IN" sz="1400" dirty="0"/>
              <a:t>Originally designed for small, embedded systems in electronic appliances like set-top boxes.</a:t>
            </a:r>
          </a:p>
          <a:p>
            <a:r>
              <a:rPr lang="en-IN" sz="1400" dirty="0"/>
              <a:t>Firstly, it was called </a:t>
            </a:r>
            <a:r>
              <a:rPr lang="en-IN" sz="1400" b="1" dirty="0"/>
              <a:t>"</a:t>
            </a:r>
            <a:r>
              <a:rPr lang="en-IN" sz="1400" b="1" dirty="0" err="1"/>
              <a:t>Greentalk</a:t>
            </a:r>
            <a:r>
              <a:rPr lang="en-IN" sz="1400" b="1" dirty="0"/>
              <a:t>"</a:t>
            </a:r>
            <a:r>
              <a:rPr lang="en-IN" sz="1400" dirty="0"/>
              <a:t> by James Gosling, and file extension was .</a:t>
            </a:r>
            <a:r>
              <a:rPr lang="en-IN" sz="1400" dirty="0" err="1"/>
              <a:t>gt.</a:t>
            </a:r>
            <a:r>
              <a:rPr lang="en-IN" sz="1400" dirty="0"/>
              <a:t> After that, it was called </a:t>
            </a:r>
            <a:r>
              <a:rPr lang="en-IN" sz="1400" b="1" dirty="0"/>
              <a:t>Oak</a:t>
            </a:r>
            <a:r>
              <a:rPr lang="en-IN" sz="1400" dirty="0"/>
              <a:t> and was developed as a part of the Green project.</a:t>
            </a:r>
          </a:p>
          <a:p>
            <a:r>
              <a:rPr lang="en-IN" sz="1400" b="1" dirty="0"/>
              <a:t>Why Oak?</a:t>
            </a:r>
            <a:r>
              <a:rPr lang="en-IN" sz="1400" dirty="0"/>
              <a:t> Oak is a symbol of strength and chosen as a national tree of many countries like U.S.A., France, Germany, Romania, etc.</a:t>
            </a:r>
          </a:p>
          <a:p>
            <a:r>
              <a:rPr lang="en-IN" sz="1400" dirty="0"/>
              <a:t>In 1995, Oak was renamed as </a:t>
            </a:r>
            <a:r>
              <a:rPr lang="en-IN" sz="1400" b="1" dirty="0"/>
              <a:t>"Java"</a:t>
            </a:r>
            <a:r>
              <a:rPr lang="en-IN" sz="1400" dirty="0"/>
              <a:t> because it was already a trademark by Oak Technologies.</a:t>
            </a:r>
          </a:p>
          <a:p>
            <a:r>
              <a:rPr lang="en-IN" sz="1400" b="1" dirty="0"/>
              <a:t>Why had they chosen java name for java language?</a:t>
            </a:r>
            <a:r>
              <a:rPr lang="en-IN" sz="1400" dirty="0"/>
              <a:t> The team gathered to choose a new name. The suggested words were "dynamic", "revolutionary", "Silk", "jolt", "DNA", etc. They wanted something that reflected the essence of the technology: revolutionary, dynamic, lively, cool, unique, and easy to spell and fun to say.</a:t>
            </a:r>
          </a:p>
          <a:p>
            <a:r>
              <a:rPr lang="en-IN" sz="1400" dirty="0"/>
              <a:t>According to James Gosling, "Java was one of the top choices along with </a:t>
            </a:r>
            <a:r>
              <a:rPr lang="en-IN" sz="1400" b="1" dirty="0"/>
              <a:t>Silk</a:t>
            </a:r>
            <a:r>
              <a:rPr lang="en-IN" sz="1400" dirty="0"/>
              <a:t>". Since Java was so unique, most of the team members preferred Java than other names. </a:t>
            </a:r>
          </a:p>
          <a:p>
            <a:r>
              <a:rPr lang="en-IN" sz="1400" dirty="0"/>
              <a:t>Java is an island of Indonesia where first coffee was produced (called java coffee).</a:t>
            </a:r>
          </a:p>
          <a:p>
            <a:r>
              <a:rPr lang="en-IN" sz="1400" dirty="0"/>
              <a:t>Java is just a name, not an acronym.</a:t>
            </a:r>
          </a:p>
          <a:p>
            <a:endParaRPr lang="en-IN" sz="1400" dirty="0"/>
          </a:p>
        </p:txBody>
      </p:sp>
    </p:spTree>
    <p:extLst>
      <p:ext uri="{BB962C8B-B14F-4D97-AF65-F5344CB8AC3E}">
        <p14:creationId xmlns:p14="http://schemas.microsoft.com/office/powerpoint/2010/main" val="767548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421A1BF-C17D-464B-810A-A4BD8F572073}"/>
              </a:ext>
            </a:extLst>
          </p:cNvPr>
          <p:cNvSpPr>
            <a:spLocks noGrp="1" noChangeArrowheads="1"/>
          </p:cNvSpPr>
          <p:nvPr>
            <p:ph type="title"/>
          </p:nvPr>
        </p:nvSpPr>
        <p:spPr>
          <a:xfrm>
            <a:off x="1311965" y="0"/>
            <a:ext cx="8670235" cy="1428750"/>
          </a:xfrm>
        </p:spPr>
        <p:txBody>
          <a:bodyPr>
            <a:normAutofit/>
          </a:bodyPr>
          <a:lstStyle/>
          <a:p>
            <a:r>
              <a:rPr lang="en-US" altLang="en-US" sz="4000" dirty="0">
                <a:latin typeface="+mn-lt"/>
              </a:rPr>
              <a:t>for Loops</a:t>
            </a:r>
            <a:endParaRPr lang="en-US" altLang="en-US" sz="4000" b="1" dirty="0">
              <a:latin typeface="+mn-lt"/>
            </a:endParaRPr>
          </a:p>
        </p:txBody>
      </p:sp>
      <p:sp>
        <p:nvSpPr>
          <p:cNvPr id="81923" name="Rectangle 3">
            <a:extLst>
              <a:ext uri="{FF2B5EF4-FFF2-40B4-BE49-F238E27FC236}">
                <a16:creationId xmlns:a16="http://schemas.microsoft.com/office/drawing/2014/main" id="{50E3F6CE-8976-154B-B2E7-16FAEF4B629B}"/>
              </a:ext>
            </a:extLst>
          </p:cNvPr>
          <p:cNvSpPr>
            <a:spLocks noGrp="1" noChangeArrowheads="1"/>
          </p:cNvSpPr>
          <p:nvPr>
            <p:ph type="body" idx="1"/>
          </p:nvPr>
        </p:nvSpPr>
        <p:spPr>
          <a:xfrm>
            <a:off x="1311965" y="1245704"/>
            <a:ext cx="7772400" cy="5181600"/>
          </a:xfrm>
        </p:spPr>
        <p:txBody>
          <a:bodyPr>
            <a:normAutofit/>
          </a:bodyPr>
          <a:lstStyle/>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for (initial-action; loop-continuation-condition; action-after-each-iteration) {</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   //loop body;</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a:t>
            </a:r>
          </a:p>
          <a:p>
            <a:pPr>
              <a:spcBef>
                <a:spcPct val="0"/>
              </a:spcBef>
              <a:buFont typeface="Monotype Sorts" pitchFamily="2" charset="2"/>
              <a:buNone/>
            </a:pPr>
            <a:endParaRPr lang="en-US" altLang="en-US" sz="1400" dirty="0">
              <a:latin typeface="Courier New" panose="02070309020205020404" pitchFamily="49" charset="0"/>
              <a:cs typeface="Courier New" panose="02070309020205020404" pitchFamily="49" charset="0"/>
            </a:endParaRP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int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 0;</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while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&lt; 100) {</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System.out.println</a:t>
            </a:r>
            <a:r>
              <a:rPr lang="en-US" altLang="en-US" sz="1400" dirty="0">
                <a:latin typeface="Courier New" panose="02070309020205020404" pitchFamily="49" charset="0"/>
                <a:cs typeface="Courier New" panose="02070309020205020404" pitchFamily="49" charset="0"/>
              </a:rPr>
              <a:t>("Welcome to Java! ” +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a:t>
            </a:r>
          </a:p>
          <a:p>
            <a:pPr>
              <a:spcBef>
                <a:spcPct val="50000"/>
              </a:spcBef>
              <a:buFont typeface="Monotype Sorts" pitchFamily="2" charset="2"/>
              <a:buNone/>
            </a:pPr>
            <a:endParaRPr lang="en-US" altLang="en-US" sz="1400" dirty="0">
              <a:latin typeface="Courier New" panose="02070309020205020404" pitchFamily="49" charset="0"/>
              <a:cs typeface="Courier New" panose="02070309020205020404" pitchFamily="49" charset="0"/>
            </a:endParaRPr>
          </a:p>
          <a:p>
            <a:pPr>
              <a:spcBef>
                <a:spcPct val="50000"/>
              </a:spcBef>
              <a:buFont typeface="Monotype Sorts" pitchFamily="2" charset="2"/>
              <a:buNone/>
            </a:pPr>
            <a:endParaRPr lang="en-US" altLang="en-US" sz="1400" dirty="0">
              <a:latin typeface="Courier New" panose="02070309020205020404" pitchFamily="49" charset="0"/>
              <a:cs typeface="Courier New" panose="02070309020205020404" pitchFamily="49" charset="0"/>
            </a:endParaRPr>
          </a:p>
          <a:p>
            <a:pPr>
              <a:spcBef>
                <a:spcPct val="50000"/>
              </a:spcBef>
              <a:buFont typeface="Monotype Sorts" pitchFamily="2" charset="2"/>
              <a:buNone/>
            </a:pPr>
            <a:r>
              <a:rPr lang="en-US" altLang="en-US" sz="1400" dirty="0">
                <a:latin typeface="Courier New" panose="02070309020205020404" pitchFamily="49" charset="0"/>
                <a:cs typeface="Courier New" panose="02070309020205020404" pitchFamily="49" charset="0"/>
              </a:rPr>
              <a:t>Example:</a:t>
            </a:r>
          </a:p>
          <a:p>
            <a:pPr>
              <a:buFont typeface="Monotype Sorts" pitchFamily="2" charset="2"/>
              <a:buNone/>
            </a:pPr>
            <a:r>
              <a:rPr lang="en-US" altLang="en-US" sz="1400" dirty="0">
                <a:latin typeface="Courier New" panose="02070309020205020404" pitchFamily="49" charset="0"/>
                <a:cs typeface="Courier New" panose="02070309020205020404" pitchFamily="49" charset="0"/>
              </a:rPr>
              <a:t>int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for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 0;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&lt; 100;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	 </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System.out.println</a:t>
            </a:r>
            <a:r>
              <a:rPr lang="en-US" altLang="en-US" sz="1400" dirty="0">
                <a:latin typeface="Courier New" panose="02070309020205020404" pitchFamily="49" charset="0"/>
                <a:cs typeface="Courier New" panose="02070309020205020404" pitchFamily="49" charset="0"/>
              </a:rPr>
              <a:t>("Welcome to Java! ” +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a:t>
            </a:r>
          </a:p>
          <a:p>
            <a:pPr>
              <a:spcBef>
                <a:spcPct val="0"/>
              </a:spcBef>
              <a:buFont typeface="Monotype Sorts" pitchFamily="2" charset="2"/>
              <a:buNone/>
            </a:pPr>
            <a:r>
              <a:rPr lang="en-US" altLang="en-US" sz="1400" dirty="0">
                <a:latin typeface="Courier New" panose="02070309020205020404" pitchFamily="49" charset="0"/>
                <a:cs typeface="Courier New" panose="02070309020205020404" pitchFamily="49" charset="0"/>
              </a:rPr>
              <a:t>}</a:t>
            </a:r>
          </a:p>
        </p:txBody>
      </p:sp>
      <p:graphicFrame>
        <p:nvGraphicFramePr>
          <p:cNvPr id="4" name="Object 3">
            <a:extLst>
              <a:ext uri="{FF2B5EF4-FFF2-40B4-BE49-F238E27FC236}">
                <a16:creationId xmlns:a16="http://schemas.microsoft.com/office/drawing/2014/main" id="{6DFBF963-2879-E24D-8DB7-9333FC8A48DF}"/>
              </a:ext>
            </a:extLst>
          </p:cNvPr>
          <p:cNvGraphicFramePr>
            <a:graphicFrameLocks noChangeAspect="1"/>
          </p:cNvGraphicFramePr>
          <p:nvPr>
            <p:extLst>
              <p:ext uri="{D42A27DB-BD31-4B8C-83A1-F6EECF244321}">
                <p14:modId xmlns:p14="http://schemas.microsoft.com/office/powerpoint/2010/main" val="2458293131"/>
              </p:ext>
            </p:extLst>
          </p:nvPr>
        </p:nvGraphicFramePr>
        <p:xfrm>
          <a:off x="7731464" y="2203174"/>
          <a:ext cx="3259973" cy="3409122"/>
        </p:xfrm>
        <a:graphic>
          <a:graphicData uri="http://schemas.openxmlformats.org/presentationml/2006/ole">
            <mc:AlternateContent xmlns:mc="http://schemas.openxmlformats.org/markup-compatibility/2006">
              <mc:Choice xmlns:v="urn:schemas-microsoft-com:vml" Requires="v">
                <p:oleObj spid="_x0000_s112089" name="Picture" r:id="rId3" imgW="18097500" imgH="20904200" progId="Word.Picture.8">
                  <p:embed/>
                </p:oleObj>
              </mc:Choice>
              <mc:Fallback>
                <p:oleObj name="Picture" r:id="rId3" imgW="18097500" imgH="20904200" progId="Word.Picture.8">
                  <p:embed/>
                  <p:pic>
                    <p:nvPicPr>
                      <p:cNvPr id="82947" name="Object 3">
                        <a:extLst>
                          <a:ext uri="{FF2B5EF4-FFF2-40B4-BE49-F238E27FC236}">
                            <a16:creationId xmlns:a16="http://schemas.microsoft.com/office/drawing/2014/main" id="{B7E62B1F-A7F3-D140-A47D-F18DAD0BE8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727" t="11249" r="2727" b="5949"/>
                      <a:stretch>
                        <a:fillRect/>
                      </a:stretch>
                    </p:blipFill>
                    <p:spPr bwMode="auto">
                      <a:xfrm>
                        <a:off x="7731464" y="2203174"/>
                        <a:ext cx="3259973" cy="3409122"/>
                      </a:xfrm>
                      <a:prstGeom prst="rect">
                        <a:avLst/>
                      </a:prstGeom>
                      <a:noFill/>
                    </p:spPr>
                  </p:pic>
                </p:oleObj>
              </mc:Fallback>
            </mc:AlternateContent>
          </a:graphicData>
        </a:graphic>
      </p:graphicFrame>
    </p:spTree>
    <p:extLst>
      <p:ext uri="{BB962C8B-B14F-4D97-AF65-F5344CB8AC3E}">
        <p14:creationId xmlns:p14="http://schemas.microsoft.com/office/powerpoint/2010/main" val="122382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4D76316-EA02-6949-BB8D-C92B59778A96}"/>
              </a:ext>
            </a:extLst>
          </p:cNvPr>
          <p:cNvSpPr>
            <a:spLocks noGrp="1" noChangeArrowheads="1"/>
          </p:cNvSpPr>
          <p:nvPr>
            <p:ph type="title"/>
          </p:nvPr>
        </p:nvSpPr>
        <p:spPr>
          <a:xfrm>
            <a:off x="2209800" y="0"/>
            <a:ext cx="7772400" cy="1428750"/>
          </a:xfrm>
        </p:spPr>
        <p:txBody>
          <a:bodyPr>
            <a:normAutofit/>
          </a:bodyPr>
          <a:lstStyle/>
          <a:p>
            <a:r>
              <a:rPr lang="en-US" altLang="en-US" sz="4000" dirty="0">
                <a:latin typeface="+mn-lt"/>
              </a:rPr>
              <a:t>The break Keyword</a:t>
            </a:r>
          </a:p>
        </p:txBody>
      </p:sp>
      <p:graphicFrame>
        <p:nvGraphicFramePr>
          <p:cNvPr id="61448" name="Object 8">
            <a:extLst>
              <a:ext uri="{FF2B5EF4-FFF2-40B4-BE49-F238E27FC236}">
                <a16:creationId xmlns:a16="http://schemas.microsoft.com/office/drawing/2014/main" id="{650FFC09-580F-1047-A07B-6A0E5863818B}"/>
              </a:ext>
            </a:extLst>
          </p:cNvPr>
          <p:cNvGraphicFramePr>
            <a:graphicFrameLocks noChangeAspect="1"/>
          </p:cNvGraphicFramePr>
          <p:nvPr>
            <p:extLst>
              <p:ext uri="{D42A27DB-BD31-4B8C-83A1-F6EECF244321}">
                <p14:modId xmlns:p14="http://schemas.microsoft.com/office/powerpoint/2010/main" val="2497570193"/>
              </p:ext>
            </p:extLst>
          </p:nvPr>
        </p:nvGraphicFramePr>
        <p:xfrm>
          <a:off x="2801938" y="1287878"/>
          <a:ext cx="4837112" cy="5140325"/>
        </p:xfrm>
        <a:graphic>
          <a:graphicData uri="http://schemas.openxmlformats.org/presentationml/2006/ole">
            <mc:AlternateContent xmlns:mc="http://schemas.openxmlformats.org/markup-compatibility/2006">
              <mc:Choice xmlns:v="urn:schemas-microsoft-com:vml" Requires="v">
                <p:oleObj spid="_x0000_s110314" name="Picture" r:id="rId3" imgW="20154900" imgH="19862800" progId="Word.Picture.8">
                  <p:embed/>
                </p:oleObj>
              </mc:Choice>
              <mc:Fallback>
                <p:oleObj name="Picture" r:id="rId3" imgW="20154900" imgH="19862800" progId="Word.Picture.8">
                  <p:embed/>
                  <p:pic>
                    <p:nvPicPr>
                      <p:cNvPr id="61448" name="Object 8">
                        <a:extLst>
                          <a:ext uri="{FF2B5EF4-FFF2-40B4-BE49-F238E27FC236}">
                            <a16:creationId xmlns:a16="http://schemas.microsoft.com/office/drawing/2014/main" id="{650FFC09-580F-1047-A07B-6A0E586381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758" t="2850" r="5562" b="11949"/>
                      <a:stretch>
                        <a:fillRect/>
                      </a:stretch>
                    </p:blipFill>
                    <p:spPr bwMode="auto">
                      <a:xfrm>
                        <a:off x="2801938" y="1287878"/>
                        <a:ext cx="4837112" cy="51403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84497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917C0B7-33BE-1A42-8CC2-B8445A8EC50C}"/>
              </a:ext>
            </a:extLst>
          </p:cNvPr>
          <p:cNvSpPr>
            <a:spLocks noGrp="1" noChangeArrowheads="1"/>
          </p:cNvSpPr>
          <p:nvPr>
            <p:ph type="title"/>
          </p:nvPr>
        </p:nvSpPr>
        <p:spPr>
          <a:xfrm>
            <a:off x="1321905" y="0"/>
            <a:ext cx="8660296" cy="1428750"/>
          </a:xfrm>
        </p:spPr>
        <p:txBody>
          <a:bodyPr>
            <a:normAutofit/>
          </a:bodyPr>
          <a:lstStyle/>
          <a:p>
            <a:r>
              <a:rPr lang="en-US" altLang="en-US" sz="4000" dirty="0">
                <a:latin typeface="+mn-lt"/>
              </a:rPr>
              <a:t>The continue Keyword</a:t>
            </a:r>
          </a:p>
        </p:txBody>
      </p:sp>
      <p:graphicFrame>
        <p:nvGraphicFramePr>
          <p:cNvPr id="62472" name="Object 8">
            <a:extLst>
              <a:ext uri="{FF2B5EF4-FFF2-40B4-BE49-F238E27FC236}">
                <a16:creationId xmlns:a16="http://schemas.microsoft.com/office/drawing/2014/main" id="{7CA9A617-2046-CA40-820C-239D7997B43D}"/>
              </a:ext>
            </a:extLst>
          </p:cNvPr>
          <p:cNvGraphicFramePr>
            <a:graphicFrameLocks noChangeAspect="1"/>
          </p:cNvGraphicFramePr>
          <p:nvPr>
            <p:extLst>
              <p:ext uri="{D42A27DB-BD31-4B8C-83A1-F6EECF244321}">
                <p14:modId xmlns:p14="http://schemas.microsoft.com/office/powerpoint/2010/main" val="3123644968"/>
              </p:ext>
            </p:extLst>
          </p:nvPr>
        </p:nvGraphicFramePr>
        <p:xfrm>
          <a:off x="3487738" y="1277939"/>
          <a:ext cx="4837112" cy="5140325"/>
        </p:xfrm>
        <a:graphic>
          <a:graphicData uri="http://schemas.openxmlformats.org/presentationml/2006/ole">
            <mc:AlternateContent xmlns:mc="http://schemas.openxmlformats.org/markup-compatibility/2006">
              <mc:Choice xmlns:v="urn:schemas-microsoft-com:vml" Requires="v">
                <p:oleObj spid="_x0000_s111338" name="Picture" r:id="rId3" imgW="20154900" imgH="19862800" progId="Word.Picture.8">
                  <p:embed/>
                </p:oleObj>
              </mc:Choice>
              <mc:Fallback>
                <p:oleObj name="Picture" r:id="rId3" imgW="20154900" imgH="19862800" progId="Word.Picture.8">
                  <p:embed/>
                  <p:pic>
                    <p:nvPicPr>
                      <p:cNvPr id="62472" name="Object 8">
                        <a:extLst>
                          <a:ext uri="{FF2B5EF4-FFF2-40B4-BE49-F238E27FC236}">
                            <a16:creationId xmlns:a16="http://schemas.microsoft.com/office/drawing/2014/main" id="{7CA9A617-2046-CA40-820C-239D7997B4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758" t="2850" r="5562" b="11949"/>
                      <a:stretch>
                        <a:fillRect/>
                      </a:stretch>
                    </p:blipFill>
                    <p:spPr bwMode="auto">
                      <a:xfrm>
                        <a:off x="3487738" y="1277939"/>
                        <a:ext cx="4837112" cy="51403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74915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6A6E-85CB-1D41-9795-88329F9FF392}"/>
              </a:ext>
            </a:extLst>
          </p:cNvPr>
          <p:cNvSpPr>
            <a:spLocks noGrp="1"/>
          </p:cNvSpPr>
          <p:nvPr>
            <p:ph type="title"/>
          </p:nvPr>
        </p:nvSpPr>
        <p:spPr>
          <a:xfrm>
            <a:off x="838200" y="0"/>
            <a:ext cx="10515600" cy="1325563"/>
          </a:xfrm>
        </p:spPr>
        <p:txBody>
          <a:bodyPr>
            <a:normAutofit/>
          </a:bodyPr>
          <a:lstStyle/>
          <a:p>
            <a:r>
              <a:rPr lang="en-US" sz="4000" dirty="0">
                <a:latin typeface="+mn-lt"/>
              </a:rPr>
              <a:t>Exception Handling</a:t>
            </a:r>
          </a:p>
        </p:txBody>
      </p:sp>
      <p:pic>
        <p:nvPicPr>
          <p:cNvPr id="4" name="Content Placeholder 3">
            <a:extLst>
              <a:ext uri="{FF2B5EF4-FFF2-40B4-BE49-F238E27FC236}">
                <a16:creationId xmlns:a16="http://schemas.microsoft.com/office/drawing/2014/main" id="{4CC2E1A4-0F39-104A-A612-18FC88C3EB2A}"/>
              </a:ext>
            </a:extLst>
          </p:cNvPr>
          <p:cNvPicPr>
            <a:picLocks noGrp="1" noChangeAspect="1"/>
          </p:cNvPicPr>
          <p:nvPr>
            <p:ph idx="1"/>
          </p:nvPr>
        </p:nvPicPr>
        <p:blipFill>
          <a:blip r:embed="rId2"/>
          <a:stretch>
            <a:fillRect/>
          </a:stretch>
        </p:blipFill>
        <p:spPr>
          <a:xfrm>
            <a:off x="6803718" y="1421296"/>
            <a:ext cx="3783437" cy="4301113"/>
          </a:xfrm>
          <a:prstGeom prst="rect">
            <a:avLst/>
          </a:prstGeom>
        </p:spPr>
      </p:pic>
      <p:sp>
        <p:nvSpPr>
          <p:cNvPr id="6" name="TextBox 5">
            <a:extLst>
              <a:ext uri="{FF2B5EF4-FFF2-40B4-BE49-F238E27FC236}">
                <a16:creationId xmlns:a16="http://schemas.microsoft.com/office/drawing/2014/main" id="{2A5159B1-208A-EE47-B775-A3E20B3237B4}"/>
              </a:ext>
            </a:extLst>
          </p:cNvPr>
          <p:cNvSpPr txBox="1"/>
          <p:nvPr/>
        </p:nvSpPr>
        <p:spPr>
          <a:xfrm>
            <a:off x="976184" y="1977081"/>
            <a:ext cx="5011988" cy="2462213"/>
          </a:xfrm>
          <a:prstGeom prst="rect">
            <a:avLst/>
          </a:prstGeom>
          <a:noFill/>
        </p:spPr>
        <p:txBody>
          <a:bodyPr wrap="square" rtlCol="0">
            <a:spAutoFit/>
          </a:bodyPr>
          <a:lstStyle/>
          <a:p>
            <a:r>
              <a:rPr lang="en-IN" sz="1400" dirty="0">
                <a:latin typeface="Courier New" panose="02070309020205020404" pitchFamily="49" charset="0"/>
                <a:cs typeface="Courier New" panose="02070309020205020404" pitchFamily="49" charset="0"/>
              </a:rPr>
              <a:t>try {</a:t>
            </a:r>
          </a:p>
          <a:p>
            <a:r>
              <a:rPr lang="en-IN" sz="1400" dirty="0">
                <a:latin typeface="Courier New" panose="02070309020205020404" pitchFamily="49" charset="0"/>
                <a:cs typeface="Courier New" panose="02070309020205020404" pitchFamily="49" charset="0"/>
              </a:rPr>
              <a:t>    //open file</a:t>
            </a:r>
          </a:p>
          <a:p>
            <a:r>
              <a:rPr lang="en-IN" sz="1400" dirty="0">
                <a:latin typeface="Courier New" panose="02070309020205020404" pitchFamily="49" charset="0"/>
                <a:cs typeface="Courier New" panose="02070309020205020404" pitchFamily="49" charset="0"/>
              </a:rPr>
              <a:t>    //read file</a:t>
            </a:r>
          </a:p>
          <a:p>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catch(Exception e) {</a:t>
            </a:r>
          </a:p>
          <a:p>
            <a:r>
              <a:rPr lang="en-IN" sz="1400" dirty="0">
                <a:latin typeface="Courier New" panose="02070309020205020404" pitchFamily="49" charset="0"/>
                <a:cs typeface="Courier New" panose="02070309020205020404" pitchFamily="49" charset="0"/>
              </a:rPr>
              <a:t>    //handle exception while reading the file</a:t>
            </a:r>
          </a:p>
          <a:p>
            <a:r>
              <a:rPr lang="en-IN" sz="1400" dirty="0">
                <a:latin typeface="Courier New" panose="02070309020205020404" pitchFamily="49" charset="0"/>
                <a:cs typeface="Courier New" panose="02070309020205020404" pitchFamily="49" charset="0"/>
              </a:rPr>
              <a:t>}</a:t>
            </a:r>
          </a:p>
          <a:p>
            <a:r>
              <a:rPr lang="en-IN" sz="1400" dirty="0">
                <a:latin typeface="Courier New" panose="02070309020205020404" pitchFamily="49" charset="0"/>
                <a:cs typeface="Courier New" panose="02070309020205020404" pitchFamily="49" charset="0"/>
              </a:rPr>
              <a:t>finally {</a:t>
            </a:r>
          </a:p>
          <a:p>
            <a:r>
              <a:rPr lang="en-IN" sz="1400" dirty="0">
                <a:latin typeface="Courier New" panose="02070309020205020404" pitchFamily="49" charset="0"/>
                <a:cs typeface="Courier New" panose="02070309020205020404" pitchFamily="49" charset="0"/>
              </a:rPr>
              <a:t>    //close the file</a:t>
            </a:r>
          </a:p>
          <a:p>
            <a:r>
              <a:rPr lang="en-IN"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6071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DC4C-1137-3147-88FF-CE3FD9749E29}"/>
              </a:ext>
            </a:extLst>
          </p:cNvPr>
          <p:cNvSpPr>
            <a:spLocks noGrp="1"/>
          </p:cNvSpPr>
          <p:nvPr>
            <p:ph type="title"/>
          </p:nvPr>
        </p:nvSpPr>
        <p:spPr>
          <a:xfrm>
            <a:off x="838200" y="18255"/>
            <a:ext cx="10515600" cy="1325563"/>
          </a:xfrm>
        </p:spPr>
        <p:txBody>
          <a:bodyPr>
            <a:normAutofit/>
          </a:bodyPr>
          <a:lstStyle/>
          <a:p>
            <a:r>
              <a:rPr lang="en-US" sz="4000" dirty="0">
                <a:latin typeface="+mn-lt"/>
              </a:rPr>
              <a:t>REST API</a:t>
            </a:r>
          </a:p>
        </p:txBody>
      </p:sp>
      <p:sp>
        <p:nvSpPr>
          <p:cNvPr id="3" name="Content Placeholder 2">
            <a:extLst>
              <a:ext uri="{FF2B5EF4-FFF2-40B4-BE49-F238E27FC236}">
                <a16:creationId xmlns:a16="http://schemas.microsoft.com/office/drawing/2014/main" id="{D2FD9D22-3375-624B-95C9-A831F43A0AA5}"/>
              </a:ext>
            </a:extLst>
          </p:cNvPr>
          <p:cNvSpPr>
            <a:spLocks noGrp="1"/>
          </p:cNvSpPr>
          <p:nvPr>
            <p:ph idx="1"/>
          </p:nvPr>
        </p:nvSpPr>
        <p:spPr>
          <a:xfrm>
            <a:off x="838200" y="1343818"/>
            <a:ext cx="10515600" cy="4566824"/>
          </a:xfrm>
        </p:spPr>
        <p:txBody>
          <a:bodyPr>
            <a:normAutofit/>
          </a:bodyPr>
          <a:lstStyle/>
          <a:p>
            <a:r>
              <a:rPr lang="en-IN" sz="1400" dirty="0"/>
              <a:t>REST stands for </a:t>
            </a:r>
            <a:r>
              <a:rPr lang="en-IN" sz="1400" dirty="0" err="1"/>
              <a:t>REpresentational</a:t>
            </a:r>
            <a:r>
              <a:rPr lang="en-IN" sz="1400" dirty="0"/>
              <a:t> State Transfer. REST is web standards based architecture and uses HTTP Protocol. It revolves around resource where every component is a resource and a resource is accessed by a common interface using HTTP standard methods. REST was first introduced by Roy Fielding in 2000.</a:t>
            </a:r>
          </a:p>
          <a:p>
            <a:r>
              <a:rPr lang="en-IN" sz="1400" dirty="0"/>
              <a:t>In REST architecture, a REST Server simply provides access to resources and REST client accesses and modifies the resources. Here each resource is identified by URIs/ global IDs. REST uses various representation to represent a resource like text, JSON, XML. JSON is the most popular one.</a:t>
            </a:r>
          </a:p>
          <a:p>
            <a:r>
              <a:rPr lang="en-IN" sz="1400" b="1" dirty="0"/>
              <a:t>HTTP methods</a:t>
            </a:r>
          </a:p>
          <a:p>
            <a:pPr marL="0" indent="0">
              <a:buNone/>
            </a:pPr>
            <a:r>
              <a:rPr lang="en-IN" sz="1400" dirty="0"/>
              <a:t>      Following four HTTP methods are commonly used in REST based architecture.</a:t>
            </a:r>
          </a:p>
          <a:p>
            <a:pPr lvl="1"/>
            <a:r>
              <a:rPr lang="en-IN" sz="1400" b="1" dirty="0"/>
              <a:t>GET</a:t>
            </a:r>
            <a:r>
              <a:rPr lang="en-IN" sz="1400" dirty="0"/>
              <a:t> − Provides a read only access to a resource.</a:t>
            </a:r>
          </a:p>
          <a:p>
            <a:pPr lvl="1"/>
            <a:r>
              <a:rPr lang="en-IN" sz="1400" b="1" dirty="0"/>
              <a:t>POST</a:t>
            </a:r>
            <a:r>
              <a:rPr lang="en-IN" sz="1400" dirty="0"/>
              <a:t> − Used to create a new resource.</a:t>
            </a:r>
          </a:p>
          <a:p>
            <a:pPr lvl="1"/>
            <a:r>
              <a:rPr lang="en-IN" sz="1400" b="1" dirty="0"/>
              <a:t>DELETE</a:t>
            </a:r>
            <a:r>
              <a:rPr lang="en-IN" sz="1400" dirty="0"/>
              <a:t> − Used to remove a resource.</a:t>
            </a:r>
          </a:p>
          <a:p>
            <a:pPr lvl="1"/>
            <a:r>
              <a:rPr lang="en-IN" sz="1400" b="1" dirty="0"/>
              <a:t>PUT</a:t>
            </a:r>
            <a:r>
              <a:rPr lang="en-IN" sz="1400" dirty="0"/>
              <a:t> − Used to update a existing resource or create a new resource.</a:t>
            </a:r>
          </a:p>
          <a:p>
            <a:endParaRPr lang="en-IN" sz="1400" dirty="0"/>
          </a:p>
          <a:p>
            <a:endParaRPr lang="en-US" sz="1400" dirty="0"/>
          </a:p>
        </p:txBody>
      </p:sp>
    </p:spTree>
    <p:extLst>
      <p:ext uri="{BB962C8B-B14F-4D97-AF65-F5344CB8AC3E}">
        <p14:creationId xmlns:p14="http://schemas.microsoft.com/office/powerpoint/2010/main" val="3862257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8172-E504-C348-8424-A278A3DE4DA5}"/>
              </a:ext>
            </a:extLst>
          </p:cNvPr>
          <p:cNvSpPr>
            <a:spLocks noGrp="1"/>
          </p:cNvSpPr>
          <p:nvPr>
            <p:ph type="title"/>
          </p:nvPr>
        </p:nvSpPr>
        <p:spPr>
          <a:xfrm>
            <a:off x="838200" y="0"/>
            <a:ext cx="10515600" cy="1325563"/>
          </a:xfrm>
        </p:spPr>
        <p:txBody>
          <a:bodyPr>
            <a:normAutofit/>
          </a:bodyPr>
          <a:lstStyle/>
          <a:p>
            <a:r>
              <a:rPr lang="en-IN" sz="4000" dirty="0">
                <a:latin typeface="+mn-lt"/>
              </a:rPr>
              <a:t>Spring Boot - Introduction</a:t>
            </a:r>
          </a:p>
        </p:txBody>
      </p:sp>
      <p:sp>
        <p:nvSpPr>
          <p:cNvPr id="3" name="Content Placeholder 2">
            <a:extLst>
              <a:ext uri="{FF2B5EF4-FFF2-40B4-BE49-F238E27FC236}">
                <a16:creationId xmlns:a16="http://schemas.microsoft.com/office/drawing/2014/main" id="{129A570A-C8CB-154E-9980-19A2EBCBF81B}"/>
              </a:ext>
            </a:extLst>
          </p:cNvPr>
          <p:cNvSpPr>
            <a:spLocks noGrp="1"/>
          </p:cNvSpPr>
          <p:nvPr>
            <p:ph idx="1"/>
          </p:nvPr>
        </p:nvSpPr>
        <p:spPr>
          <a:xfrm>
            <a:off x="838200" y="1501844"/>
            <a:ext cx="10515600" cy="4675119"/>
          </a:xfrm>
        </p:spPr>
        <p:txBody>
          <a:bodyPr>
            <a:normAutofit/>
          </a:bodyPr>
          <a:lstStyle/>
          <a:p>
            <a:pPr marL="0" indent="0">
              <a:buNone/>
            </a:pPr>
            <a:r>
              <a:rPr lang="en-IN" sz="1400" dirty="0"/>
              <a:t>Spring Boot is an open source Java-based framework used to create a micro Service. It is developed by Pivotal Team and is used to build stand-alone and production ready spring applications. </a:t>
            </a:r>
          </a:p>
          <a:p>
            <a:endParaRPr lang="en-IN" sz="1400" dirty="0"/>
          </a:p>
          <a:p>
            <a:r>
              <a:rPr lang="en-IN" sz="1400" b="1" dirty="0"/>
              <a:t>What is Micro Service?</a:t>
            </a:r>
          </a:p>
          <a:p>
            <a:pPr marL="0" indent="0">
              <a:buNone/>
            </a:pPr>
            <a:r>
              <a:rPr lang="en-IN" sz="1400" dirty="0"/>
              <a:t>Micro Service is an architecture that allows the developers to develop and deploy services independently. Each service running has its own process and this achieves the lightweight model to support business applications.</a:t>
            </a:r>
          </a:p>
          <a:p>
            <a:r>
              <a:rPr lang="en-IN" sz="1400" b="1" dirty="0"/>
              <a:t>Advantages</a:t>
            </a:r>
          </a:p>
          <a:p>
            <a:r>
              <a:rPr lang="en-IN" sz="1400" dirty="0"/>
              <a:t>Micro services offers the following advantages to its developers −</a:t>
            </a:r>
          </a:p>
          <a:p>
            <a:r>
              <a:rPr lang="en-IN" sz="1400" dirty="0"/>
              <a:t>Easy deployment</a:t>
            </a:r>
          </a:p>
          <a:p>
            <a:r>
              <a:rPr lang="en-IN" sz="1400" dirty="0"/>
              <a:t>Simple scalability</a:t>
            </a:r>
          </a:p>
          <a:p>
            <a:r>
              <a:rPr lang="en-IN" sz="1400" dirty="0"/>
              <a:t>Compatible with Containers</a:t>
            </a:r>
          </a:p>
          <a:p>
            <a:r>
              <a:rPr lang="en-IN" sz="1400" dirty="0"/>
              <a:t>Minimum configuration</a:t>
            </a:r>
          </a:p>
          <a:p>
            <a:r>
              <a:rPr lang="en-IN" sz="1400" dirty="0"/>
              <a:t>Lesser production time</a:t>
            </a:r>
          </a:p>
          <a:p>
            <a:endParaRPr lang="en-US" sz="1400" dirty="0"/>
          </a:p>
        </p:txBody>
      </p:sp>
    </p:spTree>
    <p:extLst>
      <p:ext uri="{BB962C8B-B14F-4D97-AF65-F5344CB8AC3E}">
        <p14:creationId xmlns:p14="http://schemas.microsoft.com/office/powerpoint/2010/main" val="926572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1654-DE98-5D45-AB32-47690ACC794F}"/>
              </a:ext>
            </a:extLst>
          </p:cNvPr>
          <p:cNvSpPr>
            <a:spLocks noGrp="1"/>
          </p:cNvSpPr>
          <p:nvPr>
            <p:ph type="title"/>
          </p:nvPr>
        </p:nvSpPr>
        <p:spPr/>
        <p:txBody>
          <a:bodyPr>
            <a:normAutofit/>
          </a:bodyPr>
          <a:lstStyle/>
          <a:p>
            <a:r>
              <a:rPr lang="en-IN" sz="4000" dirty="0">
                <a:latin typeface="+mn-lt"/>
              </a:rPr>
              <a:t>What is Spring Boot?</a:t>
            </a:r>
            <a:endParaRPr lang="en-US" sz="4000" dirty="0">
              <a:latin typeface="+mn-lt"/>
            </a:endParaRPr>
          </a:p>
        </p:txBody>
      </p:sp>
      <p:sp>
        <p:nvSpPr>
          <p:cNvPr id="3" name="Content Placeholder 2">
            <a:extLst>
              <a:ext uri="{FF2B5EF4-FFF2-40B4-BE49-F238E27FC236}">
                <a16:creationId xmlns:a16="http://schemas.microsoft.com/office/drawing/2014/main" id="{5A45B351-9A0A-6E47-82C0-C87134E78C83}"/>
              </a:ext>
            </a:extLst>
          </p:cNvPr>
          <p:cNvSpPr>
            <a:spLocks noGrp="1"/>
          </p:cNvSpPr>
          <p:nvPr>
            <p:ph idx="1"/>
          </p:nvPr>
        </p:nvSpPr>
        <p:spPr>
          <a:xfrm>
            <a:off x="838200" y="1567208"/>
            <a:ext cx="10515600" cy="4351338"/>
          </a:xfrm>
        </p:spPr>
        <p:txBody>
          <a:bodyPr>
            <a:normAutofit/>
          </a:bodyPr>
          <a:lstStyle/>
          <a:p>
            <a:pPr marL="0" indent="0">
              <a:buNone/>
            </a:pPr>
            <a:r>
              <a:rPr lang="en-IN" sz="1400" dirty="0"/>
              <a:t>Spring Boot provides a good platform for Java developers to develop a stand-alone and production-grade spring application that you can </a:t>
            </a:r>
            <a:r>
              <a:rPr lang="en-IN" sz="1400" b="1" dirty="0"/>
              <a:t>just run</a:t>
            </a:r>
            <a:r>
              <a:rPr lang="en-IN" sz="1400" dirty="0"/>
              <a:t>. You can get started with minimum configurations without the need for an entire Spring configuration setup.</a:t>
            </a:r>
          </a:p>
          <a:p>
            <a:pPr marL="0" indent="0">
              <a:buNone/>
            </a:pPr>
            <a:r>
              <a:rPr lang="en-IN" sz="1400" b="1" dirty="0"/>
              <a:t>Advantages</a:t>
            </a:r>
          </a:p>
          <a:p>
            <a:r>
              <a:rPr lang="en-IN" sz="1400" dirty="0"/>
              <a:t>Spring Boot offers the following advantages to its developers −</a:t>
            </a:r>
          </a:p>
          <a:p>
            <a:r>
              <a:rPr lang="en-IN" sz="1400" dirty="0"/>
              <a:t>Easy to understand and develop spring applications</a:t>
            </a:r>
          </a:p>
          <a:p>
            <a:r>
              <a:rPr lang="en-IN" sz="1400" dirty="0"/>
              <a:t>Increases productivity</a:t>
            </a:r>
          </a:p>
          <a:p>
            <a:r>
              <a:rPr lang="en-IN" sz="1400" dirty="0"/>
              <a:t>Reduces the development time</a:t>
            </a:r>
          </a:p>
          <a:p>
            <a:pPr marL="0" indent="0">
              <a:buNone/>
            </a:pPr>
            <a:r>
              <a:rPr lang="en-IN" sz="1400" b="1" dirty="0"/>
              <a:t>Goals</a:t>
            </a:r>
          </a:p>
          <a:p>
            <a:r>
              <a:rPr lang="en-IN" sz="1400" dirty="0"/>
              <a:t>Spring Boot is designed with the following goals −</a:t>
            </a:r>
          </a:p>
          <a:p>
            <a:r>
              <a:rPr lang="en-IN" sz="1400" dirty="0"/>
              <a:t>To avoid complex XML configuration in Spring</a:t>
            </a:r>
          </a:p>
          <a:p>
            <a:r>
              <a:rPr lang="en-IN" sz="1400" dirty="0"/>
              <a:t>To develop a production ready Spring applications in an easier way</a:t>
            </a:r>
          </a:p>
          <a:p>
            <a:r>
              <a:rPr lang="en-IN" sz="1400" dirty="0"/>
              <a:t>To reduce the development time and run the application independently</a:t>
            </a:r>
          </a:p>
          <a:p>
            <a:r>
              <a:rPr lang="en-IN" sz="1400" dirty="0"/>
              <a:t>Offer an easier way of getting started with the application</a:t>
            </a:r>
          </a:p>
          <a:p>
            <a:endParaRPr lang="en-US" sz="1400" dirty="0"/>
          </a:p>
        </p:txBody>
      </p:sp>
    </p:spTree>
    <p:extLst>
      <p:ext uri="{BB962C8B-B14F-4D97-AF65-F5344CB8AC3E}">
        <p14:creationId xmlns:p14="http://schemas.microsoft.com/office/powerpoint/2010/main" val="1243024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7805D-E0D7-AB4B-9CF9-367078406BB6}"/>
              </a:ext>
            </a:extLst>
          </p:cNvPr>
          <p:cNvSpPr>
            <a:spLocks noGrp="1"/>
          </p:cNvSpPr>
          <p:nvPr>
            <p:ph type="title"/>
          </p:nvPr>
        </p:nvSpPr>
        <p:spPr/>
        <p:txBody>
          <a:bodyPr>
            <a:normAutofit/>
          </a:bodyPr>
          <a:lstStyle/>
          <a:p>
            <a:r>
              <a:rPr lang="en-IN" sz="4000" dirty="0">
                <a:latin typeface="+mn-lt"/>
              </a:rPr>
              <a:t>How does it work?</a:t>
            </a:r>
            <a:endParaRPr lang="en-US" sz="4000" dirty="0">
              <a:latin typeface="+mn-lt"/>
            </a:endParaRPr>
          </a:p>
        </p:txBody>
      </p:sp>
      <p:sp>
        <p:nvSpPr>
          <p:cNvPr id="3" name="Content Placeholder 2">
            <a:extLst>
              <a:ext uri="{FF2B5EF4-FFF2-40B4-BE49-F238E27FC236}">
                <a16:creationId xmlns:a16="http://schemas.microsoft.com/office/drawing/2014/main" id="{6A5685AA-AB1C-0641-8BDC-B5FA1662D307}"/>
              </a:ext>
            </a:extLst>
          </p:cNvPr>
          <p:cNvSpPr>
            <a:spLocks noGrp="1"/>
          </p:cNvSpPr>
          <p:nvPr>
            <p:ph idx="1"/>
          </p:nvPr>
        </p:nvSpPr>
        <p:spPr/>
        <p:txBody>
          <a:bodyPr>
            <a:normAutofit/>
          </a:bodyPr>
          <a:lstStyle/>
          <a:p>
            <a:r>
              <a:rPr lang="en-IN" sz="1400" dirty="0"/>
              <a:t>Spring Boot automatically configures your application based on the dependencies you have added to the project by using </a:t>
            </a:r>
            <a:r>
              <a:rPr lang="en-IN" sz="1400" b="1" dirty="0"/>
              <a:t>@</a:t>
            </a:r>
            <a:r>
              <a:rPr lang="en-IN" sz="1400" b="1" dirty="0" err="1"/>
              <a:t>EnableAutoConfiguration</a:t>
            </a:r>
            <a:r>
              <a:rPr lang="en-IN" sz="1400" dirty="0"/>
              <a:t> annotation. For example, if MySQL database is on your </a:t>
            </a:r>
            <a:r>
              <a:rPr lang="en-IN" sz="1400" dirty="0" err="1"/>
              <a:t>classpath</a:t>
            </a:r>
            <a:r>
              <a:rPr lang="en-IN" sz="1400" dirty="0"/>
              <a:t>, but you have not configured any database connection, then Spring Boot auto-configures an in-memory database.</a:t>
            </a:r>
          </a:p>
          <a:p>
            <a:r>
              <a:rPr lang="en-IN" sz="1400" dirty="0"/>
              <a:t>The entry point of the spring boot application is the class contains </a:t>
            </a:r>
            <a:r>
              <a:rPr lang="en-IN" sz="1400" b="1" dirty="0"/>
              <a:t>@</a:t>
            </a:r>
            <a:r>
              <a:rPr lang="en-IN" sz="1400" b="1" dirty="0" err="1"/>
              <a:t>SpringBootApplication</a:t>
            </a:r>
            <a:r>
              <a:rPr lang="en-IN" sz="1400" dirty="0"/>
              <a:t> annotation and the main method.</a:t>
            </a:r>
          </a:p>
          <a:p>
            <a:r>
              <a:rPr lang="en-IN" sz="1400" dirty="0"/>
              <a:t>Spring Boot automatically scans all the components included in the project by using </a:t>
            </a:r>
            <a:r>
              <a:rPr lang="en-IN" sz="1400" b="1" dirty="0"/>
              <a:t>@</a:t>
            </a:r>
            <a:r>
              <a:rPr lang="en-IN" sz="1400" b="1" dirty="0" err="1"/>
              <a:t>ComponentScan</a:t>
            </a:r>
            <a:r>
              <a:rPr lang="en-IN" sz="1400" dirty="0"/>
              <a:t> annotation.</a:t>
            </a:r>
          </a:p>
          <a:p>
            <a:endParaRPr lang="en-US" sz="1400" dirty="0"/>
          </a:p>
        </p:txBody>
      </p:sp>
    </p:spTree>
    <p:extLst>
      <p:ext uri="{BB962C8B-B14F-4D97-AF65-F5344CB8AC3E}">
        <p14:creationId xmlns:p14="http://schemas.microsoft.com/office/powerpoint/2010/main" val="56814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4C04-FD19-C242-8D6B-1AD347AC983E}"/>
              </a:ext>
            </a:extLst>
          </p:cNvPr>
          <p:cNvSpPr>
            <a:spLocks noGrp="1"/>
          </p:cNvSpPr>
          <p:nvPr>
            <p:ph type="title"/>
          </p:nvPr>
        </p:nvSpPr>
        <p:spPr/>
        <p:txBody>
          <a:bodyPr>
            <a:normAutofit/>
          </a:bodyPr>
          <a:lstStyle/>
          <a:p>
            <a:r>
              <a:rPr lang="en-IN" sz="4000" dirty="0">
                <a:latin typeface="+mn-lt"/>
              </a:rPr>
              <a:t>Spring Boot Starters</a:t>
            </a:r>
            <a:endParaRPr lang="en-US" sz="4000" dirty="0">
              <a:latin typeface="+mn-lt"/>
            </a:endParaRPr>
          </a:p>
        </p:txBody>
      </p:sp>
      <p:sp>
        <p:nvSpPr>
          <p:cNvPr id="3" name="Content Placeholder 2">
            <a:extLst>
              <a:ext uri="{FF2B5EF4-FFF2-40B4-BE49-F238E27FC236}">
                <a16:creationId xmlns:a16="http://schemas.microsoft.com/office/drawing/2014/main" id="{00A324AF-8C82-F94A-BC17-BC11912BF608}"/>
              </a:ext>
            </a:extLst>
          </p:cNvPr>
          <p:cNvSpPr>
            <a:spLocks noGrp="1"/>
          </p:cNvSpPr>
          <p:nvPr>
            <p:ph idx="1"/>
          </p:nvPr>
        </p:nvSpPr>
        <p:spPr>
          <a:xfrm>
            <a:off x="838200" y="1497633"/>
            <a:ext cx="10515600" cy="4351338"/>
          </a:xfrm>
        </p:spPr>
        <p:txBody>
          <a:bodyPr>
            <a:normAutofit/>
          </a:bodyPr>
          <a:lstStyle/>
          <a:p>
            <a:r>
              <a:rPr lang="en-IN" sz="1400" dirty="0"/>
              <a:t>Handling dependency management is a difficult task for big projects. Spring Boot resolves this problem by providing a set of dependencies for developers convenience.</a:t>
            </a:r>
          </a:p>
          <a:p>
            <a:r>
              <a:rPr lang="en-IN" sz="1400" dirty="0"/>
              <a:t>For example, if you want to use Spring and JPA for database access, it is sufficient if you include </a:t>
            </a:r>
            <a:r>
              <a:rPr lang="en-IN" sz="1400" b="1" dirty="0"/>
              <a:t>spring-boot-starter-data-</a:t>
            </a:r>
            <a:r>
              <a:rPr lang="en-IN" sz="1400" b="1" dirty="0" err="1"/>
              <a:t>jpa</a:t>
            </a:r>
            <a:r>
              <a:rPr lang="en-IN" sz="1400" dirty="0"/>
              <a:t> dependency in your project.</a:t>
            </a:r>
          </a:p>
          <a:p>
            <a:r>
              <a:rPr lang="en-IN" sz="1400" dirty="0"/>
              <a:t>Note that all Spring Boot starters follow the same naming pattern </a:t>
            </a:r>
            <a:r>
              <a:rPr lang="en-IN" sz="1400" b="1" dirty="0"/>
              <a:t>spring-boot-starter-</a:t>
            </a:r>
            <a:r>
              <a:rPr lang="en-IN" sz="1400" dirty="0"/>
              <a:t> *, where * indicates that it is a type of the application.</a:t>
            </a:r>
          </a:p>
          <a:p>
            <a:r>
              <a:rPr lang="en-IN" sz="1400" b="1" dirty="0"/>
              <a:t>Examples</a:t>
            </a:r>
          </a:p>
          <a:p>
            <a:r>
              <a:rPr lang="en-IN" sz="1400" dirty="0"/>
              <a:t>Look at the following Spring Boot starters explained below for a better understanding −</a:t>
            </a:r>
          </a:p>
          <a:p>
            <a:r>
              <a:rPr lang="en-IN" sz="1400" b="1" dirty="0"/>
              <a:t>Spring Boot Starter Actuator dependency</a:t>
            </a:r>
            <a:r>
              <a:rPr lang="en-IN" sz="1400" dirty="0"/>
              <a:t> is used to monitor and manage your application. Its code is shown below −</a:t>
            </a:r>
          </a:p>
          <a:p>
            <a:pPr marL="0" indent="0">
              <a:buNone/>
            </a:pPr>
            <a:r>
              <a:rPr lang="en-IN" sz="1400" dirty="0"/>
              <a:t>&lt;dependency&gt;</a:t>
            </a:r>
          </a:p>
          <a:p>
            <a:pPr marL="0" indent="0">
              <a:buNone/>
            </a:pPr>
            <a:r>
              <a:rPr lang="en-IN" sz="1400" dirty="0"/>
              <a:t> 	&lt;</a:t>
            </a:r>
            <a:r>
              <a:rPr lang="en-IN" sz="1400" dirty="0" err="1"/>
              <a:t>groupId</a:t>
            </a:r>
            <a:r>
              <a:rPr lang="en-IN" sz="1400" dirty="0"/>
              <a:t>&gt;</a:t>
            </a:r>
            <a:r>
              <a:rPr lang="en-IN" sz="1400" dirty="0" err="1"/>
              <a:t>org.springframework.boot</a:t>
            </a:r>
            <a:r>
              <a:rPr lang="en-IN" sz="1400" dirty="0"/>
              <a:t>&lt;/</a:t>
            </a:r>
            <a:r>
              <a:rPr lang="en-IN" sz="1400" dirty="0" err="1"/>
              <a:t>groupId</a:t>
            </a:r>
            <a:r>
              <a:rPr lang="en-IN" sz="1400" dirty="0"/>
              <a:t>&gt;</a:t>
            </a:r>
          </a:p>
          <a:p>
            <a:pPr marL="0" indent="0">
              <a:buNone/>
            </a:pPr>
            <a:r>
              <a:rPr lang="en-IN" sz="1400" dirty="0"/>
              <a:t> 	&lt;</a:t>
            </a:r>
            <a:r>
              <a:rPr lang="en-IN" sz="1400" dirty="0" err="1"/>
              <a:t>artifactId</a:t>
            </a:r>
            <a:r>
              <a:rPr lang="en-IN" sz="1400" dirty="0"/>
              <a:t>&gt;spring-boot-starter-actuator&lt;/</a:t>
            </a:r>
            <a:r>
              <a:rPr lang="en-IN" sz="1400" dirty="0" err="1"/>
              <a:t>artifactId</a:t>
            </a:r>
            <a:r>
              <a:rPr lang="en-IN" sz="1400" dirty="0"/>
              <a:t>&gt;</a:t>
            </a:r>
          </a:p>
          <a:p>
            <a:pPr marL="0" indent="0">
              <a:buNone/>
            </a:pPr>
            <a:r>
              <a:rPr lang="en-IN" sz="1400" dirty="0"/>
              <a:t> &lt;/dependency&gt;</a:t>
            </a:r>
          </a:p>
          <a:p>
            <a:endParaRPr lang="en-US" sz="1400" dirty="0"/>
          </a:p>
        </p:txBody>
      </p:sp>
    </p:spTree>
    <p:extLst>
      <p:ext uri="{BB962C8B-B14F-4D97-AF65-F5344CB8AC3E}">
        <p14:creationId xmlns:p14="http://schemas.microsoft.com/office/powerpoint/2010/main" val="3617012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B72D-94A7-5C4B-9E80-25BB30EDD2B0}"/>
              </a:ext>
            </a:extLst>
          </p:cNvPr>
          <p:cNvSpPr>
            <a:spLocks noGrp="1"/>
          </p:cNvSpPr>
          <p:nvPr>
            <p:ph type="title"/>
          </p:nvPr>
        </p:nvSpPr>
        <p:spPr>
          <a:xfrm>
            <a:off x="838200" y="0"/>
            <a:ext cx="10515600" cy="1325563"/>
          </a:xfrm>
        </p:spPr>
        <p:txBody>
          <a:bodyPr>
            <a:normAutofit/>
          </a:bodyPr>
          <a:lstStyle/>
          <a:p>
            <a:r>
              <a:rPr lang="en-IN" sz="4000" dirty="0">
                <a:latin typeface="+mn-lt"/>
              </a:rPr>
              <a:t>Spring Boot Application</a:t>
            </a:r>
            <a:endParaRPr lang="en-US" sz="4000" dirty="0">
              <a:latin typeface="+mn-lt"/>
            </a:endParaRPr>
          </a:p>
        </p:txBody>
      </p:sp>
      <p:sp>
        <p:nvSpPr>
          <p:cNvPr id="3" name="Content Placeholder 2">
            <a:extLst>
              <a:ext uri="{FF2B5EF4-FFF2-40B4-BE49-F238E27FC236}">
                <a16:creationId xmlns:a16="http://schemas.microsoft.com/office/drawing/2014/main" id="{2B8B8A06-39C9-B442-A17F-A1613E6849B8}"/>
              </a:ext>
            </a:extLst>
          </p:cNvPr>
          <p:cNvSpPr>
            <a:spLocks noGrp="1"/>
          </p:cNvSpPr>
          <p:nvPr>
            <p:ph idx="1"/>
          </p:nvPr>
        </p:nvSpPr>
        <p:spPr>
          <a:xfrm>
            <a:off x="838200" y="1325563"/>
            <a:ext cx="10515600" cy="4351338"/>
          </a:xfrm>
        </p:spPr>
        <p:txBody>
          <a:bodyPr>
            <a:noAutofit/>
          </a:bodyPr>
          <a:lstStyle/>
          <a:p>
            <a:r>
              <a:rPr lang="en-IN" sz="1400" dirty="0"/>
              <a:t>The entry point of the Spring Boot Application is the class contains </a:t>
            </a:r>
            <a:r>
              <a:rPr lang="en-IN" sz="1400" b="1" dirty="0"/>
              <a:t>@</a:t>
            </a:r>
            <a:r>
              <a:rPr lang="en-IN" sz="1400" b="1" dirty="0" err="1"/>
              <a:t>SpringBootApplication</a:t>
            </a:r>
            <a:r>
              <a:rPr lang="en-IN" sz="1400" dirty="0"/>
              <a:t> annotation. This class should have the main method to run the Spring Boot application. </a:t>
            </a:r>
            <a:r>
              <a:rPr lang="en-IN" sz="1400" b="1" dirty="0"/>
              <a:t>@</a:t>
            </a:r>
            <a:r>
              <a:rPr lang="en-IN" sz="1400" b="1" dirty="0" err="1"/>
              <a:t>SpringBootApplication</a:t>
            </a:r>
            <a:r>
              <a:rPr lang="en-IN" sz="1400" dirty="0"/>
              <a:t> annotation includes Auto- Configuration, Component Scan, and Spring Boot Configuration.</a:t>
            </a:r>
          </a:p>
          <a:p>
            <a:r>
              <a:rPr lang="en-IN" sz="1400" dirty="0"/>
              <a:t>If you added </a:t>
            </a:r>
            <a:r>
              <a:rPr lang="en-IN" sz="1400" b="1" dirty="0"/>
              <a:t>@</a:t>
            </a:r>
            <a:r>
              <a:rPr lang="en-IN" sz="1400" b="1" dirty="0" err="1"/>
              <a:t>SpringBootApplication</a:t>
            </a:r>
            <a:r>
              <a:rPr lang="en-IN" sz="1400" dirty="0"/>
              <a:t> annotation to the class, you do not need to add the </a:t>
            </a:r>
            <a:r>
              <a:rPr lang="en-IN" sz="1400" b="1" dirty="0"/>
              <a:t>@</a:t>
            </a:r>
            <a:r>
              <a:rPr lang="en-IN" sz="1400" b="1" dirty="0" err="1"/>
              <a:t>EnableAutoConfiguration</a:t>
            </a:r>
            <a:r>
              <a:rPr lang="en-IN" sz="1400" b="1" dirty="0"/>
              <a:t>, @</a:t>
            </a:r>
            <a:r>
              <a:rPr lang="en-IN" sz="1400" b="1" dirty="0" err="1"/>
              <a:t>ComponentScan</a:t>
            </a:r>
            <a:r>
              <a:rPr lang="en-IN" sz="1400" dirty="0"/>
              <a:t> and </a:t>
            </a:r>
            <a:r>
              <a:rPr lang="en-IN" sz="1400" b="1" dirty="0"/>
              <a:t>@</a:t>
            </a:r>
            <a:r>
              <a:rPr lang="en-IN" sz="1400" b="1" dirty="0" err="1"/>
              <a:t>SpringBootConfiguration</a:t>
            </a:r>
            <a:r>
              <a:rPr lang="en-IN" sz="1400" dirty="0"/>
              <a:t> annotation. The </a:t>
            </a:r>
            <a:r>
              <a:rPr lang="en-IN" sz="1400" b="1" dirty="0"/>
              <a:t>@</a:t>
            </a:r>
            <a:r>
              <a:rPr lang="en-IN" sz="1400" b="1" dirty="0" err="1"/>
              <a:t>SpringBootApplication</a:t>
            </a:r>
            <a:r>
              <a:rPr lang="en-IN" sz="1400" dirty="0"/>
              <a:t> annotation includes all other annotations.</a:t>
            </a:r>
          </a:p>
          <a:p>
            <a:r>
              <a:rPr lang="en-IN" sz="1400" dirty="0"/>
              <a:t>Observe the following code for a better understanding −</a:t>
            </a:r>
          </a:p>
          <a:p>
            <a:endParaRPr lang="en-IN" sz="1400" dirty="0"/>
          </a:p>
          <a:p>
            <a:pPr marL="0" indent="0">
              <a:buNone/>
            </a:pPr>
            <a:r>
              <a:rPr lang="en-IN" sz="1400" dirty="0"/>
              <a:t>import </a:t>
            </a:r>
            <a:r>
              <a:rPr lang="en-IN" sz="1400" dirty="0" err="1"/>
              <a:t>org.springframework.boot.SpringApplication</a:t>
            </a:r>
            <a:r>
              <a:rPr lang="en-IN" sz="1400" dirty="0"/>
              <a:t>; </a:t>
            </a:r>
          </a:p>
          <a:p>
            <a:pPr marL="0" indent="0">
              <a:buNone/>
            </a:pPr>
            <a:r>
              <a:rPr lang="en-IN" sz="1400" dirty="0"/>
              <a:t>import </a:t>
            </a:r>
            <a:r>
              <a:rPr lang="en-IN" sz="1400" dirty="0" err="1"/>
              <a:t>org.springframework.boot.autoconfigure.SpringBootApplication</a:t>
            </a:r>
            <a:r>
              <a:rPr lang="en-IN" sz="1400" dirty="0"/>
              <a:t>; </a:t>
            </a:r>
          </a:p>
          <a:p>
            <a:pPr marL="0" indent="0">
              <a:buNone/>
            </a:pPr>
            <a:endParaRPr lang="en-IN" sz="1400" dirty="0"/>
          </a:p>
          <a:p>
            <a:pPr marL="0" indent="0">
              <a:buNone/>
            </a:pPr>
            <a:r>
              <a:rPr lang="en-IN" sz="1400" dirty="0"/>
              <a:t>@</a:t>
            </a:r>
            <a:r>
              <a:rPr lang="en-IN" sz="1400" dirty="0" err="1"/>
              <a:t>SpringBootApplication</a:t>
            </a:r>
            <a:r>
              <a:rPr lang="en-IN" sz="1400" dirty="0"/>
              <a:t> </a:t>
            </a:r>
          </a:p>
          <a:p>
            <a:pPr marL="0" indent="0">
              <a:buNone/>
            </a:pPr>
            <a:r>
              <a:rPr lang="en-IN" sz="1400" dirty="0"/>
              <a:t>public class </a:t>
            </a:r>
            <a:r>
              <a:rPr lang="en-IN" sz="1400" dirty="0" err="1"/>
              <a:t>DemoApplication</a:t>
            </a:r>
            <a:r>
              <a:rPr lang="en-IN" sz="1400" dirty="0"/>
              <a:t> { </a:t>
            </a:r>
          </a:p>
          <a:p>
            <a:pPr marL="0" indent="0">
              <a:buNone/>
            </a:pPr>
            <a:r>
              <a:rPr lang="en-IN" sz="1400" dirty="0"/>
              <a:t>	public static void main(String[] </a:t>
            </a:r>
            <a:r>
              <a:rPr lang="en-IN" sz="1400" dirty="0" err="1"/>
              <a:t>args</a:t>
            </a:r>
            <a:r>
              <a:rPr lang="en-IN" sz="1400" dirty="0"/>
              <a:t>) {</a:t>
            </a:r>
          </a:p>
          <a:p>
            <a:pPr marL="0" indent="0">
              <a:buNone/>
            </a:pPr>
            <a:r>
              <a:rPr lang="en-IN" sz="1400" dirty="0"/>
              <a:t> 		</a:t>
            </a:r>
            <a:r>
              <a:rPr lang="en-IN" sz="1400" dirty="0" err="1"/>
              <a:t>SpringApplication.run</a:t>
            </a:r>
            <a:r>
              <a:rPr lang="en-IN" sz="1400" dirty="0"/>
              <a:t>(</a:t>
            </a:r>
            <a:r>
              <a:rPr lang="en-IN" sz="1400" dirty="0" err="1"/>
              <a:t>DemoApplication.class</a:t>
            </a:r>
            <a:r>
              <a:rPr lang="en-IN" sz="1400" dirty="0"/>
              <a:t>, </a:t>
            </a:r>
            <a:r>
              <a:rPr lang="en-IN" sz="1400" dirty="0" err="1"/>
              <a:t>args</a:t>
            </a:r>
            <a:r>
              <a:rPr lang="en-IN" sz="1400" dirty="0"/>
              <a:t>);</a:t>
            </a:r>
          </a:p>
          <a:p>
            <a:pPr marL="0" indent="0">
              <a:buNone/>
            </a:pPr>
            <a:r>
              <a:rPr lang="en-IN" sz="1400" dirty="0"/>
              <a:t>	 } </a:t>
            </a:r>
          </a:p>
          <a:p>
            <a:pPr marL="0" indent="0">
              <a:buNone/>
            </a:pPr>
            <a:r>
              <a:rPr lang="en-IN" sz="1400" dirty="0"/>
              <a:t>}</a:t>
            </a:r>
          </a:p>
        </p:txBody>
      </p:sp>
    </p:spTree>
    <p:extLst>
      <p:ext uri="{BB962C8B-B14F-4D97-AF65-F5344CB8AC3E}">
        <p14:creationId xmlns:p14="http://schemas.microsoft.com/office/powerpoint/2010/main" val="282344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CDDF752-C78C-9E48-8A67-A3ACB903B5F3}"/>
              </a:ext>
            </a:extLst>
          </p:cNvPr>
          <p:cNvSpPr>
            <a:spLocks noGrp="1"/>
          </p:cNvSpPr>
          <p:nvPr>
            <p:ph type="sldNum" sz="quarter" idx="12"/>
          </p:nvPr>
        </p:nvSpPr>
        <p:spPr/>
        <p:txBody>
          <a:bodyPr/>
          <a:lstStyle/>
          <a:p>
            <a:fld id="{90454171-5626-9146-8C17-FC38939E9FED}" type="slidenum">
              <a:rPr lang="en-US" altLang="en-US"/>
              <a:pPr/>
              <a:t>4</a:t>
            </a:fld>
            <a:endParaRPr lang="en-US" altLang="en-US"/>
          </a:p>
        </p:txBody>
      </p:sp>
      <p:sp>
        <p:nvSpPr>
          <p:cNvPr id="75778" name="Rectangle 2">
            <a:extLst>
              <a:ext uri="{FF2B5EF4-FFF2-40B4-BE49-F238E27FC236}">
                <a16:creationId xmlns:a16="http://schemas.microsoft.com/office/drawing/2014/main" id="{32D15BE9-23F1-AF4D-9B21-63A259A6163B}"/>
              </a:ext>
            </a:extLst>
          </p:cNvPr>
          <p:cNvSpPr>
            <a:spLocks noGrp="1" noChangeArrowheads="1"/>
          </p:cNvSpPr>
          <p:nvPr>
            <p:ph type="title"/>
          </p:nvPr>
        </p:nvSpPr>
        <p:spPr>
          <a:xfrm>
            <a:off x="1351722" y="0"/>
            <a:ext cx="8630478" cy="1428750"/>
          </a:xfrm>
        </p:spPr>
        <p:txBody>
          <a:bodyPr>
            <a:normAutofit/>
          </a:bodyPr>
          <a:lstStyle/>
          <a:p>
            <a:r>
              <a:rPr lang="en-US" altLang="en-US" sz="4000" dirty="0">
                <a:latin typeface="+mn-lt"/>
              </a:rPr>
              <a:t>JDK Versions</a:t>
            </a:r>
          </a:p>
        </p:txBody>
      </p:sp>
      <p:sp>
        <p:nvSpPr>
          <p:cNvPr id="75779" name="Rectangle 3">
            <a:extLst>
              <a:ext uri="{FF2B5EF4-FFF2-40B4-BE49-F238E27FC236}">
                <a16:creationId xmlns:a16="http://schemas.microsoft.com/office/drawing/2014/main" id="{7761E9EC-DC6F-5842-9A35-9739AFCAEB3C}"/>
              </a:ext>
            </a:extLst>
          </p:cNvPr>
          <p:cNvSpPr>
            <a:spLocks noGrp="1" noChangeArrowheads="1"/>
          </p:cNvSpPr>
          <p:nvPr>
            <p:ph type="body" idx="1"/>
          </p:nvPr>
        </p:nvSpPr>
        <p:spPr>
          <a:xfrm>
            <a:off x="1351722" y="1371600"/>
            <a:ext cx="8630478" cy="4876800"/>
          </a:xfrm>
        </p:spPr>
        <p:txBody>
          <a:bodyPr>
            <a:normAutofit/>
          </a:bodyPr>
          <a:lstStyle/>
          <a:p>
            <a:r>
              <a:rPr lang="en-IN" sz="1400" dirty="0"/>
              <a:t>JDK Alpha and Beta (1995)</a:t>
            </a:r>
          </a:p>
          <a:p>
            <a:r>
              <a:rPr lang="en-IN" sz="1400" dirty="0"/>
              <a:t>JDK 1.0 (January 23, 1996)</a:t>
            </a:r>
          </a:p>
          <a:p>
            <a:r>
              <a:rPr lang="en-IN" sz="1400" dirty="0"/>
              <a:t>JDK 1.1 (February 19, 1997)</a:t>
            </a:r>
          </a:p>
          <a:p>
            <a:r>
              <a:rPr lang="en-IN" sz="1400" dirty="0"/>
              <a:t>J2SE 1.2 (December 8, 1998)</a:t>
            </a:r>
          </a:p>
          <a:p>
            <a:r>
              <a:rPr lang="en-IN" sz="1400" dirty="0"/>
              <a:t>J2SE 1.3 (May 8, 2000)</a:t>
            </a:r>
          </a:p>
          <a:p>
            <a:r>
              <a:rPr lang="en-IN" sz="1400" dirty="0"/>
              <a:t>J2SE 1.4 (February 6, 2002)</a:t>
            </a:r>
          </a:p>
          <a:p>
            <a:r>
              <a:rPr lang="en-IN" sz="1400" dirty="0"/>
              <a:t>J2SE 5.0 (September 30, 2004)</a:t>
            </a:r>
          </a:p>
          <a:p>
            <a:r>
              <a:rPr lang="en-IN" sz="1400" dirty="0"/>
              <a:t>Java SE 6 (December 11, 2006)</a:t>
            </a:r>
          </a:p>
          <a:p>
            <a:r>
              <a:rPr lang="en-IN" sz="1400" dirty="0"/>
              <a:t>Java SE 7 (July 28, 2011)</a:t>
            </a:r>
          </a:p>
          <a:p>
            <a:r>
              <a:rPr lang="en-IN" sz="1400" dirty="0"/>
              <a:t>Java SE 8 (March 18, 2014)</a:t>
            </a:r>
          </a:p>
          <a:p>
            <a:r>
              <a:rPr lang="en-IN" sz="1400" dirty="0"/>
              <a:t>Java SE 9 (September 21, 2017) </a:t>
            </a:r>
          </a:p>
          <a:p>
            <a:r>
              <a:rPr lang="en-IN" sz="1400" dirty="0"/>
              <a:t>Java SE 10 (March, 20, 2018) </a:t>
            </a:r>
          </a:p>
          <a:p>
            <a:r>
              <a:rPr lang="en-IN" sz="1400" dirty="0"/>
              <a:t>Java SE 11  - Open for Bug fix</a:t>
            </a:r>
          </a:p>
          <a:p>
            <a:pPr lvl="1"/>
            <a:endParaRPr lang="en-IN" sz="1000" dirty="0"/>
          </a:p>
          <a:p>
            <a:endParaRPr lang="en-IN" sz="1400" dirty="0"/>
          </a:p>
          <a:p>
            <a:endParaRPr lang="en-IN" sz="1400" dirty="0"/>
          </a:p>
          <a:p>
            <a:pPr>
              <a:lnSpc>
                <a:spcPct val="90000"/>
              </a:lnSpc>
            </a:pPr>
            <a:endParaRPr lang="en-US" altLang="en-US" sz="1400" dirty="0"/>
          </a:p>
        </p:txBody>
      </p:sp>
    </p:spTree>
    <p:extLst>
      <p:ext uri="{BB962C8B-B14F-4D97-AF65-F5344CB8AC3E}">
        <p14:creationId xmlns:p14="http://schemas.microsoft.com/office/powerpoint/2010/main" val="1507837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18CF-DA4B-E34E-8520-A6EA8CCF0805}"/>
              </a:ext>
            </a:extLst>
          </p:cNvPr>
          <p:cNvSpPr>
            <a:spLocks noGrp="1"/>
          </p:cNvSpPr>
          <p:nvPr>
            <p:ph type="title"/>
          </p:nvPr>
        </p:nvSpPr>
        <p:spPr>
          <a:xfrm>
            <a:off x="838200" y="186221"/>
            <a:ext cx="10515600" cy="1325563"/>
          </a:xfrm>
        </p:spPr>
        <p:txBody>
          <a:bodyPr>
            <a:normAutofit/>
          </a:bodyPr>
          <a:lstStyle/>
          <a:p>
            <a:r>
              <a:rPr lang="en-IN" sz="4000" dirty="0">
                <a:latin typeface="+mn-lt"/>
              </a:rPr>
              <a:t>Component Scan</a:t>
            </a:r>
            <a:endParaRPr lang="en-US" sz="4000" dirty="0">
              <a:latin typeface="+mn-lt"/>
            </a:endParaRPr>
          </a:p>
        </p:txBody>
      </p:sp>
      <p:sp>
        <p:nvSpPr>
          <p:cNvPr id="3" name="Content Placeholder 2">
            <a:extLst>
              <a:ext uri="{FF2B5EF4-FFF2-40B4-BE49-F238E27FC236}">
                <a16:creationId xmlns:a16="http://schemas.microsoft.com/office/drawing/2014/main" id="{FF79D90C-C3AC-B247-A504-888189815CB9}"/>
              </a:ext>
            </a:extLst>
          </p:cNvPr>
          <p:cNvSpPr>
            <a:spLocks noGrp="1"/>
          </p:cNvSpPr>
          <p:nvPr>
            <p:ph idx="1"/>
          </p:nvPr>
        </p:nvSpPr>
        <p:spPr>
          <a:xfrm>
            <a:off x="838200" y="1511784"/>
            <a:ext cx="10515600" cy="4351338"/>
          </a:xfrm>
        </p:spPr>
        <p:txBody>
          <a:bodyPr>
            <a:normAutofit/>
          </a:bodyPr>
          <a:lstStyle/>
          <a:p>
            <a:r>
              <a:rPr lang="en-IN" sz="1400" dirty="0"/>
              <a:t>Spring Boot application scans all the beans and package declarations when the application initializes. You need to add the </a:t>
            </a:r>
            <a:r>
              <a:rPr lang="en-IN" sz="1400" b="1" dirty="0"/>
              <a:t>@</a:t>
            </a:r>
            <a:r>
              <a:rPr lang="en-IN" sz="1400" b="1" dirty="0" err="1"/>
              <a:t>ComponentScan</a:t>
            </a:r>
            <a:r>
              <a:rPr lang="en-IN" sz="1400" dirty="0"/>
              <a:t> annotation for your class file to scan your components added in your project.</a:t>
            </a:r>
          </a:p>
          <a:p>
            <a:r>
              <a:rPr lang="en-IN" sz="1400" dirty="0"/>
              <a:t>Observe the following code for a better understanding −</a:t>
            </a:r>
          </a:p>
          <a:p>
            <a:pPr marL="0" indent="0">
              <a:buNone/>
            </a:pPr>
            <a:endParaRPr lang="en-IN" sz="1400" dirty="0"/>
          </a:p>
          <a:p>
            <a:pPr marL="0" indent="0">
              <a:buNone/>
            </a:pPr>
            <a:r>
              <a:rPr lang="en-IN" sz="1400" dirty="0"/>
              <a:t>import </a:t>
            </a:r>
            <a:r>
              <a:rPr lang="en-IN" sz="1400" dirty="0" err="1"/>
              <a:t>org.springframework.boot.SpringApplication</a:t>
            </a:r>
            <a:r>
              <a:rPr lang="en-IN" sz="1400" dirty="0"/>
              <a:t>; </a:t>
            </a:r>
          </a:p>
          <a:p>
            <a:pPr marL="0" indent="0">
              <a:buNone/>
            </a:pPr>
            <a:r>
              <a:rPr lang="en-IN" sz="1400" dirty="0"/>
              <a:t>import </a:t>
            </a:r>
            <a:r>
              <a:rPr lang="en-IN" sz="1400" dirty="0" err="1"/>
              <a:t>org.springframework.context.annotation.ComponentScan</a:t>
            </a:r>
            <a:r>
              <a:rPr lang="en-IN" sz="1400" dirty="0"/>
              <a:t>;</a:t>
            </a:r>
          </a:p>
          <a:p>
            <a:pPr marL="0" indent="0">
              <a:buNone/>
            </a:pPr>
            <a:endParaRPr lang="en-IN" sz="1400" dirty="0"/>
          </a:p>
          <a:p>
            <a:pPr marL="0" indent="0">
              <a:buNone/>
            </a:pPr>
            <a:r>
              <a:rPr lang="en-IN" sz="1400" dirty="0"/>
              <a:t>@</a:t>
            </a:r>
            <a:r>
              <a:rPr lang="en-IN" sz="1400" dirty="0" err="1"/>
              <a:t>ComponentScan</a:t>
            </a:r>
            <a:r>
              <a:rPr lang="en-IN" sz="1400" dirty="0"/>
              <a:t> </a:t>
            </a:r>
          </a:p>
          <a:p>
            <a:pPr marL="0" indent="0">
              <a:buNone/>
            </a:pPr>
            <a:r>
              <a:rPr lang="en-IN" sz="1400" dirty="0"/>
              <a:t>public class </a:t>
            </a:r>
            <a:r>
              <a:rPr lang="en-IN" sz="1400" dirty="0" err="1"/>
              <a:t>DemoApplication</a:t>
            </a:r>
            <a:r>
              <a:rPr lang="en-IN" sz="1400" dirty="0"/>
              <a:t> { </a:t>
            </a:r>
          </a:p>
          <a:p>
            <a:pPr marL="0" indent="0">
              <a:buNone/>
            </a:pPr>
            <a:r>
              <a:rPr lang="en-IN" sz="1400" dirty="0"/>
              <a:t>	public static void main(String[] </a:t>
            </a:r>
            <a:r>
              <a:rPr lang="en-IN" sz="1400" dirty="0" err="1"/>
              <a:t>args</a:t>
            </a:r>
            <a:r>
              <a:rPr lang="en-IN" sz="1400" dirty="0"/>
              <a:t>) { </a:t>
            </a:r>
          </a:p>
          <a:p>
            <a:pPr marL="0" indent="0">
              <a:buNone/>
            </a:pPr>
            <a:r>
              <a:rPr lang="en-IN" sz="1400" dirty="0"/>
              <a:t>		</a:t>
            </a:r>
            <a:r>
              <a:rPr lang="en-IN" sz="1400" dirty="0" err="1"/>
              <a:t>SpringApplication.run</a:t>
            </a:r>
            <a:r>
              <a:rPr lang="en-IN" sz="1400" dirty="0"/>
              <a:t>(</a:t>
            </a:r>
            <a:r>
              <a:rPr lang="en-IN" sz="1400" dirty="0" err="1"/>
              <a:t>DemoApplication.class</a:t>
            </a:r>
            <a:r>
              <a:rPr lang="en-IN" sz="1400" dirty="0"/>
              <a:t>, </a:t>
            </a:r>
            <a:r>
              <a:rPr lang="en-IN" sz="1400" dirty="0" err="1"/>
              <a:t>args</a:t>
            </a:r>
            <a:r>
              <a:rPr lang="en-IN" sz="1400" dirty="0"/>
              <a:t>); </a:t>
            </a:r>
          </a:p>
          <a:p>
            <a:pPr marL="0" indent="0">
              <a:buNone/>
            </a:pPr>
            <a:r>
              <a:rPr lang="en-IN" sz="1400" dirty="0"/>
              <a:t>	} </a:t>
            </a:r>
          </a:p>
          <a:p>
            <a:pPr marL="0" indent="0">
              <a:buNone/>
            </a:pPr>
            <a:r>
              <a:rPr lang="en-IN" sz="1400" dirty="0"/>
              <a:t>}</a:t>
            </a:r>
            <a:endParaRPr lang="en-US" sz="1400" dirty="0"/>
          </a:p>
        </p:txBody>
      </p:sp>
    </p:spTree>
    <p:extLst>
      <p:ext uri="{BB962C8B-B14F-4D97-AF65-F5344CB8AC3E}">
        <p14:creationId xmlns:p14="http://schemas.microsoft.com/office/powerpoint/2010/main" val="36135025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5B3A-DFA5-4340-B393-7881AED9EB54}"/>
              </a:ext>
            </a:extLst>
          </p:cNvPr>
          <p:cNvSpPr>
            <a:spLocks noGrp="1"/>
          </p:cNvSpPr>
          <p:nvPr>
            <p:ph type="title"/>
          </p:nvPr>
        </p:nvSpPr>
        <p:spPr>
          <a:xfrm>
            <a:off x="838200" y="18255"/>
            <a:ext cx="10515600" cy="1325563"/>
          </a:xfrm>
        </p:spPr>
        <p:txBody>
          <a:bodyPr>
            <a:normAutofit/>
          </a:bodyPr>
          <a:lstStyle/>
          <a:p>
            <a:r>
              <a:rPr lang="en-IN" sz="4000" dirty="0">
                <a:latin typeface="+mn-lt"/>
              </a:rPr>
              <a:t>Spring Boot CLI</a:t>
            </a:r>
            <a:endParaRPr lang="en-US" sz="4000" dirty="0">
              <a:latin typeface="+mn-lt"/>
            </a:endParaRPr>
          </a:p>
        </p:txBody>
      </p:sp>
      <p:sp>
        <p:nvSpPr>
          <p:cNvPr id="3" name="Content Placeholder 2">
            <a:extLst>
              <a:ext uri="{FF2B5EF4-FFF2-40B4-BE49-F238E27FC236}">
                <a16:creationId xmlns:a16="http://schemas.microsoft.com/office/drawing/2014/main" id="{429DCBF8-9484-3A40-A209-C5BC17F2BB7F}"/>
              </a:ext>
            </a:extLst>
          </p:cNvPr>
          <p:cNvSpPr>
            <a:spLocks noGrp="1"/>
          </p:cNvSpPr>
          <p:nvPr>
            <p:ph idx="1"/>
          </p:nvPr>
        </p:nvSpPr>
        <p:spPr>
          <a:xfrm>
            <a:off x="838200" y="1457878"/>
            <a:ext cx="10515600" cy="4351338"/>
          </a:xfrm>
        </p:spPr>
        <p:txBody>
          <a:bodyPr>
            <a:normAutofit/>
          </a:bodyPr>
          <a:lstStyle/>
          <a:p>
            <a:r>
              <a:rPr lang="en-IN" sz="1400" dirty="0"/>
              <a:t>The Spring Boot CLI is a command line tool and it allows us to run the Groovy scripts. This is the easiest way to create a Spring Boot application by using the Spring Boot Command Line Interface. You can create, run and test the application in command prompt itself.</a:t>
            </a:r>
          </a:p>
          <a:p>
            <a:endParaRPr lang="en-IN" sz="1400" dirty="0"/>
          </a:p>
          <a:p>
            <a:r>
              <a:rPr lang="en-IN" sz="1400" dirty="0"/>
              <a:t>This section explains you the steps involved in manual installation of Spring Boot CLI. For further help, you can use the following link: </a:t>
            </a:r>
            <a:r>
              <a:rPr lang="en-IN" sz="1400" dirty="0">
                <a:hlinkClick r:id="rId2"/>
              </a:rPr>
              <a:t>https://docs.spring.io/springboot/ docs/current-SNAPSHOT/reference/htmlsingle/#getting-started-installing-springboot</a:t>
            </a:r>
            <a:r>
              <a:rPr lang="en-IN" sz="1400" dirty="0"/>
              <a:t> </a:t>
            </a:r>
          </a:p>
          <a:p>
            <a:endParaRPr lang="en-IN" sz="1400" dirty="0"/>
          </a:p>
          <a:p>
            <a:r>
              <a:rPr lang="en-IN" sz="1400" dirty="0"/>
              <a:t>You can also download the Spring CLI distribution from the Spring Software repository at: </a:t>
            </a:r>
            <a:r>
              <a:rPr lang="en-IN" sz="1400" dirty="0">
                <a:hlinkClick r:id="rId3"/>
              </a:rPr>
              <a:t>https://docs.spring.io/spring-boot/docs/current-SNAPSHOT/reference/htmlsingle/#getting-started-manual-cli-installation</a:t>
            </a:r>
            <a:endParaRPr lang="en-IN" sz="1400" dirty="0"/>
          </a:p>
          <a:p>
            <a:endParaRPr lang="en-US" sz="1400" dirty="0"/>
          </a:p>
        </p:txBody>
      </p:sp>
    </p:spTree>
    <p:extLst>
      <p:ext uri="{BB962C8B-B14F-4D97-AF65-F5344CB8AC3E}">
        <p14:creationId xmlns:p14="http://schemas.microsoft.com/office/powerpoint/2010/main" val="528798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076B-0E3C-D34E-8147-D920AC4BBD5A}"/>
              </a:ext>
            </a:extLst>
          </p:cNvPr>
          <p:cNvSpPr>
            <a:spLocks noGrp="1"/>
          </p:cNvSpPr>
          <p:nvPr>
            <p:ph type="title"/>
          </p:nvPr>
        </p:nvSpPr>
        <p:spPr>
          <a:xfrm>
            <a:off x="838200" y="206099"/>
            <a:ext cx="10515600" cy="1325563"/>
          </a:xfrm>
        </p:spPr>
        <p:txBody>
          <a:bodyPr>
            <a:normAutofit/>
          </a:bodyPr>
          <a:lstStyle/>
          <a:p>
            <a:r>
              <a:rPr lang="en-IN" sz="4000" dirty="0">
                <a:latin typeface="+mn-lt"/>
              </a:rPr>
              <a:t>Angular JS</a:t>
            </a:r>
            <a:endParaRPr lang="en-US" sz="4000" dirty="0">
              <a:latin typeface="+mn-lt"/>
            </a:endParaRPr>
          </a:p>
        </p:txBody>
      </p:sp>
      <p:sp>
        <p:nvSpPr>
          <p:cNvPr id="3" name="Content Placeholder 2">
            <a:extLst>
              <a:ext uri="{FF2B5EF4-FFF2-40B4-BE49-F238E27FC236}">
                <a16:creationId xmlns:a16="http://schemas.microsoft.com/office/drawing/2014/main" id="{62457CE5-A631-6F42-8A34-EBCF70E65B91}"/>
              </a:ext>
            </a:extLst>
          </p:cNvPr>
          <p:cNvSpPr>
            <a:spLocks noGrp="1"/>
          </p:cNvSpPr>
          <p:nvPr>
            <p:ph idx="1"/>
          </p:nvPr>
        </p:nvSpPr>
        <p:spPr>
          <a:xfrm>
            <a:off x="838200" y="1405496"/>
            <a:ext cx="10515600" cy="4351338"/>
          </a:xfrm>
        </p:spPr>
        <p:txBody>
          <a:bodyPr>
            <a:normAutofit/>
          </a:bodyPr>
          <a:lstStyle/>
          <a:p>
            <a:pPr marL="0" indent="0">
              <a:buNone/>
            </a:pPr>
            <a:r>
              <a:rPr lang="en-IN" sz="1400" b="1" dirty="0"/>
              <a:t>    What is Angular ?</a:t>
            </a:r>
          </a:p>
          <a:p>
            <a:r>
              <a:rPr lang="en-IN" sz="1400" dirty="0"/>
              <a:t>Angular is a </a:t>
            </a:r>
            <a:r>
              <a:rPr lang="en-IN" sz="1400" dirty="0" err="1"/>
              <a:t>Javascript</a:t>
            </a:r>
            <a:r>
              <a:rPr lang="en-IN" sz="1400" dirty="0"/>
              <a:t> framework to build more interactive web apps. It is designed for both Web, Desktop and Mobile platforms. While, we create apps using HTML, CSS and </a:t>
            </a:r>
            <a:r>
              <a:rPr lang="en-IN" sz="1400" dirty="0" err="1"/>
              <a:t>Javascript</a:t>
            </a:r>
            <a:r>
              <a:rPr lang="en-IN" sz="1400" dirty="0"/>
              <a:t>, Angular requires us to know </a:t>
            </a:r>
            <a:r>
              <a:rPr lang="en-IN" sz="1400" b="1" dirty="0"/>
              <a:t>Typescript</a:t>
            </a:r>
            <a:r>
              <a:rPr lang="en-IN" sz="1400" dirty="0"/>
              <a:t> (a typed superset of </a:t>
            </a:r>
            <a:r>
              <a:rPr lang="en-IN" sz="1400" dirty="0" err="1"/>
              <a:t>Javascript</a:t>
            </a:r>
            <a:r>
              <a:rPr lang="en-IN" sz="1400" dirty="0"/>
              <a:t> that scales), kind of stricter version of </a:t>
            </a:r>
            <a:r>
              <a:rPr lang="en-IN" sz="1400" dirty="0" err="1"/>
              <a:t>Javascript</a:t>
            </a:r>
            <a:r>
              <a:rPr lang="en-IN" sz="1400" dirty="0"/>
              <a:t> provided with OOPS features. Although, other alternative could be Dart, typescript is the most widely used language for Angular apps.</a:t>
            </a:r>
          </a:p>
          <a:p>
            <a:endParaRPr lang="en-IN" sz="1400" dirty="0"/>
          </a:p>
          <a:p>
            <a:pPr marL="0" indent="0">
              <a:buNone/>
            </a:pPr>
            <a:r>
              <a:rPr lang="en-IN" sz="1400" b="1" dirty="0"/>
              <a:t>    Angular 1 vs Angular 2 vs Angular 4:</a:t>
            </a:r>
          </a:p>
          <a:p>
            <a:r>
              <a:rPr lang="en-IN" sz="1400" dirty="0"/>
              <a:t>Angular JS or Angular 1 was released by Google early in 2010. It was used for building client-side web apps. Initially different versions of it were created to add extra feature sets.</a:t>
            </a:r>
          </a:p>
          <a:p>
            <a:r>
              <a:rPr lang="en-IN" sz="1400" dirty="0"/>
              <a:t>However, Google has completely rewritten the framework to meet the new needs of web apps and released what is called the Angular or Angular 2 in 2016. In fact Angular 2 itself is written in Typescript.</a:t>
            </a:r>
          </a:p>
          <a:p>
            <a:r>
              <a:rPr lang="en-IN" sz="1400" dirty="0"/>
              <a:t>Later, angular 4 and then Angular 5 are released with some more features, developer productivity and small payload size.</a:t>
            </a:r>
          </a:p>
          <a:p>
            <a:endParaRPr lang="en-IN" sz="1400" dirty="0"/>
          </a:p>
        </p:txBody>
      </p:sp>
    </p:spTree>
    <p:extLst>
      <p:ext uri="{BB962C8B-B14F-4D97-AF65-F5344CB8AC3E}">
        <p14:creationId xmlns:p14="http://schemas.microsoft.com/office/powerpoint/2010/main" val="1613751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5081-F8C0-9846-B6F1-D949E05208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FA2BA5-933B-2A47-A1A8-524F8EB34B5F}"/>
              </a:ext>
            </a:extLst>
          </p:cNvPr>
          <p:cNvSpPr>
            <a:spLocks noGrp="1"/>
          </p:cNvSpPr>
          <p:nvPr>
            <p:ph idx="1"/>
          </p:nvPr>
        </p:nvSpPr>
        <p:spPr/>
        <p:txBody>
          <a:bodyPr>
            <a:normAutofit/>
          </a:bodyPr>
          <a:lstStyle/>
          <a:p>
            <a:r>
              <a:rPr lang="en-IN" sz="1400" b="1" dirty="0" err="1"/>
              <a:t>ngIf</a:t>
            </a:r>
            <a:endParaRPr lang="en-IN" sz="1400" b="1" dirty="0"/>
          </a:p>
          <a:p>
            <a:r>
              <a:rPr lang="en-IN" sz="1400" dirty="0"/>
              <a:t>Angular2 supported only the </a:t>
            </a:r>
            <a:r>
              <a:rPr lang="en-IN" sz="1400" b="1" dirty="0"/>
              <a:t>if</a:t>
            </a:r>
            <a:r>
              <a:rPr lang="en-IN" sz="1400" dirty="0"/>
              <a:t> condition. However, Angular 4 supports the </a:t>
            </a:r>
            <a:r>
              <a:rPr lang="en-IN" sz="1400" b="1" dirty="0"/>
              <a:t>if else</a:t>
            </a:r>
            <a:r>
              <a:rPr lang="en-IN" sz="1400" dirty="0"/>
              <a:t> condition as well. Let us see how it works using the ng-template.</a:t>
            </a:r>
          </a:p>
          <a:p>
            <a:r>
              <a:rPr lang="en-IN" sz="1400" dirty="0"/>
              <a:t>&lt;span *</a:t>
            </a:r>
            <a:r>
              <a:rPr lang="en-IN" sz="1400" dirty="0" err="1"/>
              <a:t>ngIf</a:t>
            </a:r>
            <a:r>
              <a:rPr lang="en-IN" sz="1400" dirty="0"/>
              <a:t>="</a:t>
            </a:r>
            <a:r>
              <a:rPr lang="en-IN" sz="1400" dirty="0" err="1"/>
              <a:t>isavailable</a:t>
            </a:r>
            <a:r>
              <a:rPr lang="en-IN" sz="1400" dirty="0"/>
              <a:t>; else condition1"&gt;Condition is valid.&lt;/span&gt; &lt;ng-template #condition1&gt;Condition is invalid&lt;/ng-template&gt; </a:t>
            </a:r>
            <a:r>
              <a:rPr lang="en-IN" sz="1400" b="1" dirty="0"/>
              <a:t>as keyword in for loop</a:t>
            </a:r>
          </a:p>
          <a:p>
            <a:r>
              <a:rPr lang="en-IN" sz="1400" dirty="0"/>
              <a:t>With the help of </a:t>
            </a:r>
            <a:r>
              <a:rPr lang="en-IN" sz="1400" b="1" dirty="0"/>
              <a:t>as</a:t>
            </a:r>
            <a:r>
              <a:rPr lang="en-IN" sz="1400" dirty="0"/>
              <a:t> keyword you can store the value as shown below −</a:t>
            </a:r>
          </a:p>
          <a:p>
            <a:r>
              <a:rPr lang="en-IN" sz="1400" dirty="0"/>
              <a:t>&lt;div *</a:t>
            </a:r>
            <a:r>
              <a:rPr lang="en-IN" sz="1400" dirty="0" err="1"/>
              <a:t>ngFor</a:t>
            </a:r>
            <a:r>
              <a:rPr lang="en-IN" sz="1400" dirty="0"/>
              <a:t>="let </a:t>
            </a:r>
            <a:r>
              <a:rPr lang="en-IN" sz="1400" dirty="0" err="1"/>
              <a:t>i</a:t>
            </a:r>
            <a:r>
              <a:rPr lang="en-IN" sz="1400" dirty="0"/>
              <a:t> of months | slice:0:5 as total"&gt; Months: {{</a:t>
            </a:r>
            <a:r>
              <a:rPr lang="en-IN" sz="1400" dirty="0" err="1"/>
              <a:t>i</a:t>
            </a:r>
            <a:r>
              <a:rPr lang="en-IN" sz="1400" dirty="0"/>
              <a:t>}} Total: {{</a:t>
            </a:r>
            <a:r>
              <a:rPr lang="en-IN" sz="1400" dirty="0" err="1"/>
              <a:t>total.length</a:t>
            </a:r>
            <a:r>
              <a:rPr lang="en-IN" sz="1400" dirty="0"/>
              <a:t>}} &lt;/div&gt; The variable total stores the output of the slice using the </a:t>
            </a:r>
            <a:r>
              <a:rPr lang="en-IN" sz="1400" b="1" dirty="0"/>
              <a:t>as</a:t>
            </a:r>
            <a:r>
              <a:rPr lang="en-IN" sz="1400" dirty="0"/>
              <a:t> keyword.</a:t>
            </a:r>
          </a:p>
          <a:p>
            <a:endParaRPr lang="en-US" sz="1400" dirty="0"/>
          </a:p>
        </p:txBody>
      </p:sp>
    </p:spTree>
    <p:extLst>
      <p:ext uri="{BB962C8B-B14F-4D97-AF65-F5344CB8AC3E}">
        <p14:creationId xmlns:p14="http://schemas.microsoft.com/office/powerpoint/2010/main" val="2105764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C2EB0-38C8-804A-860D-A09301B84F28}"/>
              </a:ext>
            </a:extLst>
          </p:cNvPr>
          <p:cNvSpPr>
            <a:spLocks noGrp="1"/>
          </p:cNvSpPr>
          <p:nvPr>
            <p:ph idx="1"/>
          </p:nvPr>
        </p:nvSpPr>
        <p:spPr>
          <a:xfrm>
            <a:off x="838200" y="365125"/>
            <a:ext cx="10515600" cy="5811838"/>
          </a:xfrm>
        </p:spPr>
        <p:txBody>
          <a:bodyPr>
            <a:normAutofit/>
          </a:bodyPr>
          <a:lstStyle/>
          <a:p>
            <a:r>
              <a:rPr lang="en-IN" sz="1400" b="1" dirty="0"/>
              <a:t>What is TypeScript?</a:t>
            </a:r>
          </a:p>
          <a:p>
            <a:r>
              <a:rPr lang="en-IN" sz="1400" dirty="0"/>
              <a:t>By definition, “TypeScript is JavaScript for application-scale development.”</a:t>
            </a:r>
          </a:p>
          <a:p>
            <a:r>
              <a:rPr lang="en-IN" sz="1400" dirty="0"/>
              <a:t>TypeScript is a strongly typed, object oriented, compiled language. It was designed by </a:t>
            </a:r>
            <a:r>
              <a:rPr lang="en-IN" sz="1400" b="1" dirty="0"/>
              <a:t>Anders Hejlsberg</a:t>
            </a:r>
            <a:r>
              <a:rPr lang="en-IN" sz="1400" dirty="0"/>
              <a:t> (designer of C#) at Microsoft. TypeScript is both a language and a set of tools. TypeScript is a typed superset of JavaScript compiled to JavaScript. In other words, TypeScript is JavaScript plus some additional features.</a:t>
            </a:r>
          </a:p>
          <a:p>
            <a:endParaRPr lang="en-US" sz="1400" dirty="0"/>
          </a:p>
        </p:txBody>
      </p:sp>
      <p:pic>
        <p:nvPicPr>
          <p:cNvPr id="4" name="Picture 3">
            <a:extLst>
              <a:ext uri="{FF2B5EF4-FFF2-40B4-BE49-F238E27FC236}">
                <a16:creationId xmlns:a16="http://schemas.microsoft.com/office/drawing/2014/main" id="{447BCB2B-914E-FE41-8A7A-8B7EA5865529}"/>
              </a:ext>
            </a:extLst>
          </p:cNvPr>
          <p:cNvPicPr>
            <a:picLocks noChangeAspect="1"/>
          </p:cNvPicPr>
          <p:nvPr/>
        </p:nvPicPr>
        <p:blipFill>
          <a:blip r:embed="rId2"/>
          <a:stretch>
            <a:fillRect/>
          </a:stretch>
        </p:blipFill>
        <p:spPr>
          <a:xfrm>
            <a:off x="4167659" y="2248704"/>
            <a:ext cx="2720489" cy="2508647"/>
          </a:xfrm>
          <a:prstGeom prst="rect">
            <a:avLst/>
          </a:prstGeom>
        </p:spPr>
      </p:pic>
    </p:spTree>
    <p:extLst>
      <p:ext uri="{BB962C8B-B14F-4D97-AF65-F5344CB8AC3E}">
        <p14:creationId xmlns:p14="http://schemas.microsoft.com/office/powerpoint/2010/main" val="38246703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4072-AF29-FB45-9B11-70877E339E15}"/>
              </a:ext>
            </a:extLst>
          </p:cNvPr>
          <p:cNvSpPr>
            <a:spLocks noGrp="1"/>
          </p:cNvSpPr>
          <p:nvPr>
            <p:ph type="title"/>
          </p:nvPr>
        </p:nvSpPr>
        <p:spPr/>
        <p:txBody>
          <a:bodyPr>
            <a:normAutofit/>
          </a:bodyPr>
          <a:lstStyle/>
          <a:p>
            <a:r>
              <a:rPr lang="en-US" sz="4000" dirty="0">
                <a:latin typeface="+mn-lt"/>
              </a:rPr>
              <a:t>Mongo DB</a:t>
            </a:r>
          </a:p>
        </p:txBody>
      </p:sp>
      <p:sp>
        <p:nvSpPr>
          <p:cNvPr id="3" name="Content Placeholder 2">
            <a:extLst>
              <a:ext uri="{FF2B5EF4-FFF2-40B4-BE49-F238E27FC236}">
                <a16:creationId xmlns:a16="http://schemas.microsoft.com/office/drawing/2014/main" id="{D5DB3A99-418E-C24E-A866-661BACB111B8}"/>
              </a:ext>
            </a:extLst>
          </p:cNvPr>
          <p:cNvSpPr>
            <a:spLocks noGrp="1"/>
          </p:cNvSpPr>
          <p:nvPr>
            <p:ph idx="1"/>
          </p:nvPr>
        </p:nvSpPr>
        <p:spPr>
          <a:xfrm>
            <a:off x="838200" y="1690688"/>
            <a:ext cx="10515600" cy="4351338"/>
          </a:xfrm>
        </p:spPr>
        <p:txBody>
          <a:bodyPr>
            <a:normAutofit/>
          </a:bodyPr>
          <a:lstStyle/>
          <a:p>
            <a:r>
              <a:rPr lang="en-IN" sz="1400" dirty="0"/>
              <a:t>MongoDB is a cross-platform, document oriented database that provides, high performance, high availability, and easy scalability. MongoDB works on concept of collection and document</a:t>
            </a:r>
          </a:p>
          <a:p>
            <a:endParaRPr lang="en-IN" sz="1400" dirty="0"/>
          </a:p>
          <a:p>
            <a:pPr marL="0" indent="0">
              <a:buNone/>
            </a:pPr>
            <a:r>
              <a:rPr lang="en-IN" sz="1400" b="1" dirty="0"/>
              <a:t>      Database</a:t>
            </a:r>
          </a:p>
          <a:p>
            <a:r>
              <a:rPr lang="en-IN" sz="1400" dirty="0"/>
              <a:t>Database is a physical container for collections. Each database gets its own set of files on the file system. A single MongoDB server typically has multiple databases.</a:t>
            </a:r>
          </a:p>
          <a:p>
            <a:pPr marL="0" indent="0">
              <a:buNone/>
            </a:pPr>
            <a:r>
              <a:rPr lang="en-IN" sz="1400" b="1" dirty="0"/>
              <a:t>     Collection</a:t>
            </a:r>
          </a:p>
          <a:p>
            <a:r>
              <a:rPr lang="en-IN" sz="1400" dirty="0"/>
              <a:t>Collection is a group of MongoDB documents. It is the equivalent of an RDBMS table. A collection exists within a single database. Collections do not enforce a schema. Documents within a collection can have different fields. Typically, all documents in a collection are of similar or related purpose.</a:t>
            </a:r>
          </a:p>
          <a:p>
            <a:pPr marL="0" indent="0">
              <a:buNone/>
            </a:pPr>
            <a:r>
              <a:rPr lang="en-IN" sz="1400" b="1" dirty="0"/>
              <a:t>     Document</a:t>
            </a:r>
          </a:p>
          <a:p>
            <a:r>
              <a:rPr lang="en-IN" sz="1400" dirty="0"/>
              <a:t>A document is a set of key-value pairs. Documents have dynamic schema. Dynamic schema means that documents in the same collection do not need to have the same set of fields or structure, and common fields in a collection's documents may hold different types of data.</a:t>
            </a:r>
          </a:p>
          <a:p>
            <a:endParaRPr lang="en-IN" sz="1400" dirty="0"/>
          </a:p>
          <a:p>
            <a:endParaRPr lang="en-IN" sz="1400" dirty="0"/>
          </a:p>
          <a:p>
            <a:endParaRPr lang="en-US" sz="1400" dirty="0"/>
          </a:p>
        </p:txBody>
      </p:sp>
    </p:spTree>
    <p:extLst>
      <p:ext uri="{BB962C8B-B14F-4D97-AF65-F5344CB8AC3E}">
        <p14:creationId xmlns:p14="http://schemas.microsoft.com/office/powerpoint/2010/main" val="30604186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D33B-E630-3349-9547-819ADC673918}"/>
              </a:ext>
            </a:extLst>
          </p:cNvPr>
          <p:cNvSpPr>
            <a:spLocks noGrp="1"/>
          </p:cNvSpPr>
          <p:nvPr>
            <p:ph type="title"/>
          </p:nvPr>
        </p:nvSpPr>
        <p:spPr/>
        <p:txBody>
          <a:bodyPr>
            <a:normAutofit/>
          </a:bodyPr>
          <a:lstStyle/>
          <a:p>
            <a:r>
              <a:rPr lang="en-IN" sz="4000" dirty="0">
                <a:latin typeface="+mn-lt"/>
              </a:rPr>
              <a:t>Relationship of RDBMS terminology with MongoDB.</a:t>
            </a:r>
            <a:endParaRPr lang="en-US" sz="4000" dirty="0">
              <a:latin typeface="+mn-lt"/>
            </a:endParaRPr>
          </a:p>
        </p:txBody>
      </p:sp>
      <p:pic>
        <p:nvPicPr>
          <p:cNvPr id="10" name="Content Placeholder 9">
            <a:extLst>
              <a:ext uri="{FF2B5EF4-FFF2-40B4-BE49-F238E27FC236}">
                <a16:creationId xmlns:a16="http://schemas.microsoft.com/office/drawing/2014/main" id="{B0F0B04B-ABF3-BE43-B313-4ACB0FD46BC7}"/>
              </a:ext>
            </a:extLst>
          </p:cNvPr>
          <p:cNvPicPr>
            <a:picLocks noGrp="1" noChangeAspect="1"/>
          </p:cNvPicPr>
          <p:nvPr>
            <p:ph idx="1"/>
          </p:nvPr>
        </p:nvPicPr>
        <p:blipFill>
          <a:blip r:embed="rId2"/>
          <a:stretch>
            <a:fillRect/>
          </a:stretch>
        </p:blipFill>
        <p:spPr>
          <a:xfrm>
            <a:off x="917902" y="2528502"/>
            <a:ext cx="8984595" cy="2364367"/>
          </a:xfrm>
          <a:prstGeom prst="rect">
            <a:avLst/>
          </a:prstGeom>
        </p:spPr>
      </p:pic>
    </p:spTree>
    <p:extLst>
      <p:ext uri="{BB962C8B-B14F-4D97-AF65-F5344CB8AC3E}">
        <p14:creationId xmlns:p14="http://schemas.microsoft.com/office/powerpoint/2010/main" val="27659066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EDF33-1B78-AF41-9587-DC4AED794D59}"/>
              </a:ext>
            </a:extLst>
          </p:cNvPr>
          <p:cNvSpPr>
            <a:spLocks noGrp="1"/>
          </p:cNvSpPr>
          <p:nvPr>
            <p:ph type="title"/>
          </p:nvPr>
        </p:nvSpPr>
        <p:spPr>
          <a:xfrm>
            <a:off x="838200" y="18255"/>
            <a:ext cx="10515600" cy="1325563"/>
          </a:xfrm>
        </p:spPr>
        <p:txBody>
          <a:bodyPr>
            <a:normAutofit/>
          </a:bodyPr>
          <a:lstStyle/>
          <a:p>
            <a:r>
              <a:rPr lang="en-US" sz="4000" dirty="0">
                <a:latin typeface="+mn-lt"/>
              </a:rPr>
              <a:t>Sample Document</a:t>
            </a:r>
          </a:p>
        </p:txBody>
      </p:sp>
      <p:sp>
        <p:nvSpPr>
          <p:cNvPr id="3" name="Content Placeholder 2">
            <a:extLst>
              <a:ext uri="{FF2B5EF4-FFF2-40B4-BE49-F238E27FC236}">
                <a16:creationId xmlns:a16="http://schemas.microsoft.com/office/drawing/2014/main" id="{BB6889A6-6C0F-AB44-AB1B-EF51A961C06F}"/>
              </a:ext>
            </a:extLst>
          </p:cNvPr>
          <p:cNvSpPr>
            <a:spLocks noGrp="1"/>
          </p:cNvSpPr>
          <p:nvPr>
            <p:ph idx="1"/>
          </p:nvPr>
        </p:nvSpPr>
        <p:spPr>
          <a:xfrm>
            <a:off x="838200" y="1167445"/>
            <a:ext cx="10515600" cy="4731222"/>
          </a:xfrm>
        </p:spPr>
        <p:txBody>
          <a:bodyPr>
            <a:noAutofit/>
          </a:bodyPr>
          <a:lstStyle/>
          <a:p>
            <a:pPr marL="0" indent="0">
              <a:buNone/>
            </a:pP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_id: </a:t>
            </a:r>
            <a:r>
              <a:rPr lang="en-US" sz="1000" dirty="0" err="1">
                <a:latin typeface="Courier New" panose="02070309020205020404" pitchFamily="49" charset="0"/>
                <a:cs typeface="Courier New" panose="02070309020205020404" pitchFamily="49" charset="0"/>
              </a:rPr>
              <a:t>ObjectId</a:t>
            </a:r>
            <a:r>
              <a:rPr lang="en-US" sz="1000" dirty="0">
                <a:latin typeface="Courier New" panose="02070309020205020404" pitchFamily="49" charset="0"/>
                <a:cs typeface="Courier New" panose="02070309020205020404" pitchFamily="49" charset="0"/>
              </a:rPr>
              <a:t>(7 df78ad8902c)</a:t>
            </a:r>
          </a:p>
          <a:p>
            <a:pPr marL="0" indent="0">
              <a:buNone/>
            </a:pPr>
            <a:r>
              <a:rPr lang="en-US" sz="1000" dirty="0">
                <a:latin typeface="Courier New" panose="02070309020205020404" pitchFamily="49" charset="0"/>
                <a:cs typeface="Courier New" panose="02070309020205020404" pitchFamily="49" charset="0"/>
              </a:rPr>
              <a:t>	title: 'MongoDB Overview',</a:t>
            </a:r>
          </a:p>
          <a:p>
            <a:pPr marL="0" indent="0">
              <a:buNone/>
            </a:pPr>
            <a:r>
              <a:rPr lang="en-US" sz="1000" dirty="0">
                <a:latin typeface="Courier New" panose="02070309020205020404" pitchFamily="49" charset="0"/>
                <a:cs typeface="Courier New" panose="02070309020205020404" pitchFamily="49" charset="0"/>
              </a:rPr>
              <a:t>	description: 'MongoDB is no </a:t>
            </a:r>
            <a:r>
              <a:rPr lang="en-US" sz="1000" dirty="0" err="1">
                <a:latin typeface="Courier New" panose="02070309020205020404" pitchFamily="49" charset="0"/>
                <a:cs typeface="Courier New" panose="02070309020205020404" pitchFamily="49" charset="0"/>
              </a:rPr>
              <a:t>sql</a:t>
            </a:r>
            <a:r>
              <a:rPr lang="en-US" sz="1000" dirty="0">
                <a:latin typeface="Courier New" panose="02070309020205020404" pitchFamily="49" charset="0"/>
                <a:cs typeface="Courier New" panose="02070309020205020404" pitchFamily="49" charset="0"/>
              </a:rPr>
              <a:t> database',</a:t>
            </a:r>
          </a:p>
          <a:p>
            <a:pPr marL="0" indent="0">
              <a:buNone/>
            </a:pPr>
            <a:r>
              <a:rPr lang="en-US" sz="1000" dirty="0">
                <a:latin typeface="Courier New" panose="02070309020205020404" pitchFamily="49" charset="0"/>
                <a:cs typeface="Courier New" panose="02070309020205020404" pitchFamily="49" charset="0"/>
              </a:rPr>
              <a:t>	tags: ['</a:t>
            </a:r>
            <a:r>
              <a:rPr lang="en-US" sz="1000" dirty="0" err="1">
                <a:latin typeface="Courier New" panose="02070309020205020404" pitchFamily="49" charset="0"/>
                <a:cs typeface="Courier New" panose="02070309020205020404" pitchFamily="49" charset="0"/>
              </a:rPr>
              <a:t>mongodb</a:t>
            </a:r>
            <a:r>
              <a:rPr lang="en-US" sz="1000" dirty="0">
                <a:latin typeface="Courier New" panose="02070309020205020404" pitchFamily="49" charset="0"/>
                <a:cs typeface="Courier New" panose="02070309020205020404" pitchFamily="49" charset="0"/>
              </a:rPr>
              <a:t>', 'database', 'NoSQL'],</a:t>
            </a:r>
          </a:p>
          <a:p>
            <a:pPr marL="0" indent="0">
              <a:buNone/>
            </a:pPr>
            <a:r>
              <a:rPr lang="en-US" sz="1000" dirty="0">
                <a:latin typeface="Courier New" panose="02070309020205020404" pitchFamily="49" charset="0"/>
                <a:cs typeface="Courier New" panose="02070309020205020404" pitchFamily="49" charset="0"/>
              </a:rPr>
              <a:t>	likes: 100,</a:t>
            </a:r>
          </a:p>
          <a:p>
            <a:pPr marL="0" indent="0">
              <a:buNone/>
            </a:pPr>
            <a:r>
              <a:rPr lang="en-US" sz="1000" dirty="0">
                <a:latin typeface="Courier New" panose="02070309020205020404" pitchFamily="49" charset="0"/>
                <a:cs typeface="Courier New" panose="02070309020205020404" pitchFamily="49" charset="0"/>
              </a:rPr>
              <a:t>	comments: [</a:t>
            </a:r>
          </a:p>
          <a:p>
            <a:pPr marL="0" indent="0">
              <a:buNone/>
            </a:pPr>
            <a:r>
              <a:rPr lang="en-US" sz="1000" dirty="0">
                <a:latin typeface="Courier New" panose="02070309020205020404" pitchFamily="49" charset="0"/>
                <a:cs typeface="Courier New" panose="02070309020205020404" pitchFamily="49" charset="0"/>
              </a:rPr>
              <a:t>		{</a:t>
            </a:r>
          </a:p>
          <a:p>
            <a:pPr marL="0" indent="0">
              <a:buNone/>
            </a:pPr>
            <a:r>
              <a:rPr lang="en-US" sz="1000" dirty="0">
                <a:latin typeface="Courier New" panose="02070309020205020404" pitchFamily="49" charset="0"/>
                <a:cs typeface="Courier New" panose="02070309020205020404" pitchFamily="49" charset="0"/>
              </a:rPr>
              <a:t>			user: 'user1',</a:t>
            </a:r>
          </a:p>
          <a:p>
            <a:pPr marL="0" indent="0">
              <a:buNone/>
            </a:pPr>
            <a:r>
              <a:rPr lang="en-US" sz="1000" dirty="0">
                <a:latin typeface="Courier New" panose="02070309020205020404" pitchFamily="49" charset="0"/>
                <a:cs typeface="Courier New" panose="02070309020205020404" pitchFamily="49" charset="0"/>
              </a:rPr>
              <a:t>			message: 'My first comment',</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dateCreated</a:t>
            </a:r>
            <a:r>
              <a:rPr lang="en-US" sz="1000" dirty="0">
                <a:latin typeface="Courier New" panose="02070309020205020404" pitchFamily="49" charset="0"/>
                <a:cs typeface="Courier New" panose="02070309020205020404" pitchFamily="49" charset="0"/>
              </a:rPr>
              <a:t>: new Date(2011, 1, 20, 2, 15),</a:t>
            </a:r>
          </a:p>
          <a:p>
            <a:pPr marL="0" indent="0">
              <a:buNone/>
            </a:pPr>
            <a:r>
              <a:rPr lang="en-US" sz="1000" dirty="0">
                <a:latin typeface="Courier New" panose="02070309020205020404" pitchFamily="49" charset="0"/>
                <a:cs typeface="Courier New" panose="02070309020205020404" pitchFamily="49" charset="0"/>
              </a:rPr>
              <a:t>			like: 0</a:t>
            </a:r>
          </a:p>
          <a:p>
            <a:pPr marL="0" indent="0">
              <a:buNone/>
            </a:pPr>
            <a:r>
              <a:rPr lang="en-US" sz="1000" dirty="0">
                <a:latin typeface="Courier New" panose="02070309020205020404" pitchFamily="49" charset="0"/>
                <a:cs typeface="Courier New" panose="02070309020205020404" pitchFamily="49" charset="0"/>
              </a:rPr>
              <a:t>		},</a:t>
            </a:r>
          </a:p>
          <a:p>
            <a:pPr marL="0" indent="0">
              <a:buNone/>
            </a:pPr>
            <a:r>
              <a:rPr lang="en-US" sz="1000" dirty="0">
                <a:latin typeface="Courier New" panose="02070309020205020404" pitchFamily="49" charset="0"/>
                <a:cs typeface="Courier New" panose="02070309020205020404" pitchFamily="49" charset="0"/>
              </a:rPr>
              <a:t>		{</a:t>
            </a:r>
          </a:p>
          <a:p>
            <a:pPr marL="0" indent="0">
              <a:buNone/>
            </a:pPr>
            <a:r>
              <a:rPr lang="en-US" sz="1000" dirty="0">
                <a:latin typeface="Courier New" panose="02070309020205020404" pitchFamily="49" charset="0"/>
                <a:cs typeface="Courier New" panose="02070309020205020404" pitchFamily="49" charset="0"/>
              </a:rPr>
              <a:t>			user: 'user2',</a:t>
            </a:r>
          </a:p>
          <a:p>
            <a:pPr marL="0" indent="0">
              <a:buNone/>
            </a:pPr>
            <a:r>
              <a:rPr lang="en-US" sz="1000" dirty="0">
                <a:latin typeface="Courier New" panose="02070309020205020404" pitchFamily="49" charset="0"/>
                <a:cs typeface="Courier New" panose="02070309020205020404" pitchFamily="49" charset="0"/>
              </a:rPr>
              <a:t>			message: 'My second comments',</a:t>
            </a:r>
          </a:p>
          <a:p>
            <a:pPr marL="0" indent="0">
              <a:buNone/>
            </a:pPr>
            <a:r>
              <a:rPr lang="en-US" sz="1000" dirty="0">
                <a:latin typeface="Courier New" panose="02070309020205020404" pitchFamily="49" charset="0"/>
                <a:cs typeface="Courier New" panose="02070309020205020404" pitchFamily="49" charset="0"/>
              </a:rPr>
              <a:t>			</a:t>
            </a:r>
            <a:r>
              <a:rPr lang="en-US" sz="1000" dirty="0" err="1">
                <a:latin typeface="Courier New" panose="02070309020205020404" pitchFamily="49" charset="0"/>
                <a:cs typeface="Courier New" panose="02070309020205020404" pitchFamily="49" charset="0"/>
              </a:rPr>
              <a:t>dateCreated</a:t>
            </a:r>
            <a:r>
              <a:rPr lang="en-US" sz="1000" dirty="0">
                <a:latin typeface="Courier New" panose="02070309020205020404" pitchFamily="49" charset="0"/>
                <a:cs typeface="Courier New" panose="02070309020205020404" pitchFamily="49" charset="0"/>
              </a:rPr>
              <a:t>: new Date(2011, 1, 25, 7, 45),</a:t>
            </a:r>
          </a:p>
          <a:p>
            <a:pPr marL="0" indent="0">
              <a:buNone/>
            </a:pPr>
            <a:r>
              <a:rPr lang="en-US" sz="1000" dirty="0">
                <a:latin typeface="Courier New" panose="02070309020205020404" pitchFamily="49" charset="0"/>
                <a:cs typeface="Courier New" panose="02070309020205020404" pitchFamily="49" charset="0"/>
              </a:rPr>
              <a:t>			like: 5</a:t>
            </a:r>
          </a:p>
          <a:p>
            <a:pPr marL="0" indent="0">
              <a:buNone/>
            </a:pPr>
            <a:r>
              <a:rPr lang="en-US" sz="1000" dirty="0">
                <a:latin typeface="Courier New" panose="02070309020205020404" pitchFamily="49" charset="0"/>
                <a:cs typeface="Courier New" panose="02070309020205020404" pitchFamily="49" charset="0"/>
              </a:rPr>
              <a:t>		}</a:t>
            </a:r>
          </a:p>
          <a:p>
            <a:pPr marL="0" indent="0">
              <a:buNone/>
            </a:pPr>
            <a:r>
              <a:rPr lang="en-US" sz="1000" dirty="0">
                <a:latin typeface="Courier New" panose="02070309020205020404" pitchFamily="49" charset="0"/>
                <a:cs typeface="Courier New" panose="02070309020205020404" pitchFamily="49" charset="0"/>
              </a:rPr>
              <a:t>	]</a:t>
            </a:r>
          </a:p>
          <a:p>
            <a:pPr marL="0" indent="0">
              <a:buNone/>
            </a:pPr>
            <a:r>
              <a:rPr lang="en-US" sz="1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513489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01E8-4F99-0041-8AAF-DDB9DE3D9DF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4216D96B-4281-054C-B89C-C9500B9351F0}"/>
              </a:ext>
            </a:extLst>
          </p:cNvPr>
          <p:cNvPicPr>
            <a:picLocks noGrp="1" noChangeAspect="1"/>
          </p:cNvPicPr>
          <p:nvPr>
            <p:ph idx="1"/>
          </p:nvPr>
        </p:nvPicPr>
        <p:blipFill>
          <a:blip r:embed="rId2"/>
          <a:stretch>
            <a:fillRect/>
          </a:stretch>
        </p:blipFill>
        <p:spPr>
          <a:xfrm>
            <a:off x="748772" y="1898374"/>
            <a:ext cx="8223487" cy="3876787"/>
          </a:xfrm>
          <a:prstGeom prst="rect">
            <a:avLst/>
          </a:prstGeom>
        </p:spPr>
      </p:pic>
    </p:spTree>
    <p:extLst>
      <p:ext uri="{BB962C8B-B14F-4D97-AF65-F5344CB8AC3E}">
        <p14:creationId xmlns:p14="http://schemas.microsoft.com/office/powerpoint/2010/main" val="2549165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B638-16EB-5345-BD50-C8AC9CE02C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0DF792-8A87-F449-8BE2-9869D8865BD9}"/>
              </a:ext>
            </a:extLst>
          </p:cNvPr>
          <p:cNvSpPr>
            <a:spLocks noGrp="1"/>
          </p:cNvSpPr>
          <p:nvPr>
            <p:ph idx="1"/>
          </p:nvPr>
        </p:nvSpPr>
        <p:spPr/>
        <p:txBody>
          <a:bodyPr>
            <a:normAutofit/>
          </a:bodyPr>
          <a:lstStyle/>
          <a:p>
            <a:pPr marL="0" indent="0" algn="ctr">
              <a:buNone/>
            </a:pPr>
            <a:r>
              <a:rPr lang="en-US" sz="6000" dirty="0"/>
              <a:t>Demo</a:t>
            </a:r>
          </a:p>
        </p:txBody>
      </p:sp>
    </p:spTree>
    <p:extLst>
      <p:ext uri="{BB962C8B-B14F-4D97-AF65-F5344CB8AC3E}">
        <p14:creationId xmlns:p14="http://schemas.microsoft.com/office/powerpoint/2010/main" val="216340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093D1057-E02C-6C4C-942C-0609C219F9CE}"/>
              </a:ext>
            </a:extLst>
          </p:cNvPr>
          <p:cNvSpPr>
            <a:spLocks noGrp="1"/>
          </p:cNvSpPr>
          <p:nvPr>
            <p:ph type="sldNum" sz="quarter" idx="12"/>
          </p:nvPr>
        </p:nvSpPr>
        <p:spPr/>
        <p:txBody>
          <a:bodyPr/>
          <a:lstStyle/>
          <a:p>
            <a:fld id="{8F7476FD-8D03-6D4F-8208-EE0FEDFDBF7A}" type="slidenum">
              <a:rPr lang="en-US" altLang="en-US"/>
              <a:pPr/>
              <a:t>5</a:t>
            </a:fld>
            <a:endParaRPr lang="en-US" altLang="en-US"/>
          </a:p>
        </p:txBody>
      </p:sp>
      <p:sp>
        <p:nvSpPr>
          <p:cNvPr id="141314" name="Rectangle 2">
            <a:extLst>
              <a:ext uri="{FF2B5EF4-FFF2-40B4-BE49-F238E27FC236}">
                <a16:creationId xmlns:a16="http://schemas.microsoft.com/office/drawing/2014/main" id="{98B233A7-E296-4545-8E70-CC9A8E251B8B}"/>
              </a:ext>
            </a:extLst>
          </p:cNvPr>
          <p:cNvSpPr>
            <a:spLocks noGrp="1" noChangeArrowheads="1"/>
          </p:cNvSpPr>
          <p:nvPr>
            <p:ph type="title"/>
          </p:nvPr>
        </p:nvSpPr>
        <p:spPr>
          <a:xfrm>
            <a:off x="954157" y="0"/>
            <a:ext cx="9028043" cy="1428750"/>
          </a:xfrm>
        </p:spPr>
        <p:txBody>
          <a:bodyPr>
            <a:normAutofit/>
          </a:bodyPr>
          <a:lstStyle/>
          <a:p>
            <a:r>
              <a:rPr lang="en-US" altLang="en-US" sz="4000" dirty="0">
                <a:latin typeface="+mn-lt"/>
              </a:rPr>
              <a:t>JDK Editions</a:t>
            </a:r>
          </a:p>
        </p:txBody>
      </p:sp>
      <p:sp>
        <p:nvSpPr>
          <p:cNvPr id="141315" name="Rectangle 3">
            <a:extLst>
              <a:ext uri="{FF2B5EF4-FFF2-40B4-BE49-F238E27FC236}">
                <a16:creationId xmlns:a16="http://schemas.microsoft.com/office/drawing/2014/main" id="{43E0D47A-3D1E-D645-937B-4C99246D827E}"/>
              </a:ext>
            </a:extLst>
          </p:cNvPr>
          <p:cNvSpPr>
            <a:spLocks noGrp="1" noChangeArrowheads="1"/>
          </p:cNvSpPr>
          <p:nvPr>
            <p:ph type="body" idx="1"/>
          </p:nvPr>
        </p:nvSpPr>
        <p:spPr>
          <a:xfrm>
            <a:off x="954157" y="1371600"/>
            <a:ext cx="9561443" cy="4876800"/>
          </a:xfrm>
        </p:spPr>
        <p:txBody>
          <a:bodyPr>
            <a:normAutofit/>
          </a:bodyPr>
          <a:lstStyle/>
          <a:p>
            <a:pPr>
              <a:lnSpc>
                <a:spcPct val="90000"/>
              </a:lnSpc>
            </a:pPr>
            <a:r>
              <a:rPr lang="en-US" altLang="en-US" sz="1400" dirty="0">
                <a:cs typeface="Times New Roman" panose="02020603050405020304" pitchFamily="18" charset="0"/>
              </a:rPr>
              <a:t>Java Standard Edition (J2SE)</a:t>
            </a:r>
          </a:p>
          <a:p>
            <a:pPr lvl="1">
              <a:buFont typeface="Wingdings" pitchFamily="2" charset="2"/>
              <a:buChar char="§"/>
            </a:pPr>
            <a:r>
              <a:rPr lang="en-IN" sz="1200" dirty="0"/>
              <a:t>Also known as Core Java, this is the most basic and standard version of </a:t>
            </a:r>
            <a:r>
              <a:rPr lang="en-IN" sz="1200" dirty="0" err="1"/>
              <a:t>Java.It’s</a:t>
            </a:r>
            <a:r>
              <a:rPr lang="en-IN" sz="1200" dirty="0"/>
              <a:t> the purest form of Java, a basic foundation for all other editions.</a:t>
            </a:r>
          </a:p>
          <a:p>
            <a:pPr lvl="1">
              <a:buFont typeface="Wingdings" pitchFamily="2" charset="2"/>
              <a:buChar char="§"/>
            </a:pPr>
            <a:r>
              <a:rPr lang="en-IN" sz="1200" dirty="0"/>
              <a:t>It consists of a wide variety of general purpose API’s (like </a:t>
            </a:r>
            <a:r>
              <a:rPr lang="en-IN" sz="1200" dirty="0" err="1"/>
              <a:t>java.lang</a:t>
            </a:r>
            <a:r>
              <a:rPr lang="en-IN" sz="1200" dirty="0"/>
              <a:t>, </a:t>
            </a:r>
            <a:r>
              <a:rPr lang="en-IN" sz="1200" dirty="0" err="1"/>
              <a:t>java.util</a:t>
            </a:r>
            <a:r>
              <a:rPr lang="en-IN" sz="1200" dirty="0"/>
              <a:t>) as well as many special purpose APIs</a:t>
            </a:r>
          </a:p>
          <a:p>
            <a:pPr lvl="1">
              <a:buFont typeface="Wingdings" pitchFamily="2" charset="2"/>
              <a:buChar char="§"/>
            </a:pPr>
            <a:r>
              <a:rPr lang="en-IN" sz="1200" dirty="0"/>
              <a:t>J2SE is mainly used to create applications for Desktop environment.</a:t>
            </a:r>
          </a:p>
          <a:p>
            <a:pPr marL="457200" lvl="1" indent="0">
              <a:lnSpc>
                <a:spcPct val="90000"/>
              </a:lnSpc>
              <a:buNone/>
            </a:pPr>
            <a:endParaRPr lang="en-US" altLang="en-US" sz="1400" dirty="0">
              <a:cs typeface="Times New Roman" panose="02020603050405020304" pitchFamily="18" charset="0"/>
            </a:endParaRPr>
          </a:p>
          <a:p>
            <a:pPr>
              <a:lnSpc>
                <a:spcPct val="90000"/>
              </a:lnSpc>
            </a:pPr>
            <a:r>
              <a:rPr lang="en-US" altLang="en-US" sz="1400" dirty="0">
                <a:cs typeface="Times New Roman" panose="02020603050405020304" pitchFamily="18" charset="0"/>
              </a:rPr>
              <a:t>Java Enterprise Edition (J2EE)</a:t>
            </a:r>
          </a:p>
          <a:p>
            <a:pPr lvl="1">
              <a:buFont typeface="Wingdings" pitchFamily="2" charset="2"/>
              <a:buChar char="§"/>
            </a:pPr>
            <a:r>
              <a:rPr lang="en-IN" sz="1200" dirty="0"/>
              <a:t>The Enterprise version of Java has a much larger usage of Java, like development of web services, networking, server side scripting and other various web based applications.</a:t>
            </a:r>
          </a:p>
          <a:p>
            <a:pPr lvl="1">
              <a:buFont typeface="Wingdings" pitchFamily="2" charset="2"/>
              <a:buChar char="§"/>
            </a:pPr>
            <a:r>
              <a:rPr lang="en-IN" sz="1200" dirty="0"/>
              <a:t>J2EE is a community driven edition, i.e. there is a lot of continuous contributions from industry experts, Java developers and other open source organizations.</a:t>
            </a:r>
          </a:p>
          <a:p>
            <a:pPr lvl="1">
              <a:buFont typeface="Wingdings" pitchFamily="2" charset="2"/>
              <a:buChar char="§"/>
            </a:pPr>
            <a:r>
              <a:rPr lang="en-IN" sz="1200" dirty="0"/>
              <a:t>J2EE uses many components of J2SE, as well as, has many new features of it’s own like Servlets, JavaBeans, Java Message Services, adding a whole new functionalities to the language.</a:t>
            </a:r>
          </a:p>
          <a:p>
            <a:pPr lvl="1">
              <a:buFont typeface="Wingdings" pitchFamily="2" charset="2"/>
              <a:buChar char="§"/>
            </a:pPr>
            <a:r>
              <a:rPr lang="en-IN" sz="1200" dirty="0"/>
              <a:t>J2EE uses HTML, CSS, JavaScript etc., so as to create web pages and web services. It’s also one of  the most widely accepted web development standard.</a:t>
            </a:r>
          </a:p>
          <a:p>
            <a:pPr marL="457200" lvl="1" indent="0">
              <a:lnSpc>
                <a:spcPct val="90000"/>
              </a:lnSpc>
              <a:buNone/>
            </a:pPr>
            <a:endParaRPr lang="en-US" altLang="en-US" sz="1400" dirty="0">
              <a:cs typeface="Times New Roman" panose="02020603050405020304" pitchFamily="18" charset="0"/>
            </a:endParaRPr>
          </a:p>
          <a:p>
            <a:pPr>
              <a:lnSpc>
                <a:spcPct val="90000"/>
              </a:lnSpc>
            </a:pPr>
            <a:r>
              <a:rPr lang="en-US" altLang="en-US" sz="1400" dirty="0">
                <a:cs typeface="Times New Roman" panose="02020603050405020304" pitchFamily="18" charset="0"/>
              </a:rPr>
              <a:t>Java Micro Edition (J2ME). </a:t>
            </a:r>
          </a:p>
          <a:p>
            <a:pPr lvl="1">
              <a:buFont typeface="Wingdings" pitchFamily="2" charset="2"/>
              <a:buChar char="§"/>
            </a:pPr>
            <a:r>
              <a:rPr lang="en-IN" sz="1200" dirty="0"/>
              <a:t>This version of Java is mainly concentrated for the applications running on embedded systems, mobiles and small devices.(which was a constraint before it’s development)</a:t>
            </a:r>
          </a:p>
          <a:p>
            <a:pPr lvl="1">
              <a:buFont typeface="Wingdings" pitchFamily="2" charset="2"/>
              <a:buChar char="§"/>
            </a:pPr>
            <a:r>
              <a:rPr lang="en-IN" sz="1200" dirty="0"/>
              <a:t>Also, the J2ME apps help in using web compression technologies, which in turn, reduce network usage, and hence cheap internet accessibility.</a:t>
            </a:r>
          </a:p>
          <a:p>
            <a:pPr>
              <a:lnSpc>
                <a:spcPct val="90000"/>
              </a:lnSpc>
              <a:buFont typeface="Monotype Sorts" pitchFamily="2" charset="2"/>
              <a:buNone/>
            </a:pPr>
            <a:endParaRPr lang="en-US" altLang="en-US" sz="1400" dirty="0">
              <a:cs typeface="Times New Roman" panose="02020603050405020304" pitchFamily="18" charset="0"/>
            </a:endParaRPr>
          </a:p>
        </p:txBody>
      </p:sp>
    </p:spTree>
    <p:extLst>
      <p:ext uri="{BB962C8B-B14F-4D97-AF65-F5344CB8AC3E}">
        <p14:creationId xmlns:p14="http://schemas.microsoft.com/office/powerpoint/2010/main" val="28368080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B638-16EB-5345-BD50-C8AC9CE02C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0DF792-8A87-F449-8BE2-9869D8865BD9}"/>
              </a:ext>
            </a:extLst>
          </p:cNvPr>
          <p:cNvSpPr>
            <a:spLocks noGrp="1"/>
          </p:cNvSpPr>
          <p:nvPr>
            <p:ph idx="1"/>
          </p:nvPr>
        </p:nvSpPr>
        <p:spPr/>
        <p:txBody>
          <a:bodyPr vert="horz" lIns="91440" tIns="45720" rIns="91440" bIns="45720" rtlCol="0" anchor="t">
            <a:normAutofit/>
          </a:bodyPr>
          <a:lstStyle/>
          <a:p>
            <a:pPr marL="0" indent="0" algn="ctr">
              <a:buNone/>
            </a:pPr>
            <a:r>
              <a:rPr lang="en-US" sz="6000" dirty="0"/>
              <a:t>Web Security</a:t>
            </a:r>
          </a:p>
        </p:txBody>
      </p:sp>
    </p:spTree>
    <p:extLst>
      <p:ext uri="{BB962C8B-B14F-4D97-AF65-F5344CB8AC3E}">
        <p14:creationId xmlns:p14="http://schemas.microsoft.com/office/powerpoint/2010/main" val="16671687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B638-16EB-5345-BD50-C8AC9CE02C58}"/>
              </a:ext>
            </a:extLst>
          </p:cNvPr>
          <p:cNvSpPr>
            <a:spLocks noGrp="1"/>
          </p:cNvSpPr>
          <p:nvPr>
            <p:ph type="title"/>
          </p:nvPr>
        </p:nvSpPr>
        <p:spPr/>
        <p:txBody>
          <a:bodyPr/>
          <a:lstStyle/>
          <a:p>
            <a:r>
              <a:rPr lang="en-US" dirty="0">
                <a:ea typeface="+mj-lt"/>
                <a:cs typeface="+mj-lt"/>
              </a:rPr>
              <a:t>SQL Injection</a:t>
            </a:r>
            <a:endParaRPr lang="en-US" dirty="0"/>
          </a:p>
        </p:txBody>
      </p:sp>
      <p:sp>
        <p:nvSpPr>
          <p:cNvPr id="3" name="Content Placeholder 2">
            <a:extLst>
              <a:ext uri="{FF2B5EF4-FFF2-40B4-BE49-F238E27FC236}">
                <a16:creationId xmlns:a16="http://schemas.microsoft.com/office/drawing/2014/main" id="{D20DF792-8A87-F449-8BE2-9869D8865BD9}"/>
              </a:ext>
            </a:extLst>
          </p:cNvPr>
          <p:cNvSpPr>
            <a:spLocks noGrp="1"/>
          </p:cNvSpPr>
          <p:nvPr>
            <p:ph idx="1"/>
          </p:nvPr>
        </p:nvSpPr>
        <p:spPr/>
        <p:txBody>
          <a:bodyPr vert="horz" lIns="91440" tIns="45720" rIns="91440" bIns="45720" rtlCol="0" anchor="t">
            <a:normAutofit fontScale="55000" lnSpcReduction="20000"/>
          </a:bodyPr>
          <a:lstStyle/>
          <a:p>
            <a:pPr marL="0" indent="0">
              <a:lnSpc>
                <a:spcPct val="220000"/>
              </a:lnSpc>
              <a:buNone/>
            </a:pPr>
            <a:r>
              <a:rPr lang="en-US" sz="6000" b="1" dirty="0">
                <a:ea typeface="+mn-lt"/>
                <a:cs typeface="+mn-lt"/>
              </a:rPr>
              <a:t>SQL injection </a:t>
            </a:r>
            <a:r>
              <a:rPr lang="en-US" sz="6000" dirty="0">
                <a:ea typeface="+mn-lt"/>
                <a:cs typeface="+mn-lt"/>
              </a:rPr>
              <a:t>is a code injection technique, used to attack  data-driven applications, in which malicious SQL statements are inserted into an entry field like text box, hidden box or get parameter etc.</a:t>
            </a:r>
            <a:endParaRPr lang="en-US" dirty="0"/>
          </a:p>
        </p:txBody>
      </p:sp>
    </p:spTree>
    <p:extLst>
      <p:ext uri="{BB962C8B-B14F-4D97-AF65-F5344CB8AC3E}">
        <p14:creationId xmlns:p14="http://schemas.microsoft.com/office/powerpoint/2010/main" val="23437176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B638-16EB-5345-BD50-C8AC9CE02C58}"/>
              </a:ext>
            </a:extLst>
          </p:cNvPr>
          <p:cNvSpPr>
            <a:spLocks noGrp="1"/>
          </p:cNvSpPr>
          <p:nvPr>
            <p:ph type="title"/>
          </p:nvPr>
        </p:nvSpPr>
        <p:spPr/>
        <p:txBody>
          <a:bodyPr/>
          <a:lstStyle/>
          <a:p>
            <a:r>
              <a:rPr lang="en-US" dirty="0">
                <a:ea typeface="+mj-lt"/>
                <a:cs typeface="+mj-lt"/>
              </a:rPr>
              <a:t>Session hijacking</a:t>
            </a:r>
            <a:endParaRPr lang="en-US" dirty="0"/>
          </a:p>
        </p:txBody>
      </p:sp>
      <p:sp>
        <p:nvSpPr>
          <p:cNvPr id="3" name="Content Placeholder 2">
            <a:extLst>
              <a:ext uri="{FF2B5EF4-FFF2-40B4-BE49-F238E27FC236}">
                <a16:creationId xmlns:a16="http://schemas.microsoft.com/office/drawing/2014/main" id="{D20DF792-8A87-F449-8BE2-9869D8865BD9}"/>
              </a:ext>
            </a:extLst>
          </p:cNvPr>
          <p:cNvSpPr>
            <a:spLocks noGrp="1"/>
          </p:cNvSpPr>
          <p:nvPr>
            <p:ph idx="1"/>
          </p:nvPr>
        </p:nvSpPr>
        <p:spPr/>
        <p:txBody>
          <a:bodyPr vert="horz" lIns="91440" tIns="45720" rIns="91440" bIns="45720" rtlCol="0" anchor="t">
            <a:normAutofit fontScale="40000" lnSpcReduction="20000"/>
          </a:bodyPr>
          <a:lstStyle/>
          <a:p>
            <a:pPr marL="0" indent="0">
              <a:lnSpc>
                <a:spcPct val="220000"/>
              </a:lnSpc>
              <a:buNone/>
            </a:pPr>
            <a:r>
              <a:rPr lang="en-US" sz="6000" dirty="0">
                <a:ea typeface="+mn-lt"/>
                <a:cs typeface="+mn-lt"/>
              </a:rPr>
              <a:t>Session Hijacking or Cookie Hijacking is the exploitation of a valid computer session to gain unauthorized access to information or services in a computer system. In particular, it is used to refer to the theft of a magic cookie used to authenticate a user to a remote server.</a:t>
            </a:r>
            <a:endParaRPr lang="en-US" dirty="0">
              <a:cs typeface="Calibri" panose="020F0502020204030204"/>
            </a:endParaRPr>
          </a:p>
        </p:txBody>
      </p:sp>
    </p:spTree>
    <p:extLst>
      <p:ext uri="{BB962C8B-B14F-4D97-AF65-F5344CB8AC3E}">
        <p14:creationId xmlns:p14="http://schemas.microsoft.com/office/powerpoint/2010/main" val="29292255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B638-16EB-5345-BD50-C8AC9CE02C58}"/>
              </a:ext>
            </a:extLst>
          </p:cNvPr>
          <p:cNvSpPr>
            <a:spLocks noGrp="1"/>
          </p:cNvSpPr>
          <p:nvPr>
            <p:ph type="title"/>
          </p:nvPr>
        </p:nvSpPr>
        <p:spPr/>
        <p:txBody>
          <a:bodyPr/>
          <a:lstStyle/>
          <a:p>
            <a:r>
              <a:rPr lang="en-US" dirty="0">
                <a:ea typeface="+mj-lt"/>
                <a:cs typeface="+mj-lt"/>
              </a:rPr>
              <a:t>XSS(Cross Site Scripting)</a:t>
            </a:r>
            <a:endParaRPr lang="en-US" sz="5400" dirty="0">
              <a:ea typeface="+mj-lt"/>
              <a:cs typeface="+mj-lt"/>
            </a:endParaRPr>
          </a:p>
        </p:txBody>
      </p:sp>
      <p:sp>
        <p:nvSpPr>
          <p:cNvPr id="3" name="Content Placeholder 2">
            <a:extLst>
              <a:ext uri="{FF2B5EF4-FFF2-40B4-BE49-F238E27FC236}">
                <a16:creationId xmlns:a16="http://schemas.microsoft.com/office/drawing/2014/main" id="{D20DF792-8A87-F449-8BE2-9869D8865BD9}"/>
              </a:ext>
            </a:extLst>
          </p:cNvPr>
          <p:cNvSpPr>
            <a:spLocks noGrp="1"/>
          </p:cNvSpPr>
          <p:nvPr>
            <p:ph idx="1"/>
          </p:nvPr>
        </p:nvSpPr>
        <p:spPr/>
        <p:txBody>
          <a:bodyPr vert="horz" lIns="91440" tIns="45720" rIns="91440" bIns="45720" rtlCol="0" anchor="t">
            <a:normAutofit fontScale="40000" lnSpcReduction="20000"/>
          </a:bodyPr>
          <a:lstStyle/>
          <a:p>
            <a:pPr marL="0" indent="0">
              <a:lnSpc>
                <a:spcPct val="220000"/>
              </a:lnSpc>
              <a:buNone/>
            </a:pPr>
            <a:r>
              <a:rPr lang="en-US" sz="6000" dirty="0">
                <a:ea typeface="+mn-lt"/>
                <a:cs typeface="+mn-lt"/>
              </a:rPr>
              <a:t>Cross-site scripting (XSS) is a type of computer security vulnerability typically found in web applications. XSS enables attackers to inject client-side scripts into web pages viewed by other users. A cross-site scripting vulnerability may be used by attackers to bypass access controls such as the same-origin policy.</a:t>
            </a:r>
            <a:endParaRPr lang="en-US" dirty="0">
              <a:cs typeface="Calibri" panose="020F0502020204030204"/>
            </a:endParaRPr>
          </a:p>
        </p:txBody>
      </p:sp>
    </p:spTree>
    <p:extLst>
      <p:ext uri="{BB962C8B-B14F-4D97-AF65-F5344CB8AC3E}">
        <p14:creationId xmlns:p14="http://schemas.microsoft.com/office/powerpoint/2010/main" val="19862061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B638-16EB-5345-BD50-C8AC9CE02C58}"/>
              </a:ext>
            </a:extLst>
          </p:cNvPr>
          <p:cNvSpPr>
            <a:spLocks noGrp="1"/>
          </p:cNvSpPr>
          <p:nvPr>
            <p:ph type="title"/>
          </p:nvPr>
        </p:nvSpPr>
        <p:spPr/>
        <p:txBody>
          <a:bodyPr/>
          <a:lstStyle/>
          <a:p>
            <a:r>
              <a:rPr lang="en-US" dirty="0">
                <a:ea typeface="+mj-lt"/>
                <a:cs typeface="+mj-lt"/>
              </a:rPr>
              <a:t>CSRF(Cross Site Request Forgery)</a:t>
            </a:r>
            <a:endParaRPr lang="en-US" sz="5400" dirty="0">
              <a:ea typeface="+mj-lt"/>
              <a:cs typeface="+mj-lt"/>
            </a:endParaRPr>
          </a:p>
        </p:txBody>
      </p:sp>
      <p:sp>
        <p:nvSpPr>
          <p:cNvPr id="3" name="Content Placeholder 2">
            <a:extLst>
              <a:ext uri="{FF2B5EF4-FFF2-40B4-BE49-F238E27FC236}">
                <a16:creationId xmlns:a16="http://schemas.microsoft.com/office/drawing/2014/main" id="{D20DF792-8A87-F449-8BE2-9869D8865BD9}"/>
              </a:ext>
            </a:extLst>
          </p:cNvPr>
          <p:cNvSpPr>
            <a:spLocks noGrp="1"/>
          </p:cNvSpPr>
          <p:nvPr>
            <p:ph idx="1"/>
          </p:nvPr>
        </p:nvSpPr>
        <p:spPr/>
        <p:txBody>
          <a:bodyPr vert="horz" lIns="91440" tIns="45720" rIns="91440" bIns="45720" rtlCol="0" anchor="t">
            <a:noAutofit/>
          </a:bodyPr>
          <a:lstStyle/>
          <a:p>
            <a:pPr marL="0" indent="0">
              <a:lnSpc>
                <a:spcPct val="220000"/>
              </a:lnSpc>
              <a:buNone/>
            </a:pPr>
            <a:r>
              <a:rPr lang="en-US" sz="2400" dirty="0">
                <a:ea typeface="+mn-lt"/>
                <a:cs typeface="+mn-lt"/>
              </a:rPr>
              <a:t>Cross-site request forgery, also known as one-click attack or session riding and abbreviated as CSRF or XSRF, is a type of malicious exploit of a website where unauthorized commands are transmitted from a user that the web application trusts. There are many ways in which a malicious website can transmit such commands; specially-crafted image tags, hidden forms, and JavaScript </a:t>
            </a:r>
            <a:r>
              <a:rPr lang="en-US" sz="2400" dirty="0" err="1">
                <a:ea typeface="+mn-lt"/>
                <a:cs typeface="+mn-lt"/>
              </a:rPr>
              <a:t>XMLHttpRequests</a:t>
            </a:r>
            <a:r>
              <a:rPr lang="en-US" sz="2400" dirty="0">
                <a:ea typeface="+mn-lt"/>
                <a:cs typeface="+mn-lt"/>
              </a:rPr>
              <a:t>.</a:t>
            </a:r>
            <a:endParaRPr lang="en-US" sz="2400" dirty="0">
              <a:cs typeface="Calibri" panose="020F0502020204030204"/>
            </a:endParaRPr>
          </a:p>
        </p:txBody>
      </p:sp>
    </p:spTree>
    <p:extLst>
      <p:ext uri="{BB962C8B-B14F-4D97-AF65-F5344CB8AC3E}">
        <p14:creationId xmlns:p14="http://schemas.microsoft.com/office/powerpoint/2010/main" val="32919143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B638-16EB-5345-BD50-C8AC9CE02C58}"/>
              </a:ext>
            </a:extLst>
          </p:cNvPr>
          <p:cNvSpPr>
            <a:spLocks noGrp="1"/>
          </p:cNvSpPr>
          <p:nvPr>
            <p:ph type="title"/>
          </p:nvPr>
        </p:nvSpPr>
        <p:spPr/>
        <p:txBody>
          <a:bodyPr>
            <a:normAutofit/>
          </a:bodyPr>
          <a:lstStyle/>
          <a:p>
            <a:r>
              <a:rPr lang="en-US" sz="4000" dirty="0">
                <a:latin typeface="+mn-lt"/>
              </a:rPr>
              <a:t>Mobile Apps Development</a:t>
            </a:r>
          </a:p>
        </p:txBody>
      </p:sp>
      <p:sp>
        <p:nvSpPr>
          <p:cNvPr id="3" name="Content Placeholder 2">
            <a:extLst>
              <a:ext uri="{FF2B5EF4-FFF2-40B4-BE49-F238E27FC236}">
                <a16:creationId xmlns:a16="http://schemas.microsoft.com/office/drawing/2014/main" id="{D20DF792-8A87-F449-8BE2-9869D8865BD9}"/>
              </a:ext>
            </a:extLst>
          </p:cNvPr>
          <p:cNvSpPr>
            <a:spLocks noGrp="1"/>
          </p:cNvSpPr>
          <p:nvPr>
            <p:ph idx="1"/>
          </p:nvPr>
        </p:nvSpPr>
        <p:spPr/>
        <p:txBody>
          <a:bodyPr>
            <a:normAutofit/>
          </a:bodyPr>
          <a:lstStyle/>
          <a:p>
            <a:pPr marL="0" indent="0">
              <a:buNone/>
            </a:pPr>
            <a:r>
              <a:rPr lang="en-US" altLang="en-US" dirty="0"/>
              <a:t>A process by </a:t>
            </a:r>
          </a:p>
          <a:p>
            <a:pPr marL="0" indent="0">
              <a:buNone/>
            </a:pPr>
            <a:r>
              <a:rPr lang="en-US" altLang="en-US" dirty="0"/>
              <a:t>Which a </a:t>
            </a:r>
          </a:p>
          <a:p>
            <a:pPr marL="0" indent="0">
              <a:buNone/>
            </a:pPr>
            <a:r>
              <a:rPr lang="en-US" altLang="en-US" dirty="0"/>
              <a:t>Mobile App is </a:t>
            </a:r>
          </a:p>
          <a:p>
            <a:pPr marL="0" indent="0">
              <a:buNone/>
            </a:pPr>
            <a:r>
              <a:rPr lang="en-US" altLang="en-US" dirty="0"/>
              <a:t>developed for </a:t>
            </a:r>
          </a:p>
          <a:p>
            <a:pPr marL="0" indent="0">
              <a:buNone/>
            </a:pPr>
            <a:r>
              <a:rPr lang="en-US" altLang="en-US" dirty="0"/>
              <a:t>Mobile Devices.</a:t>
            </a:r>
          </a:p>
          <a:p>
            <a:pPr marL="0" indent="0">
              <a:buNone/>
            </a:pPr>
            <a:endParaRPr lang="en-US" dirty="0"/>
          </a:p>
        </p:txBody>
      </p:sp>
      <p:pic>
        <p:nvPicPr>
          <p:cNvPr id="5" name="Picture 4">
            <a:extLst>
              <a:ext uri="{FF2B5EF4-FFF2-40B4-BE49-F238E27FC236}">
                <a16:creationId xmlns:a16="http://schemas.microsoft.com/office/drawing/2014/main" id="{793CFB34-1A35-B24E-80D3-1C7C043D4E69}"/>
              </a:ext>
            </a:extLst>
          </p:cNvPr>
          <p:cNvPicPr>
            <a:picLocks noChangeAspect="1"/>
          </p:cNvPicPr>
          <p:nvPr/>
        </p:nvPicPr>
        <p:blipFill>
          <a:blip r:embed="rId2"/>
          <a:stretch>
            <a:fillRect/>
          </a:stretch>
        </p:blipFill>
        <p:spPr>
          <a:xfrm>
            <a:off x="4264966" y="1825624"/>
            <a:ext cx="7088834" cy="3839195"/>
          </a:xfrm>
          <a:prstGeom prst="rect">
            <a:avLst/>
          </a:prstGeom>
        </p:spPr>
      </p:pic>
    </p:spTree>
    <p:extLst>
      <p:ext uri="{BB962C8B-B14F-4D97-AF65-F5344CB8AC3E}">
        <p14:creationId xmlns:p14="http://schemas.microsoft.com/office/powerpoint/2010/main" val="20011680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FBB766-1BC9-2947-B4FE-580ACF69F000}"/>
              </a:ext>
            </a:extLst>
          </p:cNvPr>
          <p:cNvSpPr>
            <a:spLocks noGrp="1"/>
          </p:cNvSpPr>
          <p:nvPr>
            <p:ph type="sldNum" sz="quarter" idx="12"/>
          </p:nvPr>
        </p:nvSpPr>
        <p:spPr/>
        <p:txBody>
          <a:bodyPr/>
          <a:lstStyle/>
          <a:p>
            <a:fld id="{A4162AFA-03C6-214D-9CDA-F96225199B5F}" type="slidenum">
              <a:rPr lang="en-US" altLang="en-US"/>
              <a:pPr/>
              <a:t>56</a:t>
            </a:fld>
            <a:endParaRPr lang="en-US" altLang="en-US"/>
          </a:p>
        </p:txBody>
      </p:sp>
      <p:sp>
        <p:nvSpPr>
          <p:cNvPr id="74754" name="Rectangle 2">
            <a:extLst>
              <a:ext uri="{FF2B5EF4-FFF2-40B4-BE49-F238E27FC236}">
                <a16:creationId xmlns:a16="http://schemas.microsoft.com/office/drawing/2014/main" id="{37E7BD34-96F1-5544-82FA-1D25D479916E}"/>
              </a:ext>
            </a:extLst>
          </p:cNvPr>
          <p:cNvSpPr>
            <a:spLocks noGrp="1" noChangeArrowheads="1"/>
          </p:cNvSpPr>
          <p:nvPr>
            <p:ph type="title"/>
          </p:nvPr>
        </p:nvSpPr>
        <p:spPr>
          <a:xfrm>
            <a:off x="1359243" y="0"/>
            <a:ext cx="8622957" cy="1428750"/>
          </a:xfrm>
        </p:spPr>
        <p:txBody>
          <a:bodyPr>
            <a:normAutofit/>
          </a:bodyPr>
          <a:lstStyle/>
          <a:p>
            <a:r>
              <a:rPr lang="en-US" altLang="en-US" sz="4000" dirty="0">
                <a:latin typeface="+mn-lt"/>
              </a:rPr>
              <a:t>Milestones of Mobile Operating Systems</a:t>
            </a:r>
          </a:p>
        </p:txBody>
      </p:sp>
      <p:sp>
        <p:nvSpPr>
          <p:cNvPr id="74755" name="Rectangle 3">
            <a:extLst>
              <a:ext uri="{FF2B5EF4-FFF2-40B4-BE49-F238E27FC236}">
                <a16:creationId xmlns:a16="http://schemas.microsoft.com/office/drawing/2014/main" id="{B10DEF45-979B-D14A-A493-077A8C519D5B}"/>
              </a:ext>
            </a:extLst>
          </p:cNvPr>
          <p:cNvSpPr>
            <a:spLocks noGrp="1" noChangeArrowheads="1"/>
          </p:cNvSpPr>
          <p:nvPr>
            <p:ph type="body" idx="1"/>
          </p:nvPr>
        </p:nvSpPr>
        <p:spPr>
          <a:xfrm>
            <a:off x="1359243" y="1371600"/>
            <a:ext cx="8851557" cy="5029200"/>
          </a:xfrm>
        </p:spPr>
        <p:txBody>
          <a:bodyPr>
            <a:normAutofit fontScale="70000" lnSpcReduction="20000"/>
          </a:bodyPr>
          <a:lstStyle/>
          <a:p>
            <a:pPr marL="0" indent="0">
              <a:buNone/>
            </a:pPr>
            <a:r>
              <a:rPr lang="en-IN" b="1" dirty="0"/>
              <a:t>Pre-1993</a:t>
            </a:r>
          </a:p>
          <a:p>
            <a:r>
              <a:rPr lang="en-IN" dirty="0"/>
              <a:t>1973–1993 – Mobile phones use embedded systems to control operation.</a:t>
            </a:r>
          </a:p>
          <a:p>
            <a:pPr marL="0" indent="0">
              <a:buNone/>
            </a:pPr>
            <a:r>
              <a:rPr lang="en-IN" b="1" dirty="0"/>
              <a:t>1993–1999</a:t>
            </a:r>
          </a:p>
          <a:p>
            <a:r>
              <a:rPr lang="en-IN" dirty="0"/>
              <a:t>1993 – Apple launch </a:t>
            </a:r>
            <a:r>
              <a:rPr lang="en-IN" dirty="0">
                <a:hlinkClick r:id="rId2" tooltip="Newton OS"/>
              </a:rPr>
              <a:t>Newton OS</a:t>
            </a:r>
            <a:r>
              <a:rPr lang="en-IN" dirty="0"/>
              <a:t> running on their </a:t>
            </a:r>
            <a:r>
              <a:rPr lang="en-IN" dirty="0">
                <a:hlinkClick r:id="rId3" tooltip="Apple Newton"/>
              </a:rPr>
              <a:t>Newton</a:t>
            </a:r>
            <a:r>
              <a:rPr lang="en-IN" dirty="0"/>
              <a:t> series of PDAs.</a:t>
            </a:r>
          </a:p>
          <a:p>
            <a:r>
              <a:rPr lang="en-IN" dirty="0"/>
              <a:t>1994 – The first </a:t>
            </a:r>
            <a:r>
              <a:rPr lang="en-IN" dirty="0">
                <a:hlinkClick r:id="rId4" tooltip="Smartphone"/>
              </a:rPr>
              <a:t>smartphone</a:t>
            </a:r>
            <a:r>
              <a:rPr lang="en-IN" dirty="0"/>
              <a:t>, the </a:t>
            </a:r>
            <a:r>
              <a:rPr lang="en-IN" dirty="0">
                <a:hlinkClick r:id="rId5" tooltip="IBM Simon"/>
              </a:rPr>
              <a:t>IBM Simon</a:t>
            </a:r>
            <a:r>
              <a:rPr lang="en-IN" dirty="0"/>
              <a:t>, has a touchscreen, email, and PDA features.</a:t>
            </a:r>
          </a:p>
          <a:p>
            <a:r>
              <a:rPr lang="en-IN" dirty="0"/>
              <a:t>1996 – </a:t>
            </a:r>
            <a:r>
              <a:rPr lang="en-IN" dirty="0">
                <a:hlinkClick r:id="rId6" tooltip="Palm, Inc."/>
              </a:rPr>
              <a:t>Palm</a:t>
            </a:r>
            <a:r>
              <a:rPr lang="en-IN" dirty="0"/>
              <a:t> </a:t>
            </a:r>
            <a:r>
              <a:rPr lang="en-IN" dirty="0">
                <a:hlinkClick r:id="rId7" tooltip="Pilot 1000"/>
              </a:rPr>
              <a:t>Pilot 1000</a:t>
            </a:r>
            <a:r>
              <a:rPr lang="en-IN" dirty="0"/>
              <a:t> PDA is introduced with the </a:t>
            </a:r>
            <a:r>
              <a:rPr lang="en-IN" dirty="0">
                <a:hlinkClick r:id="rId8" tooltip="Palm OS"/>
              </a:rPr>
              <a:t>Palm OS</a:t>
            </a:r>
            <a:r>
              <a:rPr lang="en-IN" dirty="0"/>
              <a:t> </a:t>
            </a:r>
          </a:p>
          <a:p>
            <a:r>
              <a:rPr lang="en-IN" dirty="0"/>
              <a:t>1998 – </a:t>
            </a:r>
            <a:r>
              <a:rPr lang="en-IN" dirty="0">
                <a:hlinkClick r:id="rId9" tooltip="Symbian Ltd."/>
              </a:rPr>
              <a:t>Symbian Ltd.</a:t>
            </a:r>
            <a:r>
              <a:rPr lang="en-IN" dirty="0"/>
              <a:t> developed </a:t>
            </a:r>
            <a:r>
              <a:rPr lang="en-IN" dirty="0">
                <a:hlinkClick r:id="rId10" tooltip="Symbian OS"/>
              </a:rPr>
              <a:t>Symbian OS</a:t>
            </a:r>
            <a:r>
              <a:rPr lang="en-IN" dirty="0"/>
              <a:t>. Symbian was used by NOKIA.</a:t>
            </a:r>
          </a:p>
          <a:p>
            <a:pPr marL="0" indent="0">
              <a:buNone/>
            </a:pPr>
            <a:r>
              <a:rPr lang="en-IN" b="1" dirty="0"/>
              <a:t>2000s</a:t>
            </a:r>
          </a:p>
          <a:p>
            <a:r>
              <a:rPr lang="en-IN" dirty="0"/>
              <a:t>2002</a:t>
            </a:r>
            <a:r>
              <a:rPr lang="en-IN" dirty="0">
                <a:hlinkClick r:id="rId11" tooltip="Microsoft"/>
              </a:rPr>
              <a:t>Microsoft</a:t>
            </a:r>
            <a:r>
              <a:rPr lang="en-IN" dirty="0"/>
              <a:t>'s first </a:t>
            </a:r>
            <a:r>
              <a:rPr lang="en-IN" dirty="0">
                <a:hlinkClick r:id="rId12" tooltip="Windows CE"/>
              </a:rPr>
              <a:t>Windows CE</a:t>
            </a:r>
            <a:r>
              <a:rPr lang="en-IN" dirty="0"/>
              <a:t> (Pocket PC)smartphones.</a:t>
            </a:r>
          </a:p>
          <a:p>
            <a:r>
              <a:rPr lang="en-IN" dirty="0">
                <a:hlinkClick r:id="rId13" tooltip="BlackBerry Limited"/>
              </a:rPr>
              <a:t>BlackBerry</a:t>
            </a:r>
            <a:r>
              <a:rPr lang="en-IN" dirty="0"/>
              <a:t> releases its first smartphone.</a:t>
            </a:r>
          </a:p>
          <a:p>
            <a:r>
              <a:rPr lang="en-IN" dirty="0"/>
              <a:t>2007 Apple iPhone with </a:t>
            </a:r>
            <a:r>
              <a:rPr lang="en-IN" dirty="0">
                <a:hlinkClick r:id="rId14" tooltip="IOS"/>
              </a:rPr>
              <a:t>iOS</a:t>
            </a:r>
            <a:r>
              <a:rPr lang="en-IN" dirty="0"/>
              <a:t> is introduced as an iPod, "mobile phone.</a:t>
            </a:r>
          </a:p>
          <a:p>
            <a:r>
              <a:rPr lang="en-IN" u="sng" dirty="0">
                <a:hlinkClick r:id="rId15"/>
              </a:rPr>
              <a:t>Open Handset Alliance</a:t>
            </a:r>
            <a:r>
              <a:rPr lang="en-IN" dirty="0"/>
              <a:t> (OHA) formed by Google, HTC, Sony etc.</a:t>
            </a:r>
          </a:p>
          <a:p>
            <a:r>
              <a:rPr lang="en-IN" dirty="0"/>
              <a:t>2008 – OHA releases </a:t>
            </a:r>
            <a:r>
              <a:rPr lang="en-IN" dirty="0">
                <a:hlinkClick r:id="rId16" tooltip="Android (operating system)"/>
              </a:rPr>
              <a:t>Android</a:t>
            </a:r>
            <a:r>
              <a:rPr lang="en-IN" dirty="0"/>
              <a:t> (based on </a:t>
            </a:r>
            <a:r>
              <a:rPr lang="en-IN" dirty="0">
                <a:hlinkClick r:id="rId17" tooltip="Linux kernel"/>
              </a:rPr>
              <a:t>Linux kernel</a:t>
            </a:r>
            <a:r>
              <a:rPr lang="en-IN" dirty="0"/>
              <a:t>) 1.0 with the </a:t>
            </a:r>
            <a:r>
              <a:rPr lang="en-IN" dirty="0">
                <a:hlinkClick r:id="rId18" tooltip="HTC Dream"/>
              </a:rPr>
              <a:t>HTC Dream</a:t>
            </a:r>
            <a:r>
              <a:rPr lang="en-IN" dirty="0"/>
              <a:t> (T-Mobile G1) as the first Android phone.</a:t>
            </a:r>
            <a:br>
              <a:rPr lang="en-IN" dirty="0"/>
            </a:br>
            <a:endParaRPr lang="en-IN" dirty="0"/>
          </a:p>
          <a:p>
            <a:endParaRPr lang="en-IN" dirty="0"/>
          </a:p>
          <a:p>
            <a:endParaRPr lang="en-IN" dirty="0"/>
          </a:p>
          <a:p>
            <a:pPr marL="0" indent="0">
              <a:buNone/>
            </a:pPr>
            <a:endParaRPr lang="en-US" altLang="en-US" dirty="0"/>
          </a:p>
        </p:txBody>
      </p:sp>
    </p:spTree>
    <p:extLst>
      <p:ext uri="{BB962C8B-B14F-4D97-AF65-F5344CB8AC3E}">
        <p14:creationId xmlns:p14="http://schemas.microsoft.com/office/powerpoint/2010/main" val="8606759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FBB766-1BC9-2947-B4FE-580ACF69F000}"/>
              </a:ext>
            </a:extLst>
          </p:cNvPr>
          <p:cNvSpPr>
            <a:spLocks noGrp="1"/>
          </p:cNvSpPr>
          <p:nvPr>
            <p:ph type="sldNum" sz="quarter" idx="12"/>
          </p:nvPr>
        </p:nvSpPr>
        <p:spPr/>
        <p:txBody>
          <a:bodyPr/>
          <a:lstStyle/>
          <a:p>
            <a:fld id="{A4162AFA-03C6-214D-9CDA-F96225199B5F}" type="slidenum">
              <a:rPr lang="en-US" altLang="en-US"/>
              <a:pPr/>
              <a:t>57</a:t>
            </a:fld>
            <a:endParaRPr lang="en-US" altLang="en-US"/>
          </a:p>
        </p:txBody>
      </p:sp>
      <p:sp>
        <p:nvSpPr>
          <p:cNvPr id="74754" name="Rectangle 2">
            <a:extLst>
              <a:ext uri="{FF2B5EF4-FFF2-40B4-BE49-F238E27FC236}">
                <a16:creationId xmlns:a16="http://schemas.microsoft.com/office/drawing/2014/main" id="{37E7BD34-96F1-5544-82FA-1D25D479916E}"/>
              </a:ext>
            </a:extLst>
          </p:cNvPr>
          <p:cNvSpPr>
            <a:spLocks noGrp="1" noChangeArrowheads="1"/>
          </p:cNvSpPr>
          <p:nvPr>
            <p:ph type="title"/>
          </p:nvPr>
        </p:nvSpPr>
        <p:spPr>
          <a:xfrm>
            <a:off x="1222513" y="0"/>
            <a:ext cx="8759687" cy="1428750"/>
          </a:xfrm>
        </p:spPr>
        <p:txBody>
          <a:bodyPr>
            <a:normAutofit/>
          </a:bodyPr>
          <a:lstStyle/>
          <a:p>
            <a:r>
              <a:rPr lang="en-US" altLang="en-US" sz="4000" dirty="0">
                <a:latin typeface="+mn-lt"/>
              </a:rPr>
              <a:t>Mobile Development?</a:t>
            </a:r>
          </a:p>
        </p:txBody>
      </p:sp>
      <p:sp>
        <p:nvSpPr>
          <p:cNvPr id="74755" name="Rectangle 3">
            <a:extLst>
              <a:ext uri="{FF2B5EF4-FFF2-40B4-BE49-F238E27FC236}">
                <a16:creationId xmlns:a16="http://schemas.microsoft.com/office/drawing/2014/main" id="{B10DEF45-979B-D14A-A493-077A8C519D5B}"/>
              </a:ext>
            </a:extLst>
          </p:cNvPr>
          <p:cNvSpPr>
            <a:spLocks noGrp="1" noChangeArrowheads="1"/>
          </p:cNvSpPr>
          <p:nvPr>
            <p:ph type="body" idx="1"/>
          </p:nvPr>
        </p:nvSpPr>
        <p:spPr>
          <a:xfrm>
            <a:off x="1222513" y="1371600"/>
            <a:ext cx="8988287" cy="5029200"/>
          </a:xfrm>
        </p:spPr>
        <p:txBody>
          <a:bodyPr/>
          <a:lstStyle/>
          <a:p>
            <a:pPr marL="0" indent="0">
              <a:buNone/>
            </a:pPr>
            <a:r>
              <a:rPr lang="en-US" altLang="en-US" dirty="0"/>
              <a:t>Some trendy mobile development platforms are :</a:t>
            </a:r>
          </a:p>
          <a:p>
            <a:r>
              <a:rPr lang="en-US" altLang="en-US" dirty="0"/>
              <a:t>Android</a:t>
            </a:r>
          </a:p>
          <a:p>
            <a:pPr>
              <a:lnSpc>
                <a:spcPct val="90000"/>
              </a:lnSpc>
              <a:spcBef>
                <a:spcPct val="50000"/>
              </a:spcBef>
            </a:pPr>
            <a:r>
              <a:rPr lang="en-US" altLang="en-US" dirty="0"/>
              <a:t>iOS</a:t>
            </a:r>
          </a:p>
          <a:p>
            <a:pPr>
              <a:lnSpc>
                <a:spcPct val="90000"/>
              </a:lnSpc>
              <a:spcBef>
                <a:spcPct val="50000"/>
              </a:spcBef>
            </a:pPr>
            <a:r>
              <a:rPr lang="en-US" altLang="en-US" dirty="0"/>
              <a:t>Hybrid Apps development</a:t>
            </a:r>
          </a:p>
          <a:p>
            <a:pPr lvl="1">
              <a:spcBef>
                <a:spcPct val="50000"/>
              </a:spcBef>
            </a:pPr>
            <a:r>
              <a:rPr lang="en-US" altLang="en-US" dirty="0"/>
              <a:t>React Native</a:t>
            </a:r>
          </a:p>
          <a:p>
            <a:pPr lvl="1">
              <a:spcBef>
                <a:spcPct val="50000"/>
              </a:spcBef>
            </a:pPr>
            <a:r>
              <a:rPr lang="en-US" altLang="en-US" dirty="0" err="1"/>
              <a:t>Phonegap</a:t>
            </a:r>
            <a:r>
              <a:rPr lang="en-US" altLang="en-US" dirty="0"/>
              <a:t>/Cordova</a:t>
            </a:r>
          </a:p>
        </p:txBody>
      </p:sp>
    </p:spTree>
    <p:extLst>
      <p:ext uri="{BB962C8B-B14F-4D97-AF65-F5344CB8AC3E}">
        <p14:creationId xmlns:p14="http://schemas.microsoft.com/office/powerpoint/2010/main" val="6442272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FBB766-1BC9-2947-B4FE-580ACF69F000}"/>
              </a:ext>
            </a:extLst>
          </p:cNvPr>
          <p:cNvSpPr>
            <a:spLocks noGrp="1"/>
          </p:cNvSpPr>
          <p:nvPr>
            <p:ph type="sldNum" sz="quarter" idx="12"/>
          </p:nvPr>
        </p:nvSpPr>
        <p:spPr/>
        <p:txBody>
          <a:bodyPr/>
          <a:lstStyle/>
          <a:p>
            <a:fld id="{A4162AFA-03C6-214D-9CDA-F96225199B5F}" type="slidenum">
              <a:rPr lang="en-US" altLang="en-US"/>
              <a:pPr/>
              <a:t>58</a:t>
            </a:fld>
            <a:endParaRPr lang="en-US" altLang="en-US"/>
          </a:p>
        </p:txBody>
      </p:sp>
      <p:sp>
        <p:nvSpPr>
          <p:cNvPr id="74754" name="Rectangle 2">
            <a:extLst>
              <a:ext uri="{FF2B5EF4-FFF2-40B4-BE49-F238E27FC236}">
                <a16:creationId xmlns:a16="http://schemas.microsoft.com/office/drawing/2014/main" id="{37E7BD34-96F1-5544-82FA-1D25D479916E}"/>
              </a:ext>
            </a:extLst>
          </p:cNvPr>
          <p:cNvSpPr>
            <a:spLocks noGrp="1" noChangeArrowheads="1"/>
          </p:cNvSpPr>
          <p:nvPr>
            <p:ph type="title"/>
          </p:nvPr>
        </p:nvSpPr>
        <p:spPr>
          <a:xfrm>
            <a:off x="1359243" y="0"/>
            <a:ext cx="8622957" cy="1428750"/>
          </a:xfrm>
        </p:spPr>
        <p:txBody>
          <a:bodyPr/>
          <a:lstStyle/>
          <a:p>
            <a:r>
              <a:rPr lang="en-US" altLang="en-US" dirty="0"/>
              <a:t>Mobile Development</a:t>
            </a:r>
          </a:p>
        </p:txBody>
      </p:sp>
      <p:sp>
        <p:nvSpPr>
          <p:cNvPr id="74755" name="Rectangle 3">
            <a:extLst>
              <a:ext uri="{FF2B5EF4-FFF2-40B4-BE49-F238E27FC236}">
                <a16:creationId xmlns:a16="http://schemas.microsoft.com/office/drawing/2014/main" id="{B10DEF45-979B-D14A-A493-077A8C519D5B}"/>
              </a:ext>
            </a:extLst>
          </p:cNvPr>
          <p:cNvSpPr>
            <a:spLocks noGrp="1" noChangeArrowheads="1"/>
          </p:cNvSpPr>
          <p:nvPr>
            <p:ph type="body" idx="1"/>
          </p:nvPr>
        </p:nvSpPr>
        <p:spPr>
          <a:xfrm>
            <a:off x="1359243" y="1371600"/>
            <a:ext cx="8851557" cy="5029200"/>
          </a:xfrm>
        </p:spPr>
        <p:txBody>
          <a:bodyPr/>
          <a:lstStyle/>
          <a:p>
            <a:pPr marL="0" indent="0">
              <a:buNone/>
            </a:pPr>
            <a:r>
              <a:rPr lang="en-US" altLang="en-US" dirty="0"/>
              <a:t>Some trendy mobile development platforms are :</a:t>
            </a:r>
          </a:p>
          <a:p>
            <a:r>
              <a:rPr lang="en-US" altLang="en-US" dirty="0"/>
              <a:t>Android</a:t>
            </a:r>
          </a:p>
          <a:p>
            <a:pPr>
              <a:lnSpc>
                <a:spcPct val="90000"/>
              </a:lnSpc>
              <a:spcBef>
                <a:spcPct val="50000"/>
              </a:spcBef>
            </a:pPr>
            <a:r>
              <a:rPr lang="en-US" altLang="en-US" dirty="0"/>
              <a:t>iOS</a:t>
            </a:r>
          </a:p>
          <a:p>
            <a:pPr>
              <a:lnSpc>
                <a:spcPct val="90000"/>
              </a:lnSpc>
              <a:spcBef>
                <a:spcPct val="50000"/>
              </a:spcBef>
            </a:pPr>
            <a:r>
              <a:rPr lang="en-US" altLang="en-US" dirty="0"/>
              <a:t>Hybrid Apps development</a:t>
            </a:r>
          </a:p>
          <a:p>
            <a:pPr lvl="1">
              <a:spcBef>
                <a:spcPct val="50000"/>
              </a:spcBef>
            </a:pPr>
            <a:r>
              <a:rPr lang="en-US" altLang="en-US" dirty="0"/>
              <a:t>React Native</a:t>
            </a:r>
          </a:p>
          <a:p>
            <a:pPr lvl="1">
              <a:spcBef>
                <a:spcPct val="50000"/>
              </a:spcBef>
            </a:pPr>
            <a:r>
              <a:rPr lang="en-US" altLang="en-US" dirty="0" err="1"/>
              <a:t>Phonegap</a:t>
            </a:r>
            <a:r>
              <a:rPr lang="en-US" altLang="en-US" dirty="0"/>
              <a:t>/Cordova</a:t>
            </a:r>
          </a:p>
        </p:txBody>
      </p:sp>
    </p:spTree>
    <p:extLst>
      <p:ext uri="{BB962C8B-B14F-4D97-AF65-F5344CB8AC3E}">
        <p14:creationId xmlns:p14="http://schemas.microsoft.com/office/powerpoint/2010/main" val="22208991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B81414F6-DB8C-4799-94FC-EC8C9F1ED62A}"/>
              </a:ext>
            </a:extLst>
          </p:cNvPr>
          <p:cNvPicPr>
            <a:picLocks noGrp="1" noChangeAspect="1"/>
          </p:cNvPicPr>
          <p:nvPr>
            <p:ph idx="1"/>
          </p:nvPr>
        </p:nvPicPr>
        <p:blipFill>
          <a:blip r:embed="rId2"/>
          <a:stretch>
            <a:fillRect/>
          </a:stretch>
        </p:blipFill>
        <p:spPr>
          <a:xfrm>
            <a:off x="3613790" y="809626"/>
            <a:ext cx="8266419" cy="5851146"/>
          </a:xfrm>
          <a:prstGeom prst="rect">
            <a:avLst/>
          </a:prstGeom>
        </p:spPr>
      </p:pic>
      <p:sp>
        <p:nvSpPr>
          <p:cNvPr id="2" name="Title 1">
            <a:extLst>
              <a:ext uri="{FF2B5EF4-FFF2-40B4-BE49-F238E27FC236}">
                <a16:creationId xmlns:a16="http://schemas.microsoft.com/office/drawing/2014/main" id="{3DB9D633-77E8-4442-85A5-26EA9EDA7B9E}"/>
              </a:ext>
            </a:extLst>
          </p:cNvPr>
          <p:cNvSpPr>
            <a:spLocks noGrp="1"/>
          </p:cNvSpPr>
          <p:nvPr>
            <p:ph type="title"/>
          </p:nvPr>
        </p:nvSpPr>
        <p:spPr/>
        <p:txBody>
          <a:bodyPr/>
          <a:lstStyle/>
          <a:p>
            <a:r>
              <a:rPr lang="en-US" dirty="0">
                <a:cs typeface="Calibri Light"/>
              </a:rPr>
              <a:t>Market Share</a:t>
            </a:r>
            <a:endParaRPr lang="en-US" dirty="0"/>
          </a:p>
        </p:txBody>
      </p:sp>
    </p:spTree>
    <p:extLst>
      <p:ext uri="{BB962C8B-B14F-4D97-AF65-F5344CB8AC3E}">
        <p14:creationId xmlns:p14="http://schemas.microsoft.com/office/powerpoint/2010/main" val="428534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899818B-3912-3B45-A81D-1FCEB2952725}"/>
              </a:ext>
            </a:extLst>
          </p:cNvPr>
          <p:cNvSpPr>
            <a:spLocks noGrp="1"/>
          </p:cNvSpPr>
          <p:nvPr>
            <p:ph type="sldNum" sz="quarter" idx="12"/>
          </p:nvPr>
        </p:nvSpPr>
        <p:spPr/>
        <p:txBody>
          <a:bodyPr/>
          <a:lstStyle/>
          <a:p>
            <a:fld id="{841654AE-782A-BD44-86B1-3274B014AAB5}" type="slidenum">
              <a:rPr lang="en-US" altLang="en-US"/>
              <a:pPr/>
              <a:t>6</a:t>
            </a:fld>
            <a:endParaRPr lang="en-US" altLang="en-US"/>
          </a:p>
        </p:txBody>
      </p:sp>
      <p:sp>
        <p:nvSpPr>
          <p:cNvPr id="99330" name="Rectangle 2">
            <a:extLst>
              <a:ext uri="{FF2B5EF4-FFF2-40B4-BE49-F238E27FC236}">
                <a16:creationId xmlns:a16="http://schemas.microsoft.com/office/drawing/2014/main" id="{4CA63A30-F2F4-6E4C-A5B4-4BFA71C5D812}"/>
              </a:ext>
            </a:extLst>
          </p:cNvPr>
          <p:cNvSpPr>
            <a:spLocks noGrp="1" noChangeArrowheads="1"/>
          </p:cNvSpPr>
          <p:nvPr>
            <p:ph type="title"/>
          </p:nvPr>
        </p:nvSpPr>
        <p:spPr>
          <a:xfrm>
            <a:off x="1152939" y="0"/>
            <a:ext cx="8829261" cy="1252330"/>
          </a:xfrm>
        </p:spPr>
        <p:txBody>
          <a:bodyPr>
            <a:normAutofit/>
          </a:bodyPr>
          <a:lstStyle/>
          <a:p>
            <a:r>
              <a:rPr lang="en-US" altLang="en-US" sz="4000" dirty="0">
                <a:latin typeface="+mn-lt"/>
              </a:rPr>
              <a:t>Characteristics of Java</a:t>
            </a:r>
          </a:p>
        </p:txBody>
      </p:sp>
      <p:sp>
        <p:nvSpPr>
          <p:cNvPr id="99331" name="Rectangle 3">
            <a:extLst>
              <a:ext uri="{FF2B5EF4-FFF2-40B4-BE49-F238E27FC236}">
                <a16:creationId xmlns:a16="http://schemas.microsoft.com/office/drawing/2014/main" id="{7C1BEC7D-EFD9-9747-AC06-D61513DCD67A}"/>
              </a:ext>
            </a:extLst>
          </p:cNvPr>
          <p:cNvSpPr>
            <a:spLocks noGrp="1" noChangeArrowheads="1"/>
          </p:cNvSpPr>
          <p:nvPr>
            <p:ph type="body" idx="1"/>
          </p:nvPr>
        </p:nvSpPr>
        <p:spPr>
          <a:xfrm>
            <a:off x="1038687" y="1136341"/>
            <a:ext cx="10440140" cy="5069149"/>
          </a:xfrm>
        </p:spPr>
        <p:txBody>
          <a:bodyPr>
            <a:normAutofit/>
          </a:bodyPr>
          <a:lstStyle/>
          <a:p>
            <a:r>
              <a:rPr lang="en-US" altLang="en-US" sz="1400" b="1" dirty="0"/>
              <a:t>Java is simple </a:t>
            </a:r>
            <a:r>
              <a:rPr lang="en-US" altLang="en-US" sz="1200" dirty="0"/>
              <a:t>- </a:t>
            </a:r>
            <a:r>
              <a:rPr lang="en-IN" sz="1200" dirty="0"/>
              <a:t>The Java programming language is easy to learn. Java code is easy to read and write.</a:t>
            </a:r>
            <a:endParaRPr lang="en-US" altLang="en-US" sz="1200" dirty="0"/>
          </a:p>
          <a:p>
            <a:pPr>
              <a:spcBef>
                <a:spcPct val="50000"/>
              </a:spcBef>
            </a:pPr>
            <a:r>
              <a:rPr lang="en-US" altLang="en-US" sz="1400" b="1" dirty="0"/>
              <a:t>Java is object-oriented </a:t>
            </a:r>
            <a:r>
              <a:rPr lang="en-US" altLang="en-US" sz="1200" dirty="0"/>
              <a:t>- </a:t>
            </a:r>
            <a:r>
              <a:rPr lang="en-IN" sz="1200" dirty="0"/>
              <a:t>Java is a fully object-oriented programming language. It has all OOP features such as abstraction, encapsulation, inheritance and polymorphism.</a:t>
            </a:r>
            <a:endParaRPr lang="en-US" altLang="en-US" sz="1200" dirty="0"/>
          </a:p>
          <a:p>
            <a:pPr>
              <a:spcBef>
                <a:spcPct val="50000"/>
              </a:spcBef>
            </a:pPr>
            <a:r>
              <a:rPr lang="en-US" altLang="en-US" sz="1400" b="1" dirty="0"/>
              <a:t>Java is robust </a:t>
            </a:r>
            <a:r>
              <a:rPr lang="en-US" altLang="en-US" sz="1200" dirty="0"/>
              <a:t>- </a:t>
            </a:r>
            <a:r>
              <a:rPr lang="en-IN" sz="1200" dirty="0"/>
              <a:t>With automatic garbage collection and simple memory management model (no pointers like C/C++), plus language features like generics, try-with-resources,… Java guides programmer toward reliable programming habits for creating highly reliable applications.</a:t>
            </a:r>
            <a:endParaRPr lang="en-US" altLang="en-US" sz="1200" dirty="0"/>
          </a:p>
          <a:p>
            <a:pPr>
              <a:spcBef>
                <a:spcPct val="50000"/>
              </a:spcBef>
            </a:pPr>
            <a:r>
              <a:rPr lang="en-US" altLang="en-US" sz="1400" b="1" dirty="0"/>
              <a:t>Java is secure </a:t>
            </a:r>
            <a:r>
              <a:rPr lang="en-US" altLang="en-US" sz="1200" dirty="0"/>
              <a:t>- </a:t>
            </a:r>
            <a:r>
              <a:rPr lang="en-IN" sz="1200" dirty="0"/>
              <a:t>The Java platform is designed with security features built into the language and runtime system such as static type-checking at compile time and runtime checking (security manager), which let you creating applications that can’t be invaded from outside.</a:t>
            </a:r>
            <a:endParaRPr lang="en-US" altLang="en-US" sz="1200" dirty="0"/>
          </a:p>
          <a:p>
            <a:r>
              <a:rPr lang="en-US" altLang="en-US" sz="1400" b="1" dirty="0"/>
              <a:t>Java is architecture-neutral </a:t>
            </a:r>
            <a:r>
              <a:rPr lang="en-US" altLang="en-US" sz="1200" dirty="0"/>
              <a:t>- </a:t>
            </a:r>
            <a:r>
              <a:rPr lang="en-IN" sz="1200" dirty="0"/>
              <a:t>Java is architecture neutral because there are no implementation dependent features, for example, the size of primitive types is fixed. In C programming, int data type occupies 2 bytes of memory for 32-bit architecture and 4 bytes of memory for 64-bit architecture. However, it occupies 4 bytes of memory for both 32 and 64-bit architectures in Java.</a:t>
            </a:r>
            <a:endParaRPr lang="en-US" altLang="en-US" sz="1200" dirty="0"/>
          </a:p>
          <a:p>
            <a:pPr>
              <a:spcBef>
                <a:spcPct val="50000"/>
              </a:spcBef>
            </a:pPr>
            <a:r>
              <a:rPr lang="en-US" altLang="en-US" sz="1400" b="1" dirty="0"/>
              <a:t>Java is portable </a:t>
            </a:r>
            <a:r>
              <a:rPr lang="en-US" altLang="en-US" sz="1200" dirty="0"/>
              <a:t>- </a:t>
            </a:r>
            <a:r>
              <a:rPr lang="en-IN" sz="1200" dirty="0"/>
              <a:t>Java is portable because it facilitates you to carry the Java bytecode to any platform. It doesn't require any implementation. </a:t>
            </a:r>
            <a:endParaRPr lang="en-US" altLang="en-US" sz="1200" dirty="0"/>
          </a:p>
          <a:p>
            <a:pPr>
              <a:spcBef>
                <a:spcPct val="50000"/>
              </a:spcBef>
            </a:pPr>
            <a:r>
              <a:rPr lang="en-US" altLang="en-US" sz="1400" b="1" dirty="0"/>
              <a:t>Java’s performance </a:t>
            </a:r>
            <a:r>
              <a:rPr lang="en-US" altLang="en-US" sz="1200" dirty="0"/>
              <a:t>- </a:t>
            </a:r>
            <a:r>
              <a:rPr lang="en-IN" sz="1200" dirty="0"/>
              <a:t>Java code is compiled into bytecode which is highly optimized by the Java compiler, so that the Java virtual machine (JVM) can execute Java applications at full speed. In addition, compute-intensive code can be re-written in native code and interfaced with Java platform via </a:t>
            </a:r>
            <a:r>
              <a:rPr lang="en-IN" sz="1200" i="1" dirty="0"/>
              <a:t>Java Native Interface</a:t>
            </a:r>
            <a:r>
              <a:rPr lang="en-IN" sz="1200" dirty="0"/>
              <a:t> (JNI) thus improve the performance.</a:t>
            </a:r>
            <a:endParaRPr lang="en-US" altLang="en-US" sz="1200" dirty="0"/>
          </a:p>
          <a:p>
            <a:pPr>
              <a:spcBef>
                <a:spcPct val="50000"/>
              </a:spcBef>
            </a:pPr>
            <a:r>
              <a:rPr lang="en-US" altLang="en-US" sz="1400" b="1" dirty="0"/>
              <a:t>Java is multithreaded </a:t>
            </a:r>
            <a:r>
              <a:rPr lang="en-US" altLang="en-US" sz="1200" dirty="0"/>
              <a:t>- </a:t>
            </a:r>
            <a:r>
              <a:rPr lang="en-IN" sz="1200" dirty="0"/>
              <a:t>The Java platform is designed with multithreading capabilities built into the language. That means you can build applications with many concurrent threads of activity, resulting in highly interactive and responsive applications.</a:t>
            </a:r>
            <a:endParaRPr lang="en-US" altLang="en-US" sz="1200" dirty="0"/>
          </a:p>
          <a:p>
            <a:pPr>
              <a:spcBef>
                <a:spcPct val="50000"/>
              </a:spcBef>
            </a:pPr>
            <a:r>
              <a:rPr lang="en-US" altLang="en-US" sz="1400" b="1" dirty="0"/>
              <a:t>Java is dynamic </a:t>
            </a:r>
            <a:r>
              <a:rPr lang="en-US" altLang="en-US" sz="1200" dirty="0"/>
              <a:t>- </a:t>
            </a:r>
            <a:r>
              <a:rPr lang="en-IN" sz="1200" dirty="0"/>
              <a:t>Java is a dynamic language. It supports dynamic loading of classes. It means classes are loaded on demand. It also supports functions from its native languages, i.e., C and C++. </a:t>
            </a:r>
            <a:endParaRPr lang="en-US" altLang="en-US" sz="1200" dirty="0"/>
          </a:p>
          <a:p>
            <a:pPr lvl="1">
              <a:lnSpc>
                <a:spcPct val="90000"/>
              </a:lnSpc>
              <a:buFontTx/>
              <a:buNone/>
            </a:pPr>
            <a:endParaRPr lang="en-US" altLang="en-US" sz="1400" dirty="0"/>
          </a:p>
        </p:txBody>
      </p:sp>
    </p:spTree>
    <p:extLst>
      <p:ext uri="{BB962C8B-B14F-4D97-AF65-F5344CB8AC3E}">
        <p14:creationId xmlns:p14="http://schemas.microsoft.com/office/powerpoint/2010/main" val="21241615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FBB766-1BC9-2947-B4FE-580ACF69F000}"/>
              </a:ext>
            </a:extLst>
          </p:cNvPr>
          <p:cNvSpPr>
            <a:spLocks noGrp="1"/>
          </p:cNvSpPr>
          <p:nvPr>
            <p:ph type="sldNum" sz="quarter" idx="12"/>
          </p:nvPr>
        </p:nvSpPr>
        <p:spPr/>
        <p:txBody>
          <a:bodyPr/>
          <a:lstStyle/>
          <a:p>
            <a:fld id="{A4162AFA-03C6-214D-9CDA-F96225199B5F}" type="slidenum">
              <a:rPr lang="en-US" altLang="en-US"/>
              <a:pPr/>
              <a:t>60</a:t>
            </a:fld>
            <a:endParaRPr lang="en-US" altLang="en-US"/>
          </a:p>
        </p:txBody>
      </p:sp>
      <p:sp>
        <p:nvSpPr>
          <p:cNvPr id="74754" name="Rectangle 2">
            <a:extLst>
              <a:ext uri="{FF2B5EF4-FFF2-40B4-BE49-F238E27FC236}">
                <a16:creationId xmlns:a16="http://schemas.microsoft.com/office/drawing/2014/main" id="{37E7BD34-96F1-5544-82FA-1D25D479916E}"/>
              </a:ext>
            </a:extLst>
          </p:cNvPr>
          <p:cNvSpPr>
            <a:spLocks noGrp="1" noChangeArrowheads="1"/>
          </p:cNvSpPr>
          <p:nvPr>
            <p:ph type="title"/>
          </p:nvPr>
        </p:nvSpPr>
        <p:spPr>
          <a:xfrm>
            <a:off x="1359243" y="0"/>
            <a:ext cx="8622957" cy="1428750"/>
          </a:xfrm>
        </p:spPr>
        <p:txBody>
          <a:bodyPr/>
          <a:lstStyle/>
          <a:p>
            <a:r>
              <a:rPr lang="en-US" altLang="en-US" dirty="0"/>
              <a:t>Android</a:t>
            </a:r>
          </a:p>
        </p:txBody>
      </p:sp>
      <p:sp>
        <p:nvSpPr>
          <p:cNvPr id="74755" name="Rectangle 3">
            <a:extLst>
              <a:ext uri="{FF2B5EF4-FFF2-40B4-BE49-F238E27FC236}">
                <a16:creationId xmlns:a16="http://schemas.microsoft.com/office/drawing/2014/main" id="{B10DEF45-979B-D14A-A493-077A8C519D5B}"/>
              </a:ext>
            </a:extLst>
          </p:cNvPr>
          <p:cNvSpPr>
            <a:spLocks noGrp="1" noChangeArrowheads="1"/>
          </p:cNvSpPr>
          <p:nvPr>
            <p:ph type="body" idx="1"/>
          </p:nvPr>
        </p:nvSpPr>
        <p:spPr>
          <a:xfrm>
            <a:off x="1359243" y="1371600"/>
            <a:ext cx="8851557" cy="5029200"/>
          </a:xfrm>
        </p:spPr>
        <p:txBody>
          <a:bodyPr vert="horz" lIns="91440" tIns="45720" rIns="91440" bIns="45720" rtlCol="0" anchor="t">
            <a:normAutofit/>
          </a:bodyPr>
          <a:lstStyle/>
          <a:p>
            <a:r>
              <a:rPr lang="en-US" dirty="0">
                <a:ea typeface="+mn-lt"/>
                <a:cs typeface="+mn-lt"/>
              </a:rPr>
              <a:t>In October 2003 by </a:t>
            </a:r>
            <a:r>
              <a:rPr lang="en-US" dirty="0">
                <a:ea typeface="+mn-lt"/>
                <a:cs typeface="+mn-lt"/>
                <a:hlinkClick r:id="rId2"/>
              </a:rPr>
              <a:t>Andy Rubin</a:t>
            </a:r>
            <a:r>
              <a:rPr lang="en-US" dirty="0">
                <a:ea typeface="+mn-lt"/>
                <a:cs typeface="+mn-lt"/>
              </a:rPr>
              <a:t>, </a:t>
            </a:r>
            <a:r>
              <a:rPr lang="en-US" dirty="0">
                <a:ea typeface="+mn-lt"/>
                <a:cs typeface="+mn-lt"/>
                <a:hlinkClick r:id="rId3"/>
              </a:rPr>
              <a:t>Rich Miner</a:t>
            </a:r>
            <a:r>
              <a:rPr lang="en-US" dirty="0">
                <a:ea typeface="+mn-lt"/>
                <a:cs typeface="+mn-lt"/>
              </a:rPr>
              <a:t>, Nick Sears, and Chris White.</a:t>
            </a:r>
            <a:r>
              <a:rPr lang="en-US" dirty="0">
                <a:ea typeface="+mn-lt"/>
                <a:cs typeface="+mn-lt"/>
                <a:hlinkClick r:id="rId4"/>
              </a:rPr>
              <a:t>[</a:t>
            </a:r>
            <a:endParaRPr lang="en-US">
              <a:ea typeface="+mn-lt"/>
              <a:cs typeface="+mn-lt"/>
            </a:endParaRPr>
          </a:p>
          <a:p>
            <a:r>
              <a:rPr lang="en-US" dirty="0"/>
              <a:t>In</a:t>
            </a:r>
            <a:r>
              <a:rPr lang="en-US" dirty="0">
                <a:ea typeface="+mn-lt"/>
                <a:cs typeface="+mn-lt"/>
              </a:rPr>
              <a:t> July 2005, </a:t>
            </a:r>
            <a:r>
              <a:rPr lang="en-US" dirty="0">
                <a:ea typeface="+mn-lt"/>
                <a:cs typeface="+mn-lt"/>
                <a:hlinkClick r:id="rId5"/>
              </a:rPr>
              <a:t>Google</a:t>
            </a:r>
            <a:r>
              <a:rPr lang="en-US" dirty="0">
                <a:ea typeface="+mn-lt"/>
                <a:cs typeface="+mn-lt"/>
              </a:rPr>
              <a:t> acquired Android Inc. for at least $50 million</a:t>
            </a:r>
            <a:endParaRPr lang="en-US" dirty="0">
              <a:cs typeface="Calibri"/>
            </a:endParaRPr>
          </a:p>
          <a:p>
            <a:pPr>
              <a:spcBef>
                <a:spcPct val="50000"/>
              </a:spcBef>
            </a:pPr>
            <a:r>
              <a:rPr lang="en-US" altLang="en-US" dirty="0">
                <a:cs typeface="Calibri" panose="020F0502020204030204"/>
              </a:rPr>
              <a:t>Written in Java(UI),C &amp; C++</a:t>
            </a:r>
          </a:p>
          <a:p>
            <a:pPr>
              <a:spcBef>
                <a:spcPct val="50000"/>
              </a:spcBef>
            </a:pPr>
            <a:r>
              <a:rPr lang="en-US" altLang="en-US" dirty="0">
                <a:cs typeface="Calibri" panose="020F0502020204030204"/>
              </a:rPr>
              <a:t>Latest Release : Android 9.0, Pie</a:t>
            </a:r>
          </a:p>
          <a:p>
            <a:pPr>
              <a:spcBef>
                <a:spcPct val="50000"/>
              </a:spcBef>
            </a:pPr>
            <a:r>
              <a:rPr lang="en-US" altLang="en-US" dirty="0">
                <a:cs typeface="Calibri" panose="020F0502020204030204"/>
              </a:rPr>
              <a:t>Latest Beta Release : Android Q</a:t>
            </a:r>
          </a:p>
          <a:p>
            <a:pPr>
              <a:spcBef>
                <a:spcPct val="50000"/>
              </a:spcBef>
            </a:pPr>
            <a:r>
              <a:rPr lang="en-US" altLang="en-US" dirty="0">
                <a:cs typeface="Calibri" panose="020F0502020204030204"/>
              </a:rPr>
              <a:t>Package Manager : APK</a:t>
            </a:r>
          </a:p>
          <a:p>
            <a:pPr>
              <a:spcBef>
                <a:spcPct val="50000"/>
              </a:spcBef>
            </a:pPr>
            <a:r>
              <a:rPr lang="en-US" altLang="en-US" dirty="0">
                <a:cs typeface="Calibri" panose="020F0502020204030204"/>
              </a:rPr>
              <a:t>License : Apache 2.0</a:t>
            </a:r>
          </a:p>
        </p:txBody>
      </p:sp>
      <p:pic>
        <p:nvPicPr>
          <p:cNvPr id="2" name="Picture 2">
            <a:extLst>
              <a:ext uri="{FF2B5EF4-FFF2-40B4-BE49-F238E27FC236}">
                <a16:creationId xmlns:a16="http://schemas.microsoft.com/office/drawing/2014/main" id="{993CA570-E9F6-4687-859C-42C833CDBBA7}"/>
              </a:ext>
            </a:extLst>
          </p:cNvPr>
          <p:cNvPicPr>
            <a:picLocks noChangeAspect="1"/>
          </p:cNvPicPr>
          <p:nvPr/>
        </p:nvPicPr>
        <p:blipFill>
          <a:blip r:embed="rId6"/>
          <a:stretch>
            <a:fillRect/>
          </a:stretch>
        </p:blipFill>
        <p:spPr>
          <a:xfrm>
            <a:off x="7804452" y="3335262"/>
            <a:ext cx="1905000" cy="1905000"/>
          </a:xfrm>
          <a:prstGeom prst="rect">
            <a:avLst/>
          </a:prstGeom>
        </p:spPr>
      </p:pic>
    </p:spTree>
    <p:extLst>
      <p:ext uri="{BB962C8B-B14F-4D97-AF65-F5344CB8AC3E}">
        <p14:creationId xmlns:p14="http://schemas.microsoft.com/office/powerpoint/2010/main" val="24170334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FBB766-1BC9-2947-B4FE-580ACF69F000}"/>
              </a:ext>
            </a:extLst>
          </p:cNvPr>
          <p:cNvSpPr>
            <a:spLocks noGrp="1"/>
          </p:cNvSpPr>
          <p:nvPr>
            <p:ph type="sldNum" sz="quarter" idx="12"/>
          </p:nvPr>
        </p:nvSpPr>
        <p:spPr/>
        <p:txBody>
          <a:bodyPr/>
          <a:lstStyle/>
          <a:p>
            <a:fld id="{A4162AFA-03C6-214D-9CDA-F96225199B5F}" type="slidenum">
              <a:rPr lang="en-US" altLang="en-US"/>
              <a:pPr/>
              <a:t>61</a:t>
            </a:fld>
            <a:endParaRPr lang="en-US" altLang="en-US"/>
          </a:p>
        </p:txBody>
      </p:sp>
      <p:sp>
        <p:nvSpPr>
          <p:cNvPr id="74754" name="Rectangle 2">
            <a:extLst>
              <a:ext uri="{FF2B5EF4-FFF2-40B4-BE49-F238E27FC236}">
                <a16:creationId xmlns:a16="http://schemas.microsoft.com/office/drawing/2014/main" id="{37E7BD34-96F1-5544-82FA-1D25D479916E}"/>
              </a:ext>
            </a:extLst>
          </p:cNvPr>
          <p:cNvSpPr>
            <a:spLocks noGrp="1" noChangeArrowheads="1"/>
          </p:cNvSpPr>
          <p:nvPr>
            <p:ph type="title"/>
          </p:nvPr>
        </p:nvSpPr>
        <p:spPr>
          <a:xfrm>
            <a:off x="1359243" y="0"/>
            <a:ext cx="8622957" cy="1428750"/>
          </a:xfrm>
        </p:spPr>
        <p:txBody>
          <a:bodyPr/>
          <a:lstStyle/>
          <a:p>
            <a:r>
              <a:rPr lang="en-US" altLang="en-US" dirty="0"/>
              <a:t>iOS</a:t>
            </a:r>
          </a:p>
        </p:txBody>
      </p:sp>
      <p:sp>
        <p:nvSpPr>
          <p:cNvPr id="74755" name="Rectangle 3">
            <a:extLst>
              <a:ext uri="{FF2B5EF4-FFF2-40B4-BE49-F238E27FC236}">
                <a16:creationId xmlns:a16="http://schemas.microsoft.com/office/drawing/2014/main" id="{B10DEF45-979B-D14A-A493-077A8C519D5B}"/>
              </a:ext>
            </a:extLst>
          </p:cNvPr>
          <p:cNvSpPr>
            <a:spLocks noGrp="1" noChangeArrowheads="1"/>
          </p:cNvSpPr>
          <p:nvPr>
            <p:ph type="body" idx="1"/>
          </p:nvPr>
        </p:nvSpPr>
        <p:spPr>
          <a:xfrm>
            <a:off x="1359243" y="1371600"/>
            <a:ext cx="8851557" cy="5029200"/>
          </a:xfrm>
        </p:spPr>
        <p:txBody>
          <a:bodyPr vert="horz" lIns="91440" tIns="45720" rIns="91440" bIns="45720" rtlCol="0" anchor="t">
            <a:normAutofit/>
          </a:bodyPr>
          <a:lstStyle/>
          <a:p>
            <a:r>
              <a:rPr lang="en-US" dirty="0">
                <a:ea typeface="+mn-lt"/>
                <a:cs typeface="+mn-lt"/>
              </a:rPr>
              <a:t>In 2005 by Scott Forstall, named as iPhone OS.</a:t>
            </a:r>
          </a:p>
          <a:p>
            <a:r>
              <a:rPr lang="en-US" dirty="0"/>
              <a:t>In</a:t>
            </a:r>
            <a:r>
              <a:rPr lang="en-US" dirty="0">
                <a:ea typeface="+mn-lt"/>
                <a:cs typeface="+mn-lt"/>
              </a:rPr>
              <a:t> June 2007 iPhone OS 1.0 was launched</a:t>
            </a:r>
            <a:endParaRPr lang="en-US" dirty="0">
              <a:cs typeface="Calibri"/>
            </a:endParaRPr>
          </a:p>
          <a:p>
            <a:pPr>
              <a:spcBef>
                <a:spcPct val="50000"/>
              </a:spcBef>
            </a:pPr>
            <a:r>
              <a:rPr lang="en-US" altLang="en-US" dirty="0">
                <a:cs typeface="Calibri" panose="020F0502020204030204"/>
              </a:rPr>
              <a:t>Written in C, C++, Objective C, Swift</a:t>
            </a:r>
          </a:p>
          <a:p>
            <a:pPr>
              <a:spcBef>
                <a:spcPct val="50000"/>
              </a:spcBef>
            </a:pPr>
            <a:r>
              <a:rPr lang="en-US" altLang="en-US" dirty="0">
                <a:cs typeface="Calibri" panose="020F0502020204030204"/>
              </a:rPr>
              <a:t>Latest Release : 12.4</a:t>
            </a:r>
          </a:p>
          <a:p>
            <a:pPr>
              <a:spcBef>
                <a:spcPct val="50000"/>
              </a:spcBef>
            </a:pPr>
            <a:r>
              <a:rPr lang="en-US" altLang="en-US" dirty="0">
                <a:cs typeface="Calibri" panose="020F0502020204030204"/>
              </a:rPr>
              <a:t>Latest Beta Release : 13.0</a:t>
            </a:r>
          </a:p>
          <a:p>
            <a:pPr>
              <a:spcBef>
                <a:spcPct val="50000"/>
              </a:spcBef>
            </a:pPr>
            <a:r>
              <a:rPr lang="en-US" altLang="en-US" dirty="0">
                <a:cs typeface="Calibri" panose="020F0502020204030204"/>
              </a:rPr>
              <a:t>Package Manager : </a:t>
            </a:r>
            <a:r>
              <a:rPr lang="en-US" altLang="en-US" dirty="0" err="1">
                <a:cs typeface="Calibri" panose="020F0502020204030204"/>
              </a:rPr>
              <a:t>iPA</a:t>
            </a:r>
            <a:endParaRPr lang="en-US" altLang="en-US">
              <a:cs typeface="Calibri" panose="020F0502020204030204"/>
            </a:endParaRPr>
          </a:p>
          <a:p>
            <a:pPr>
              <a:spcBef>
                <a:spcPct val="50000"/>
              </a:spcBef>
            </a:pPr>
            <a:r>
              <a:rPr lang="en-US" altLang="en-US" dirty="0">
                <a:cs typeface="Calibri" panose="020F0502020204030204"/>
              </a:rPr>
              <a:t>License : </a:t>
            </a:r>
            <a:r>
              <a:rPr lang="en-US" dirty="0">
                <a:ea typeface="+mn-lt"/>
                <a:cs typeface="+mn-lt"/>
              </a:rPr>
              <a:t>Proprietary software except for open-source components</a:t>
            </a:r>
          </a:p>
        </p:txBody>
      </p:sp>
      <p:pic>
        <p:nvPicPr>
          <p:cNvPr id="2" name="Picture 2" descr="A close up of a mans face&#10;&#10;Description generated with high confidence">
            <a:extLst>
              <a:ext uri="{FF2B5EF4-FFF2-40B4-BE49-F238E27FC236}">
                <a16:creationId xmlns:a16="http://schemas.microsoft.com/office/drawing/2014/main" id="{6C003174-8237-4FA1-8DE1-62A89A032CFD}"/>
              </a:ext>
            </a:extLst>
          </p:cNvPr>
          <p:cNvPicPr>
            <a:picLocks noChangeAspect="1"/>
          </p:cNvPicPr>
          <p:nvPr/>
        </p:nvPicPr>
        <p:blipFill>
          <a:blip r:embed="rId2"/>
          <a:stretch>
            <a:fillRect/>
          </a:stretch>
        </p:blipFill>
        <p:spPr>
          <a:xfrm>
            <a:off x="8135257" y="1888067"/>
            <a:ext cx="2743200" cy="2743200"/>
          </a:xfrm>
          <a:prstGeom prst="rect">
            <a:avLst/>
          </a:prstGeom>
        </p:spPr>
      </p:pic>
    </p:spTree>
    <p:extLst>
      <p:ext uri="{BB962C8B-B14F-4D97-AF65-F5344CB8AC3E}">
        <p14:creationId xmlns:p14="http://schemas.microsoft.com/office/powerpoint/2010/main" val="29377939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FBB766-1BC9-2947-B4FE-580ACF69F000}"/>
              </a:ext>
            </a:extLst>
          </p:cNvPr>
          <p:cNvSpPr>
            <a:spLocks noGrp="1"/>
          </p:cNvSpPr>
          <p:nvPr>
            <p:ph type="sldNum" sz="quarter" idx="12"/>
          </p:nvPr>
        </p:nvSpPr>
        <p:spPr/>
        <p:txBody>
          <a:bodyPr/>
          <a:lstStyle/>
          <a:p>
            <a:fld id="{A4162AFA-03C6-214D-9CDA-F96225199B5F}" type="slidenum">
              <a:rPr lang="en-US" altLang="en-US"/>
              <a:pPr/>
              <a:t>62</a:t>
            </a:fld>
            <a:endParaRPr lang="en-US" altLang="en-US"/>
          </a:p>
        </p:txBody>
      </p:sp>
      <p:sp>
        <p:nvSpPr>
          <p:cNvPr id="74754" name="Rectangle 2">
            <a:extLst>
              <a:ext uri="{FF2B5EF4-FFF2-40B4-BE49-F238E27FC236}">
                <a16:creationId xmlns:a16="http://schemas.microsoft.com/office/drawing/2014/main" id="{37E7BD34-96F1-5544-82FA-1D25D479916E}"/>
              </a:ext>
            </a:extLst>
          </p:cNvPr>
          <p:cNvSpPr>
            <a:spLocks noGrp="1" noChangeArrowheads="1"/>
          </p:cNvSpPr>
          <p:nvPr>
            <p:ph type="title"/>
          </p:nvPr>
        </p:nvSpPr>
        <p:spPr>
          <a:xfrm>
            <a:off x="1359243" y="0"/>
            <a:ext cx="8622957" cy="1428750"/>
          </a:xfrm>
        </p:spPr>
        <p:txBody>
          <a:bodyPr/>
          <a:lstStyle/>
          <a:p>
            <a:r>
              <a:rPr lang="en-US" altLang="en-US" dirty="0"/>
              <a:t>React-Native</a:t>
            </a:r>
          </a:p>
        </p:txBody>
      </p:sp>
      <p:sp>
        <p:nvSpPr>
          <p:cNvPr id="74755" name="Rectangle 3">
            <a:extLst>
              <a:ext uri="{FF2B5EF4-FFF2-40B4-BE49-F238E27FC236}">
                <a16:creationId xmlns:a16="http://schemas.microsoft.com/office/drawing/2014/main" id="{B10DEF45-979B-D14A-A493-077A8C519D5B}"/>
              </a:ext>
            </a:extLst>
          </p:cNvPr>
          <p:cNvSpPr>
            <a:spLocks noGrp="1" noChangeArrowheads="1"/>
          </p:cNvSpPr>
          <p:nvPr>
            <p:ph type="body" idx="1"/>
          </p:nvPr>
        </p:nvSpPr>
        <p:spPr>
          <a:xfrm>
            <a:off x="1359243" y="1371600"/>
            <a:ext cx="8851557" cy="5029200"/>
          </a:xfrm>
        </p:spPr>
        <p:txBody>
          <a:bodyPr vert="horz" lIns="91440" tIns="45720" rIns="91440" bIns="45720" rtlCol="0" anchor="t">
            <a:normAutofit/>
          </a:bodyPr>
          <a:lstStyle/>
          <a:p>
            <a:r>
              <a:rPr lang="en-US" dirty="0">
                <a:ea typeface="+mn-lt"/>
                <a:cs typeface="+mn-lt"/>
              </a:rPr>
              <a:t>In March 2015 Inside Facebook, Jordan Walke found a way to generate UI elements for iOS from a background </a:t>
            </a:r>
            <a:r>
              <a:rPr lang="en-US" dirty="0" err="1">
                <a:ea typeface="+mn-lt"/>
                <a:cs typeface="+mn-lt"/>
              </a:rPr>
              <a:t>Javascript</a:t>
            </a:r>
            <a:r>
              <a:rPr lang="en-US" dirty="0">
                <a:ea typeface="+mn-lt"/>
                <a:cs typeface="+mn-lt"/>
              </a:rPr>
              <a:t> Thread.</a:t>
            </a:r>
            <a:endParaRPr lang="en-US" dirty="0"/>
          </a:p>
          <a:p>
            <a:pPr>
              <a:spcBef>
                <a:spcPct val="50000"/>
              </a:spcBef>
            </a:pPr>
            <a:r>
              <a:rPr lang="en-US" altLang="en-US" dirty="0">
                <a:cs typeface="Calibri" panose="020F0502020204030204"/>
              </a:rPr>
              <a:t>Written in JavaScript, Java, C, C++, Objective C, Python</a:t>
            </a:r>
          </a:p>
          <a:p>
            <a:pPr>
              <a:spcBef>
                <a:spcPct val="50000"/>
              </a:spcBef>
            </a:pPr>
            <a:r>
              <a:rPr lang="en-US" altLang="en-US" dirty="0">
                <a:cs typeface="Calibri" panose="020F0502020204030204"/>
              </a:rPr>
              <a:t>Latest Release : 0.60</a:t>
            </a:r>
          </a:p>
          <a:p>
            <a:pPr>
              <a:spcBef>
                <a:spcPct val="50000"/>
              </a:spcBef>
            </a:pPr>
            <a:r>
              <a:rPr lang="en-US" altLang="en-US" dirty="0">
                <a:cs typeface="Calibri" panose="020F0502020204030204"/>
              </a:rPr>
              <a:t>License : </a:t>
            </a:r>
            <a:r>
              <a:rPr lang="en-US" dirty="0">
                <a:ea typeface="+mn-lt"/>
                <a:cs typeface="+mn-lt"/>
              </a:rPr>
              <a:t>MIT</a:t>
            </a:r>
            <a:endParaRPr lang="en-US"/>
          </a:p>
        </p:txBody>
      </p:sp>
      <p:pic>
        <p:nvPicPr>
          <p:cNvPr id="2" name="Picture 2">
            <a:extLst>
              <a:ext uri="{FF2B5EF4-FFF2-40B4-BE49-F238E27FC236}">
                <a16:creationId xmlns:a16="http://schemas.microsoft.com/office/drawing/2014/main" id="{21129A06-EC5E-4BBA-89F4-E3041D1C9345}"/>
              </a:ext>
            </a:extLst>
          </p:cNvPr>
          <p:cNvPicPr>
            <a:picLocks noChangeAspect="1"/>
          </p:cNvPicPr>
          <p:nvPr/>
        </p:nvPicPr>
        <p:blipFill>
          <a:blip r:embed="rId2"/>
          <a:stretch>
            <a:fillRect/>
          </a:stretch>
        </p:blipFill>
        <p:spPr>
          <a:xfrm>
            <a:off x="6197298" y="3351288"/>
            <a:ext cx="3184071" cy="2259995"/>
          </a:xfrm>
          <a:prstGeom prst="rect">
            <a:avLst/>
          </a:prstGeom>
        </p:spPr>
      </p:pic>
    </p:spTree>
    <p:extLst>
      <p:ext uri="{BB962C8B-B14F-4D97-AF65-F5344CB8AC3E}">
        <p14:creationId xmlns:p14="http://schemas.microsoft.com/office/powerpoint/2010/main" val="10293788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FBB766-1BC9-2947-B4FE-580ACF69F000}"/>
              </a:ext>
            </a:extLst>
          </p:cNvPr>
          <p:cNvSpPr>
            <a:spLocks noGrp="1"/>
          </p:cNvSpPr>
          <p:nvPr>
            <p:ph type="sldNum" sz="quarter" idx="12"/>
          </p:nvPr>
        </p:nvSpPr>
        <p:spPr/>
        <p:txBody>
          <a:bodyPr/>
          <a:lstStyle/>
          <a:p>
            <a:fld id="{A4162AFA-03C6-214D-9CDA-F96225199B5F}" type="slidenum">
              <a:rPr lang="en-US" altLang="en-US"/>
              <a:pPr/>
              <a:t>63</a:t>
            </a:fld>
            <a:endParaRPr lang="en-US" altLang="en-US"/>
          </a:p>
        </p:txBody>
      </p:sp>
      <p:sp>
        <p:nvSpPr>
          <p:cNvPr id="74754" name="Rectangle 2">
            <a:extLst>
              <a:ext uri="{FF2B5EF4-FFF2-40B4-BE49-F238E27FC236}">
                <a16:creationId xmlns:a16="http://schemas.microsoft.com/office/drawing/2014/main" id="{37E7BD34-96F1-5544-82FA-1D25D479916E}"/>
              </a:ext>
            </a:extLst>
          </p:cNvPr>
          <p:cNvSpPr>
            <a:spLocks noGrp="1" noChangeArrowheads="1"/>
          </p:cNvSpPr>
          <p:nvPr>
            <p:ph type="title"/>
          </p:nvPr>
        </p:nvSpPr>
        <p:spPr>
          <a:xfrm>
            <a:off x="1359243" y="0"/>
            <a:ext cx="8622957" cy="1428750"/>
          </a:xfrm>
        </p:spPr>
        <p:txBody>
          <a:bodyPr/>
          <a:lstStyle/>
          <a:p>
            <a:r>
              <a:rPr lang="en-US" altLang="en-US" dirty="0"/>
              <a:t>Cordova</a:t>
            </a:r>
            <a:r>
              <a:rPr lang="en-US" dirty="0">
                <a:ea typeface="+mj-lt"/>
                <a:cs typeface="+mj-lt"/>
              </a:rPr>
              <a:t>(formerly </a:t>
            </a:r>
            <a:r>
              <a:rPr lang="en-US" b="1" dirty="0">
                <a:ea typeface="+mj-lt"/>
                <a:cs typeface="+mj-lt"/>
              </a:rPr>
              <a:t>PhoneGap</a:t>
            </a:r>
            <a:r>
              <a:rPr lang="en-US" dirty="0">
                <a:ea typeface="+mj-lt"/>
                <a:cs typeface="+mj-lt"/>
              </a:rPr>
              <a:t>)</a:t>
            </a:r>
            <a:endParaRPr lang="en-US" altLang="en-US" dirty="0"/>
          </a:p>
        </p:txBody>
      </p:sp>
      <p:sp>
        <p:nvSpPr>
          <p:cNvPr id="74755" name="Rectangle 3">
            <a:extLst>
              <a:ext uri="{FF2B5EF4-FFF2-40B4-BE49-F238E27FC236}">
                <a16:creationId xmlns:a16="http://schemas.microsoft.com/office/drawing/2014/main" id="{B10DEF45-979B-D14A-A493-077A8C519D5B}"/>
              </a:ext>
            </a:extLst>
          </p:cNvPr>
          <p:cNvSpPr>
            <a:spLocks noGrp="1" noChangeArrowheads="1"/>
          </p:cNvSpPr>
          <p:nvPr>
            <p:ph type="body" idx="1"/>
          </p:nvPr>
        </p:nvSpPr>
        <p:spPr>
          <a:xfrm>
            <a:off x="1359243" y="1371600"/>
            <a:ext cx="8851557" cy="5029200"/>
          </a:xfrm>
        </p:spPr>
        <p:txBody>
          <a:bodyPr vert="horz" lIns="91440" tIns="45720" rIns="91440" bIns="45720" rtlCol="0" anchor="t">
            <a:normAutofit/>
          </a:bodyPr>
          <a:lstStyle/>
          <a:p>
            <a:r>
              <a:rPr lang="en-US" dirty="0">
                <a:ea typeface="+mn-lt"/>
                <a:cs typeface="+mn-lt"/>
              </a:rPr>
              <a:t>PhoneGap went on to win the People's Choice Award at </a:t>
            </a:r>
            <a:r>
              <a:rPr lang="en-US" dirty="0">
                <a:ea typeface="+mn-lt"/>
                <a:cs typeface="+mn-lt"/>
                <a:hlinkClick r:id="rId2"/>
              </a:rPr>
              <a:t>O'Reilly Media</a:t>
            </a:r>
            <a:r>
              <a:rPr lang="en-US" dirty="0">
                <a:ea typeface="+mn-lt"/>
                <a:cs typeface="+mn-lt"/>
              </a:rPr>
              <a:t>'s 2009 Web 2.0 Conference.</a:t>
            </a:r>
            <a:endParaRPr lang="en-US" dirty="0"/>
          </a:p>
          <a:p>
            <a:pPr>
              <a:spcBef>
                <a:spcPct val="50000"/>
              </a:spcBef>
            </a:pPr>
            <a:r>
              <a:rPr lang="en-US" altLang="en-US" dirty="0">
                <a:cs typeface="Calibri" panose="020F0502020204030204"/>
              </a:rPr>
              <a:t>Written in JavaScript, Java, C, C++, Objective C, HTML</a:t>
            </a:r>
          </a:p>
          <a:p>
            <a:pPr>
              <a:spcBef>
                <a:spcPct val="50000"/>
              </a:spcBef>
            </a:pPr>
            <a:r>
              <a:rPr lang="en-US" altLang="en-US" dirty="0">
                <a:cs typeface="Calibri" panose="020F0502020204030204"/>
              </a:rPr>
              <a:t>Latest Release : 9.0.0</a:t>
            </a:r>
            <a:endParaRPr lang="en-US" dirty="0">
              <a:cs typeface="Calibri" panose="020F0502020204030204"/>
            </a:endParaRPr>
          </a:p>
          <a:p>
            <a:pPr>
              <a:spcBef>
                <a:spcPct val="50000"/>
              </a:spcBef>
            </a:pPr>
            <a:r>
              <a:rPr lang="en-US" altLang="en-US" dirty="0">
                <a:cs typeface="Calibri" panose="020F0502020204030204"/>
              </a:rPr>
              <a:t>License : </a:t>
            </a:r>
            <a:r>
              <a:rPr lang="en-US" altLang="en-US" dirty="0">
                <a:ea typeface="+mn-lt"/>
                <a:cs typeface="+mn-lt"/>
              </a:rPr>
              <a:t>Apache 2.0</a:t>
            </a:r>
            <a:endParaRPr lang="en-US">
              <a:ea typeface="+mn-lt"/>
              <a:cs typeface="+mn-lt"/>
            </a:endParaRPr>
          </a:p>
        </p:txBody>
      </p:sp>
      <p:pic>
        <p:nvPicPr>
          <p:cNvPr id="3" name="Picture 4" descr="A picture containing object, clock&#10;&#10;Description generated with high confidence">
            <a:extLst>
              <a:ext uri="{FF2B5EF4-FFF2-40B4-BE49-F238E27FC236}">
                <a16:creationId xmlns:a16="http://schemas.microsoft.com/office/drawing/2014/main" id="{26ADF373-1DF5-4258-A875-C59A04911C89}"/>
              </a:ext>
            </a:extLst>
          </p:cNvPr>
          <p:cNvPicPr>
            <a:picLocks noChangeAspect="1"/>
          </p:cNvPicPr>
          <p:nvPr/>
        </p:nvPicPr>
        <p:blipFill>
          <a:blip r:embed="rId3"/>
          <a:stretch>
            <a:fillRect/>
          </a:stretch>
        </p:blipFill>
        <p:spPr>
          <a:xfrm>
            <a:off x="5551714" y="4076170"/>
            <a:ext cx="3785810" cy="1560135"/>
          </a:xfrm>
          <a:prstGeom prst="rect">
            <a:avLst/>
          </a:prstGeom>
        </p:spPr>
      </p:pic>
    </p:spTree>
    <p:extLst>
      <p:ext uri="{BB962C8B-B14F-4D97-AF65-F5344CB8AC3E}">
        <p14:creationId xmlns:p14="http://schemas.microsoft.com/office/powerpoint/2010/main" val="41176506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FBB766-1BC9-2947-B4FE-580ACF69F000}"/>
              </a:ext>
            </a:extLst>
          </p:cNvPr>
          <p:cNvSpPr>
            <a:spLocks noGrp="1"/>
          </p:cNvSpPr>
          <p:nvPr>
            <p:ph type="sldNum" sz="quarter" idx="12"/>
          </p:nvPr>
        </p:nvSpPr>
        <p:spPr/>
        <p:txBody>
          <a:bodyPr/>
          <a:lstStyle/>
          <a:p>
            <a:fld id="{A4162AFA-03C6-214D-9CDA-F96225199B5F}" type="slidenum">
              <a:rPr lang="en-US" altLang="en-US"/>
              <a:pPr/>
              <a:t>64</a:t>
            </a:fld>
            <a:endParaRPr lang="en-US" altLang="en-US"/>
          </a:p>
        </p:txBody>
      </p:sp>
      <p:sp>
        <p:nvSpPr>
          <p:cNvPr id="74754" name="Rectangle 2">
            <a:extLst>
              <a:ext uri="{FF2B5EF4-FFF2-40B4-BE49-F238E27FC236}">
                <a16:creationId xmlns:a16="http://schemas.microsoft.com/office/drawing/2014/main" id="{37E7BD34-96F1-5544-82FA-1D25D479916E}"/>
              </a:ext>
            </a:extLst>
          </p:cNvPr>
          <p:cNvSpPr>
            <a:spLocks noGrp="1" noChangeArrowheads="1"/>
          </p:cNvSpPr>
          <p:nvPr>
            <p:ph type="title"/>
          </p:nvPr>
        </p:nvSpPr>
        <p:spPr>
          <a:xfrm>
            <a:off x="1359243" y="0"/>
            <a:ext cx="8622957" cy="1428750"/>
          </a:xfrm>
        </p:spPr>
        <p:txBody>
          <a:bodyPr/>
          <a:lstStyle/>
          <a:p>
            <a:r>
              <a:rPr lang="en-US" altLang="en-US" dirty="0"/>
              <a:t>Other</a:t>
            </a:r>
            <a:r>
              <a:rPr lang="en-US" altLang="en-US" dirty="0">
                <a:ea typeface="+mj-lt"/>
                <a:cs typeface="+mj-lt"/>
              </a:rPr>
              <a:t> Platforms</a:t>
            </a:r>
            <a:endParaRPr lang="en-US" dirty="0">
              <a:cs typeface="Calibri Light"/>
            </a:endParaRPr>
          </a:p>
        </p:txBody>
      </p:sp>
      <p:sp>
        <p:nvSpPr>
          <p:cNvPr id="74755" name="Rectangle 3">
            <a:extLst>
              <a:ext uri="{FF2B5EF4-FFF2-40B4-BE49-F238E27FC236}">
                <a16:creationId xmlns:a16="http://schemas.microsoft.com/office/drawing/2014/main" id="{B10DEF45-979B-D14A-A493-077A8C519D5B}"/>
              </a:ext>
            </a:extLst>
          </p:cNvPr>
          <p:cNvSpPr>
            <a:spLocks noGrp="1" noChangeArrowheads="1"/>
          </p:cNvSpPr>
          <p:nvPr>
            <p:ph type="body" idx="1"/>
          </p:nvPr>
        </p:nvSpPr>
        <p:spPr>
          <a:xfrm>
            <a:off x="1359243" y="1371600"/>
            <a:ext cx="8851557" cy="5029200"/>
          </a:xfrm>
        </p:spPr>
        <p:txBody>
          <a:bodyPr vert="horz" lIns="91440" tIns="45720" rIns="91440" bIns="45720" rtlCol="0" anchor="t">
            <a:normAutofit/>
          </a:bodyPr>
          <a:lstStyle/>
          <a:p>
            <a:r>
              <a:rPr lang="en-US" dirty="0">
                <a:ea typeface="+mn-lt"/>
                <a:cs typeface="+mn-lt"/>
              </a:rPr>
              <a:t>IBM MobileFirst </a:t>
            </a:r>
            <a:endParaRPr lang="en-US" dirty="0"/>
          </a:p>
          <a:p>
            <a:pPr>
              <a:spcBef>
                <a:spcPct val="50000"/>
              </a:spcBef>
            </a:pPr>
            <a:r>
              <a:rPr lang="en-US" altLang="en-US" dirty="0">
                <a:cs typeface="Calibri" panose="020F0502020204030204"/>
              </a:rPr>
              <a:t>Xamarin</a:t>
            </a:r>
            <a:endParaRPr lang="en-US" dirty="0">
              <a:cs typeface="Calibri" panose="020F0502020204030204"/>
            </a:endParaRPr>
          </a:p>
          <a:p>
            <a:pPr>
              <a:spcBef>
                <a:spcPct val="50000"/>
              </a:spcBef>
            </a:pPr>
            <a:r>
              <a:rPr lang="en-US" altLang="en-US" dirty="0">
                <a:cs typeface="Calibri" panose="020F0502020204030204"/>
              </a:rPr>
              <a:t>Ionic</a:t>
            </a:r>
          </a:p>
          <a:p>
            <a:pPr>
              <a:spcBef>
                <a:spcPct val="50000"/>
              </a:spcBef>
            </a:pPr>
            <a:r>
              <a:rPr lang="en-US" altLang="en-US" dirty="0">
                <a:cs typeface="Calibri" panose="020F0502020204030204"/>
              </a:rPr>
              <a:t>Windows 10</a:t>
            </a:r>
            <a:endParaRPr lang="en-US" dirty="0">
              <a:ea typeface="+mn-lt"/>
              <a:cs typeface="+mn-lt"/>
            </a:endParaRPr>
          </a:p>
        </p:txBody>
      </p:sp>
    </p:spTree>
    <p:extLst>
      <p:ext uri="{BB962C8B-B14F-4D97-AF65-F5344CB8AC3E}">
        <p14:creationId xmlns:p14="http://schemas.microsoft.com/office/powerpoint/2010/main" val="18539137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B638-16EB-5345-BD50-C8AC9CE02C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0DF792-8A87-F449-8BE2-9869D8865BD9}"/>
              </a:ext>
            </a:extLst>
          </p:cNvPr>
          <p:cNvSpPr>
            <a:spLocks noGrp="1"/>
          </p:cNvSpPr>
          <p:nvPr>
            <p:ph idx="1"/>
          </p:nvPr>
        </p:nvSpPr>
        <p:spPr/>
        <p:txBody>
          <a:bodyPr vert="horz" lIns="91440" tIns="45720" rIns="91440" bIns="45720" rtlCol="0" anchor="t">
            <a:normAutofit/>
          </a:bodyPr>
          <a:lstStyle/>
          <a:p>
            <a:pPr marL="0" indent="0" algn="ctr">
              <a:buNone/>
            </a:pPr>
            <a:r>
              <a:rPr lang="en-US" sz="6000" dirty="0"/>
              <a:t>Dive in </a:t>
            </a:r>
          </a:p>
          <a:p>
            <a:pPr marL="0" indent="0" algn="ctr">
              <a:buNone/>
            </a:pPr>
            <a:r>
              <a:rPr lang="en-US" sz="6000" dirty="0"/>
              <a:t>Android Development</a:t>
            </a:r>
            <a:endParaRPr lang="en-US" sz="6000" dirty="0">
              <a:cs typeface="Calibri"/>
            </a:endParaRPr>
          </a:p>
        </p:txBody>
      </p:sp>
    </p:spTree>
    <p:extLst>
      <p:ext uri="{BB962C8B-B14F-4D97-AF65-F5344CB8AC3E}">
        <p14:creationId xmlns:p14="http://schemas.microsoft.com/office/powerpoint/2010/main" val="20685961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FBB766-1BC9-2947-B4FE-580ACF69F000}"/>
              </a:ext>
            </a:extLst>
          </p:cNvPr>
          <p:cNvSpPr>
            <a:spLocks noGrp="1"/>
          </p:cNvSpPr>
          <p:nvPr>
            <p:ph type="sldNum" sz="quarter" idx="12"/>
          </p:nvPr>
        </p:nvSpPr>
        <p:spPr/>
        <p:txBody>
          <a:bodyPr/>
          <a:lstStyle/>
          <a:p>
            <a:fld id="{A4162AFA-03C6-214D-9CDA-F96225199B5F}" type="slidenum">
              <a:rPr lang="en-US" altLang="en-US"/>
              <a:pPr/>
              <a:t>66</a:t>
            </a:fld>
            <a:endParaRPr lang="en-US" altLang="en-US"/>
          </a:p>
        </p:txBody>
      </p:sp>
      <p:sp>
        <p:nvSpPr>
          <p:cNvPr id="74754" name="Rectangle 2">
            <a:extLst>
              <a:ext uri="{FF2B5EF4-FFF2-40B4-BE49-F238E27FC236}">
                <a16:creationId xmlns:a16="http://schemas.microsoft.com/office/drawing/2014/main" id="{37E7BD34-96F1-5544-82FA-1D25D479916E}"/>
              </a:ext>
            </a:extLst>
          </p:cNvPr>
          <p:cNvSpPr>
            <a:spLocks noGrp="1" noChangeArrowheads="1"/>
          </p:cNvSpPr>
          <p:nvPr>
            <p:ph type="title"/>
          </p:nvPr>
        </p:nvSpPr>
        <p:spPr>
          <a:xfrm>
            <a:off x="1359243" y="0"/>
            <a:ext cx="8622957" cy="1428750"/>
          </a:xfrm>
        </p:spPr>
        <p:txBody>
          <a:bodyPr/>
          <a:lstStyle/>
          <a:p>
            <a:r>
              <a:rPr lang="en-US" altLang="en-US" dirty="0">
                <a:cs typeface="Calibri Light"/>
              </a:rPr>
              <a:t>Android Development prerequisite</a:t>
            </a:r>
          </a:p>
        </p:txBody>
      </p:sp>
      <p:sp>
        <p:nvSpPr>
          <p:cNvPr id="74755" name="Rectangle 3">
            <a:extLst>
              <a:ext uri="{FF2B5EF4-FFF2-40B4-BE49-F238E27FC236}">
                <a16:creationId xmlns:a16="http://schemas.microsoft.com/office/drawing/2014/main" id="{B10DEF45-979B-D14A-A493-077A8C519D5B}"/>
              </a:ext>
            </a:extLst>
          </p:cNvPr>
          <p:cNvSpPr>
            <a:spLocks noGrp="1" noChangeArrowheads="1"/>
          </p:cNvSpPr>
          <p:nvPr>
            <p:ph type="body" idx="1"/>
          </p:nvPr>
        </p:nvSpPr>
        <p:spPr>
          <a:xfrm>
            <a:off x="1359243" y="1371600"/>
            <a:ext cx="8851557" cy="5029200"/>
          </a:xfrm>
        </p:spPr>
        <p:txBody>
          <a:bodyPr vert="horz" lIns="91440" tIns="45720" rIns="91440" bIns="45720" rtlCol="0" anchor="t">
            <a:normAutofit/>
          </a:bodyPr>
          <a:lstStyle/>
          <a:p>
            <a:r>
              <a:rPr lang="en-US" dirty="0">
                <a:ea typeface="+mn-lt"/>
                <a:cs typeface="+mn-lt"/>
              </a:rPr>
              <a:t>Android Studio </a:t>
            </a:r>
          </a:p>
          <a:p>
            <a:r>
              <a:rPr lang="en-US" dirty="0">
                <a:ea typeface="+mn-lt"/>
                <a:cs typeface="+mn-lt"/>
              </a:rPr>
              <a:t>Android SDK</a:t>
            </a:r>
          </a:p>
          <a:p>
            <a:r>
              <a:rPr lang="en-US" dirty="0">
                <a:ea typeface="+mn-lt"/>
                <a:cs typeface="+mn-lt"/>
              </a:rPr>
              <a:t>Gradle</a:t>
            </a:r>
          </a:p>
          <a:p>
            <a:r>
              <a:rPr lang="en-US" dirty="0">
                <a:ea typeface="+mn-lt"/>
                <a:cs typeface="+mn-lt"/>
              </a:rPr>
              <a:t>Java JDK</a:t>
            </a:r>
          </a:p>
          <a:p>
            <a:endParaRPr lang="en-US" dirty="0">
              <a:ea typeface="+mn-lt"/>
              <a:cs typeface="+mn-lt"/>
            </a:endParaRPr>
          </a:p>
        </p:txBody>
      </p:sp>
    </p:spTree>
    <p:extLst>
      <p:ext uri="{BB962C8B-B14F-4D97-AF65-F5344CB8AC3E}">
        <p14:creationId xmlns:p14="http://schemas.microsoft.com/office/powerpoint/2010/main" val="38706324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FBB766-1BC9-2947-B4FE-580ACF69F000}"/>
              </a:ext>
            </a:extLst>
          </p:cNvPr>
          <p:cNvSpPr>
            <a:spLocks noGrp="1"/>
          </p:cNvSpPr>
          <p:nvPr>
            <p:ph type="sldNum" sz="quarter" idx="12"/>
          </p:nvPr>
        </p:nvSpPr>
        <p:spPr/>
        <p:txBody>
          <a:bodyPr/>
          <a:lstStyle/>
          <a:p>
            <a:fld id="{A4162AFA-03C6-214D-9CDA-F96225199B5F}" type="slidenum">
              <a:rPr lang="en-US" altLang="en-US"/>
              <a:pPr/>
              <a:t>67</a:t>
            </a:fld>
            <a:endParaRPr lang="en-US" altLang="en-US"/>
          </a:p>
        </p:txBody>
      </p:sp>
      <p:sp>
        <p:nvSpPr>
          <p:cNvPr id="74754" name="Rectangle 2">
            <a:extLst>
              <a:ext uri="{FF2B5EF4-FFF2-40B4-BE49-F238E27FC236}">
                <a16:creationId xmlns:a16="http://schemas.microsoft.com/office/drawing/2014/main" id="{37E7BD34-96F1-5544-82FA-1D25D479916E}"/>
              </a:ext>
            </a:extLst>
          </p:cNvPr>
          <p:cNvSpPr>
            <a:spLocks noGrp="1" noChangeArrowheads="1"/>
          </p:cNvSpPr>
          <p:nvPr>
            <p:ph type="title"/>
          </p:nvPr>
        </p:nvSpPr>
        <p:spPr>
          <a:xfrm>
            <a:off x="1359243" y="0"/>
            <a:ext cx="8622957" cy="1428750"/>
          </a:xfrm>
        </p:spPr>
        <p:txBody>
          <a:bodyPr/>
          <a:lstStyle/>
          <a:p>
            <a:r>
              <a:rPr lang="en-US" altLang="en-US" dirty="0">
                <a:cs typeface="Calibri Light"/>
              </a:rPr>
              <a:t>Android App Components</a:t>
            </a:r>
          </a:p>
        </p:txBody>
      </p:sp>
      <p:sp>
        <p:nvSpPr>
          <p:cNvPr id="74755" name="Rectangle 3">
            <a:extLst>
              <a:ext uri="{FF2B5EF4-FFF2-40B4-BE49-F238E27FC236}">
                <a16:creationId xmlns:a16="http://schemas.microsoft.com/office/drawing/2014/main" id="{B10DEF45-979B-D14A-A493-077A8C519D5B}"/>
              </a:ext>
            </a:extLst>
          </p:cNvPr>
          <p:cNvSpPr>
            <a:spLocks noGrp="1" noChangeArrowheads="1"/>
          </p:cNvSpPr>
          <p:nvPr>
            <p:ph type="body" idx="1"/>
          </p:nvPr>
        </p:nvSpPr>
        <p:spPr>
          <a:xfrm>
            <a:off x="1359243" y="1371600"/>
            <a:ext cx="8851557" cy="5029200"/>
          </a:xfrm>
        </p:spPr>
        <p:txBody>
          <a:bodyPr vert="horz" lIns="91440" tIns="45720" rIns="91440" bIns="45720" rtlCol="0" anchor="t">
            <a:normAutofit/>
          </a:bodyPr>
          <a:lstStyle/>
          <a:p>
            <a:r>
              <a:rPr lang="en-US" dirty="0">
                <a:ea typeface="+mn-lt"/>
                <a:cs typeface="+mn-lt"/>
              </a:rPr>
              <a:t>Activities : </a:t>
            </a:r>
          </a:p>
          <a:p>
            <a:pPr marL="457200" lvl="1" indent="0">
              <a:buNone/>
            </a:pPr>
            <a:r>
              <a:rPr lang="en-US" dirty="0">
                <a:ea typeface="+mn-lt"/>
                <a:cs typeface="+mn-lt"/>
              </a:rPr>
              <a:t>An </a:t>
            </a:r>
            <a:r>
              <a:rPr lang="en-US" i="1" dirty="0">
                <a:ea typeface="+mn-lt"/>
                <a:cs typeface="+mn-lt"/>
              </a:rPr>
              <a:t>activity</a:t>
            </a:r>
            <a:r>
              <a:rPr lang="en-US" dirty="0">
                <a:ea typeface="+mn-lt"/>
                <a:cs typeface="+mn-lt"/>
              </a:rPr>
              <a:t> is the entry point for interacting with the user. It represents a single screen with a user interface.</a:t>
            </a:r>
          </a:p>
          <a:p>
            <a:pPr marL="0" indent="0">
              <a:buNone/>
            </a:pPr>
            <a:endParaRPr lang="en-US" dirty="0">
              <a:ea typeface="+mn-lt"/>
              <a:cs typeface="+mn-lt"/>
            </a:endParaRPr>
          </a:p>
          <a:p>
            <a:r>
              <a:rPr lang="en-US" dirty="0">
                <a:ea typeface="+mn-lt"/>
                <a:cs typeface="+mn-lt"/>
              </a:rPr>
              <a:t>AndroidManifest.xml:</a:t>
            </a:r>
          </a:p>
          <a:p>
            <a:pPr lvl="1"/>
            <a:r>
              <a:rPr lang="en-US" dirty="0">
                <a:ea typeface="+mn-lt"/>
                <a:cs typeface="+mn-lt"/>
              </a:rPr>
              <a:t>This XML files holds all configuration of project and permission on device like App name, Icon, Theme, Internet sharing, Read/Write permission on Device etc.</a:t>
            </a:r>
          </a:p>
          <a:p>
            <a:r>
              <a:rPr lang="en-US" dirty="0">
                <a:ea typeface="+mn-lt"/>
                <a:cs typeface="+mn-lt"/>
              </a:rPr>
              <a:t>Resources :</a:t>
            </a:r>
          </a:p>
          <a:p>
            <a:pPr lvl="1"/>
            <a:r>
              <a:rPr lang="en-US" dirty="0">
                <a:ea typeface="+mn-lt"/>
                <a:cs typeface="+mn-lt"/>
              </a:rPr>
              <a:t>It contains all resolutions images, String, layout, Menu etc.</a:t>
            </a:r>
          </a:p>
          <a:p>
            <a:endParaRPr lang="en-US" dirty="0">
              <a:ea typeface="+mn-lt"/>
              <a:cs typeface="+mn-lt"/>
            </a:endParaRPr>
          </a:p>
        </p:txBody>
      </p:sp>
    </p:spTree>
    <p:extLst>
      <p:ext uri="{BB962C8B-B14F-4D97-AF65-F5344CB8AC3E}">
        <p14:creationId xmlns:p14="http://schemas.microsoft.com/office/powerpoint/2010/main" val="3193710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FBB766-1BC9-2947-B4FE-580ACF69F000}"/>
              </a:ext>
            </a:extLst>
          </p:cNvPr>
          <p:cNvSpPr>
            <a:spLocks noGrp="1"/>
          </p:cNvSpPr>
          <p:nvPr>
            <p:ph type="sldNum" sz="quarter" idx="12"/>
          </p:nvPr>
        </p:nvSpPr>
        <p:spPr/>
        <p:txBody>
          <a:bodyPr/>
          <a:lstStyle/>
          <a:p>
            <a:fld id="{A4162AFA-03C6-214D-9CDA-F96225199B5F}" type="slidenum">
              <a:rPr lang="en-US" altLang="en-US"/>
              <a:pPr/>
              <a:t>68</a:t>
            </a:fld>
            <a:endParaRPr lang="en-US" altLang="en-US"/>
          </a:p>
        </p:txBody>
      </p:sp>
      <p:sp>
        <p:nvSpPr>
          <p:cNvPr id="74754" name="Rectangle 2">
            <a:extLst>
              <a:ext uri="{FF2B5EF4-FFF2-40B4-BE49-F238E27FC236}">
                <a16:creationId xmlns:a16="http://schemas.microsoft.com/office/drawing/2014/main" id="{37E7BD34-96F1-5544-82FA-1D25D479916E}"/>
              </a:ext>
            </a:extLst>
          </p:cNvPr>
          <p:cNvSpPr>
            <a:spLocks noGrp="1" noChangeArrowheads="1"/>
          </p:cNvSpPr>
          <p:nvPr>
            <p:ph type="title"/>
          </p:nvPr>
        </p:nvSpPr>
        <p:spPr>
          <a:xfrm>
            <a:off x="1359243" y="0"/>
            <a:ext cx="8622957" cy="1428750"/>
          </a:xfrm>
        </p:spPr>
        <p:txBody>
          <a:bodyPr/>
          <a:lstStyle/>
          <a:p>
            <a:r>
              <a:rPr lang="en-US" altLang="en-US" dirty="0">
                <a:cs typeface="Calibri Light"/>
              </a:rPr>
              <a:t>Android App Components</a:t>
            </a:r>
          </a:p>
        </p:txBody>
      </p:sp>
      <p:sp>
        <p:nvSpPr>
          <p:cNvPr id="74755" name="Rectangle 3">
            <a:extLst>
              <a:ext uri="{FF2B5EF4-FFF2-40B4-BE49-F238E27FC236}">
                <a16:creationId xmlns:a16="http://schemas.microsoft.com/office/drawing/2014/main" id="{B10DEF45-979B-D14A-A493-077A8C519D5B}"/>
              </a:ext>
            </a:extLst>
          </p:cNvPr>
          <p:cNvSpPr>
            <a:spLocks noGrp="1" noChangeArrowheads="1"/>
          </p:cNvSpPr>
          <p:nvPr>
            <p:ph type="body" idx="1"/>
          </p:nvPr>
        </p:nvSpPr>
        <p:spPr>
          <a:xfrm>
            <a:off x="1359243" y="1371600"/>
            <a:ext cx="8851557" cy="5029200"/>
          </a:xfrm>
        </p:spPr>
        <p:txBody>
          <a:bodyPr vert="horz" lIns="91440" tIns="45720" rIns="91440" bIns="45720" rtlCol="0" anchor="t">
            <a:normAutofit/>
          </a:bodyPr>
          <a:lstStyle/>
          <a:p>
            <a:r>
              <a:rPr lang="en-US" dirty="0">
                <a:ea typeface="+mn-lt"/>
                <a:cs typeface="+mn-lt"/>
              </a:rPr>
              <a:t>Services : </a:t>
            </a:r>
          </a:p>
          <a:p>
            <a:pPr marL="457200" lvl="1" indent="0">
              <a:lnSpc>
                <a:spcPct val="150000"/>
              </a:lnSpc>
              <a:buNone/>
            </a:pPr>
            <a:r>
              <a:rPr lang="en-US" dirty="0">
                <a:ea typeface="+mn-lt"/>
                <a:cs typeface="+mn-lt"/>
              </a:rPr>
              <a:t>A </a:t>
            </a:r>
            <a:r>
              <a:rPr lang="en-US" i="1" dirty="0">
                <a:ea typeface="+mn-lt"/>
                <a:cs typeface="+mn-lt"/>
              </a:rPr>
              <a:t>service</a:t>
            </a:r>
            <a:r>
              <a:rPr lang="en-US" dirty="0">
                <a:ea typeface="+mn-lt"/>
                <a:cs typeface="+mn-lt"/>
              </a:rPr>
              <a:t> is a general-purpose entry point for keeping an app running in the background for all kinds of reasons. It is a component that runs in the background to perform long-running operations or to perform work for remote processes. A service does not provide a user interface. </a:t>
            </a:r>
          </a:p>
          <a:p>
            <a:pPr marL="457200" lvl="1" indent="0">
              <a:lnSpc>
                <a:spcPct val="150000"/>
              </a:lnSpc>
              <a:buNone/>
            </a:pPr>
            <a:r>
              <a:rPr lang="en-US" dirty="0">
                <a:ea typeface="+mn-lt"/>
                <a:cs typeface="+mn-lt"/>
              </a:rPr>
              <a:t>Example : play music in the background while the user is in a different app</a:t>
            </a:r>
            <a:endParaRPr lang="en-US" dirty="0">
              <a:cs typeface="Calibri"/>
            </a:endParaRPr>
          </a:p>
          <a:p>
            <a:pPr lvl="1"/>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27188285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FBB766-1BC9-2947-B4FE-580ACF69F000}"/>
              </a:ext>
            </a:extLst>
          </p:cNvPr>
          <p:cNvSpPr>
            <a:spLocks noGrp="1"/>
          </p:cNvSpPr>
          <p:nvPr>
            <p:ph type="sldNum" sz="quarter" idx="12"/>
          </p:nvPr>
        </p:nvSpPr>
        <p:spPr/>
        <p:txBody>
          <a:bodyPr/>
          <a:lstStyle/>
          <a:p>
            <a:fld id="{A4162AFA-03C6-214D-9CDA-F96225199B5F}" type="slidenum">
              <a:rPr lang="en-US" altLang="en-US"/>
              <a:pPr/>
              <a:t>69</a:t>
            </a:fld>
            <a:endParaRPr lang="en-US" altLang="en-US"/>
          </a:p>
        </p:txBody>
      </p:sp>
      <p:sp>
        <p:nvSpPr>
          <p:cNvPr id="74754" name="Rectangle 2">
            <a:extLst>
              <a:ext uri="{FF2B5EF4-FFF2-40B4-BE49-F238E27FC236}">
                <a16:creationId xmlns:a16="http://schemas.microsoft.com/office/drawing/2014/main" id="{37E7BD34-96F1-5544-82FA-1D25D479916E}"/>
              </a:ext>
            </a:extLst>
          </p:cNvPr>
          <p:cNvSpPr>
            <a:spLocks noGrp="1" noChangeArrowheads="1"/>
          </p:cNvSpPr>
          <p:nvPr>
            <p:ph type="title"/>
          </p:nvPr>
        </p:nvSpPr>
        <p:spPr>
          <a:xfrm>
            <a:off x="1359243" y="0"/>
            <a:ext cx="8622957" cy="1428750"/>
          </a:xfrm>
        </p:spPr>
        <p:txBody>
          <a:bodyPr/>
          <a:lstStyle/>
          <a:p>
            <a:r>
              <a:rPr lang="en-US" altLang="en-US" dirty="0">
                <a:cs typeface="Calibri Light"/>
              </a:rPr>
              <a:t>Android App Components</a:t>
            </a:r>
          </a:p>
        </p:txBody>
      </p:sp>
      <p:sp>
        <p:nvSpPr>
          <p:cNvPr id="74755" name="Rectangle 3">
            <a:extLst>
              <a:ext uri="{FF2B5EF4-FFF2-40B4-BE49-F238E27FC236}">
                <a16:creationId xmlns:a16="http://schemas.microsoft.com/office/drawing/2014/main" id="{B10DEF45-979B-D14A-A493-077A8C519D5B}"/>
              </a:ext>
            </a:extLst>
          </p:cNvPr>
          <p:cNvSpPr>
            <a:spLocks noGrp="1" noChangeArrowheads="1"/>
          </p:cNvSpPr>
          <p:nvPr>
            <p:ph type="body" idx="1"/>
          </p:nvPr>
        </p:nvSpPr>
        <p:spPr>
          <a:xfrm>
            <a:off x="1359243" y="1371600"/>
            <a:ext cx="8851557" cy="5029200"/>
          </a:xfrm>
        </p:spPr>
        <p:txBody>
          <a:bodyPr vert="horz" lIns="91440" tIns="45720" rIns="91440" bIns="45720" rtlCol="0" anchor="t">
            <a:normAutofit/>
          </a:bodyPr>
          <a:lstStyle/>
          <a:p>
            <a:r>
              <a:rPr lang="en-US" dirty="0">
                <a:ea typeface="+mn-lt"/>
                <a:cs typeface="+mn-lt"/>
              </a:rPr>
              <a:t>Broadcast Receiver : </a:t>
            </a:r>
          </a:p>
          <a:p>
            <a:pPr marL="457200" lvl="1" indent="0">
              <a:lnSpc>
                <a:spcPct val="150000"/>
              </a:lnSpc>
              <a:buNone/>
            </a:pPr>
            <a:r>
              <a:rPr lang="en-US" dirty="0">
                <a:ea typeface="+mn-lt"/>
                <a:cs typeface="+mn-lt"/>
              </a:rPr>
              <a:t>A </a:t>
            </a:r>
            <a:r>
              <a:rPr lang="en-US" i="1" dirty="0">
                <a:ea typeface="+mn-lt"/>
                <a:cs typeface="+mn-lt"/>
              </a:rPr>
              <a:t>broadcast receiver</a:t>
            </a:r>
            <a:r>
              <a:rPr lang="en-US" dirty="0">
                <a:ea typeface="+mn-lt"/>
                <a:cs typeface="+mn-lt"/>
              </a:rPr>
              <a:t> is a component that enables the system to deliver events to the app outside of a regular user flow, allowing the app to respond to system-wide broadcast announcements.  More commonly, though, a broadcast receiver is just a </a:t>
            </a:r>
            <a:r>
              <a:rPr lang="en-US" i="1" dirty="0">
                <a:ea typeface="+mn-lt"/>
                <a:cs typeface="+mn-lt"/>
              </a:rPr>
              <a:t>gateway</a:t>
            </a:r>
            <a:r>
              <a:rPr lang="en-US" dirty="0">
                <a:ea typeface="+mn-lt"/>
                <a:cs typeface="+mn-lt"/>
              </a:rPr>
              <a:t> to other components and is intended to do a very minimal amount of work.</a:t>
            </a:r>
            <a:endParaRPr lang="en-US" dirty="0"/>
          </a:p>
          <a:p>
            <a:pPr marL="457200" lvl="1" indent="0">
              <a:lnSpc>
                <a:spcPct val="150000"/>
              </a:lnSpc>
              <a:buNone/>
            </a:pPr>
            <a:r>
              <a:rPr lang="en-US" dirty="0">
                <a:ea typeface="+mn-lt"/>
                <a:cs typeface="+mn-lt"/>
              </a:rPr>
              <a:t>Example : a broadcast announcing that the screen has turned off, the battery is low, or a picture was captured. </a:t>
            </a:r>
          </a:p>
          <a:p>
            <a:pPr lvl="1"/>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2621250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D367-5B79-7C44-B1ED-F7249654BE0B}"/>
              </a:ext>
            </a:extLst>
          </p:cNvPr>
          <p:cNvSpPr>
            <a:spLocks noGrp="1"/>
          </p:cNvSpPr>
          <p:nvPr>
            <p:ph type="title"/>
          </p:nvPr>
        </p:nvSpPr>
        <p:spPr>
          <a:xfrm>
            <a:off x="838200" y="18255"/>
            <a:ext cx="10515600" cy="1325563"/>
          </a:xfrm>
        </p:spPr>
        <p:txBody>
          <a:bodyPr>
            <a:normAutofit/>
          </a:bodyPr>
          <a:lstStyle/>
          <a:p>
            <a:r>
              <a:rPr lang="en-IN" sz="4000" dirty="0">
                <a:latin typeface="+mn-lt"/>
              </a:rPr>
              <a:t>OOP Concepts in Java</a:t>
            </a:r>
            <a:endParaRPr lang="en-US" sz="4000" dirty="0">
              <a:latin typeface="+mn-lt"/>
            </a:endParaRPr>
          </a:p>
        </p:txBody>
      </p:sp>
      <p:sp>
        <p:nvSpPr>
          <p:cNvPr id="3" name="Content Placeholder 2">
            <a:extLst>
              <a:ext uri="{FF2B5EF4-FFF2-40B4-BE49-F238E27FC236}">
                <a16:creationId xmlns:a16="http://schemas.microsoft.com/office/drawing/2014/main" id="{12FCD33C-CC34-C546-BEAD-434ED3B8A773}"/>
              </a:ext>
            </a:extLst>
          </p:cNvPr>
          <p:cNvSpPr>
            <a:spLocks noGrp="1"/>
          </p:cNvSpPr>
          <p:nvPr>
            <p:ph idx="1"/>
          </p:nvPr>
        </p:nvSpPr>
        <p:spPr>
          <a:xfrm>
            <a:off x="838200" y="1253331"/>
            <a:ext cx="10515600" cy="5226982"/>
          </a:xfrm>
        </p:spPr>
        <p:txBody>
          <a:bodyPr>
            <a:normAutofit fontScale="92500" lnSpcReduction="10000"/>
          </a:bodyPr>
          <a:lstStyle/>
          <a:p>
            <a:r>
              <a:rPr lang="en-IN" sz="2000" b="1" dirty="0"/>
              <a:t>Abstraction. </a:t>
            </a:r>
            <a:r>
              <a:rPr lang="en-IN" sz="2000" dirty="0"/>
              <a:t>Abstraction means using simple things to represent complexity. We all know how to turn the TV on, but we don’t need to know how it works in order to enjoy it. In Java, abstraction means simple things like objects, classes, and variables represent more complex underlying code and data. This is important because it lets avoid repeating the same work multiple times.</a:t>
            </a:r>
          </a:p>
          <a:p>
            <a:endParaRPr lang="en-IN" sz="2000" dirty="0"/>
          </a:p>
          <a:p>
            <a:r>
              <a:rPr lang="en-IN" sz="2000" b="1" dirty="0"/>
              <a:t>Encapsulation. </a:t>
            </a:r>
            <a:r>
              <a:rPr lang="en-IN" sz="2000" dirty="0"/>
              <a:t>This is the practice of keeping fields within a class private, then providing access to them via public methods. It’s a protective barrier that keeps the data and code safe within the class itself. This way, we can re-use objects like code components or variables without allowing open access to the data system-wide.</a:t>
            </a:r>
          </a:p>
          <a:p>
            <a:endParaRPr lang="en-IN" sz="2000" dirty="0"/>
          </a:p>
          <a:p>
            <a:r>
              <a:rPr lang="en-IN" sz="2000" b="1" dirty="0"/>
              <a:t>Inheritance. </a:t>
            </a:r>
            <a:r>
              <a:rPr lang="en-IN" sz="2000" dirty="0"/>
              <a:t>This is a special feature of Object Oriented Programming in Java. It lets programmers create new classes that share some of the attributes of existing classes. This lets us build on previous work without reinventing the wheel.</a:t>
            </a:r>
          </a:p>
          <a:p>
            <a:endParaRPr lang="en-IN" sz="2000" dirty="0"/>
          </a:p>
          <a:p>
            <a:r>
              <a:rPr lang="en-IN" sz="2000" b="1" dirty="0"/>
              <a:t>Polymorphism. </a:t>
            </a:r>
            <a:r>
              <a:rPr lang="en-IN" sz="2000" dirty="0"/>
              <a:t>This Java OOP concept lets programmers use the same word to mean different things in different contexts. One form of polymorphism in Java is method overloading. That’s when different meanings are implied by the code itself. The other form is method overriding. That’s when the different meanings are implied by the values of the supplied variables. See more on this below.</a:t>
            </a:r>
          </a:p>
          <a:p>
            <a:endParaRPr lang="en-US" dirty="0"/>
          </a:p>
        </p:txBody>
      </p:sp>
    </p:spTree>
    <p:extLst>
      <p:ext uri="{BB962C8B-B14F-4D97-AF65-F5344CB8AC3E}">
        <p14:creationId xmlns:p14="http://schemas.microsoft.com/office/powerpoint/2010/main" val="41682616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FBB766-1BC9-2947-B4FE-580ACF69F000}"/>
              </a:ext>
            </a:extLst>
          </p:cNvPr>
          <p:cNvSpPr>
            <a:spLocks noGrp="1"/>
          </p:cNvSpPr>
          <p:nvPr>
            <p:ph type="sldNum" sz="quarter" idx="12"/>
          </p:nvPr>
        </p:nvSpPr>
        <p:spPr/>
        <p:txBody>
          <a:bodyPr/>
          <a:lstStyle/>
          <a:p>
            <a:fld id="{A4162AFA-03C6-214D-9CDA-F96225199B5F}" type="slidenum">
              <a:rPr lang="en-US" altLang="en-US"/>
              <a:pPr/>
              <a:t>70</a:t>
            </a:fld>
            <a:endParaRPr lang="en-US" altLang="en-US"/>
          </a:p>
        </p:txBody>
      </p:sp>
      <p:sp>
        <p:nvSpPr>
          <p:cNvPr id="74754" name="Rectangle 2">
            <a:extLst>
              <a:ext uri="{FF2B5EF4-FFF2-40B4-BE49-F238E27FC236}">
                <a16:creationId xmlns:a16="http://schemas.microsoft.com/office/drawing/2014/main" id="{37E7BD34-96F1-5544-82FA-1D25D479916E}"/>
              </a:ext>
            </a:extLst>
          </p:cNvPr>
          <p:cNvSpPr>
            <a:spLocks noGrp="1" noChangeArrowheads="1"/>
          </p:cNvSpPr>
          <p:nvPr>
            <p:ph type="title"/>
          </p:nvPr>
        </p:nvSpPr>
        <p:spPr>
          <a:xfrm>
            <a:off x="1359243" y="0"/>
            <a:ext cx="8622957" cy="1428750"/>
          </a:xfrm>
        </p:spPr>
        <p:txBody>
          <a:bodyPr/>
          <a:lstStyle/>
          <a:p>
            <a:r>
              <a:rPr lang="en-US" altLang="en-US" dirty="0">
                <a:cs typeface="Calibri Light"/>
              </a:rPr>
              <a:t>Android App Components</a:t>
            </a:r>
          </a:p>
        </p:txBody>
      </p:sp>
      <p:sp>
        <p:nvSpPr>
          <p:cNvPr id="74755" name="Rectangle 3">
            <a:extLst>
              <a:ext uri="{FF2B5EF4-FFF2-40B4-BE49-F238E27FC236}">
                <a16:creationId xmlns:a16="http://schemas.microsoft.com/office/drawing/2014/main" id="{B10DEF45-979B-D14A-A493-077A8C519D5B}"/>
              </a:ext>
            </a:extLst>
          </p:cNvPr>
          <p:cNvSpPr>
            <a:spLocks noGrp="1" noChangeArrowheads="1"/>
          </p:cNvSpPr>
          <p:nvPr>
            <p:ph type="body" idx="1"/>
          </p:nvPr>
        </p:nvSpPr>
        <p:spPr>
          <a:xfrm>
            <a:off x="1359243" y="1371600"/>
            <a:ext cx="8851557" cy="5029200"/>
          </a:xfrm>
        </p:spPr>
        <p:txBody>
          <a:bodyPr vert="horz" lIns="91440" tIns="45720" rIns="91440" bIns="45720" rtlCol="0" anchor="t">
            <a:normAutofit fontScale="92500"/>
          </a:bodyPr>
          <a:lstStyle/>
          <a:p>
            <a:r>
              <a:rPr lang="en-US" dirty="0">
                <a:ea typeface="+mn-lt"/>
                <a:cs typeface="+mn-lt"/>
              </a:rPr>
              <a:t>Content Provider : </a:t>
            </a:r>
          </a:p>
          <a:p>
            <a:pPr marL="457200" lvl="1" indent="0">
              <a:lnSpc>
                <a:spcPct val="150000"/>
              </a:lnSpc>
              <a:buNone/>
            </a:pPr>
            <a:r>
              <a:rPr lang="en-US" dirty="0">
                <a:ea typeface="+mn-lt"/>
                <a:cs typeface="+mn-lt"/>
              </a:rPr>
              <a:t>A </a:t>
            </a:r>
            <a:r>
              <a:rPr lang="en-US" i="1" dirty="0">
                <a:ea typeface="+mn-lt"/>
                <a:cs typeface="+mn-lt"/>
              </a:rPr>
              <a:t>content provider</a:t>
            </a:r>
            <a:r>
              <a:rPr lang="en-US" dirty="0">
                <a:ea typeface="+mn-lt"/>
                <a:cs typeface="+mn-lt"/>
              </a:rPr>
              <a:t> manages a shared set of app data that you can store in the file system, in a SQLite database, on the web, or on any other persistent storage location that your app can access.</a:t>
            </a:r>
          </a:p>
          <a:p>
            <a:pPr marL="457200" lvl="1" indent="0">
              <a:lnSpc>
                <a:spcPct val="150000"/>
              </a:lnSpc>
              <a:buNone/>
            </a:pPr>
            <a:r>
              <a:rPr lang="en-US" dirty="0">
                <a:ea typeface="+mn-lt"/>
                <a:cs typeface="+mn-lt"/>
              </a:rPr>
              <a:t>Through the content provider, other apps can query or modify the data if the content provider allows it.</a:t>
            </a:r>
          </a:p>
          <a:p>
            <a:pPr marL="457200" lvl="1" indent="0">
              <a:lnSpc>
                <a:spcPct val="150000"/>
              </a:lnSpc>
              <a:buNone/>
            </a:pPr>
            <a:r>
              <a:rPr lang="en-US" dirty="0">
                <a:ea typeface="+mn-lt"/>
                <a:cs typeface="+mn-lt"/>
              </a:rPr>
              <a:t>Example : Android system provides a content provider that manages the user's contact information such as </a:t>
            </a:r>
            <a:r>
              <a:rPr lang="en-US" dirty="0" err="1">
                <a:ea typeface="+mn-lt"/>
                <a:cs typeface="+mn-lt"/>
              </a:rPr>
              <a:t>ContactsContract.Data</a:t>
            </a:r>
            <a:r>
              <a:rPr lang="en-US" dirty="0">
                <a:ea typeface="+mn-lt"/>
                <a:cs typeface="+mn-lt"/>
              </a:rPr>
              <a:t>, to read and write information about a particular person </a:t>
            </a:r>
            <a:endParaRPr lang="en-US" dirty="0">
              <a:cs typeface="Calibri"/>
            </a:endParaRPr>
          </a:p>
          <a:p>
            <a:pPr lvl="1"/>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4631667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FBB766-1BC9-2947-B4FE-580ACF69F000}"/>
              </a:ext>
            </a:extLst>
          </p:cNvPr>
          <p:cNvSpPr>
            <a:spLocks noGrp="1"/>
          </p:cNvSpPr>
          <p:nvPr>
            <p:ph type="sldNum" sz="quarter" idx="12"/>
          </p:nvPr>
        </p:nvSpPr>
        <p:spPr/>
        <p:txBody>
          <a:bodyPr/>
          <a:lstStyle/>
          <a:p>
            <a:fld id="{A4162AFA-03C6-214D-9CDA-F96225199B5F}" type="slidenum">
              <a:rPr lang="en-US" altLang="en-US"/>
              <a:pPr/>
              <a:t>71</a:t>
            </a:fld>
            <a:endParaRPr lang="en-US" altLang="en-US"/>
          </a:p>
        </p:txBody>
      </p:sp>
      <p:sp>
        <p:nvSpPr>
          <p:cNvPr id="74754" name="Rectangle 2">
            <a:extLst>
              <a:ext uri="{FF2B5EF4-FFF2-40B4-BE49-F238E27FC236}">
                <a16:creationId xmlns:a16="http://schemas.microsoft.com/office/drawing/2014/main" id="{37E7BD34-96F1-5544-82FA-1D25D479916E}"/>
              </a:ext>
            </a:extLst>
          </p:cNvPr>
          <p:cNvSpPr>
            <a:spLocks noGrp="1" noChangeArrowheads="1"/>
          </p:cNvSpPr>
          <p:nvPr>
            <p:ph type="title"/>
          </p:nvPr>
        </p:nvSpPr>
        <p:spPr>
          <a:xfrm>
            <a:off x="1359243" y="0"/>
            <a:ext cx="8622957" cy="1428750"/>
          </a:xfrm>
        </p:spPr>
        <p:txBody>
          <a:bodyPr/>
          <a:lstStyle/>
          <a:p>
            <a:r>
              <a:rPr lang="en-US" altLang="en-US" dirty="0">
                <a:cs typeface="Calibri Light"/>
              </a:rPr>
              <a:t>Android Development using </a:t>
            </a:r>
            <a:r>
              <a:rPr lang="en-US" dirty="0">
                <a:ea typeface="+mj-lt"/>
                <a:cs typeface="+mj-lt"/>
              </a:rPr>
              <a:t>Kotlin </a:t>
            </a:r>
            <a:endParaRPr lang="en-US">
              <a:ea typeface="+mj-lt"/>
              <a:cs typeface="+mj-lt"/>
            </a:endParaRPr>
          </a:p>
        </p:txBody>
      </p:sp>
      <p:sp>
        <p:nvSpPr>
          <p:cNvPr id="74755" name="Rectangle 3">
            <a:extLst>
              <a:ext uri="{FF2B5EF4-FFF2-40B4-BE49-F238E27FC236}">
                <a16:creationId xmlns:a16="http://schemas.microsoft.com/office/drawing/2014/main" id="{B10DEF45-979B-D14A-A493-077A8C519D5B}"/>
              </a:ext>
            </a:extLst>
          </p:cNvPr>
          <p:cNvSpPr>
            <a:spLocks noGrp="1" noChangeArrowheads="1"/>
          </p:cNvSpPr>
          <p:nvPr>
            <p:ph type="body" idx="1"/>
          </p:nvPr>
        </p:nvSpPr>
        <p:spPr>
          <a:xfrm>
            <a:off x="1359243" y="1371600"/>
            <a:ext cx="8851557" cy="5029200"/>
          </a:xfrm>
        </p:spPr>
        <p:txBody>
          <a:bodyPr vert="horz" lIns="91440" tIns="45720" rIns="91440" bIns="45720" rtlCol="0" anchor="t">
            <a:normAutofit fontScale="70000" lnSpcReduction="20000"/>
          </a:bodyPr>
          <a:lstStyle/>
          <a:p>
            <a:pPr>
              <a:lnSpc>
                <a:spcPct val="220000"/>
              </a:lnSpc>
            </a:pPr>
            <a:r>
              <a:rPr lang="en-US" dirty="0">
                <a:ea typeface="+mn-lt"/>
                <a:cs typeface="+mn-lt"/>
              </a:rPr>
              <a:t>Kotlin has been Google’s preferred language for development since 7 May 2019</a:t>
            </a:r>
          </a:p>
          <a:p>
            <a:pPr marL="0" indent="0">
              <a:lnSpc>
                <a:spcPct val="200000"/>
              </a:lnSpc>
              <a:buNone/>
            </a:pPr>
            <a:r>
              <a:rPr lang="en-US" dirty="0">
                <a:ea typeface="+mn-lt"/>
                <a:cs typeface="+mn-lt"/>
              </a:rPr>
              <a:t>Kotlin is a cross-platform, general-purpose programming language with type inference. Kotlin is designed to interoperate fully with Java, and the JVM version of its standard library depends on the Java Class Library, but type inference allows its syntax to be more concise. Kotlin mainly targets the JVM, but also compiles to JavaScript or native code. </a:t>
            </a:r>
          </a:p>
          <a:p>
            <a:pPr marL="0" indent="0">
              <a:lnSpc>
                <a:spcPct val="200000"/>
              </a:lnSpc>
              <a:buNone/>
            </a:pPr>
            <a:r>
              <a:rPr lang="en-US" dirty="0">
                <a:ea typeface="+mn-lt"/>
                <a:cs typeface="+mn-lt"/>
              </a:rPr>
              <a:t>Link : https://developer.android.com/kotlin/learn </a:t>
            </a:r>
            <a:endParaRPr lang="en-US" dirty="0">
              <a:cs typeface="Calibri"/>
            </a:endParaRPr>
          </a:p>
          <a:p>
            <a:pPr lvl="1"/>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16711656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B638-16EB-5345-BD50-C8AC9CE02C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0DF792-8A87-F449-8BE2-9869D8865BD9}"/>
              </a:ext>
            </a:extLst>
          </p:cNvPr>
          <p:cNvSpPr>
            <a:spLocks noGrp="1"/>
          </p:cNvSpPr>
          <p:nvPr>
            <p:ph idx="1"/>
          </p:nvPr>
        </p:nvSpPr>
        <p:spPr/>
        <p:txBody>
          <a:bodyPr vert="horz" lIns="91440" tIns="45720" rIns="91440" bIns="45720" rtlCol="0" anchor="t">
            <a:normAutofit/>
          </a:bodyPr>
          <a:lstStyle/>
          <a:p>
            <a:pPr marL="0" indent="0" algn="ctr">
              <a:buNone/>
            </a:pPr>
            <a:r>
              <a:rPr lang="en-US" sz="6000" dirty="0"/>
              <a:t>Dive in </a:t>
            </a:r>
          </a:p>
          <a:p>
            <a:pPr marL="0" indent="0" algn="ctr">
              <a:buNone/>
            </a:pPr>
            <a:r>
              <a:rPr lang="en-US" sz="6000" dirty="0"/>
              <a:t>iOS Development</a:t>
            </a:r>
            <a:endParaRPr lang="en-US" sz="6000" dirty="0">
              <a:cs typeface="Calibri"/>
            </a:endParaRPr>
          </a:p>
        </p:txBody>
      </p:sp>
    </p:spTree>
    <p:extLst>
      <p:ext uri="{BB962C8B-B14F-4D97-AF65-F5344CB8AC3E}">
        <p14:creationId xmlns:p14="http://schemas.microsoft.com/office/powerpoint/2010/main" val="4466819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FBB766-1BC9-2947-B4FE-580ACF69F000}"/>
              </a:ext>
            </a:extLst>
          </p:cNvPr>
          <p:cNvSpPr>
            <a:spLocks noGrp="1"/>
          </p:cNvSpPr>
          <p:nvPr>
            <p:ph type="sldNum" sz="quarter" idx="12"/>
          </p:nvPr>
        </p:nvSpPr>
        <p:spPr/>
        <p:txBody>
          <a:bodyPr/>
          <a:lstStyle/>
          <a:p>
            <a:fld id="{A4162AFA-03C6-214D-9CDA-F96225199B5F}" type="slidenum">
              <a:rPr lang="en-US" altLang="en-US"/>
              <a:pPr/>
              <a:t>73</a:t>
            </a:fld>
            <a:endParaRPr lang="en-US" altLang="en-US"/>
          </a:p>
        </p:txBody>
      </p:sp>
      <p:sp>
        <p:nvSpPr>
          <p:cNvPr id="74754" name="Rectangle 2">
            <a:extLst>
              <a:ext uri="{FF2B5EF4-FFF2-40B4-BE49-F238E27FC236}">
                <a16:creationId xmlns:a16="http://schemas.microsoft.com/office/drawing/2014/main" id="{37E7BD34-96F1-5544-82FA-1D25D479916E}"/>
              </a:ext>
            </a:extLst>
          </p:cNvPr>
          <p:cNvSpPr>
            <a:spLocks noGrp="1" noChangeArrowheads="1"/>
          </p:cNvSpPr>
          <p:nvPr>
            <p:ph type="title"/>
          </p:nvPr>
        </p:nvSpPr>
        <p:spPr>
          <a:xfrm>
            <a:off x="1359243" y="0"/>
            <a:ext cx="8622957" cy="1428750"/>
          </a:xfrm>
        </p:spPr>
        <p:txBody>
          <a:bodyPr/>
          <a:lstStyle/>
          <a:p>
            <a:r>
              <a:rPr lang="en-US" altLang="en-US" dirty="0">
                <a:cs typeface="Calibri Light"/>
              </a:rPr>
              <a:t>iOS Development prerequisite</a:t>
            </a:r>
          </a:p>
        </p:txBody>
      </p:sp>
      <p:sp>
        <p:nvSpPr>
          <p:cNvPr id="74755" name="Rectangle 3">
            <a:extLst>
              <a:ext uri="{FF2B5EF4-FFF2-40B4-BE49-F238E27FC236}">
                <a16:creationId xmlns:a16="http://schemas.microsoft.com/office/drawing/2014/main" id="{B10DEF45-979B-D14A-A493-077A8C519D5B}"/>
              </a:ext>
            </a:extLst>
          </p:cNvPr>
          <p:cNvSpPr>
            <a:spLocks noGrp="1" noChangeArrowheads="1"/>
          </p:cNvSpPr>
          <p:nvPr>
            <p:ph type="body" idx="1"/>
          </p:nvPr>
        </p:nvSpPr>
        <p:spPr>
          <a:xfrm>
            <a:off x="1359243" y="1371600"/>
            <a:ext cx="8851557" cy="5029200"/>
          </a:xfrm>
        </p:spPr>
        <p:txBody>
          <a:bodyPr vert="horz" lIns="91440" tIns="45720" rIns="91440" bIns="45720" rtlCol="0" anchor="t">
            <a:normAutofit/>
          </a:bodyPr>
          <a:lstStyle/>
          <a:p>
            <a:r>
              <a:rPr lang="en-US" dirty="0">
                <a:ea typeface="+mn-lt"/>
                <a:cs typeface="+mn-lt"/>
              </a:rPr>
              <a:t>Mac OS</a:t>
            </a:r>
          </a:p>
          <a:p>
            <a:r>
              <a:rPr lang="en-US" dirty="0">
                <a:ea typeface="+mn-lt"/>
                <a:cs typeface="+mn-lt"/>
              </a:rPr>
              <a:t>XCode 10</a:t>
            </a:r>
          </a:p>
          <a:p>
            <a:endParaRPr lang="en-US" dirty="0">
              <a:ea typeface="+mn-lt"/>
              <a:cs typeface="+mn-lt"/>
            </a:endParaRPr>
          </a:p>
        </p:txBody>
      </p:sp>
    </p:spTree>
    <p:extLst>
      <p:ext uri="{BB962C8B-B14F-4D97-AF65-F5344CB8AC3E}">
        <p14:creationId xmlns:p14="http://schemas.microsoft.com/office/powerpoint/2010/main" val="462818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B638-16EB-5345-BD50-C8AC9CE02C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0DF792-8A87-F449-8BE2-9869D8865BD9}"/>
              </a:ext>
            </a:extLst>
          </p:cNvPr>
          <p:cNvSpPr>
            <a:spLocks noGrp="1"/>
          </p:cNvSpPr>
          <p:nvPr>
            <p:ph idx="1"/>
          </p:nvPr>
        </p:nvSpPr>
        <p:spPr/>
        <p:txBody>
          <a:bodyPr vert="horz" lIns="91440" tIns="45720" rIns="91440" bIns="45720" rtlCol="0" anchor="t">
            <a:normAutofit/>
          </a:bodyPr>
          <a:lstStyle/>
          <a:p>
            <a:pPr marL="0" indent="0" algn="ctr">
              <a:buNone/>
            </a:pPr>
            <a:r>
              <a:rPr lang="en-US" sz="6000" dirty="0"/>
              <a:t>Dive in </a:t>
            </a:r>
          </a:p>
          <a:p>
            <a:pPr marL="0" indent="0" algn="ctr">
              <a:buNone/>
            </a:pPr>
            <a:r>
              <a:rPr lang="en-US" sz="6000" dirty="0"/>
              <a:t>Reactive Development</a:t>
            </a:r>
            <a:endParaRPr lang="en-US" sz="6000" dirty="0">
              <a:cs typeface="Calibri"/>
            </a:endParaRPr>
          </a:p>
        </p:txBody>
      </p:sp>
    </p:spTree>
    <p:extLst>
      <p:ext uri="{BB962C8B-B14F-4D97-AF65-F5344CB8AC3E}">
        <p14:creationId xmlns:p14="http://schemas.microsoft.com/office/powerpoint/2010/main" val="42146534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FBB766-1BC9-2947-B4FE-580ACF69F000}"/>
              </a:ext>
            </a:extLst>
          </p:cNvPr>
          <p:cNvSpPr>
            <a:spLocks noGrp="1"/>
          </p:cNvSpPr>
          <p:nvPr>
            <p:ph type="sldNum" sz="quarter" idx="12"/>
          </p:nvPr>
        </p:nvSpPr>
        <p:spPr/>
        <p:txBody>
          <a:bodyPr/>
          <a:lstStyle/>
          <a:p>
            <a:fld id="{A4162AFA-03C6-214D-9CDA-F96225199B5F}" type="slidenum">
              <a:rPr lang="en-US" altLang="en-US"/>
              <a:pPr/>
              <a:t>75</a:t>
            </a:fld>
            <a:endParaRPr lang="en-US" altLang="en-US"/>
          </a:p>
        </p:txBody>
      </p:sp>
      <p:sp>
        <p:nvSpPr>
          <p:cNvPr id="74754" name="Rectangle 2">
            <a:extLst>
              <a:ext uri="{FF2B5EF4-FFF2-40B4-BE49-F238E27FC236}">
                <a16:creationId xmlns:a16="http://schemas.microsoft.com/office/drawing/2014/main" id="{37E7BD34-96F1-5544-82FA-1D25D479916E}"/>
              </a:ext>
            </a:extLst>
          </p:cNvPr>
          <p:cNvSpPr>
            <a:spLocks noGrp="1" noChangeArrowheads="1"/>
          </p:cNvSpPr>
          <p:nvPr>
            <p:ph type="title"/>
          </p:nvPr>
        </p:nvSpPr>
        <p:spPr>
          <a:xfrm>
            <a:off x="1359243" y="0"/>
            <a:ext cx="9143051" cy="1428750"/>
          </a:xfrm>
        </p:spPr>
        <p:txBody>
          <a:bodyPr/>
          <a:lstStyle/>
          <a:p>
            <a:r>
              <a:rPr lang="en-US" altLang="en-US" dirty="0">
                <a:cs typeface="Calibri Light"/>
              </a:rPr>
              <a:t>React-Native Development prerequisite</a:t>
            </a:r>
          </a:p>
        </p:txBody>
      </p:sp>
      <p:sp>
        <p:nvSpPr>
          <p:cNvPr id="74755" name="Rectangle 3">
            <a:extLst>
              <a:ext uri="{FF2B5EF4-FFF2-40B4-BE49-F238E27FC236}">
                <a16:creationId xmlns:a16="http://schemas.microsoft.com/office/drawing/2014/main" id="{B10DEF45-979B-D14A-A493-077A8C519D5B}"/>
              </a:ext>
            </a:extLst>
          </p:cNvPr>
          <p:cNvSpPr>
            <a:spLocks noGrp="1" noChangeArrowheads="1"/>
          </p:cNvSpPr>
          <p:nvPr>
            <p:ph type="body" idx="1"/>
          </p:nvPr>
        </p:nvSpPr>
        <p:spPr>
          <a:xfrm>
            <a:off x="1359243" y="1371600"/>
            <a:ext cx="8851557" cy="5029200"/>
          </a:xfrm>
        </p:spPr>
        <p:txBody>
          <a:bodyPr vert="horz" lIns="91440" tIns="45720" rIns="91440" bIns="45720" rtlCol="0" anchor="t">
            <a:normAutofit/>
          </a:bodyPr>
          <a:lstStyle/>
          <a:p>
            <a:r>
              <a:rPr lang="en-US" dirty="0">
                <a:ea typeface="+mn-lt"/>
                <a:cs typeface="+mn-lt"/>
              </a:rPr>
              <a:t>NodeJS 10 +</a:t>
            </a:r>
            <a:endParaRPr lang="en-US" dirty="0"/>
          </a:p>
          <a:p>
            <a:r>
              <a:rPr lang="en-US" dirty="0">
                <a:ea typeface="+mn-lt"/>
                <a:cs typeface="+mn-lt"/>
              </a:rPr>
              <a:t>React Native CLI or EXPO CLI</a:t>
            </a:r>
          </a:p>
          <a:p>
            <a:r>
              <a:rPr lang="en-US" dirty="0">
                <a:ea typeface="+mn-lt"/>
                <a:cs typeface="+mn-lt"/>
              </a:rPr>
              <a:t>Temporary Alternate of #1 &amp; #2: </a:t>
            </a:r>
            <a:r>
              <a:rPr lang="en-US" dirty="0">
                <a:ea typeface="+mn-lt"/>
                <a:cs typeface="+mn-lt"/>
                <a:hlinkClick r:id="rId2"/>
              </a:rPr>
              <a:t>https://snack.expo.io/</a:t>
            </a:r>
            <a:endParaRPr lang="en-US" dirty="0">
              <a:ea typeface="+mn-lt"/>
              <a:cs typeface="+mn-lt"/>
            </a:endParaRPr>
          </a:p>
          <a:p>
            <a:r>
              <a:rPr lang="en-US" dirty="0">
                <a:ea typeface="+mn-lt"/>
                <a:cs typeface="+mn-lt"/>
              </a:rPr>
              <a:t>To compile and run on Android same tools as Android development</a:t>
            </a:r>
            <a:endParaRPr lang="en-US" dirty="0"/>
          </a:p>
          <a:p>
            <a:r>
              <a:rPr lang="en-US" dirty="0">
                <a:ea typeface="+mn-lt"/>
                <a:cs typeface="+mn-lt"/>
              </a:rPr>
              <a:t>To compile and run on iOS same tools as iPhone development</a:t>
            </a:r>
          </a:p>
          <a:p>
            <a:endParaRPr lang="en-US" dirty="0">
              <a:ea typeface="+mn-lt"/>
              <a:cs typeface="+mn-lt"/>
            </a:endParaRPr>
          </a:p>
          <a:p>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18073940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FBB766-1BC9-2947-B4FE-580ACF69F000}"/>
              </a:ext>
            </a:extLst>
          </p:cNvPr>
          <p:cNvSpPr>
            <a:spLocks noGrp="1"/>
          </p:cNvSpPr>
          <p:nvPr>
            <p:ph type="sldNum" sz="quarter" idx="12"/>
          </p:nvPr>
        </p:nvSpPr>
        <p:spPr/>
        <p:txBody>
          <a:bodyPr/>
          <a:lstStyle/>
          <a:p>
            <a:fld id="{A4162AFA-03C6-214D-9CDA-F96225199B5F}" type="slidenum">
              <a:rPr lang="en-US" altLang="en-US"/>
              <a:pPr/>
              <a:t>76</a:t>
            </a:fld>
            <a:endParaRPr lang="en-US" altLang="en-US"/>
          </a:p>
        </p:txBody>
      </p:sp>
      <p:sp>
        <p:nvSpPr>
          <p:cNvPr id="74754" name="Rectangle 2">
            <a:extLst>
              <a:ext uri="{FF2B5EF4-FFF2-40B4-BE49-F238E27FC236}">
                <a16:creationId xmlns:a16="http://schemas.microsoft.com/office/drawing/2014/main" id="{37E7BD34-96F1-5544-82FA-1D25D479916E}"/>
              </a:ext>
            </a:extLst>
          </p:cNvPr>
          <p:cNvSpPr>
            <a:spLocks noGrp="1" noChangeArrowheads="1"/>
          </p:cNvSpPr>
          <p:nvPr>
            <p:ph type="title"/>
          </p:nvPr>
        </p:nvSpPr>
        <p:spPr>
          <a:xfrm>
            <a:off x="1359243" y="0"/>
            <a:ext cx="9143051" cy="1428750"/>
          </a:xfrm>
        </p:spPr>
        <p:txBody>
          <a:bodyPr/>
          <a:lstStyle/>
          <a:p>
            <a:r>
              <a:rPr lang="en-US" altLang="en-US" dirty="0">
                <a:cs typeface="Calibri Light"/>
              </a:rPr>
              <a:t>React-Native CLIs</a:t>
            </a:r>
          </a:p>
        </p:txBody>
      </p:sp>
      <p:sp>
        <p:nvSpPr>
          <p:cNvPr id="74755" name="Rectangle 3">
            <a:extLst>
              <a:ext uri="{FF2B5EF4-FFF2-40B4-BE49-F238E27FC236}">
                <a16:creationId xmlns:a16="http://schemas.microsoft.com/office/drawing/2014/main" id="{B10DEF45-979B-D14A-A493-077A8C519D5B}"/>
              </a:ext>
            </a:extLst>
          </p:cNvPr>
          <p:cNvSpPr>
            <a:spLocks noGrp="1" noChangeArrowheads="1"/>
          </p:cNvSpPr>
          <p:nvPr>
            <p:ph type="body" idx="1"/>
          </p:nvPr>
        </p:nvSpPr>
        <p:spPr>
          <a:xfrm>
            <a:off x="1359243" y="1371600"/>
            <a:ext cx="8851557" cy="5029200"/>
          </a:xfrm>
        </p:spPr>
        <p:txBody>
          <a:bodyPr vert="horz" lIns="91440" tIns="45720" rIns="91440" bIns="45720" rtlCol="0" anchor="t">
            <a:normAutofit/>
          </a:bodyPr>
          <a:lstStyle/>
          <a:p>
            <a:r>
              <a:rPr lang="en-US" dirty="0">
                <a:ea typeface="+mn-lt"/>
                <a:cs typeface="+mn-lt"/>
              </a:rPr>
              <a:t>Expo CLI</a:t>
            </a:r>
            <a:endParaRPr lang="en-US" dirty="0"/>
          </a:p>
          <a:p>
            <a:pPr marL="457200" lvl="1" indent="0">
              <a:buNone/>
            </a:pPr>
            <a:endParaRPr lang="en-US" sz="1400" dirty="0">
              <a:solidFill>
                <a:schemeClr val="bg1"/>
              </a:solidFill>
              <a:ea typeface="+mn-lt"/>
              <a:cs typeface="+mn-lt"/>
            </a:endParaRPr>
          </a:p>
          <a:p>
            <a:pPr marL="2286000" lvl="5">
              <a:buNone/>
            </a:pPr>
            <a:endParaRPr lang="en-US" sz="2000" dirty="0">
              <a:solidFill>
                <a:schemeClr val="bg1"/>
              </a:solidFill>
              <a:cs typeface="Calibri"/>
            </a:endParaRPr>
          </a:p>
          <a:p>
            <a:endParaRPr lang="en-US" dirty="0">
              <a:ea typeface="+mn-lt"/>
              <a:cs typeface="+mn-lt"/>
            </a:endParaRPr>
          </a:p>
          <a:p>
            <a:endParaRPr lang="en-US" dirty="0">
              <a:ea typeface="+mn-lt"/>
              <a:cs typeface="+mn-lt"/>
            </a:endParaRPr>
          </a:p>
          <a:p>
            <a:r>
              <a:rPr lang="en-US" dirty="0">
                <a:ea typeface="+mn-lt"/>
                <a:cs typeface="+mn-lt"/>
              </a:rPr>
              <a:t>React Native CLI</a:t>
            </a:r>
            <a:endParaRPr lang="en-US" dirty="0">
              <a:cs typeface="Calibri"/>
            </a:endParaRPr>
          </a:p>
          <a:p>
            <a:pPr marL="0" indent="0">
              <a:buNone/>
            </a:pPr>
            <a:endParaRPr lang="en-US">
              <a:solidFill>
                <a:schemeClr val="bg1"/>
              </a:solidFill>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p:txBody>
      </p:sp>
      <p:sp>
        <p:nvSpPr>
          <p:cNvPr id="6" name="Rectangle 5">
            <a:extLst>
              <a:ext uri="{FF2B5EF4-FFF2-40B4-BE49-F238E27FC236}">
                <a16:creationId xmlns:a16="http://schemas.microsoft.com/office/drawing/2014/main" id="{CB2A045D-D540-4FF5-AFB5-36809EF591C5}"/>
              </a:ext>
            </a:extLst>
          </p:cNvPr>
          <p:cNvSpPr/>
          <p:nvPr/>
        </p:nvSpPr>
        <p:spPr>
          <a:xfrm>
            <a:off x="2898473" y="4476902"/>
            <a:ext cx="4639733" cy="18336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1000"/>
              </a:spcBef>
            </a:pPr>
            <a:r>
              <a:rPr lang="en-US" dirty="0" err="1">
                <a:solidFill>
                  <a:schemeClr val="bg1"/>
                </a:solidFill>
                <a:ea typeface="+mn-lt"/>
                <a:cs typeface="+mn-lt"/>
              </a:rPr>
              <a:t>npm</a:t>
            </a:r>
            <a:r>
              <a:rPr lang="en-US" dirty="0">
                <a:solidFill>
                  <a:schemeClr val="bg1"/>
                </a:solidFill>
                <a:ea typeface="+mn-lt"/>
                <a:cs typeface="+mn-lt"/>
              </a:rPr>
              <a:t> install -g react-native-cli</a:t>
            </a:r>
          </a:p>
          <a:p>
            <a:pPr>
              <a:lnSpc>
                <a:spcPct val="90000"/>
              </a:lnSpc>
              <a:spcBef>
                <a:spcPts val="1000"/>
              </a:spcBef>
            </a:pPr>
            <a:r>
              <a:rPr lang="en-US" dirty="0">
                <a:solidFill>
                  <a:schemeClr val="bg1"/>
                </a:solidFill>
                <a:ea typeface="+mn-lt"/>
                <a:cs typeface="+mn-lt"/>
              </a:rPr>
              <a:t>react-native </a:t>
            </a:r>
            <a:r>
              <a:rPr lang="en-US" dirty="0" err="1">
                <a:solidFill>
                  <a:schemeClr val="bg1"/>
                </a:solidFill>
                <a:ea typeface="+mn-lt"/>
                <a:cs typeface="+mn-lt"/>
              </a:rPr>
              <a:t>init</a:t>
            </a:r>
            <a:r>
              <a:rPr lang="en-US" dirty="0">
                <a:solidFill>
                  <a:schemeClr val="bg1"/>
                </a:solidFill>
                <a:ea typeface="+mn-lt"/>
                <a:cs typeface="+mn-lt"/>
              </a:rPr>
              <a:t> </a:t>
            </a:r>
            <a:r>
              <a:rPr lang="en-US" dirty="0" err="1">
                <a:solidFill>
                  <a:schemeClr val="bg1"/>
                </a:solidFill>
                <a:ea typeface="+mn-lt"/>
                <a:cs typeface="+mn-lt"/>
              </a:rPr>
              <a:t>HelloMIT</a:t>
            </a:r>
            <a:r>
              <a:rPr lang="en-US" dirty="0">
                <a:solidFill>
                  <a:schemeClr val="bg1"/>
                </a:solidFill>
                <a:ea typeface="+mn-lt"/>
                <a:cs typeface="+mn-lt"/>
              </a:rPr>
              <a:t> </a:t>
            </a:r>
          </a:p>
          <a:p>
            <a:pPr>
              <a:lnSpc>
                <a:spcPct val="90000"/>
              </a:lnSpc>
              <a:spcBef>
                <a:spcPts val="1000"/>
              </a:spcBef>
            </a:pPr>
            <a:r>
              <a:rPr lang="en-US" dirty="0">
                <a:solidFill>
                  <a:schemeClr val="bg1"/>
                </a:solidFill>
                <a:ea typeface="+mn-lt"/>
                <a:cs typeface="+mn-lt"/>
              </a:rPr>
              <a:t>react-native run-android</a:t>
            </a:r>
          </a:p>
          <a:p>
            <a:pPr>
              <a:lnSpc>
                <a:spcPct val="90000"/>
              </a:lnSpc>
              <a:spcBef>
                <a:spcPts val="1000"/>
              </a:spcBef>
            </a:pPr>
            <a:r>
              <a:rPr lang="en-US" dirty="0">
                <a:solidFill>
                  <a:schemeClr val="bg1"/>
                </a:solidFill>
                <a:ea typeface="+mn-lt"/>
                <a:cs typeface="+mn-lt"/>
              </a:rPr>
              <a:t>react-native run-</a:t>
            </a:r>
            <a:r>
              <a:rPr lang="en-US" dirty="0" err="1">
                <a:solidFill>
                  <a:schemeClr val="bg1"/>
                </a:solidFill>
                <a:ea typeface="+mn-lt"/>
                <a:cs typeface="+mn-lt"/>
              </a:rPr>
              <a:t>ios</a:t>
            </a:r>
          </a:p>
          <a:p>
            <a:pPr algn="ctr"/>
            <a:endParaRPr lang="en-US" dirty="0">
              <a:cs typeface="Calibri"/>
            </a:endParaRPr>
          </a:p>
        </p:txBody>
      </p:sp>
      <p:sp>
        <p:nvSpPr>
          <p:cNvPr id="9" name="Rectangle 8">
            <a:extLst>
              <a:ext uri="{FF2B5EF4-FFF2-40B4-BE49-F238E27FC236}">
                <a16:creationId xmlns:a16="http://schemas.microsoft.com/office/drawing/2014/main" id="{0ADCF297-869D-4107-8058-EBAC82E13E70}"/>
              </a:ext>
            </a:extLst>
          </p:cNvPr>
          <p:cNvSpPr/>
          <p:nvPr/>
        </p:nvSpPr>
        <p:spPr>
          <a:xfrm>
            <a:off x="2904521" y="1610330"/>
            <a:ext cx="4633684" cy="18336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28600">
              <a:lnSpc>
                <a:spcPct val="90000"/>
              </a:lnSpc>
              <a:spcBef>
                <a:spcPts val="500"/>
              </a:spcBef>
            </a:pPr>
            <a:r>
              <a:rPr lang="en-US" dirty="0" err="1">
                <a:solidFill>
                  <a:schemeClr val="bg1"/>
                </a:solidFill>
                <a:ea typeface="+mn-lt"/>
                <a:cs typeface="+mn-lt"/>
              </a:rPr>
              <a:t>npm</a:t>
            </a:r>
            <a:r>
              <a:rPr lang="en-US" dirty="0">
                <a:solidFill>
                  <a:schemeClr val="bg1"/>
                </a:solidFill>
                <a:ea typeface="+mn-lt"/>
                <a:cs typeface="+mn-lt"/>
              </a:rPr>
              <a:t> install -g expo-cli</a:t>
            </a:r>
            <a:endParaRPr lang="en-US">
              <a:solidFill>
                <a:schemeClr val="bg1"/>
              </a:solidFill>
              <a:ea typeface="+mn-lt"/>
              <a:cs typeface="+mn-lt"/>
            </a:endParaRPr>
          </a:p>
          <a:p>
            <a:pPr indent="-228600">
              <a:lnSpc>
                <a:spcPct val="90000"/>
              </a:lnSpc>
              <a:spcBef>
                <a:spcPts val="500"/>
              </a:spcBef>
            </a:pPr>
            <a:r>
              <a:rPr lang="en-US" dirty="0">
                <a:solidFill>
                  <a:schemeClr val="bg1"/>
                </a:solidFill>
                <a:ea typeface="+mn-lt"/>
                <a:cs typeface="+mn-lt"/>
              </a:rPr>
              <a:t>expo </a:t>
            </a:r>
            <a:r>
              <a:rPr lang="en-US" dirty="0" err="1">
                <a:solidFill>
                  <a:schemeClr val="bg1"/>
                </a:solidFill>
                <a:ea typeface="+mn-lt"/>
                <a:cs typeface="+mn-lt"/>
              </a:rPr>
              <a:t>init</a:t>
            </a:r>
            <a:r>
              <a:rPr lang="en-US" dirty="0">
                <a:solidFill>
                  <a:schemeClr val="bg1"/>
                </a:solidFill>
                <a:ea typeface="+mn-lt"/>
                <a:cs typeface="+mn-lt"/>
              </a:rPr>
              <a:t> </a:t>
            </a:r>
            <a:r>
              <a:rPr lang="en-US" dirty="0" err="1">
                <a:solidFill>
                  <a:schemeClr val="bg1"/>
                </a:solidFill>
                <a:ea typeface="+mn-lt"/>
                <a:cs typeface="+mn-lt"/>
              </a:rPr>
              <a:t>HelloMIT</a:t>
            </a:r>
            <a:r>
              <a:rPr lang="en-US" dirty="0">
                <a:solidFill>
                  <a:schemeClr val="bg1"/>
                </a:solidFill>
                <a:ea typeface="+mn-lt"/>
                <a:cs typeface="+mn-lt"/>
              </a:rPr>
              <a:t> </a:t>
            </a:r>
          </a:p>
          <a:p>
            <a:pPr indent="-228600">
              <a:lnSpc>
                <a:spcPct val="90000"/>
              </a:lnSpc>
              <a:spcBef>
                <a:spcPts val="500"/>
              </a:spcBef>
            </a:pPr>
            <a:r>
              <a:rPr lang="en-US" dirty="0">
                <a:solidFill>
                  <a:schemeClr val="bg1"/>
                </a:solidFill>
                <a:ea typeface="+mn-lt"/>
                <a:cs typeface="+mn-lt"/>
              </a:rPr>
              <a:t>cd </a:t>
            </a:r>
            <a:r>
              <a:rPr lang="en-US" dirty="0" err="1">
                <a:solidFill>
                  <a:schemeClr val="bg1"/>
                </a:solidFill>
                <a:ea typeface="+mn-lt"/>
                <a:cs typeface="+mn-lt"/>
              </a:rPr>
              <a:t>HelloMIT</a:t>
            </a:r>
            <a:r>
              <a:rPr lang="en-US" dirty="0">
                <a:solidFill>
                  <a:schemeClr val="bg1"/>
                </a:solidFill>
                <a:ea typeface="+mn-lt"/>
                <a:cs typeface="+mn-lt"/>
              </a:rPr>
              <a:t> </a:t>
            </a:r>
            <a:endParaRPr lang="en-US">
              <a:solidFill>
                <a:schemeClr val="bg1"/>
              </a:solidFill>
              <a:ea typeface="+mn-lt"/>
              <a:cs typeface="+mn-lt"/>
            </a:endParaRPr>
          </a:p>
          <a:p>
            <a:pPr>
              <a:lnSpc>
                <a:spcPct val="90000"/>
              </a:lnSpc>
              <a:spcBef>
                <a:spcPts val="1000"/>
              </a:spcBef>
            </a:pPr>
            <a:r>
              <a:rPr lang="en-US" dirty="0" err="1">
                <a:solidFill>
                  <a:schemeClr val="bg1"/>
                </a:solidFill>
                <a:ea typeface="+mn-lt"/>
                <a:cs typeface="+mn-lt"/>
              </a:rPr>
              <a:t>npm</a:t>
            </a:r>
            <a:r>
              <a:rPr lang="en-US" dirty="0">
                <a:solidFill>
                  <a:schemeClr val="bg1"/>
                </a:solidFill>
                <a:ea typeface="+mn-lt"/>
                <a:cs typeface="+mn-lt"/>
              </a:rPr>
              <a:t> start or expo start</a:t>
            </a:r>
            <a:endParaRPr lang="en-US">
              <a:solidFill>
                <a:schemeClr val="bg1"/>
              </a:solidFill>
              <a:cs typeface="Calibri" panose="020F0502020204030204"/>
            </a:endParaRPr>
          </a:p>
          <a:p>
            <a:pPr algn="ctr"/>
            <a:endParaRPr lang="en-US" dirty="0">
              <a:cs typeface="Calibri"/>
            </a:endParaRPr>
          </a:p>
        </p:txBody>
      </p:sp>
    </p:spTree>
    <p:extLst>
      <p:ext uri="{BB962C8B-B14F-4D97-AF65-F5344CB8AC3E}">
        <p14:creationId xmlns:p14="http://schemas.microsoft.com/office/powerpoint/2010/main" val="6300912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B638-16EB-5345-BD50-C8AC9CE02C58}"/>
              </a:ext>
            </a:extLst>
          </p:cNvPr>
          <p:cNvSpPr>
            <a:spLocks noGrp="1"/>
          </p:cNvSpPr>
          <p:nvPr>
            <p:ph type="title"/>
          </p:nvPr>
        </p:nvSpPr>
        <p:spPr/>
        <p:txBody>
          <a:bodyPr/>
          <a:lstStyle/>
          <a:p>
            <a:r>
              <a:rPr lang="en-US" dirty="0">
                <a:cs typeface="Calibri Light"/>
              </a:rPr>
              <a:t>Hello MIT Program</a:t>
            </a:r>
            <a:endParaRPr lang="en-US" dirty="0"/>
          </a:p>
        </p:txBody>
      </p:sp>
      <p:sp>
        <p:nvSpPr>
          <p:cNvPr id="3" name="Content Placeholder 2">
            <a:extLst>
              <a:ext uri="{FF2B5EF4-FFF2-40B4-BE49-F238E27FC236}">
                <a16:creationId xmlns:a16="http://schemas.microsoft.com/office/drawing/2014/main" id="{D20DF792-8A87-F449-8BE2-9869D8865BD9}"/>
              </a:ext>
            </a:extLst>
          </p:cNvPr>
          <p:cNvSpPr>
            <a:spLocks noGrp="1"/>
          </p:cNvSpPr>
          <p:nvPr>
            <p:ph idx="1"/>
          </p:nvPr>
        </p:nvSpPr>
        <p:spPr/>
        <p:txBody>
          <a:bodyPr vert="horz" lIns="91440" tIns="45720" rIns="91440" bIns="45720" rtlCol="0" anchor="t">
            <a:normAutofit/>
          </a:bodyPr>
          <a:lstStyle/>
          <a:p>
            <a:pPr marL="0" indent="0" algn="ctr">
              <a:buNone/>
            </a:pPr>
            <a:endParaRPr lang="en-US" sz="6000" dirty="0">
              <a:cs typeface="Calibri"/>
            </a:endParaRPr>
          </a:p>
        </p:txBody>
      </p:sp>
      <p:sp>
        <p:nvSpPr>
          <p:cNvPr id="4" name="TextBox 3">
            <a:extLst>
              <a:ext uri="{FF2B5EF4-FFF2-40B4-BE49-F238E27FC236}">
                <a16:creationId xmlns:a16="http://schemas.microsoft.com/office/drawing/2014/main" id="{51B2FC91-B18B-4B37-B595-00C4C5BDD4F4}"/>
              </a:ext>
            </a:extLst>
          </p:cNvPr>
          <p:cNvSpPr txBox="1"/>
          <p:nvPr/>
        </p:nvSpPr>
        <p:spPr>
          <a:xfrm>
            <a:off x="1059544" y="1827590"/>
            <a:ext cx="9625389" cy="341632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import React, { Component } from 'react';</a:t>
            </a:r>
            <a:endParaRPr lang="en-US" dirty="0">
              <a:solidFill>
                <a:schemeClr val="bg1"/>
              </a:solidFill>
              <a:cs typeface="Calibri"/>
            </a:endParaRPr>
          </a:p>
          <a:p>
            <a:r>
              <a:rPr lang="en-US" dirty="0">
                <a:solidFill>
                  <a:schemeClr val="bg1"/>
                </a:solidFill>
                <a:ea typeface="+mn-lt"/>
                <a:cs typeface="+mn-lt"/>
              </a:rPr>
              <a:t>import { Text, View } from 'react-native';</a:t>
            </a:r>
            <a:endParaRPr lang="en-US" dirty="0">
              <a:solidFill>
                <a:schemeClr val="bg1"/>
              </a:solidFill>
              <a:cs typeface="Calibri"/>
            </a:endParaRPr>
          </a:p>
          <a:p>
            <a:endParaRPr lang="en-US" dirty="0">
              <a:solidFill>
                <a:schemeClr val="bg1"/>
              </a:solidFill>
              <a:cs typeface="Calibri"/>
            </a:endParaRPr>
          </a:p>
          <a:p>
            <a:r>
              <a:rPr lang="en-US" dirty="0">
                <a:solidFill>
                  <a:schemeClr val="bg1"/>
                </a:solidFill>
                <a:ea typeface="+mn-lt"/>
                <a:cs typeface="+mn-lt"/>
              </a:rPr>
              <a:t>export default class </a:t>
            </a:r>
            <a:r>
              <a:rPr lang="en-US" dirty="0" err="1">
                <a:solidFill>
                  <a:schemeClr val="bg1"/>
                </a:solidFill>
                <a:ea typeface="+mn-lt"/>
                <a:cs typeface="+mn-lt"/>
              </a:rPr>
              <a:t>HelloMITApp</a:t>
            </a:r>
            <a:r>
              <a:rPr lang="en-US" dirty="0">
                <a:solidFill>
                  <a:schemeClr val="bg1"/>
                </a:solidFill>
                <a:ea typeface="+mn-lt"/>
                <a:cs typeface="+mn-lt"/>
              </a:rPr>
              <a:t> extends Component {</a:t>
            </a:r>
            <a:endParaRPr lang="en-US" dirty="0">
              <a:solidFill>
                <a:schemeClr val="bg1"/>
              </a:solidFill>
              <a:cs typeface="Calibri"/>
            </a:endParaRPr>
          </a:p>
          <a:p>
            <a:r>
              <a:rPr lang="en-US" dirty="0">
                <a:solidFill>
                  <a:schemeClr val="bg1"/>
                </a:solidFill>
                <a:ea typeface="+mn-lt"/>
                <a:cs typeface="+mn-lt"/>
              </a:rPr>
              <a:t>  render() {</a:t>
            </a:r>
            <a:endParaRPr lang="en-US" dirty="0">
              <a:solidFill>
                <a:schemeClr val="bg1"/>
              </a:solidFill>
              <a:cs typeface="Calibri"/>
            </a:endParaRPr>
          </a:p>
          <a:p>
            <a:r>
              <a:rPr lang="en-US" dirty="0">
                <a:solidFill>
                  <a:schemeClr val="bg1"/>
                </a:solidFill>
                <a:ea typeface="+mn-lt"/>
                <a:cs typeface="+mn-lt"/>
              </a:rPr>
              <a:t>    return (</a:t>
            </a:r>
            <a:endParaRPr lang="en-US" dirty="0">
              <a:solidFill>
                <a:schemeClr val="bg1"/>
              </a:solidFill>
              <a:cs typeface="Calibri"/>
            </a:endParaRPr>
          </a:p>
          <a:p>
            <a:r>
              <a:rPr lang="en-US" dirty="0">
                <a:solidFill>
                  <a:schemeClr val="bg1"/>
                </a:solidFill>
                <a:ea typeface="+mn-lt"/>
                <a:cs typeface="+mn-lt"/>
              </a:rPr>
              <a:t>      &lt;View style={{ flex: 1, </a:t>
            </a:r>
            <a:r>
              <a:rPr lang="en-US" dirty="0" err="1">
                <a:solidFill>
                  <a:schemeClr val="bg1"/>
                </a:solidFill>
                <a:ea typeface="+mn-lt"/>
                <a:cs typeface="+mn-lt"/>
              </a:rPr>
              <a:t>justifyContent</a:t>
            </a:r>
            <a:r>
              <a:rPr lang="en-US" dirty="0">
                <a:solidFill>
                  <a:schemeClr val="bg1"/>
                </a:solidFill>
                <a:ea typeface="+mn-lt"/>
                <a:cs typeface="+mn-lt"/>
              </a:rPr>
              <a:t>: "center", </a:t>
            </a:r>
            <a:r>
              <a:rPr lang="en-US" dirty="0" err="1">
                <a:solidFill>
                  <a:schemeClr val="bg1"/>
                </a:solidFill>
                <a:ea typeface="+mn-lt"/>
                <a:cs typeface="+mn-lt"/>
              </a:rPr>
              <a:t>alignItems</a:t>
            </a:r>
            <a:r>
              <a:rPr lang="en-US" dirty="0">
                <a:solidFill>
                  <a:schemeClr val="bg1"/>
                </a:solidFill>
                <a:ea typeface="+mn-lt"/>
                <a:cs typeface="+mn-lt"/>
              </a:rPr>
              <a:t>: "center" }}&gt;</a:t>
            </a:r>
            <a:endParaRPr lang="en-US" dirty="0">
              <a:solidFill>
                <a:schemeClr val="bg1"/>
              </a:solidFill>
              <a:cs typeface="Calibri"/>
            </a:endParaRPr>
          </a:p>
          <a:p>
            <a:r>
              <a:rPr lang="en-US" dirty="0">
                <a:solidFill>
                  <a:schemeClr val="bg1"/>
                </a:solidFill>
                <a:ea typeface="+mn-lt"/>
                <a:cs typeface="+mn-lt"/>
              </a:rPr>
              <a:t>        &lt;Text&gt;Hello, MIT!&lt;/Text&gt;</a:t>
            </a:r>
            <a:endParaRPr lang="en-US" dirty="0">
              <a:solidFill>
                <a:schemeClr val="bg1"/>
              </a:solidFill>
              <a:cs typeface="Calibri"/>
            </a:endParaRPr>
          </a:p>
          <a:p>
            <a:r>
              <a:rPr lang="en-US" dirty="0">
                <a:solidFill>
                  <a:schemeClr val="bg1"/>
                </a:solidFill>
                <a:ea typeface="+mn-lt"/>
                <a:cs typeface="+mn-lt"/>
              </a:rPr>
              <a:t>      &lt;/View&gt;</a:t>
            </a:r>
            <a:endParaRPr lang="en-US" dirty="0">
              <a:solidFill>
                <a:schemeClr val="bg1"/>
              </a:solidFill>
              <a:cs typeface="Calibri"/>
            </a:endParaRPr>
          </a:p>
          <a:p>
            <a:r>
              <a:rPr lang="en-US" dirty="0">
                <a:solidFill>
                  <a:schemeClr val="bg1"/>
                </a:solidFill>
                <a:ea typeface="+mn-lt"/>
                <a:cs typeface="+mn-lt"/>
              </a:rPr>
              <a:t>    );</a:t>
            </a:r>
            <a:endParaRPr lang="en-US" dirty="0">
              <a:solidFill>
                <a:schemeClr val="bg1"/>
              </a:solidFill>
              <a:cs typeface="Calibri"/>
            </a:endParaRPr>
          </a:p>
          <a:p>
            <a:r>
              <a:rPr lang="en-US" dirty="0">
                <a:solidFill>
                  <a:schemeClr val="bg1"/>
                </a:solidFill>
                <a:ea typeface="+mn-lt"/>
                <a:cs typeface="+mn-lt"/>
              </a:rPr>
              <a:t>  }</a:t>
            </a:r>
            <a:endParaRPr lang="en-US" dirty="0">
              <a:solidFill>
                <a:schemeClr val="bg1"/>
              </a:solidFill>
              <a:cs typeface="Calibri"/>
            </a:endParaRPr>
          </a:p>
          <a:p>
            <a:pPr algn="l"/>
            <a:r>
              <a:rPr lang="en-US" dirty="0">
                <a:solidFill>
                  <a:schemeClr val="bg1"/>
                </a:solidFill>
                <a:ea typeface="+mn-lt"/>
                <a:cs typeface="+mn-lt"/>
              </a:rPr>
              <a:t>}</a:t>
            </a:r>
            <a:endParaRPr lang="en-US" dirty="0">
              <a:solidFill>
                <a:schemeClr val="bg1"/>
              </a:solidFill>
            </a:endParaRPr>
          </a:p>
        </p:txBody>
      </p:sp>
    </p:spTree>
    <p:extLst>
      <p:ext uri="{BB962C8B-B14F-4D97-AF65-F5344CB8AC3E}">
        <p14:creationId xmlns:p14="http://schemas.microsoft.com/office/powerpoint/2010/main" val="792465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B638-16EB-5345-BD50-C8AC9CE02C58}"/>
              </a:ext>
            </a:extLst>
          </p:cNvPr>
          <p:cNvSpPr>
            <a:spLocks noGrp="1"/>
          </p:cNvSpPr>
          <p:nvPr>
            <p:ph type="title"/>
          </p:nvPr>
        </p:nvSpPr>
        <p:spPr/>
        <p:txBody>
          <a:bodyPr>
            <a:normAutofit/>
          </a:bodyPr>
          <a:lstStyle/>
          <a:p>
            <a:r>
              <a:rPr lang="en-US" dirty="0">
                <a:cs typeface="Calibri Light"/>
              </a:rPr>
              <a:t>Props &amp; State</a:t>
            </a:r>
            <a:br>
              <a:rPr lang="en-US" dirty="0">
                <a:cs typeface="Calibri Light"/>
              </a:rPr>
            </a:br>
            <a:r>
              <a:rPr lang="en-US" sz="1800" dirty="0">
                <a:ea typeface="+mj-lt"/>
                <a:cs typeface="+mj-lt"/>
              </a:rPr>
              <a:t>Most components can be customized when they are created, with different parameters. These creation parameters are called props.</a:t>
            </a:r>
            <a:endParaRPr lang="en-US" sz="1800" dirty="0"/>
          </a:p>
        </p:txBody>
      </p:sp>
      <p:sp>
        <p:nvSpPr>
          <p:cNvPr id="3" name="Content Placeholder 2">
            <a:extLst>
              <a:ext uri="{FF2B5EF4-FFF2-40B4-BE49-F238E27FC236}">
                <a16:creationId xmlns:a16="http://schemas.microsoft.com/office/drawing/2014/main" id="{D20DF792-8A87-F449-8BE2-9869D8865BD9}"/>
              </a:ext>
            </a:extLst>
          </p:cNvPr>
          <p:cNvSpPr>
            <a:spLocks noGrp="1"/>
          </p:cNvSpPr>
          <p:nvPr>
            <p:ph idx="1"/>
          </p:nvPr>
        </p:nvSpPr>
        <p:spPr/>
        <p:txBody>
          <a:bodyPr vert="horz" lIns="91440" tIns="45720" rIns="91440" bIns="45720" rtlCol="0" anchor="t">
            <a:normAutofit/>
          </a:bodyPr>
          <a:lstStyle/>
          <a:p>
            <a:pPr marL="0" indent="0" algn="ctr">
              <a:buNone/>
            </a:pPr>
            <a:endParaRPr lang="en-US" sz="6000" dirty="0">
              <a:cs typeface="Calibri"/>
            </a:endParaRPr>
          </a:p>
        </p:txBody>
      </p:sp>
      <p:sp>
        <p:nvSpPr>
          <p:cNvPr id="4" name="TextBox 3">
            <a:extLst>
              <a:ext uri="{FF2B5EF4-FFF2-40B4-BE49-F238E27FC236}">
                <a16:creationId xmlns:a16="http://schemas.microsoft.com/office/drawing/2014/main" id="{51B2FC91-B18B-4B37-B595-00C4C5BDD4F4}"/>
              </a:ext>
            </a:extLst>
          </p:cNvPr>
          <p:cNvSpPr txBox="1"/>
          <p:nvPr/>
        </p:nvSpPr>
        <p:spPr>
          <a:xfrm>
            <a:off x="853925" y="1791305"/>
            <a:ext cx="9831008" cy="456060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import React, { Component } from 'react';</a:t>
            </a:r>
          </a:p>
          <a:p>
            <a:r>
              <a:rPr lang="en-US" dirty="0">
                <a:solidFill>
                  <a:schemeClr val="bg1"/>
                </a:solidFill>
                <a:ea typeface="+mn-lt"/>
                <a:cs typeface="+mn-lt"/>
              </a:rPr>
              <a:t>import { </a:t>
            </a:r>
            <a:r>
              <a:rPr lang="en-US" dirty="0" err="1">
                <a:solidFill>
                  <a:schemeClr val="bg1"/>
                </a:solidFill>
                <a:ea typeface="+mn-lt"/>
                <a:cs typeface="+mn-lt"/>
              </a:rPr>
              <a:t>AppRegistry</a:t>
            </a:r>
            <a:r>
              <a:rPr lang="en-US" dirty="0">
                <a:solidFill>
                  <a:schemeClr val="bg1"/>
                </a:solidFill>
                <a:ea typeface="+mn-lt"/>
                <a:cs typeface="+mn-lt"/>
              </a:rPr>
              <a:t>, Image } from 'react-native';</a:t>
            </a:r>
          </a:p>
          <a:p>
            <a:endParaRPr lang="en-US" dirty="0">
              <a:solidFill>
                <a:schemeClr val="bg1"/>
              </a:solidFill>
              <a:cs typeface="Calibri"/>
            </a:endParaRPr>
          </a:p>
          <a:p>
            <a:r>
              <a:rPr lang="en-US" dirty="0">
                <a:solidFill>
                  <a:schemeClr val="bg1"/>
                </a:solidFill>
                <a:ea typeface="+mn-lt"/>
                <a:cs typeface="+mn-lt"/>
              </a:rPr>
              <a:t>export default class Bananas extends Component {</a:t>
            </a:r>
          </a:p>
          <a:p>
            <a:r>
              <a:rPr lang="en-US" dirty="0">
                <a:solidFill>
                  <a:schemeClr val="bg1"/>
                </a:solidFill>
                <a:ea typeface="+mn-lt"/>
                <a:cs typeface="+mn-lt"/>
              </a:rPr>
              <a:t>  render() {</a:t>
            </a:r>
          </a:p>
          <a:p>
            <a:r>
              <a:rPr lang="en-US" dirty="0">
                <a:solidFill>
                  <a:schemeClr val="bg1"/>
                </a:solidFill>
                <a:ea typeface="+mn-lt"/>
                <a:cs typeface="+mn-lt"/>
              </a:rPr>
              <a:t>    let pic = {</a:t>
            </a:r>
            <a:endParaRPr lang="en-US" dirty="0">
              <a:solidFill>
                <a:schemeClr val="bg1"/>
              </a:solidFill>
              <a:cs typeface="Calibri"/>
            </a:endParaRPr>
          </a:p>
          <a:p>
            <a:r>
              <a:rPr lang="en-US" dirty="0">
                <a:solidFill>
                  <a:schemeClr val="bg1"/>
                </a:solidFill>
                <a:ea typeface="+mn-lt"/>
                <a:cs typeface="+mn-lt"/>
              </a:rPr>
              <a:t>      </a:t>
            </a:r>
            <a:r>
              <a:rPr lang="en-US" dirty="0" err="1">
                <a:solidFill>
                  <a:schemeClr val="bg1"/>
                </a:solidFill>
                <a:ea typeface="+mn-lt"/>
                <a:cs typeface="+mn-lt"/>
              </a:rPr>
              <a:t>uri</a:t>
            </a:r>
            <a:r>
              <a:rPr lang="en-US" dirty="0">
                <a:solidFill>
                  <a:schemeClr val="bg1"/>
                </a:solidFill>
                <a:ea typeface="+mn-lt"/>
                <a:cs typeface="+mn-lt"/>
              </a:rPr>
              <a:t>: '</a:t>
            </a:r>
            <a:r>
              <a:rPr lang="en-US" dirty="0">
                <a:solidFill>
                  <a:schemeClr val="bg1"/>
                </a:solidFill>
                <a:ea typeface="+mn-lt"/>
                <a:cs typeface="+mn-lt"/>
                <a:hlinkClick r:id="rId2"/>
              </a:rPr>
              <a:t>https://upload.wikimedia.org/wikipedia/commons/d/de/Bananavarieties.jpg</a:t>
            </a:r>
            <a:r>
              <a:rPr lang="en-US" dirty="0">
                <a:solidFill>
                  <a:schemeClr val="bg1"/>
                </a:solidFill>
                <a:ea typeface="+mn-lt"/>
                <a:cs typeface="+mn-lt"/>
              </a:rPr>
              <a:t>'</a:t>
            </a:r>
            <a:endParaRPr lang="en-US" dirty="0">
              <a:solidFill>
                <a:schemeClr val="bg1"/>
              </a:solidFill>
              <a:cs typeface="Calibri"/>
            </a:endParaRPr>
          </a:p>
          <a:p>
            <a:r>
              <a:rPr lang="en-US" dirty="0">
                <a:solidFill>
                  <a:schemeClr val="bg1"/>
                </a:solidFill>
                <a:ea typeface="+mn-lt"/>
                <a:cs typeface="+mn-lt"/>
              </a:rPr>
              <a:t>    };</a:t>
            </a:r>
            <a:endParaRPr lang="en-US" dirty="0">
              <a:solidFill>
                <a:schemeClr val="bg1"/>
              </a:solidFill>
              <a:cs typeface="Calibri"/>
            </a:endParaRPr>
          </a:p>
          <a:p>
            <a:r>
              <a:rPr lang="en-US" dirty="0">
                <a:solidFill>
                  <a:schemeClr val="bg1"/>
                </a:solidFill>
                <a:ea typeface="+mn-lt"/>
                <a:cs typeface="+mn-lt"/>
              </a:rPr>
              <a:t>    return (</a:t>
            </a:r>
          </a:p>
          <a:p>
            <a:r>
              <a:rPr lang="en-US" dirty="0">
                <a:solidFill>
                  <a:schemeClr val="bg1"/>
                </a:solidFill>
                <a:ea typeface="+mn-lt"/>
                <a:cs typeface="+mn-lt"/>
              </a:rPr>
              <a:t>      &lt;Image source={pic} style={{width: 193, height: 110}}/&gt;</a:t>
            </a:r>
            <a:endParaRPr lang="en-US" dirty="0">
              <a:solidFill>
                <a:schemeClr val="bg1"/>
              </a:solidFill>
              <a:cs typeface="Calibri"/>
            </a:endParaRPr>
          </a:p>
          <a:p>
            <a:r>
              <a:rPr lang="en-US" dirty="0">
                <a:solidFill>
                  <a:schemeClr val="bg1"/>
                </a:solidFill>
                <a:ea typeface="+mn-lt"/>
                <a:cs typeface="+mn-lt"/>
              </a:rPr>
              <a:t>    );</a:t>
            </a:r>
          </a:p>
          <a:p>
            <a:r>
              <a:rPr lang="en-US" dirty="0">
                <a:solidFill>
                  <a:schemeClr val="bg1"/>
                </a:solidFill>
                <a:ea typeface="+mn-lt"/>
                <a:cs typeface="+mn-lt"/>
              </a:rPr>
              <a:t>  }</a:t>
            </a:r>
          </a:p>
          <a:p>
            <a:r>
              <a:rPr lang="en-US" dirty="0">
                <a:solidFill>
                  <a:schemeClr val="bg1"/>
                </a:solidFill>
                <a:ea typeface="+mn-lt"/>
                <a:cs typeface="+mn-lt"/>
              </a:rPr>
              <a:t>}</a:t>
            </a:r>
          </a:p>
          <a:p>
            <a:endParaRPr lang="en-US" dirty="0">
              <a:solidFill>
                <a:schemeClr val="bg1"/>
              </a:solidFill>
              <a:cs typeface="Calibri"/>
            </a:endParaRPr>
          </a:p>
          <a:p>
            <a:r>
              <a:rPr lang="en-US" dirty="0">
                <a:solidFill>
                  <a:schemeClr val="bg1"/>
                </a:solidFill>
                <a:ea typeface="+mn-lt"/>
                <a:cs typeface="+mn-lt"/>
              </a:rPr>
              <a:t>// skip this line if using Create React Native App</a:t>
            </a:r>
            <a:endParaRPr lang="en-US" dirty="0">
              <a:solidFill>
                <a:schemeClr val="bg1"/>
              </a:solidFill>
              <a:cs typeface="Calibri"/>
            </a:endParaRPr>
          </a:p>
          <a:p>
            <a:r>
              <a:rPr lang="en-US" dirty="0" err="1">
                <a:solidFill>
                  <a:schemeClr val="bg1"/>
                </a:solidFill>
                <a:ea typeface="+mn-lt"/>
                <a:cs typeface="+mn-lt"/>
              </a:rPr>
              <a:t>AppRegistry.registerComponent</a:t>
            </a:r>
            <a:r>
              <a:rPr lang="en-US" dirty="0">
                <a:solidFill>
                  <a:schemeClr val="bg1"/>
                </a:solidFill>
                <a:ea typeface="+mn-lt"/>
                <a:cs typeface="+mn-lt"/>
              </a:rPr>
              <a:t>('</a:t>
            </a:r>
            <a:r>
              <a:rPr lang="en-US" dirty="0" err="1">
                <a:solidFill>
                  <a:schemeClr val="bg1"/>
                </a:solidFill>
                <a:ea typeface="+mn-lt"/>
                <a:cs typeface="+mn-lt"/>
              </a:rPr>
              <a:t>AwesomeProject</a:t>
            </a:r>
            <a:r>
              <a:rPr lang="en-US" dirty="0">
                <a:solidFill>
                  <a:schemeClr val="bg1"/>
                </a:solidFill>
                <a:ea typeface="+mn-lt"/>
                <a:cs typeface="+mn-lt"/>
              </a:rPr>
              <a:t>', () =&gt; Bananas);</a:t>
            </a:r>
            <a:endParaRPr lang="en-US" dirty="0">
              <a:solidFill>
                <a:schemeClr val="bg1"/>
              </a:solidFill>
              <a:cs typeface="Calibri"/>
            </a:endParaRPr>
          </a:p>
        </p:txBody>
      </p:sp>
    </p:spTree>
    <p:extLst>
      <p:ext uri="{BB962C8B-B14F-4D97-AF65-F5344CB8AC3E}">
        <p14:creationId xmlns:p14="http://schemas.microsoft.com/office/powerpoint/2010/main" val="7347230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B638-16EB-5345-BD50-C8AC9CE02C58}"/>
              </a:ext>
            </a:extLst>
          </p:cNvPr>
          <p:cNvSpPr>
            <a:spLocks noGrp="1"/>
          </p:cNvSpPr>
          <p:nvPr>
            <p:ph type="title"/>
          </p:nvPr>
        </p:nvSpPr>
        <p:spPr>
          <a:xfrm>
            <a:off x="844247" y="365125"/>
            <a:ext cx="10509553" cy="636135"/>
          </a:xfrm>
        </p:spPr>
        <p:txBody>
          <a:bodyPr>
            <a:normAutofit fontScale="90000"/>
          </a:bodyPr>
          <a:lstStyle/>
          <a:p>
            <a:r>
              <a:rPr lang="en-US" dirty="0">
                <a:cs typeface="Calibri Light"/>
              </a:rPr>
              <a:t>Style</a:t>
            </a:r>
          </a:p>
        </p:txBody>
      </p:sp>
      <p:sp>
        <p:nvSpPr>
          <p:cNvPr id="3" name="Content Placeholder 2">
            <a:extLst>
              <a:ext uri="{FF2B5EF4-FFF2-40B4-BE49-F238E27FC236}">
                <a16:creationId xmlns:a16="http://schemas.microsoft.com/office/drawing/2014/main" id="{D20DF792-8A87-F449-8BE2-9869D8865BD9}"/>
              </a:ext>
            </a:extLst>
          </p:cNvPr>
          <p:cNvSpPr>
            <a:spLocks noGrp="1"/>
          </p:cNvSpPr>
          <p:nvPr>
            <p:ph idx="1"/>
          </p:nvPr>
        </p:nvSpPr>
        <p:spPr/>
        <p:txBody>
          <a:bodyPr vert="horz" lIns="91440" tIns="45720" rIns="91440" bIns="45720" rtlCol="0" anchor="t">
            <a:normAutofit/>
          </a:bodyPr>
          <a:lstStyle/>
          <a:p>
            <a:pPr marL="0" indent="0" algn="ctr">
              <a:buNone/>
            </a:pPr>
            <a:endParaRPr lang="en-US" sz="6000" dirty="0">
              <a:cs typeface="Calibri"/>
            </a:endParaRPr>
          </a:p>
        </p:txBody>
      </p:sp>
      <p:sp>
        <p:nvSpPr>
          <p:cNvPr id="4" name="TextBox 3">
            <a:extLst>
              <a:ext uri="{FF2B5EF4-FFF2-40B4-BE49-F238E27FC236}">
                <a16:creationId xmlns:a16="http://schemas.microsoft.com/office/drawing/2014/main" id="{51B2FC91-B18B-4B37-B595-00C4C5BDD4F4}"/>
              </a:ext>
            </a:extLst>
          </p:cNvPr>
          <p:cNvSpPr txBox="1"/>
          <p:nvPr/>
        </p:nvSpPr>
        <p:spPr>
          <a:xfrm>
            <a:off x="847878" y="1011163"/>
            <a:ext cx="9837055" cy="5632311"/>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import React, { Component } from 'react';</a:t>
            </a:r>
          </a:p>
          <a:p>
            <a:r>
              <a:rPr lang="en-US" dirty="0">
                <a:solidFill>
                  <a:schemeClr val="bg1"/>
                </a:solidFill>
                <a:ea typeface="+mn-lt"/>
                <a:cs typeface="+mn-lt"/>
              </a:rPr>
              <a:t>import { </a:t>
            </a:r>
            <a:r>
              <a:rPr lang="en-US" dirty="0" err="1">
                <a:solidFill>
                  <a:schemeClr val="bg1"/>
                </a:solidFill>
                <a:ea typeface="+mn-lt"/>
                <a:cs typeface="+mn-lt"/>
              </a:rPr>
              <a:t>StyleSheet</a:t>
            </a:r>
            <a:r>
              <a:rPr lang="en-US" dirty="0">
                <a:solidFill>
                  <a:schemeClr val="bg1"/>
                </a:solidFill>
                <a:ea typeface="+mn-lt"/>
                <a:cs typeface="+mn-lt"/>
              </a:rPr>
              <a:t>, Text, View } from 'react-native';</a:t>
            </a:r>
          </a:p>
          <a:p>
            <a:r>
              <a:rPr lang="en-US" dirty="0">
                <a:solidFill>
                  <a:schemeClr val="bg1"/>
                </a:solidFill>
                <a:ea typeface="+mn-lt"/>
                <a:cs typeface="+mn-lt"/>
              </a:rPr>
              <a:t>const styles = </a:t>
            </a:r>
            <a:r>
              <a:rPr lang="en-US" dirty="0" err="1">
                <a:solidFill>
                  <a:schemeClr val="bg1"/>
                </a:solidFill>
                <a:ea typeface="+mn-lt"/>
                <a:cs typeface="+mn-lt"/>
              </a:rPr>
              <a:t>StyleSheet.create</a:t>
            </a:r>
            <a:r>
              <a:rPr lang="en-US" dirty="0">
                <a:solidFill>
                  <a:schemeClr val="bg1"/>
                </a:solidFill>
                <a:ea typeface="+mn-lt"/>
                <a:cs typeface="+mn-lt"/>
              </a:rPr>
              <a:t>({</a:t>
            </a:r>
            <a:endParaRPr lang="en-US" dirty="0">
              <a:solidFill>
                <a:schemeClr val="bg1"/>
              </a:solidFill>
              <a:cs typeface="Calibri"/>
            </a:endParaRPr>
          </a:p>
          <a:p>
            <a:r>
              <a:rPr lang="en-US" dirty="0">
                <a:solidFill>
                  <a:schemeClr val="bg1"/>
                </a:solidFill>
                <a:ea typeface="+mn-lt"/>
                <a:cs typeface="+mn-lt"/>
              </a:rPr>
              <a:t>  </a:t>
            </a:r>
            <a:r>
              <a:rPr lang="en-US" dirty="0" err="1">
                <a:solidFill>
                  <a:schemeClr val="bg1"/>
                </a:solidFill>
                <a:ea typeface="+mn-lt"/>
                <a:cs typeface="+mn-lt"/>
              </a:rPr>
              <a:t>bigBlue</a:t>
            </a:r>
            <a:r>
              <a:rPr lang="en-US" dirty="0">
                <a:solidFill>
                  <a:schemeClr val="bg1"/>
                </a:solidFill>
                <a:ea typeface="+mn-lt"/>
                <a:cs typeface="+mn-lt"/>
              </a:rPr>
              <a:t>: {</a:t>
            </a:r>
            <a:endParaRPr lang="en-US" dirty="0">
              <a:solidFill>
                <a:schemeClr val="bg1"/>
              </a:solidFill>
              <a:cs typeface="Calibri"/>
            </a:endParaRPr>
          </a:p>
          <a:p>
            <a:r>
              <a:rPr lang="en-US" dirty="0">
                <a:solidFill>
                  <a:schemeClr val="bg1"/>
                </a:solidFill>
                <a:ea typeface="+mn-lt"/>
                <a:cs typeface="+mn-lt"/>
              </a:rPr>
              <a:t>    color: 'blue',</a:t>
            </a:r>
            <a:endParaRPr lang="en-US" dirty="0">
              <a:solidFill>
                <a:schemeClr val="bg1"/>
              </a:solidFill>
              <a:cs typeface="Calibri"/>
            </a:endParaRPr>
          </a:p>
          <a:p>
            <a:r>
              <a:rPr lang="en-US" dirty="0">
                <a:solidFill>
                  <a:schemeClr val="bg1"/>
                </a:solidFill>
                <a:ea typeface="+mn-lt"/>
                <a:cs typeface="+mn-lt"/>
              </a:rPr>
              <a:t>    </a:t>
            </a:r>
            <a:r>
              <a:rPr lang="en-US" dirty="0" err="1">
                <a:solidFill>
                  <a:schemeClr val="bg1"/>
                </a:solidFill>
                <a:ea typeface="+mn-lt"/>
                <a:cs typeface="+mn-lt"/>
              </a:rPr>
              <a:t>fontWeight</a:t>
            </a:r>
            <a:r>
              <a:rPr lang="en-US" dirty="0">
                <a:solidFill>
                  <a:schemeClr val="bg1"/>
                </a:solidFill>
                <a:ea typeface="+mn-lt"/>
                <a:cs typeface="+mn-lt"/>
              </a:rPr>
              <a:t>: 'bold',</a:t>
            </a:r>
            <a:endParaRPr lang="en-US" dirty="0">
              <a:solidFill>
                <a:schemeClr val="bg1"/>
              </a:solidFill>
              <a:cs typeface="Calibri"/>
            </a:endParaRPr>
          </a:p>
          <a:p>
            <a:r>
              <a:rPr lang="en-US" dirty="0">
                <a:solidFill>
                  <a:schemeClr val="bg1"/>
                </a:solidFill>
                <a:ea typeface="+mn-lt"/>
                <a:cs typeface="+mn-lt"/>
              </a:rPr>
              <a:t>    </a:t>
            </a:r>
            <a:r>
              <a:rPr lang="en-US" dirty="0" err="1">
                <a:solidFill>
                  <a:schemeClr val="bg1"/>
                </a:solidFill>
                <a:ea typeface="+mn-lt"/>
                <a:cs typeface="+mn-lt"/>
              </a:rPr>
              <a:t>fontSize</a:t>
            </a:r>
            <a:r>
              <a:rPr lang="en-US" dirty="0">
                <a:solidFill>
                  <a:schemeClr val="bg1"/>
                </a:solidFill>
                <a:ea typeface="+mn-lt"/>
                <a:cs typeface="+mn-lt"/>
              </a:rPr>
              <a:t>: 30,</a:t>
            </a:r>
            <a:endParaRPr lang="en-US" dirty="0">
              <a:solidFill>
                <a:schemeClr val="bg1"/>
              </a:solidFill>
              <a:cs typeface="Calibri"/>
            </a:endParaRPr>
          </a:p>
          <a:p>
            <a:r>
              <a:rPr lang="en-US" dirty="0">
                <a:solidFill>
                  <a:schemeClr val="bg1"/>
                </a:solidFill>
                <a:ea typeface="+mn-lt"/>
                <a:cs typeface="+mn-lt"/>
              </a:rPr>
              <a:t>  },</a:t>
            </a:r>
            <a:endParaRPr lang="en-US" dirty="0">
              <a:solidFill>
                <a:schemeClr val="bg1"/>
              </a:solidFill>
              <a:cs typeface="Calibri"/>
            </a:endParaRPr>
          </a:p>
          <a:p>
            <a:r>
              <a:rPr lang="en-US" dirty="0">
                <a:solidFill>
                  <a:schemeClr val="bg1"/>
                </a:solidFill>
                <a:ea typeface="+mn-lt"/>
                <a:cs typeface="+mn-lt"/>
              </a:rPr>
              <a:t>  red: {color: 'red',},</a:t>
            </a:r>
            <a:endParaRPr lang="en-US" dirty="0">
              <a:solidFill>
                <a:schemeClr val="bg1"/>
              </a:solidFill>
              <a:cs typeface="Calibri"/>
            </a:endParaRPr>
          </a:p>
          <a:p>
            <a:r>
              <a:rPr lang="en-US" dirty="0">
                <a:solidFill>
                  <a:schemeClr val="bg1"/>
                </a:solidFill>
                <a:ea typeface="+mn-lt"/>
                <a:cs typeface="+mn-lt"/>
              </a:rPr>
              <a:t>});</a:t>
            </a:r>
            <a:endParaRPr lang="en-US" dirty="0">
              <a:solidFill>
                <a:schemeClr val="bg1"/>
              </a:solidFill>
              <a:cs typeface="Calibri"/>
            </a:endParaRPr>
          </a:p>
          <a:p>
            <a:r>
              <a:rPr lang="en-US" dirty="0">
                <a:solidFill>
                  <a:schemeClr val="bg1"/>
                </a:solidFill>
                <a:ea typeface="+mn-lt"/>
                <a:cs typeface="+mn-lt"/>
              </a:rPr>
              <a:t>export default class </a:t>
            </a:r>
            <a:r>
              <a:rPr lang="en-US" dirty="0" err="1">
                <a:solidFill>
                  <a:schemeClr val="bg1"/>
                </a:solidFill>
                <a:ea typeface="+mn-lt"/>
                <a:cs typeface="+mn-lt"/>
              </a:rPr>
              <a:t>LotsOfStyles</a:t>
            </a:r>
            <a:r>
              <a:rPr lang="en-US" dirty="0">
                <a:solidFill>
                  <a:schemeClr val="bg1"/>
                </a:solidFill>
                <a:ea typeface="+mn-lt"/>
                <a:cs typeface="+mn-lt"/>
              </a:rPr>
              <a:t> extends Component {</a:t>
            </a:r>
          </a:p>
          <a:p>
            <a:r>
              <a:rPr lang="en-US" dirty="0">
                <a:solidFill>
                  <a:schemeClr val="bg1"/>
                </a:solidFill>
                <a:ea typeface="+mn-lt"/>
                <a:cs typeface="+mn-lt"/>
              </a:rPr>
              <a:t>  render() {</a:t>
            </a:r>
          </a:p>
          <a:p>
            <a:r>
              <a:rPr lang="en-US" dirty="0">
                <a:solidFill>
                  <a:schemeClr val="bg1"/>
                </a:solidFill>
                <a:ea typeface="+mn-lt"/>
                <a:cs typeface="+mn-lt"/>
              </a:rPr>
              <a:t>    return (</a:t>
            </a:r>
            <a:endParaRPr lang="en-US" dirty="0">
              <a:solidFill>
                <a:schemeClr val="bg1"/>
              </a:solidFill>
              <a:cs typeface="Calibri"/>
            </a:endParaRPr>
          </a:p>
          <a:p>
            <a:r>
              <a:rPr lang="en-US" dirty="0">
                <a:solidFill>
                  <a:schemeClr val="bg1"/>
                </a:solidFill>
                <a:ea typeface="+mn-lt"/>
                <a:cs typeface="+mn-lt"/>
              </a:rPr>
              <a:t>      &lt;View&gt;</a:t>
            </a:r>
            <a:endParaRPr lang="en-US" dirty="0">
              <a:solidFill>
                <a:schemeClr val="bg1"/>
              </a:solidFill>
              <a:cs typeface="Calibri"/>
            </a:endParaRPr>
          </a:p>
          <a:p>
            <a:r>
              <a:rPr lang="en-US" dirty="0">
                <a:solidFill>
                  <a:schemeClr val="bg1"/>
                </a:solidFill>
                <a:ea typeface="+mn-lt"/>
                <a:cs typeface="+mn-lt"/>
              </a:rPr>
              <a:t>        &lt;Text style={[</a:t>
            </a:r>
            <a:r>
              <a:rPr lang="en-US" dirty="0" err="1">
                <a:solidFill>
                  <a:schemeClr val="bg1"/>
                </a:solidFill>
                <a:ea typeface="+mn-lt"/>
                <a:cs typeface="+mn-lt"/>
              </a:rPr>
              <a:t>styles.bigBlue</a:t>
            </a:r>
            <a:r>
              <a:rPr lang="en-US" dirty="0">
                <a:solidFill>
                  <a:schemeClr val="bg1"/>
                </a:solidFill>
                <a:ea typeface="+mn-lt"/>
                <a:cs typeface="+mn-lt"/>
              </a:rPr>
              <a:t>, </a:t>
            </a:r>
            <a:r>
              <a:rPr lang="en-US" dirty="0" err="1">
                <a:solidFill>
                  <a:schemeClr val="bg1"/>
                </a:solidFill>
                <a:ea typeface="+mn-lt"/>
                <a:cs typeface="+mn-lt"/>
              </a:rPr>
              <a:t>styles.red</a:t>
            </a:r>
            <a:r>
              <a:rPr lang="en-US" dirty="0">
                <a:solidFill>
                  <a:schemeClr val="bg1"/>
                </a:solidFill>
                <a:ea typeface="+mn-lt"/>
                <a:cs typeface="+mn-lt"/>
              </a:rPr>
              <a:t>]}&gt;</a:t>
            </a:r>
            <a:r>
              <a:rPr lang="en-US" dirty="0" err="1">
                <a:solidFill>
                  <a:schemeClr val="bg1"/>
                </a:solidFill>
                <a:ea typeface="+mn-lt"/>
                <a:cs typeface="+mn-lt"/>
              </a:rPr>
              <a:t>bigBlue</a:t>
            </a:r>
            <a:r>
              <a:rPr lang="en-US" dirty="0">
                <a:solidFill>
                  <a:schemeClr val="bg1"/>
                </a:solidFill>
                <a:ea typeface="+mn-lt"/>
                <a:cs typeface="+mn-lt"/>
              </a:rPr>
              <a:t>, then red&lt;/Text&gt;</a:t>
            </a:r>
            <a:endParaRPr lang="en-US" dirty="0">
              <a:solidFill>
                <a:schemeClr val="bg1"/>
              </a:solidFill>
              <a:cs typeface="Calibri"/>
            </a:endParaRPr>
          </a:p>
          <a:p>
            <a:r>
              <a:rPr lang="en-US" dirty="0">
                <a:solidFill>
                  <a:schemeClr val="bg1"/>
                </a:solidFill>
                <a:ea typeface="+mn-lt"/>
                <a:cs typeface="+mn-lt"/>
              </a:rPr>
              <a:t>        &lt;Text style={[</a:t>
            </a:r>
            <a:r>
              <a:rPr lang="en-US" dirty="0" err="1">
                <a:solidFill>
                  <a:schemeClr val="bg1"/>
                </a:solidFill>
                <a:ea typeface="+mn-lt"/>
                <a:cs typeface="+mn-lt"/>
              </a:rPr>
              <a:t>styles.red</a:t>
            </a:r>
            <a:r>
              <a:rPr lang="en-US" dirty="0">
                <a:solidFill>
                  <a:schemeClr val="bg1"/>
                </a:solidFill>
                <a:ea typeface="+mn-lt"/>
                <a:cs typeface="+mn-lt"/>
              </a:rPr>
              <a:t>, </a:t>
            </a:r>
            <a:r>
              <a:rPr lang="en-US" dirty="0" err="1">
                <a:solidFill>
                  <a:schemeClr val="bg1"/>
                </a:solidFill>
                <a:ea typeface="+mn-lt"/>
                <a:cs typeface="+mn-lt"/>
              </a:rPr>
              <a:t>styles.bigBlue</a:t>
            </a:r>
            <a:r>
              <a:rPr lang="en-US" dirty="0">
                <a:solidFill>
                  <a:schemeClr val="bg1"/>
                </a:solidFill>
                <a:ea typeface="+mn-lt"/>
                <a:cs typeface="+mn-lt"/>
              </a:rPr>
              <a:t>]}&gt;red, then </a:t>
            </a:r>
            <a:r>
              <a:rPr lang="en-US" dirty="0" err="1">
                <a:solidFill>
                  <a:schemeClr val="bg1"/>
                </a:solidFill>
                <a:ea typeface="+mn-lt"/>
                <a:cs typeface="+mn-lt"/>
              </a:rPr>
              <a:t>bigBlue</a:t>
            </a:r>
            <a:r>
              <a:rPr lang="en-US" dirty="0">
                <a:solidFill>
                  <a:schemeClr val="bg1"/>
                </a:solidFill>
                <a:ea typeface="+mn-lt"/>
                <a:cs typeface="+mn-lt"/>
              </a:rPr>
              <a:t>&lt;/Text&gt;</a:t>
            </a:r>
            <a:endParaRPr lang="en-US" dirty="0">
              <a:solidFill>
                <a:schemeClr val="bg1"/>
              </a:solidFill>
              <a:cs typeface="Calibri"/>
            </a:endParaRPr>
          </a:p>
          <a:p>
            <a:r>
              <a:rPr lang="en-US" dirty="0">
                <a:solidFill>
                  <a:schemeClr val="bg1"/>
                </a:solidFill>
                <a:ea typeface="+mn-lt"/>
                <a:cs typeface="+mn-lt"/>
              </a:rPr>
              <a:t>      &lt;/View&gt;</a:t>
            </a:r>
            <a:endParaRPr lang="en-US" dirty="0">
              <a:solidFill>
                <a:schemeClr val="bg1"/>
              </a:solidFill>
              <a:cs typeface="Calibri"/>
            </a:endParaRPr>
          </a:p>
          <a:p>
            <a:r>
              <a:rPr lang="en-US" dirty="0">
                <a:solidFill>
                  <a:schemeClr val="bg1"/>
                </a:solidFill>
                <a:ea typeface="+mn-lt"/>
                <a:cs typeface="+mn-lt"/>
              </a:rPr>
              <a:t>    );</a:t>
            </a:r>
          </a:p>
          <a:p>
            <a:r>
              <a:rPr lang="en-US" dirty="0">
                <a:solidFill>
                  <a:schemeClr val="bg1"/>
                </a:solidFill>
                <a:ea typeface="+mn-lt"/>
                <a:cs typeface="+mn-lt"/>
              </a:rPr>
              <a:t>  }</a:t>
            </a:r>
          </a:p>
          <a:p>
            <a:r>
              <a:rPr lang="en-US" dirty="0">
                <a:solidFill>
                  <a:schemeClr val="bg1"/>
                </a:solidFill>
                <a:ea typeface="+mn-lt"/>
                <a:cs typeface="+mn-lt"/>
              </a:rPr>
              <a:t>}</a:t>
            </a:r>
          </a:p>
        </p:txBody>
      </p:sp>
    </p:spTree>
    <p:extLst>
      <p:ext uri="{BB962C8B-B14F-4D97-AF65-F5344CB8AC3E}">
        <p14:creationId xmlns:p14="http://schemas.microsoft.com/office/powerpoint/2010/main" val="1868974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2944F1B6-11C0-4943-9195-CE5DD3E021EA}"/>
              </a:ext>
            </a:extLst>
          </p:cNvPr>
          <p:cNvSpPr>
            <a:spLocks noGrp="1"/>
          </p:cNvSpPr>
          <p:nvPr>
            <p:ph type="sldNum" sz="quarter" idx="12"/>
          </p:nvPr>
        </p:nvSpPr>
        <p:spPr/>
        <p:txBody>
          <a:bodyPr/>
          <a:lstStyle/>
          <a:p>
            <a:fld id="{083615CA-F338-9B49-9C6B-0B96638EF716}" type="slidenum">
              <a:rPr lang="en-US" altLang="en-US"/>
              <a:pPr/>
              <a:t>8</a:t>
            </a:fld>
            <a:endParaRPr lang="en-US" altLang="en-US"/>
          </a:p>
        </p:txBody>
      </p:sp>
      <p:sp>
        <p:nvSpPr>
          <p:cNvPr id="98306" name="Rectangle 2">
            <a:extLst>
              <a:ext uri="{FF2B5EF4-FFF2-40B4-BE49-F238E27FC236}">
                <a16:creationId xmlns:a16="http://schemas.microsoft.com/office/drawing/2014/main" id="{A1C11068-A704-2148-928C-299A5F50E1DA}"/>
              </a:ext>
            </a:extLst>
          </p:cNvPr>
          <p:cNvSpPr>
            <a:spLocks noGrp="1" noChangeArrowheads="1"/>
          </p:cNvSpPr>
          <p:nvPr>
            <p:ph type="title"/>
          </p:nvPr>
        </p:nvSpPr>
        <p:spPr>
          <a:xfrm>
            <a:off x="1272209" y="0"/>
            <a:ext cx="8709991" cy="1428750"/>
          </a:xfrm>
        </p:spPr>
        <p:txBody>
          <a:bodyPr>
            <a:normAutofit/>
          </a:bodyPr>
          <a:lstStyle/>
          <a:p>
            <a:r>
              <a:rPr lang="en-US" altLang="en-US" sz="4000" dirty="0">
                <a:latin typeface="+mn-lt"/>
              </a:rPr>
              <a:t>Java IDE Tools</a:t>
            </a:r>
          </a:p>
        </p:txBody>
      </p:sp>
      <p:sp>
        <p:nvSpPr>
          <p:cNvPr id="98307" name="Rectangle 3">
            <a:extLst>
              <a:ext uri="{FF2B5EF4-FFF2-40B4-BE49-F238E27FC236}">
                <a16:creationId xmlns:a16="http://schemas.microsoft.com/office/drawing/2014/main" id="{6352C02E-5616-8547-B185-C4919377E7EE}"/>
              </a:ext>
            </a:extLst>
          </p:cNvPr>
          <p:cNvSpPr>
            <a:spLocks noGrp="1" noChangeArrowheads="1"/>
          </p:cNvSpPr>
          <p:nvPr>
            <p:ph type="body" idx="1"/>
          </p:nvPr>
        </p:nvSpPr>
        <p:spPr>
          <a:xfrm>
            <a:off x="1272209" y="1371600"/>
            <a:ext cx="8709991" cy="4876800"/>
          </a:xfrm>
        </p:spPr>
        <p:txBody>
          <a:bodyPr>
            <a:normAutofit/>
          </a:bodyPr>
          <a:lstStyle/>
          <a:p>
            <a:r>
              <a:rPr lang="en-US" altLang="en-US" sz="1400" dirty="0"/>
              <a:t>Eclipse</a:t>
            </a:r>
          </a:p>
          <a:p>
            <a:r>
              <a:rPr lang="en-US" altLang="en-US" sz="1400" dirty="0" err="1"/>
              <a:t>Netbeans</a:t>
            </a:r>
            <a:endParaRPr lang="en-US" altLang="en-US" sz="1400" dirty="0"/>
          </a:p>
          <a:p>
            <a:r>
              <a:rPr lang="en-US" altLang="en-US" sz="1400" dirty="0" err="1"/>
              <a:t>IntellJ</a:t>
            </a:r>
            <a:endParaRPr lang="en-US" altLang="en-US" sz="1400" dirty="0"/>
          </a:p>
          <a:p>
            <a:endParaRPr lang="en-US" altLang="en-US" sz="1400" dirty="0"/>
          </a:p>
          <a:p>
            <a:endParaRPr lang="en-US" altLang="en-US" sz="1400" dirty="0"/>
          </a:p>
        </p:txBody>
      </p:sp>
      <p:pic>
        <p:nvPicPr>
          <p:cNvPr id="2" name="Picture 1">
            <a:extLst>
              <a:ext uri="{FF2B5EF4-FFF2-40B4-BE49-F238E27FC236}">
                <a16:creationId xmlns:a16="http://schemas.microsoft.com/office/drawing/2014/main" id="{F68D18A9-B905-244C-AA4F-A78750B422DA}"/>
              </a:ext>
            </a:extLst>
          </p:cNvPr>
          <p:cNvPicPr>
            <a:picLocks noChangeAspect="1"/>
          </p:cNvPicPr>
          <p:nvPr/>
        </p:nvPicPr>
        <p:blipFill>
          <a:blip r:embed="rId2"/>
          <a:stretch>
            <a:fillRect/>
          </a:stretch>
        </p:blipFill>
        <p:spPr>
          <a:xfrm>
            <a:off x="5263978" y="2057406"/>
            <a:ext cx="5931586" cy="4244969"/>
          </a:xfrm>
          <a:prstGeom prst="rect">
            <a:avLst/>
          </a:prstGeom>
        </p:spPr>
      </p:pic>
    </p:spTree>
    <p:extLst>
      <p:ext uri="{BB962C8B-B14F-4D97-AF65-F5344CB8AC3E}">
        <p14:creationId xmlns:p14="http://schemas.microsoft.com/office/powerpoint/2010/main" val="21724021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B638-16EB-5345-BD50-C8AC9CE02C58}"/>
              </a:ext>
            </a:extLst>
          </p:cNvPr>
          <p:cNvSpPr>
            <a:spLocks noGrp="1"/>
          </p:cNvSpPr>
          <p:nvPr>
            <p:ph type="title"/>
          </p:nvPr>
        </p:nvSpPr>
        <p:spPr>
          <a:xfrm>
            <a:off x="844247" y="365125"/>
            <a:ext cx="10509553" cy="636135"/>
          </a:xfrm>
        </p:spPr>
        <p:txBody>
          <a:bodyPr>
            <a:normAutofit fontScale="90000"/>
          </a:bodyPr>
          <a:lstStyle/>
          <a:p>
            <a:r>
              <a:rPr lang="en-US" dirty="0">
                <a:cs typeface="Calibri Light"/>
              </a:rPr>
              <a:t>Animation</a:t>
            </a:r>
          </a:p>
        </p:txBody>
      </p:sp>
      <p:sp>
        <p:nvSpPr>
          <p:cNvPr id="3" name="Content Placeholder 2">
            <a:extLst>
              <a:ext uri="{FF2B5EF4-FFF2-40B4-BE49-F238E27FC236}">
                <a16:creationId xmlns:a16="http://schemas.microsoft.com/office/drawing/2014/main" id="{D20DF792-8A87-F449-8BE2-9869D8865BD9}"/>
              </a:ext>
            </a:extLst>
          </p:cNvPr>
          <p:cNvSpPr>
            <a:spLocks noGrp="1"/>
          </p:cNvSpPr>
          <p:nvPr>
            <p:ph idx="1"/>
          </p:nvPr>
        </p:nvSpPr>
        <p:spPr/>
        <p:txBody>
          <a:bodyPr vert="horz" lIns="91440" tIns="45720" rIns="91440" bIns="45720" rtlCol="0" anchor="t">
            <a:normAutofit/>
          </a:bodyPr>
          <a:lstStyle/>
          <a:p>
            <a:pPr marL="0" indent="0" algn="ctr">
              <a:buNone/>
            </a:pPr>
            <a:endParaRPr lang="en-US" sz="6000" dirty="0">
              <a:cs typeface="Calibri"/>
            </a:endParaRPr>
          </a:p>
        </p:txBody>
      </p:sp>
      <p:sp>
        <p:nvSpPr>
          <p:cNvPr id="4" name="TextBox 3">
            <a:extLst>
              <a:ext uri="{FF2B5EF4-FFF2-40B4-BE49-F238E27FC236}">
                <a16:creationId xmlns:a16="http://schemas.microsoft.com/office/drawing/2014/main" id="{51B2FC91-B18B-4B37-B595-00C4C5BDD4F4}"/>
              </a:ext>
            </a:extLst>
          </p:cNvPr>
          <p:cNvSpPr txBox="1"/>
          <p:nvPr/>
        </p:nvSpPr>
        <p:spPr>
          <a:xfrm>
            <a:off x="847878" y="1011163"/>
            <a:ext cx="9837055" cy="1338828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import React from 'react';</a:t>
            </a:r>
          </a:p>
          <a:p>
            <a:r>
              <a:rPr lang="en-US" dirty="0">
                <a:solidFill>
                  <a:schemeClr val="bg1"/>
                </a:solidFill>
                <a:ea typeface="+mn-lt"/>
                <a:cs typeface="+mn-lt"/>
              </a:rPr>
              <a:t>import { Animated, Text, View } from 'react-native';</a:t>
            </a:r>
          </a:p>
          <a:p>
            <a:endParaRPr lang="en-US" dirty="0">
              <a:solidFill>
                <a:schemeClr val="bg1"/>
              </a:solidFill>
              <a:cs typeface="Calibri"/>
            </a:endParaRPr>
          </a:p>
          <a:p>
            <a:r>
              <a:rPr lang="en-US" dirty="0">
                <a:solidFill>
                  <a:schemeClr val="bg1"/>
                </a:solidFill>
                <a:ea typeface="+mn-lt"/>
                <a:cs typeface="+mn-lt"/>
              </a:rPr>
              <a:t>class </a:t>
            </a:r>
            <a:r>
              <a:rPr lang="en-US" dirty="0" err="1">
                <a:solidFill>
                  <a:schemeClr val="bg1"/>
                </a:solidFill>
                <a:ea typeface="+mn-lt"/>
                <a:cs typeface="+mn-lt"/>
              </a:rPr>
              <a:t>FadeInView</a:t>
            </a:r>
            <a:r>
              <a:rPr lang="en-US" dirty="0">
                <a:solidFill>
                  <a:schemeClr val="bg1"/>
                </a:solidFill>
                <a:ea typeface="+mn-lt"/>
                <a:cs typeface="+mn-lt"/>
              </a:rPr>
              <a:t> extends </a:t>
            </a:r>
            <a:r>
              <a:rPr lang="en-US" dirty="0" err="1">
                <a:solidFill>
                  <a:schemeClr val="bg1"/>
                </a:solidFill>
                <a:ea typeface="+mn-lt"/>
                <a:cs typeface="+mn-lt"/>
              </a:rPr>
              <a:t>React.Component</a:t>
            </a:r>
            <a:r>
              <a:rPr lang="en-US" dirty="0">
                <a:solidFill>
                  <a:schemeClr val="bg1"/>
                </a:solidFill>
                <a:ea typeface="+mn-lt"/>
                <a:cs typeface="+mn-lt"/>
              </a:rPr>
              <a:t> {</a:t>
            </a:r>
            <a:endParaRPr lang="en-US" dirty="0">
              <a:solidFill>
                <a:schemeClr val="bg1"/>
              </a:solidFill>
              <a:cs typeface="Calibri"/>
            </a:endParaRPr>
          </a:p>
          <a:p>
            <a:r>
              <a:rPr lang="en-US" dirty="0">
                <a:solidFill>
                  <a:schemeClr val="bg1"/>
                </a:solidFill>
                <a:ea typeface="+mn-lt"/>
                <a:cs typeface="+mn-lt"/>
              </a:rPr>
              <a:t>  state = {</a:t>
            </a:r>
            <a:endParaRPr lang="en-US" dirty="0">
              <a:solidFill>
                <a:schemeClr val="bg1"/>
              </a:solidFill>
              <a:cs typeface="Calibri"/>
            </a:endParaRPr>
          </a:p>
          <a:p>
            <a:r>
              <a:rPr lang="en-US" dirty="0">
                <a:solidFill>
                  <a:schemeClr val="bg1"/>
                </a:solidFill>
                <a:ea typeface="+mn-lt"/>
                <a:cs typeface="+mn-lt"/>
              </a:rPr>
              <a:t>    </a:t>
            </a:r>
            <a:r>
              <a:rPr lang="en-US" dirty="0" err="1">
                <a:solidFill>
                  <a:schemeClr val="bg1"/>
                </a:solidFill>
                <a:ea typeface="+mn-lt"/>
                <a:cs typeface="+mn-lt"/>
              </a:rPr>
              <a:t>fadeAnim</a:t>
            </a:r>
            <a:r>
              <a:rPr lang="en-US" dirty="0">
                <a:solidFill>
                  <a:schemeClr val="bg1"/>
                </a:solidFill>
                <a:ea typeface="+mn-lt"/>
                <a:cs typeface="+mn-lt"/>
              </a:rPr>
              <a:t>: new </a:t>
            </a:r>
            <a:r>
              <a:rPr lang="en-US" dirty="0" err="1">
                <a:solidFill>
                  <a:schemeClr val="bg1"/>
                </a:solidFill>
                <a:ea typeface="+mn-lt"/>
                <a:cs typeface="+mn-lt"/>
              </a:rPr>
              <a:t>Animated.Value</a:t>
            </a:r>
            <a:r>
              <a:rPr lang="en-US" dirty="0">
                <a:solidFill>
                  <a:schemeClr val="bg1"/>
                </a:solidFill>
                <a:ea typeface="+mn-lt"/>
                <a:cs typeface="+mn-lt"/>
              </a:rPr>
              <a:t>(0),  // Initial value for opacity: 0</a:t>
            </a:r>
            <a:endParaRPr lang="en-US" dirty="0">
              <a:solidFill>
                <a:schemeClr val="bg1"/>
              </a:solidFill>
              <a:cs typeface="Calibri"/>
            </a:endParaRPr>
          </a:p>
          <a:p>
            <a:r>
              <a:rPr lang="en-US" dirty="0">
                <a:solidFill>
                  <a:schemeClr val="bg1"/>
                </a:solidFill>
                <a:ea typeface="+mn-lt"/>
                <a:cs typeface="+mn-lt"/>
              </a:rPr>
              <a:t>  }</a:t>
            </a:r>
            <a:endParaRPr lang="en-US" dirty="0">
              <a:solidFill>
                <a:schemeClr val="bg1"/>
              </a:solidFill>
              <a:cs typeface="Calibri"/>
            </a:endParaRPr>
          </a:p>
          <a:p>
            <a:endParaRPr lang="en-US" dirty="0">
              <a:solidFill>
                <a:schemeClr val="bg1"/>
              </a:solidFill>
              <a:cs typeface="Calibri"/>
            </a:endParaRPr>
          </a:p>
          <a:p>
            <a:r>
              <a:rPr lang="en-US" dirty="0">
                <a:solidFill>
                  <a:schemeClr val="bg1"/>
                </a:solidFill>
                <a:ea typeface="+mn-lt"/>
                <a:cs typeface="+mn-lt"/>
              </a:rPr>
              <a:t>  </a:t>
            </a:r>
            <a:r>
              <a:rPr lang="en-US" err="1">
                <a:solidFill>
                  <a:schemeClr val="bg1"/>
                </a:solidFill>
                <a:ea typeface="+mn-lt"/>
                <a:cs typeface="+mn-lt"/>
              </a:rPr>
              <a:t>componentDidMount</a:t>
            </a:r>
            <a:r>
              <a:rPr lang="en-US" dirty="0">
                <a:solidFill>
                  <a:schemeClr val="bg1"/>
                </a:solidFill>
                <a:ea typeface="+mn-lt"/>
                <a:cs typeface="+mn-lt"/>
              </a:rPr>
              <a:t>() {</a:t>
            </a:r>
          </a:p>
          <a:p>
            <a:r>
              <a:rPr lang="en-US" dirty="0">
                <a:solidFill>
                  <a:schemeClr val="bg1"/>
                </a:solidFill>
                <a:ea typeface="+mn-lt"/>
                <a:cs typeface="+mn-lt"/>
              </a:rPr>
              <a:t>    </a:t>
            </a:r>
            <a:r>
              <a:rPr lang="en-US" dirty="0" err="1">
                <a:solidFill>
                  <a:schemeClr val="bg1"/>
                </a:solidFill>
                <a:ea typeface="+mn-lt"/>
                <a:cs typeface="+mn-lt"/>
              </a:rPr>
              <a:t>Animated.timing</a:t>
            </a:r>
            <a:r>
              <a:rPr lang="en-US" dirty="0">
                <a:solidFill>
                  <a:schemeClr val="bg1"/>
                </a:solidFill>
                <a:ea typeface="+mn-lt"/>
                <a:cs typeface="+mn-lt"/>
              </a:rPr>
              <a:t>(                  // Animate over time</a:t>
            </a:r>
            <a:endParaRPr lang="en-US" dirty="0">
              <a:solidFill>
                <a:schemeClr val="bg1"/>
              </a:solidFill>
              <a:cs typeface="Calibri"/>
            </a:endParaRPr>
          </a:p>
          <a:p>
            <a:r>
              <a:rPr lang="en-US" dirty="0">
                <a:solidFill>
                  <a:schemeClr val="bg1"/>
                </a:solidFill>
                <a:ea typeface="+mn-lt"/>
                <a:cs typeface="+mn-lt"/>
              </a:rPr>
              <a:t>      </a:t>
            </a:r>
            <a:r>
              <a:rPr lang="en-US" dirty="0" err="1">
                <a:solidFill>
                  <a:schemeClr val="bg1"/>
                </a:solidFill>
                <a:ea typeface="+mn-lt"/>
                <a:cs typeface="+mn-lt"/>
              </a:rPr>
              <a:t>this.state.fadeAnim</a:t>
            </a:r>
            <a:r>
              <a:rPr lang="en-US" dirty="0">
                <a:solidFill>
                  <a:schemeClr val="bg1"/>
                </a:solidFill>
                <a:ea typeface="+mn-lt"/>
                <a:cs typeface="+mn-lt"/>
              </a:rPr>
              <a:t>,            // The animated value to drive</a:t>
            </a:r>
            <a:endParaRPr lang="en-US" dirty="0">
              <a:solidFill>
                <a:schemeClr val="bg1"/>
              </a:solidFill>
              <a:cs typeface="Calibri"/>
            </a:endParaRPr>
          </a:p>
          <a:p>
            <a:r>
              <a:rPr lang="en-US" dirty="0">
                <a:solidFill>
                  <a:schemeClr val="bg1"/>
                </a:solidFill>
                <a:ea typeface="+mn-lt"/>
                <a:cs typeface="+mn-lt"/>
              </a:rPr>
              <a:t>      {</a:t>
            </a:r>
            <a:endParaRPr lang="en-US" dirty="0">
              <a:solidFill>
                <a:schemeClr val="bg1"/>
              </a:solidFill>
              <a:cs typeface="Calibri"/>
            </a:endParaRPr>
          </a:p>
          <a:p>
            <a:r>
              <a:rPr lang="en-US" dirty="0">
                <a:solidFill>
                  <a:schemeClr val="bg1"/>
                </a:solidFill>
                <a:ea typeface="+mn-lt"/>
                <a:cs typeface="+mn-lt"/>
              </a:rPr>
              <a:t>        </a:t>
            </a:r>
            <a:r>
              <a:rPr lang="en-US" dirty="0" err="1">
                <a:solidFill>
                  <a:schemeClr val="bg1"/>
                </a:solidFill>
                <a:ea typeface="+mn-lt"/>
                <a:cs typeface="+mn-lt"/>
              </a:rPr>
              <a:t>toValue</a:t>
            </a:r>
            <a:r>
              <a:rPr lang="en-US" dirty="0">
                <a:solidFill>
                  <a:schemeClr val="bg1"/>
                </a:solidFill>
                <a:ea typeface="+mn-lt"/>
                <a:cs typeface="+mn-lt"/>
              </a:rPr>
              <a:t>: 1,                   // Animate to opacity: 1 (opaque)</a:t>
            </a:r>
            <a:endParaRPr lang="en-US" dirty="0">
              <a:solidFill>
                <a:schemeClr val="bg1"/>
              </a:solidFill>
              <a:cs typeface="Calibri"/>
            </a:endParaRPr>
          </a:p>
          <a:p>
            <a:r>
              <a:rPr lang="en-US" dirty="0">
                <a:solidFill>
                  <a:schemeClr val="bg1"/>
                </a:solidFill>
                <a:ea typeface="+mn-lt"/>
                <a:cs typeface="+mn-lt"/>
              </a:rPr>
              <a:t>        duration: 10000,              // Make it take a while</a:t>
            </a:r>
            <a:endParaRPr lang="en-US" dirty="0">
              <a:solidFill>
                <a:schemeClr val="bg1"/>
              </a:solidFill>
              <a:cs typeface="Calibri"/>
            </a:endParaRPr>
          </a:p>
          <a:p>
            <a:r>
              <a:rPr lang="en-US" dirty="0">
                <a:solidFill>
                  <a:schemeClr val="bg1"/>
                </a:solidFill>
                <a:ea typeface="+mn-lt"/>
                <a:cs typeface="+mn-lt"/>
              </a:rPr>
              <a:t>      }</a:t>
            </a:r>
            <a:endParaRPr lang="en-US" dirty="0">
              <a:solidFill>
                <a:schemeClr val="bg1"/>
              </a:solidFill>
              <a:cs typeface="Calibri"/>
            </a:endParaRPr>
          </a:p>
          <a:p>
            <a:r>
              <a:rPr lang="en-US" dirty="0">
                <a:solidFill>
                  <a:schemeClr val="bg1"/>
                </a:solidFill>
                <a:ea typeface="+mn-lt"/>
                <a:cs typeface="+mn-lt"/>
              </a:rPr>
              <a:t>    ).start();                        // Starts the animation</a:t>
            </a:r>
            <a:endParaRPr lang="en-US" dirty="0">
              <a:solidFill>
                <a:schemeClr val="bg1"/>
              </a:solidFill>
              <a:cs typeface="Calibri"/>
            </a:endParaRPr>
          </a:p>
          <a:p>
            <a:r>
              <a:rPr lang="en-US" dirty="0">
                <a:solidFill>
                  <a:schemeClr val="bg1"/>
                </a:solidFill>
                <a:ea typeface="+mn-lt"/>
                <a:cs typeface="+mn-lt"/>
              </a:rPr>
              <a:t>  }</a:t>
            </a:r>
            <a:endParaRPr lang="en-US" dirty="0">
              <a:solidFill>
                <a:schemeClr val="bg1"/>
              </a:solidFill>
              <a:cs typeface="Calibri"/>
            </a:endParaRPr>
          </a:p>
          <a:p>
            <a:endParaRPr lang="en-US" dirty="0">
              <a:solidFill>
                <a:schemeClr val="bg1"/>
              </a:solidFill>
              <a:cs typeface="Calibri"/>
            </a:endParaRPr>
          </a:p>
          <a:p>
            <a:r>
              <a:rPr lang="en-US" dirty="0">
                <a:solidFill>
                  <a:schemeClr val="bg1"/>
                </a:solidFill>
                <a:ea typeface="+mn-lt"/>
                <a:cs typeface="+mn-lt"/>
              </a:rPr>
              <a:t>  render() {</a:t>
            </a:r>
            <a:endParaRPr lang="en-US" dirty="0">
              <a:solidFill>
                <a:schemeClr val="bg1"/>
              </a:solidFill>
              <a:cs typeface="Calibri"/>
            </a:endParaRPr>
          </a:p>
          <a:p>
            <a:r>
              <a:rPr lang="en-US" dirty="0">
                <a:solidFill>
                  <a:schemeClr val="bg1"/>
                </a:solidFill>
                <a:ea typeface="+mn-lt"/>
                <a:cs typeface="+mn-lt"/>
              </a:rPr>
              <a:t>    let { </a:t>
            </a:r>
            <a:r>
              <a:rPr lang="en-US" dirty="0" err="1">
                <a:solidFill>
                  <a:schemeClr val="bg1"/>
                </a:solidFill>
                <a:ea typeface="+mn-lt"/>
                <a:cs typeface="+mn-lt"/>
              </a:rPr>
              <a:t>fadeAnim</a:t>
            </a:r>
            <a:r>
              <a:rPr lang="en-US" dirty="0">
                <a:solidFill>
                  <a:schemeClr val="bg1"/>
                </a:solidFill>
                <a:ea typeface="+mn-lt"/>
                <a:cs typeface="+mn-lt"/>
              </a:rPr>
              <a:t> } = </a:t>
            </a:r>
            <a:r>
              <a:rPr lang="en-US" dirty="0" err="1">
                <a:solidFill>
                  <a:schemeClr val="bg1"/>
                </a:solidFill>
                <a:ea typeface="+mn-lt"/>
                <a:cs typeface="+mn-lt"/>
              </a:rPr>
              <a:t>this.state</a:t>
            </a:r>
            <a:r>
              <a:rPr lang="en-US" dirty="0">
                <a:solidFill>
                  <a:schemeClr val="bg1"/>
                </a:solidFill>
                <a:ea typeface="+mn-lt"/>
                <a:cs typeface="+mn-lt"/>
              </a:rPr>
              <a:t>;</a:t>
            </a:r>
            <a:endParaRPr lang="en-US" dirty="0">
              <a:solidFill>
                <a:schemeClr val="bg1"/>
              </a:solidFill>
              <a:cs typeface="Calibri"/>
            </a:endParaRPr>
          </a:p>
          <a:p>
            <a:endParaRPr lang="en-US" dirty="0">
              <a:solidFill>
                <a:schemeClr val="bg1"/>
              </a:solidFill>
              <a:cs typeface="Calibri"/>
            </a:endParaRPr>
          </a:p>
          <a:p>
            <a:r>
              <a:rPr lang="en-US" dirty="0">
                <a:solidFill>
                  <a:schemeClr val="bg1"/>
                </a:solidFill>
                <a:ea typeface="+mn-lt"/>
                <a:cs typeface="+mn-lt"/>
              </a:rPr>
              <a:t>    return (</a:t>
            </a:r>
            <a:endParaRPr lang="en-US" dirty="0">
              <a:solidFill>
                <a:schemeClr val="bg1"/>
              </a:solidFill>
              <a:cs typeface="Calibri"/>
            </a:endParaRPr>
          </a:p>
          <a:p>
            <a:r>
              <a:rPr lang="en-US" dirty="0">
                <a:solidFill>
                  <a:schemeClr val="bg1"/>
                </a:solidFill>
                <a:ea typeface="+mn-lt"/>
                <a:cs typeface="+mn-lt"/>
              </a:rPr>
              <a:t>      &lt;</a:t>
            </a:r>
            <a:r>
              <a:rPr lang="en-US" dirty="0" err="1">
                <a:solidFill>
                  <a:schemeClr val="bg1"/>
                </a:solidFill>
                <a:ea typeface="+mn-lt"/>
                <a:cs typeface="+mn-lt"/>
              </a:rPr>
              <a:t>Animated.View</a:t>
            </a:r>
            <a:r>
              <a:rPr lang="en-US" dirty="0">
                <a:solidFill>
                  <a:schemeClr val="bg1"/>
                </a:solidFill>
                <a:ea typeface="+mn-lt"/>
                <a:cs typeface="+mn-lt"/>
              </a:rPr>
              <a:t>                 // Special animatable View</a:t>
            </a:r>
            <a:endParaRPr lang="en-US" dirty="0">
              <a:solidFill>
                <a:schemeClr val="bg1"/>
              </a:solidFill>
              <a:cs typeface="Calibri"/>
            </a:endParaRPr>
          </a:p>
          <a:p>
            <a:r>
              <a:rPr lang="en-US" dirty="0">
                <a:solidFill>
                  <a:schemeClr val="bg1"/>
                </a:solidFill>
                <a:ea typeface="+mn-lt"/>
                <a:cs typeface="+mn-lt"/>
              </a:rPr>
              <a:t>        style={{</a:t>
            </a:r>
            <a:endParaRPr lang="en-US" dirty="0">
              <a:solidFill>
                <a:schemeClr val="bg1"/>
              </a:solidFill>
              <a:cs typeface="Calibri"/>
            </a:endParaRPr>
          </a:p>
          <a:p>
            <a:r>
              <a:rPr lang="en-US" dirty="0">
                <a:solidFill>
                  <a:schemeClr val="bg1"/>
                </a:solidFill>
                <a:ea typeface="+mn-lt"/>
                <a:cs typeface="+mn-lt"/>
              </a:rPr>
              <a:t>          ...</a:t>
            </a:r>
            <a:r>
              <a:rPr lang="en-US" err="1">
                <a:solidFill>
                  <a:schemeClr val="bg1"/>
                </a:solidFill>
                <a:ea typeface="+mn-lt"/>
                <a:cs typeface="+mn-lt"/>
              </a:rPr>
              <a:t>this.props.style</a:t>
            </a:r>
            <a:r>
              <a:rPr lang="en-US" dirty="0">
                <a:solidFill>
                  <a:schemeClr val="bg1"/>
                </a:solidFill>
                <a:ea typeface="+mn-lt"/>
                <a:cs typeface="+mn-lt"/>
              </a:rPr>
              <a:t>,</a:t>
            </a:r>
            <a:endParaRPr lang="en-US" dirty="0">
              <a:solidFill>
                <a:schemeClr val="bg1"/>
              </a:solidFill>
              <a:cs typeface="Calibri"/>
            </a:endParaRPr>
          </a:p>
          <a:p>
            <a:r>
              <a:rPr lang="en-US" dirty="0">
                <a:solidFill>
                  <a:schemeClr val="bg1"/>
                </a:solidFill>
                <a:ea typeface="+mn-lt"/>
                <a:cs typeface="+mn-lt"/>
              </a:rPr>
              <a:t>          opacity: </a:t>
            </a:r>
            <a:r>
              <a:rPr lang="en-US" dirty="0" err="1">
                <a:solidFill>
                  <a:schemeClr val="bg1"/>
                </a:solidFill>
                <a:ea typeface="+mn-lt"/>
                <a:cs typeface="+mn-lt"/>
              </a:rPr>
              <a:t>fadeAnim</a:t>
            </a:r>
            <a:r>
              <a:rPr lang="en-US" dirty="0">
                <a:solidFill>
                  <a:schemeClr val="bg1"/>
                </a:solidFill>
                <a:ea typeface="+mn-lt"/>
                <a:cs typeface="+mn-lt"/>
              </a:rPr>
              <a:t>,         // Bind opacity to animated value</a:t>
            </a:r>
            <a:endParaRPr lang="en-US" dirty="0">
              <a:solidFill>
                <a:schemeClr val="bg1"/>
              </a:solidFill>
              <a:cs typeface="Calibri"/>
            </a:endParaRPr>
          </a:p>
          <a:p>
            <a:r>
              <a:rPr lang="en-US" dirty="0">
                <a:solidFill>
                  <a:schemeClr val="bg1"/>
                </a:solidFill>
                <a:ea typeface="+mn-lt"/>
                <a:cs typeface="+mn-lt"/>
              </a:rPr>
              <a:t>        }}</a:t>
            </a:r>
            <a:endParaRPr lang="en-US" dirty="0">
              <a:solidFill>
                <a:schemeClr val="bg1"/>
              </a:solidFill>
              <a:cs typeface="Calibri"/>
            </a:endParaRPr>
          </a:p>
          <a:p>
            <a:r>
              <a:rPr lang="en-US" dirty="0">
                <a:solidFill>
                  <a:schemeClr val="bg1"/>
                </a:solidFill>
                <a:ea typeface="+mn-lt"/>
                <a:cs typeface="+mn-lt"/>
              </a:rPr>
              <a:t>      &gt;</a:t>
            </a:r>
            <a:endParaRPr lang="en-US" dirty="0">
              <a:solidFill>
                <a:schemeClr val="bg1"/>
              </a:solidFill>
              <a:cs typeface="Calibri"/>
            </a:endParaRPr>
          </a:p>
          <a:p>
            <a:r>
              <a:rPr lang="en-US" dirty="0">
                <a:solidFill>
                  <a:schemeClr val="bg1"/>
                </a:solidFill>
                <a:ea typeface="+mn-lt"/>
                <a:cs typeface="+mn-lt"/>
              </a:rPr>
              <a:t>        {</a:t>
            </a:r>
            <a:r>
              <a:rPr lang="en-US" err="1">
                <a:solidFill>
                  <a:schemeClr val="bg1"/>
                </a:solidFill>
                <a:ea typeface="+mn-lt"/>
                <a:cs typeface="+mn-lt"/>
              </a:rPr>
              <a:t>this.props.children</a:t>
            </a:r>
            <a:r>
              <a:rPr lang="en-US" dirty="0">
                <a:solidFill>
                  <a:schemeClr val="bg1"/>
                </a:solidFill>
                <a:ea typeface="+mn-lt"/>
                <a:cs typeface="+mn-lt"/>
              </a:rPr>
              <a:t>}</a:t>
            </a:r>
            <a:endParaRPr lang="en-US" dirty="0">
              <a:solidFill>
                <a:schemeClr val="bg1"/>
              </a:solidFill>
              <a:cs typeface="Calibri"/>
            </a:endParaRPr>
          </a:p>
          <a:p>
            <a:r>
              <a:rPr lang="en-US" dirty="0">
                <a:solidFill>
                  <a:schemeClr val="bg1"/>
                </a:solidFill>
                <a:ea typeface="+mn-lt"/>
                <a:cs typeface="+mn-lt"/>
              </a:rPr>
              <a:t>      &lt;/</a:t>
            </a:r>
            <a:r>
              <a:rPr lang="en-US" err="1">
                <a:solidFill>
                  <a:schemeClr val="bg1"/>
                </a:solidFill>
                <a:ea typeface="+mn-lt"/>
                <a:cs typeface="+mn-lt"/>
              </a:rPr>
              <a:t>Animated.View</a:t>
            </a:r>
            <a:r>
              <a:rPr lang="en-US" dirty="0">
                <a:solidFill>
                  <a:schemeClr val="bg1"/>
                </a:solidFill>
                <a:ea typeface="+mn-lt"/>
                <a:cs typeface="+mn-lt"/>
              </a:rPr>
              <a:t>&gt;</a:t>
            </a:r>
            <a:endParaRPr lang="en-US" dirty="0">
              <a:solidFill>
                <a:schemeClr val="bg1"/>
              </a:solidFill>
              <a:cs typeface="Calibri"/>
            </a:endParaRPr>
          </a:p>
          <a:p>
            <a:r>
              <a:rPr lang="en-US" dirty="0">
                <a:solidFill>
                  <a:schemeClr val="bg1"/>
                </a:solidFill>
                <a:ea typeface="+mn-lt"/>
                <a:cs typeface="+mn-lt"/>
              </a:rPr>
              <a:t>    );</a:t>
            </a:r>
            <a:endParaRPr lang="en-US" dirty="0">
              <a:solidFill>
                <a:schemeClr val="bg1"/>
              </a:solidFill>
              <a:cs typeface="Calibri"/>
            </a:endParaRPr>
          </a:p>
          <a:p>
            <a:r>
              <a:rPr lang="en-US" dirty="0">
                <a:solidFill>
                  <a:schemeClr val="bg1"/>
                </a:solidFill>
                <a:ea typeface="+mn-lt"/>
                <a:cs typeface="+mn-lt"/>
              </a:rPr>
              <a:t>  }</a:t>
            </a:r>
            <a:endParaRPr lang="en-US" dirty="0">
              <a:solidFill>
                <a:schemeClr val="bg1"/>
              </a:solidFill>
              <a:cs typeface="Calibri"/>
            </a:endParaRPr>
          </a:p>
          <a:p>
            <a:r>
              <a:rPr lang="en-US" dirty="0">
                <a:solidFill>
                  <a:schemeClr val="bg1"/>
                </a:solidFill>
                <a:ea typeface="+mn-lt"/>
                <a:cs typeface="+mn-lt"/>
              </a:rPr>
              <a:t>}</a:t>
            </a:r>
            <a:endParaRPr lang="en-US" dirty="0">
              <a:solidFill>
                <a:schemeClr val="bg1"/>
              </a:solidFill>
              <a:cs typeface="Calibri"/>
            </a:endParaRPr>
          </a:p>
          <a:p>
            <a:endParaRPr lang="en-US" dirty="0">
              <a:solidFill>
                <a:schemeClr val="bg1"/>
              </a:solidFill>
              <a:cs typeface="Calibri"/>
            </a:endParaRPr>
          </a:p>
          <a:p>
            <a:r>
              <a:rPr lang="en-US" dirty="0">
                <a:solidFill>
                  <a:schemeClr val="bg1"/>
                </a:solidFill>
                <a:ea typeface="+mn-lt"/>
                <a:cs typeface="+mn-lt"/>
              </a:rPr>
              <a:t>// You can then use your `</a:t>
            </a:r>
            <a:r>
              <a:rPr lang="en-US" dirty="0" err="1">
                <a:solidFill>
                  <a:schemeClr val="bg1"/>
                </a:solidFill>
                <a:ea typeface="+mn-lt"/>
                <a:cs typeface="+mn-lt"/>
              </a:rPr>
              <a:t>FadeInView</a:t>
            </a:r>
            <a:r>
              <a:rPr lang="en-US" dirty="0">
                <a:solidFill>
                  <a:schemeClr val="bg1"/>
                </a:solidFill>
                <a:ea typeface="+mn-lt"/>
                <a:cs typeface="+mn-lt"/>
              </a:rPr>
              <a:t>` in place of a `View` in your components:</a:t>
            </a:r>
            <a:endParaRPr lang="en-US" dirty="0">
              <a:solidFill>
                <a:schemeClr val="bg1"/>
              </a:solidFill>
              <a:cs typeface="Calibri"/>
            </a:endParaRPr>
          </a:p>
          <a:p>
            <a:r>
              <a:rPr lang="en-US" dirty="0">
                <a:solidFill>
                  <a:schemeClr val="bg1"/>
                </a:solidFill>
                <a:ea typeface="+mn-lt"/>
                <a:cs typeface="+mn-lt"/>
              </a:rPr>
              <a:t>export default class App extends </a:t>
            </a:r>
            <a:r>
              <a:rPr lang="en-US" dirty="0" err="1">
                <a:solidFill>
                  <a:schemeClr val="bg1"/>
                </a:solidFill>
                <a:ea typeface="+mn-lt"/>
                <a:cs typeface="+mn-lt"/>
              </a:rPr>
              <a:t>React.Component</a:t>
            </a:r>
            <a:r>
              <a:rPr lang="en-US" dirty="0">
                <a:solidFill>
                  <a:schemeClr val="bg1"/>
                </a:solidFill>
                <a:ea typeface="+mn-lt"/>
                <a:cs typeface="+mn-lt"/>
              </a:rPr>
              <a:t> {</a:t>
            </a:r>
          </a:p>
          <a:p>
            <a:r>
              <a:rPr lang="en-US" dirty="0">
                <a:solidFill>
                  <a:schemeClr val="bg1"/>
                </a:solidFill>
                <a:ea typeface="+mn-lt"/>
                <a:cs typeface="+mn-lt"/>
              </a:rPr>
              <a:t>  render() {</a:t>
            </a:r>
          </a:p>
          <a:p>
            <a:r>
              <a:rPr lang="en-US" dirty="0">
                <a:solidFill>
                  <a:schemeClr val="bg1"/>
                </a:solidFill>
                <a:ea typeface="+mn-lt"/>
                <a:cs typeface="+mn-lt"/>
              </a:rPr>
              <a:t>    return (</a:t>
            </a:r>
          </a:p>
          <a:p>
            <a:r>
              <a:rPr lang="en-US" dirty="0">
                <a:solidFill>
                  <a:schemeClr val="bg1"/>
                </a:solidFill>
                <a:ea typeface="+mn-lt"/>
                <a:cs typeface="+mn-lt"/>
              </a:rPr>
              <a:t>      &lt;View style={{flex: 1, </a:t>
            </a:r>
            <a:r>
              <a:rPr lang="en-US" dirty="0" err="1">
                <a:solidFill>
                  <a:schemeClr val="bg1"/>
                </a:solidFill>
                <a:ea typeface="+mn-lt"/>
                <a:cs typeface="+mn-lt"/>
              </a:rPr>
              <a:t>alignItems</a:t>
            </a:r>
            <a:r>
              <a:rPr lang="en-US" dirty="0">
                <a:solidFill>
                  <a:schemeClr val="bg1"/>
                </a:solidFill>
                <a:ea typeface="+mn-lt"/>
                <a:cs typeface="+mn-lt"/>
              </a:rPr>
              <a:t>: 'center', </a:t>
            </a:r>
            <a:r>
              <a:rPr lang="en-US" dirty="0" err="1">
                <a:solidFill>
                  <a:schemeClr val="bg1"/>
                </a:solidFill>
                <a:ea typeface="+mn-lt"/>
                <a:cs typeface="+mn-lt"/>
              </a:rPr>
              <a:t>justifyContent</a:t>
            </a:r>
            <a:r>
              <a:rPr lang="en-US" dirty="0">
                <a:solidFill>
                  <a:schemeClr val="bg1"/>
                </a:solidFill>
                <a:ea typeface="+mn-lt"/>
                <a:cs typeface="+mn-lt"/>
              </a:rPr>
              <a:t>: 'center'}}&gt;</a:t>
            </a:r>
            <a:endParaRPr lang="en-US" dirty="0">
              <a:solidFill>
                <a:schemeClr val="bg1"/>
              </a:solidFill>
              <a:cs typeface="Calibri"/>
            </a:endParaRPr>
          </a:p>
          <a:p>
            <a:r>
              <a:rPr lang="en-US" dirty="0">
                <a:solidFill>
                  <a:schemeClr val="bg1"/>
                </a:solidFill>
                <a:ea typeface="+mn-lt"/>
                <a:cs typeface="+mn-lt"/>
              </a:rPr>
              <a:t>        &lt;</a:t>
            </a:r>
            <a:r>
              <a:rPr lang="en-US" dirty="0" err="1">
                <a:solidFill>
                  <a:schemeClr val="bg1"/>
                </a:solidFill>
                <a:ea typeface="+mn-lt"/>
                <a:cs typeface="+mn-lt"/>
              </a:rPr>
              <a:t>FadeInView</a:t>
            </a:r>
            <a:r>
              <a:rPr lang="en-US" dirty="0">
                <a:solidFill>
                  <a:schemeClr val="bg1"/>
                </a:solidFill>
                <a:ea typeface="+mn-lt"/>
                <a:cs typeface="+mn-lt"/>
              </a:rPr>
              <a:t> style={{width: 250, height: 50, </a:t>
            </a:r>
            <a:r>
              <a:rPr lang="en-US" dirty="0" err="1">
                <a:solidFill>
                  <a:schemeClr val="bg1"/>
                </a:solidFill>
                <a:ea typeface="+mn-lt"/>
                <a:cs typeface="+mn-lt"/>
              </a:rPr>
              <a:t>backgroundColor</a:t>
            </a:r>
            <a:r>
              <a:rPr lang="en-US" dirty="0">
                <a:solidFill>
                  <a:schemeClr val="bg1"/>
                </a:solidFill>
                <a:ea typeface="+mn-lt"/>
                <a:cs typeface="+mn-lt"/>
              </a:rPr>
              <a:t>: '</a:t>
            </a:r>
            <a:r>
              <a:rPr lang="en-US" dirty="0" err="1">
                <a:solidFill>
                  <a:schemeClr val="bg1"/>
                </a:solidFill>
                <a:ea typeface="+mn-lt"/>
                <a:cs typeface="+mn-lt"/>
              </a:rPr>
              <a:t>powderblue</a:t>
            </a:r>
            <a:r>
              <a:rPr lang="en-US" dirty="0">
                <a:solidFill>
                  <a:schemeClr val="bg1"/>
                </a:solidFill>
                <a:ea typeface="+mn-lt"/>
                <a:cs typeface="+mn-lt"/>
              </a:rPr>
              <a:t>'}}&gt;</a:t>
            </a:r>
            <a:endParaRPr lang="en-US" dirty="0">
              <a:solidFill>
                <a:schemeClr val="bg1"/>
              </a:solidFill>
              <a:cs typeface="Calibri"/>
            </a:endParaRPr>
          </a:p>
          <a:p>
            <a:r>
              <a:rPr lang="en-US" dirty="0">
                <a:solidFill>
                  <a:schemeClr val="bg1"/>
                </a:solidFill>
                <a:ea typeface="+mn-lt"/>
                <a:cs typeface="+mn-lt"/>
              </a:rPr>
              <a:t>          &lt;Text style={{</a:t>
            </a:r>
            <a:r>
              <a:rPr lang="en-US" dirty="0" err="1">
                <a:solidFill>
                  <a:schemeClr val="bg1"/>
                </a:solidFill>
                <a:ea typeface="+mn-lt"/>
                <a:cs typeface="+mn-lt"/>
              </a:rPr>
              <a:t>fontSize</a:t>
            </a:r>
            <a:r>
              <a:rPr lang="en-US" dirty="0">
                <a:solidFill>
                  <a:schemeClr val="bg1"/>
                </a:solidFill>
                <a:ea typeface="+mn-lt"/>
                <a:cs typeface="+mn-lt"/>
              </a:rPr>
              <a:t>: 28, </a:t>
            </a:r>
            <a:r>
              <a:rPr lang="en-US" dirty="0" err="1">
                <a:solidFill>
                  <a:schemeClr val="bg1"/>
                </a:solidFill>
                <a:ea typeface="+mn-lt"/>
                <a:cs typeface="+mn-lt"/>
              </a:rPr>
              <a:t>textAlign</a:t>
            </a:r>
            <a:r>
              <a:rPr lang="en-US" dirty="0">
                <a:solidFill>
                  <a:schemeClr val="bg1"/>
                </a:solidFill>
                <a:ea typeface="+mn-lt"/>
                <a:cs typeface="+mn-lt"/>
              </a:rPr>
              <a:t>: 'center', margin: 10}}&gt;Fading in&lt;/Text&gt;</a:t>
            </a:r>
          </a:p>
          <a:p>
            <a:r>
              <a:rPr lang="en-US" dirty="0">
                <a:solidFill>
                  <a:schemeClr val="bg1"/>
                </a:solidFill>
                <a:ea typeface="+mn-lt"/>
                <a:cs typeface="+mn-lt"/>
              </a:rPr>
              <a:t>        &lt;/</a:t>
            </a:r>
            <a:r>
              <a:rPr lang="en-US" dirty="0" err="1">
                <a:solidFill>
                  <a:schemeClr val="bg1"/>
                </a:solidFill>
                <a:ea typeface="+mn-lt"/>
                <a:cs typeface="+mn-lt"/>
              </a:rPr>
              <a:t>FadeInView</a:t>
            </a:r>
            <a:r>
              <a:rPr lang="en-US" dirty="0">
                <a:solidFill>
                  <a:schemeClr val="bg1"/>
                </a:solidFill>
                <a:ea typeface="+mn-lt"/>
                <a:cs typeface="+mn-lt"/>
              </a:rPr>
              <a:t>&gt;</a:t>
            </a:r>
            <a:endParaRPr lang="en-US" dirty="0">
              <a:solidFill>
                <a:schemeClr val="bg1"/>
              </a:solidFill>
              <a:cs typeface="Calibri"/>
            </a:endParaRPr>
          </a:p>
          <a:p>
            <a:r>
              <a:rPr lang="en-US" dirty="0">
                <a:solidFill>
                  <a:schemeClr val="bg1"/>
                </a:solidFill>
                <a:ea typeface="+mn-lt"/>
                <a:cs typeface="+mn-lt"/>
              </a:rPr>
              <a:t>      &lt;/View&gt;</a:t>
            </a:r>
          </a:p>
          <a:p>
            <a:r>
              <a:rPr lang="en-US" dirty="0">
                <a:solidFill>
                  <a:schemeClr val="bg1"/>
                </a:solidFill>
                <a:ea typeface="+mn-lt"/>
                <a:cs typeface="+mn-lt"/>
              </a:rPr>
              <a:t>    )</a:t>
            </a:r>
            <a:endParaRPr lang="en-US" dirty="0">
              <a:solidFill>
                <a:schemeClr val="bg1"/>
              </a:solidFill>
              <a:cs typeface="Calibri"/>
            </a:endParaRPr>
          </a:p>
          <a:p>
            <a:r>
              <a:rPr lang="en-US" dirty="0">
                <a:solidFill>
                  <a:schemeClr val="bg1"/>
                </a:solidFill>
                <a:ea typeface="+mn-lt"/>
                <a:cs typeface="+mn-lt"/>
              </a:rPr>
              <a:t>  }</a:t>
            </a:r>
          </a:p>
          <a:p>
            <a:r>
              <a:rPr lang="en-US" dirty="0">
                <a:solidFill>
                  <a:schemeClr val="bg1"/>
                </a:solidFill>
                <a:ea typeface="+mn-lt"/>
                <a:cs typeface="+mn-lt"/>
              </a:rPr>
              <a:t>}</a:t>
            </a:r>
          </a:p>
          <a:p>
            <a:endParaRPr lang="en-US" dirty="0">
              <a:solidFill>
                <a:schemeClr val="bg1"/>
              </a:solidFill>
              <a:cs typeface="Calibri"/>
            </a:endParaRPr>
          </a:p>
          <a:p>
            <a:endParaRPr lang="en-US" dirty="0">
              <a:solidFill>
                <a:schemeClr val="bg1"/>
              </a:solidFill>
              <a:cs typeface="Calibri"/>
            </a:endParaRPr>
          </a:p>
        </p:txBody>
      </p:sp>
    </p:spTree>
    <p:extLst>
      <p:ext uri="{BB962C8B-B14F-4D97-AF65-F5344CB8AC3E}">
        <p14:creationId xmlns:p14="http://schemas.microsoft.com/office/powerpoint/2010/main" val="2985429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B638-16EB-5345-BD50-C8AC9CE02C58}"/>
              </a:ext>
            </a:extLst>
          </p:cNvPr>
          <p:cNvSpPr>
            <a:spLocks noGrp="1"/>
          </p:cNvSpPr>
          <p:nvPr>
            <p:ph type="title"/>
          </p:nvPr>
        </p:nvSpPr>
        <p:spPr>
          <a:xfrm>
            <a:off x="844247" y="365125"/>
            <a:ext cx="10509553" cy="636135"/>
          </a:xfrm>
        </p:spPr>
        <p:txBody>
          <a:bodyPr>
            <a:normAutofit fontScale="90000"/>
          </a:bodyPr>
          <a:lstStyle/>
          <a:p>
            <a:r>
              <a:rPr lang="en-US" b="1" dirty="0"/>
              <a:t>Publishing to Google Play Store</a:t>
            </a:r>
            <a:endParaRPr lang="en-US" dirty="0"/>
          </a:p>
        </p:txBody>
      </p:sp>
      <p:sp>
        <p:nvSpPr>
          <p:cNvPr id="3" name="Content Placeholder 2">
            <a:extLst>
              <a:ext uri="{FF2B5EF4-FFF2-40B4-BE49-F238E27FC236}">
                <a16:creationId xmlns:a16="http://schemas.microsoft.com/office/drawing/2014/main" id="{D20DF792-8A87-F449-8BE2-9869D8865BD9}"/>
              </a:ext>
            </a:extLst>
          </p:cNvPr>
          <p:cNvSpPr>
            <a:spLocks noGrp="1"/>
          </p:cNvSpPr>
          <p:nvPr>
            <p:ph idx="1"/>
          </p:nvPr>
        </p:nvSpPr>
        <p:spPr/>
        <p:txBody>
          <a:bodyPr vert="horz" lIns="91440" tIns="45720" rIns="91440" bIns="45720" rtlCol="0" anchor="t">
            <a:normAutofit/>
          </a:bodyPr>
          <a:lstStyle/>
          <a:p>
            <a:pPr marL="0" indent="0" algn="ctr">
              <a:buNone/>
            </a:pPr>
            <a:r>
              <a:rPr lang="en-US" sz="6000" dirty="0">
                <a:ea typeface="+mn-lt"/>
                <a:cs typeface="+mn-lt"/>
                <a:hlinkClick r:id="rId2"/>
              </a:rPr>
              <a:t>https://facebook.github.io/react-native/docs/signed-apk-android</a:t>
            </a:r>
            <a:endParaRPr lang="en-US"/>
          </a:p>
        </p:txBody>
      </p:sp>
    </p:spTree>
    <p:extLst>
      <p:ext uri="{BB962C8B-B14F-4D97-AF65-F5344CB8AC3E}">
        <p14:creationId xmlns:p14="http://schemas.microsoft.com/office/powerpoint/2010/main" val="42828124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B638-16EB-5345-BD50-C8AC9CE02C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0DF792-8A87-F449-8BE2-9869D8865BD9}"/>
              </a:ext>
            </a:extLst>
          </p:cNvPr>
          <p:cNvSpPr>
            <a:spLocks noGrp="1"/>
          </p:cNvSpPr>
          <p:nvPr>
            <p:ph idx="1"/>
          </p:nvPr>
        </p:nvSpPr>
        <p:spPr/>
        <p:txBody>
          <a:bodyPr vert="horz" lIns="91440" tIns="45720" rIns="91440" bIns="45720" rtlCol="0" anchor="t">
            <a:normAutofit/>
          </a:bodyPr>
          <a:lstStyle/>
          <a:p>
            <a:pPr marL="0" indent="0" algn="ctr">
              <a:buNone/>
            </a:pPr>
            <a:r>
              <a:rPr lang="en-US" sz="6000" dirty="0"/>
              <a:t>Q &amp; A</a:t>
            </a:r>
            <a:endParaRPr lang="en-US" sz="6000" dirty="0">
              <a:cs typeface="Calibri"/>
            </a:endParaRPr>
          </a:p>
        </p:txBody>
      </p:sp>
    </p:spTree>
    <p:extLst>
      <p:ext uri="{BB962C8B-B14F-4D97-AF65-F5344CB8AC3E}">
        <p14:creationId xmlns:p14="http://schemas.microsoft.com/office/powerpoint/2010/main" val="209030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E845592-4CB7-5348-8529-AC4FEB537065}"/>
              </a:ext>
            </a:extLst>
          </p:cNvPr>
          <p:cNvSpPr>
            <a:spLocks noGrp="1"/>
          </p:cNvSpPr>
          <p:nvPr>
            <p:ph type="sldNum" sz="quarter" idx="12"/>
          </p:nvPr>
        </p:nvSpPr>
        <p:spPr/>
        <p:txBody>
          <a:bodyPr/>
          <a:lstStyle/>
          <a:p>
            <a:fld id="{26341C44-1462-2C4F-B1D7-DFC68ABD989B}" type="slidenum">
              <a:rPr lang="en-US" altLang="en-US"/>
              <a:pPr/>
              <a:t>9</a:t>
            </a:fld>
            <a:endParaRPr lang="en-US" altLang="en-US"/>
          </a:p>
        </p:txBody>
      </p:sp>
      <p:sp>
        <p:nvSpPr>
          <p:cNvPr id="135170" name="Rectangle 2">
            <a:extLst>
              <a:ext uri="{FF2B5EF4-FFF2-40B4-BE49-F238E27FC236}">
                <a16:creationId xmlns:a16="http://schemas.microsoft.com/office/drawing/2014/main" id="{9D65A635-D327-894D-B23D-AB95C4666E83}"/>
              </a:ext>
            </a:extLst>
          </p:cNvPr>
          <p:cNvSpPr>
            <a:spLocks noGrp="1" noChangeArrowheads="1"/>
          </p:cNvSpPr>
          <p:nvPr>
            <p:ph type="title"/>
          </p:nvPr>
        </p:nvSpPr>
        <p:spPr>
          <a:xfrm>
            <a:off x="1282148" y="67365"/>
            <a:ext cx="8584096" cy="1428750"/>
          </a:xfrm>
          <a:noFill/>
          <a:ln/>
        </p:spPr>
        <p:txBody>
          <a:bodyPr/>
          <a:lstStyle/>
          <a:p>
            <a:r>
              <a:rPr lang="en-US" altLang="en-US" sz="4000" dirty="0">
                <a:latin typeface="+mn-lt"/>
              </a:rPr>
              <a:t>Getting Started with Java Programming</a:t>
            </a:r>
            <a:endParaRPr lang="en-US" altLang="en-US" dirty="0">
              <a:latin typeface="+mn-lt"/>
            </a:endParaRPr>
          </a:p>
        </p:txBody>
      </p:sp>
      <p:sp>
        <p:nvSpPr>
          <p:cNvPr id="135171" name="Rectangle 3">
            <a:extLst>
              <a:ext uri="{FF2B5EF4-FFF2-40B4-BE49-F238E27FC236}">
                <a16:creationId xmlns:a16="http://schemas.microsoft.com/office/drawing/2014/main" id="{AD40079C-35F9-5C4C-9DB0-0375D2F33F3B}"/>
              </a:ext>
            </a:extLst>
          </p:cNvPr>
          <p:cNvSpPr>
            <a:spLocks noGrp="1" noChangeArrowheads="1"/>
          </p:cNvSpPr>
          <p:nvPr>
            <p:ph type="body" idx="1"/>
          </p:nvPr>
        </p:nvSpPr>
        <p:spPr>
          <a:xfrm>
            <a:off x="1398104" y="1371600"/>
            <a:ext cx="8584096" cy="4114800"/>
          </a:xfrm>
          <a:noFill/>
          <a:ln/>
        </p:spPr>
        <p:txBody>
          <a:bodyPr>
            <a:normAutofit/>
          </a:bodyPr>
          <a:lstStyle/>
          <a:p>
            <a:r>
              <a:rPr lang="en-US" altLang="en-US" sz="1400" dirty="0"/>
              <a:t>A Simple Java Application</a:t>
            </a:r>
          </a:p>
          <a:p>
            <a:pPr>
              <a:spcBef>
                <a:spcPct val="50000"/>
              </a:spcBef>
            </a:pPr>
            <a:r>
              <a:rPr lang="en-US" altLang="en-US" sz="1400" dirty="0"/>
              <a:t>Compiling Programs</a:t>
            </a:r>
          </a:p>
          <a:p>
            <a:pPr>
              <a:spcBef>
                <a:spcPct val="50000"/>
              </a:spcBef>
            </a:pPr>
            <a:r>
              <a:rPr lang="en-US" altLang="en-US" sz="1400" dirty="0"/>
              <a:t>Executing Applications</a:t>
            </a:r>
          </a:p>
        </p:txBody>
      </p:sp>
    </p:spTree>
    <p:extLst>
      <p:ext uri="{BB962C8B-B14F-4D97-AF65-F5344CB8AC3E}">
        <p14:creationId xmlns:p14="http://schemas.microsoft.com/office/powerpoint/2010/main" val="1539398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422</TotalTime>
  <Words>4639</Words>
  <Application>Microsoft Macintosh PowerPoint</Application>
  <PresentationFormat>Widescreen</PresentationFormat>
  <Paragraphs>697</Paragraphs>
  <Slides>82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82</vt:i4>
      </vt:variant>
    </vt:vector>
  </HeadingPairs>
  <TitlesOfParts>
    <vt:vector size="91" baseType="lpstr">
      <vt:lpstr>Arial</vt:lpstr>
      <vt:lpstr>Calibri</vt:lpstr>
      <vt:lpstr>Calibri Light</vt:lpstr>
      <vt:lpstr>Courier New</vt:lpstr>
      <vt:lpstr>Monotype Sorts</vt:lpstr>
      <vt:lpstr>Wingdings</vt:lpstr>
      <vt:lpstr>Office Theme</vt:lpstr>
      <vt:lpstr>Picture</vt:lpstr>
      <vt:lpstr>Word.Picture.8</vt:lpstr>
      <vt:lpstr>Java Full Stack Development &amp; Mobile Development </vt:lpstr>
      <vt:lpstr>Agenda</vt:lpstr>
      <vt:lpstr>History of Java</vt:lpstr>
      <vt:lpstr>JDK Versions</vt:lpstr>
      <vt:lpstr>JDK Editions</vt:lpstr>
      <vt:lpstr>Characteristics of Java</vt:lpstr>
      <vt:lpstr>OOP Concepts in Java</vt:lpstr>
      <vt:lpstr>Java IDE Tools</vt:lpstr>
      <vt:lpstr>Getting Started with Java Programming</vt:lpstr>
      <vt:lpstr>A Simple Application</vt:lpstr>
      <vt:lpstr>Compilation and Execution of a Java Program</vt:lpstr>
      <vt:lpstr>JVM</vt:lpstr>
      <vt:lpstr>JRE </vt:lpstr>
      <vt:lpstr>JDK</vt:lpstr>
      <vt:lpstr>JVM, JRE &amp; JDK</vt:lpstr>
      <vt:lpstr>Classes and Objects</vt:lpstr>
      <vt:lpstr>Primitive Data Types</vt:lpstr>
      <vt:lpstr>Operators</vt:lpstr>
      <vt:lpstr>Declaring and Setting Variables</vt:lpstr>
      <vt:lpstr>Control Statements</vt:lpstr>
      <vt:lpstr>if Statements</vt:lpstr>
      <vt:lpstr>The if...else Statement</vt:lpstr>
      <vt:lpstr>if...else Example</vt:lpstr>
      <vt:lpstr>Multiple Alternative if Statements</vt:lpstr>
      <vt:lpstr>switch Statements</vt:lpstr>
      <vt:lpstr>Conditional Operator</vt:lpstr>
      <vt:lpstr>while Loop Flow Chart</vt:lpstr>
      <vt:lpstr>while Loop Flow Chart, cont.</vt:lpstr>
      <vt:lpstr>do-while Loop</vt:lpstr>
      <vt:lpstr>for Loops</vt:lpstr>
      <vt:lpstr>The break Keyword</vt:lpstr>
      <vt:lpstr>The continue Keyword</vt:lpstr>
      <vt:lpstr>Exception Handling</vt:lpstr>
      <vt:lpstr>REST API</vt:lpstr>
      <vt:lpstr>Spring Boot - Introduction</vt:lpstr>
      <vt:lpstr>What is Spring Boot?</vt:lpstr>
      <vt:lpstr>How does it work?</vt:lpstr>
      <vt:lpstr>Spring Boot Starters</vt:lpstr>
      <vt:lpstr>Spring Boot Application</vt:lpstr>
      <vt:lpstr>Component Scan</vt:lpstr>
      <vt:lpstr>Spring Boot CLI</vt:lpstr>
      <vt:lpstr>Angular JS</vt:lpstr>
      <vt:lpstr>PowerPoint Presentation</vt:lpstr>
      <vt:lpstr>PowerPoint Presentation</vt:lpstr>
      <vt:lpstr>Mongo DB</vt:lpstr>
      <vt:lpstr>Relationship of RDBMS terminology with MongoDB.</vt:lpstr>
      <vt:lpstr>Sample Document</vt:lpstr>
      <vt:lpstr>PowerPoint Presentation</vt:lpstr>
      <vt:lpstr>PowerPoint Presentation</vt:lpstr>
      <vt:lpstr>PowerPoint Presentation</vt:lpstr>
      <vt:lpstr>SQL Injection</vt:lpstr>
      <vt:lpstr>Session hijacking</vt:lpstr>
      <vt:lpstr>XSS(Cross Site Scripting)</vt:lpstr>
      <vt:lpstr>CSRF(Cross Site Request Forgery)</vt:lpstr>
      <vt:lpstr>Mobile Apps Development</vt:lpstr>
      <vt:lpstr>Milestones of Mobile Operating Systems</vt:lpstr>
      <vt:lpstr>Mobile Development?</vt:lpstr>
      <vt:lpstr>Mobile Development</vt:lpstr>
      <vt:lpstr>Market Share</vt:lpstr>
      <vt:lpstr>Android</vt:lpstr>
      <vt:lpstr>iOS</vt:lpstr>
      <vt:lpstr>React-Native</vt:lpstr>
      <vt:lpstr>Cordova(formerly PhoneGap)</vt:lpstr>
      <vt:lpstr>Other Platforms</vt:lpstr>
      <vt:lpstr>PowerPoint Presentation</vt:lpstr>
      <vt:lpstr>Android Development prerequisite</vt:lpstr>
      <vt:lpstr>Android App Components</vt:lpstr>
      <vt:lpstr>Android App Components</vt:lpstr>
      <vt:lpstr>Android App Components</vt:lpstr>
      <vt:lpstr>Android App Components</vt:lpstr>
      <vt:lpstr>Android Development using Kotlin </vt:lpstr>
      <vt:lpstr>PowerPoint Presentation</vt:lpstr>
      <vt:lpstr>iOS Development prerequisite</vt:lpstr>
      <vt:lpstr>PowerPoint Presentation</vt:lpstr>
      <vt:lpstr>React-Native Development prerequisite</vt:lpstr>
      <vt:lpstr>React-Native CLIs</vt:lpstr>
      <vt:lpstr>Hello MIT Program</vt:lpstr>
      <vt:lpstr>Props &amp; State Most components can be customized when they are created, with different parameters. These creation parameters are called props.</vt:lpstr>
      <vt:lpstr>Style</vt:lpstr>
      <vt:lpstr>Animation</vt:lpstr>
      <vt:lpstr>Publishing to Google Play Store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Full Stack Development &amp; Mobile Development </dc:title>
  <dc:creator>Veeresh Bushetti</dc:creator>
  <cp:lastModifiedBy>Veeresh Bushetti</cp:lastModifiedBy>
  <cp:revision>487</cp:revision>
  <dcterms:created xsi:type="dcterms:W3CDTF">2019-08-11T10:13:51Z</dcterms:created>
  <dcterms:modified xsi:type="dcterms:W3CDTF">2019-08-12T19:02:31Z</dcterms:modified>
</cp:coreProperties>
</file>