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8" r:id="rId3"/>
    <p:sldId id="256" r:id="rId4"/>
    <p:sldId id="257" r:id="rId5"/>
    <p:sldId id="261" r:id="rId6"/>
    <p:sldId id="267" r:id="rId7"/>
    <p:sldId id="269" r:id="rId8"/>
    <p:sldId id="268" r:id="rId9"/>
    <p:sldId id="274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C74EC4-3531-4443-B6BF-35E6E2D00AD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62ECC-8968-4849-BAE4-EF5BD3E0345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7CE0B-911A-4A24-8186-5C16720C634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14904-183A-4FF0-A535-400CAA44607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C1A3DD4-85E5-4FDD-BADB-BEB8FCFFD5D2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78162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1DE87-E654-4CF2-A796-507425863E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BB7741-42EC-423F-A54F-500A70DC114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D96734E-7D85-497B-AE76-857C7EA076A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BDDFA-81A9-4325-AC73-523CBC0A5F3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09832-08C0-4699-AAFF-B8E1CD95796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50743-A86E-4CE7-82E5-393F359B13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BAFC637-4764-4575-A168-629ABD4E764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6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6624E-0EEA-44EC-A3C1-207FCDB941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DA7FC06-5B2A-4DED-8CC0-DE3D924271E4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072EAE-35B8-4FBA-ADE4-23B26C1D1B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764DCA-2BA6-4678-BAFE-AC59BA5108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B1D77-764F-4A1B-9679-146F06EAF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39AD87F-619E-4872-9215-3C07A1738050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6B458-CB17-45AB-A090-2842895CFE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1B1B17-4D1D-4AC3-A67D-01B65B2F82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247B1-10CE-4B05-AF21-A3DC563827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FEA6B8-6127-4D40-972D-54F6CF11D066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B601A-A4E4-4394-AE79-5640C21D59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AB54AF-8487-4A33-B023-CB74A94FA2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247B1-10CE-4B05-AF21-A3DC563827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FEA6B8-6127-4D40-972D-54F6CF11D066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B601A-A4E4-4394-AE79-5640C21D59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AB54AF-8487-4A33-B023-CB74A94FA2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3465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247B1-10CE-4B05-AF21-A3DC563827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FEA6B8-6127-4D40-972D-54F6CF11D066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B601A-A4E4-4394-AE79-5640C21D59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AB54AF-8487-4A33-B023-CB74A94FA2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1506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247B1-10CE-4B05-AF21-A3DC563827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FEA6B8-6127-4D40-972D-54F6CF11D066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B601A-A4E4-4394-AE79-5640C21D59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AB54AF-8487-4A33-B023-CB74A94FA2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91355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779a8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779a8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0F60-5B4E-4636-B6A6-FA8203B9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7203-BCE6-45CB-8D7B-1D2522282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9DC2-F972-43E6-8864-7E442119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DBA2-67B4-42A6-8D67-D5C52AB1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B6165-5453-4C56-95C1-3D936DD7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9B455D-1D85-4DA7-8D36-B93C8E9431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6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B718-2ACD-4ED5-80A8-90E69823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78D8-42F9-47EF-AA2C-744F8CC73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DE41-DF78-40EE-A38A-596A2FE3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91EA-27B9-49F8-859D-C78DF90C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C9F2E-DFEC-4EAC-A943-36C92D7D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8F2CAD-0E29-4539-A757-28ECA680C6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7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7FA77-9F00-4E24-A00D-F886C1561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8AF13-7631-462E-9002-7CA01156B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5BFD6-3B9C-416E-B158-C5D3BBC5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88F79-B545-4BC0-9D91-A0D20ECB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51183-249F-457C-A9DC-6926F569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D2D492-4464-4E00-A561-E25221E9118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98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59A0-0D60-4506-B4CB-069049A02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FC8FF-05DA-4B47-99D4-98CF06BB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8CA7-A9CC-4A56-B080-91F52AB9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9700F-9F85-4606-943D-E12EE101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B2DD-4E8F-4314-9DCE-351F0CF6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8966D3-EA9B-4165-8C2F-C1ACFA5ABFB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01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3A68-0803-4E0C-BE19-AB13BB2E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C1B7-8083-4F48-B23E-F6DCAC92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CF81-CE0C-4EE6-9F92-97EC1867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32A1-346D-410B-9139-B67EF5F1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132D-1072-46E2-A3FF-EA3FCDC5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6BAC04-5378-42DA-95E7-00543DB0E8B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54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81D4-5A99-4611-87B6-CA7E9809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F29DE-E7FA-4A0B-A2C0-342E758A6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7E1D-B42F-4B00-B260-9341B0E9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AB41-2C0A-4500-894C-34195509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46DA-07CB-4B68-94C1-59D8AFF5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1C29E7-48BF-414C-B09F-4C432021297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534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2E1A-EE30-4FA3-BDDE-A82A3070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F61E-A4D5-4FAC-BAAE-F6B3B7AC3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51338" cy="414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0C06A-70D9-4513-A1F7-73DBA714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4463" y="1979613"/>
            <a:ext cx="4351337" cy="414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9BA07-9846-4EB9-B32C-D69878E6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B7184-387B-4875-8D9C-D0724A7D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CFB89-BCC5-4653-BEAF-8E211A87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73F53B-E3D1-4ABE-8FDF-0294F39108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348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0605-3220-42A7-BF12-16813C10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F2297-1AB5-4736-BDDA-B0AA3D12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91196-E369-4278-8D2F-E4AEAB627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EC5D3-E7F4-46BB-9D2B-2F4CB007A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95BD8-657C-4612-8A82-2C9CC8B45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DA8B4-2106-4D63-8938-D6C50788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63379-F059-47D7-99B5-2FCE003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85C4A-32D1-42B1-B199-8A8FE2BE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039773-200F-4482-9C25-05AD4AFA10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0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4FB5-3811-4BFD-9AD7-66A43BF9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489E7-52AF-4E01-A109-68C0032F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CCE6A-E2C7-452D-A146-C5CC9BDE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A4D63-7483-4095-8FBE-E3490411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7CFBC7-A296-421A-BE63-56306FEC48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536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59F74-B8C9-49B9-9248-7EF8A6D4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DB466-C787-4D05-8547-D54952FC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3D1C5-6AE8-44FE-894D-17E95438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564855-6C6C-44D1-A29A-643FE8C5CE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894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EDF6-2DEA-45B9-A38C-CA66ECCE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F21D-2BAA-4D50-BF81-94721502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6CF04-71F1-442A-AAE9-5B72F3A3D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58091-0C3C-4221-A0D4-EF76C192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3BE10-53C0-4EEB-B67C-ADEB2498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BB571-2AB4-4C35-8EA9-9C92ADEC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05367B-608B-4771-A5B5-CBF27DD803B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54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5ED7-6135-45F3-989F-36C26C8B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F6EC-8725-4822-B467-CAB2E0F6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7E46C-0642-414D-8E3B-B31B17F6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54FAC-4313-4126-8B0C-1404991F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44FDC-9EAC-4458-8841-D91E305D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4F7D69-3258-4B13-B2C1-568B1708F91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732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C442-B043-4197-9D19-6BB16815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FD77A-FB23-424D-964A-FF2F323D7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76171-2574-480A-A619-F99179FD0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F5B84-93EF-47DB-A262-A49AF156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A28D5-61EC-4743-A84E-2B075D2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A2762-C538-4AAE-A569-9673EA2B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F39F5B-B994-4FAE-A096-544CA66E326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2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BE1A-906B-4176-BBA2-CBEA4BC5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70780-4674-4EF4-B71A-9684E25E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6385-FDD0-49C2-9EFB-FD27D187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17BC-E2A7-45B7-9365-129F845B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EB19-FF27-4973-9E2E-B9554637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FE8385-4929-4AAF-8D63-E70766F2CF1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98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6A14B-4AD3-4621-9AB8-DE0A94D69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18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90722-E0B0-409E-B835-04C15809C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18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7EDE-91D2-4440-A29D-DC3BABEA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35A1-1F63-48F5-8045-1CBD098F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D13B-8247-4756-9C2A-E88B6259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113D17-60A5-4552-897F-ABEDCACC2B7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214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96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96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96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96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96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96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96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96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96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547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03972" lvl="0" indent="-461974" rtl="0">
              <a:spcBef>
                <a:spcPts val="661"/>
              </a:spcBef>
              <a:spcAft>
                <a:spcPts val="0"/>
              </a:spcAft>
              <a:buSzPts val="3000"/>
              <a:buChar char="●"/>
              <a:defRPr/>
            </a:lvl1pPr>
            <a:lvl2pPr marL="1007943" lvl="1" indent="-419976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511915" lvl="2" indent="-419976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015886" lvl="3" indent="-37797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858" lvl="4" indent="-37797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984"/>
            </a:lvl5pPr>
            <a:lvl6pPr marL="3023829" lvl="5" indent="-37797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984"/>
            </a:lvl6pPr>
            <a:lvl7pPr marL="3527801" lvl="6" indent="-37797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984"/>
            </a:lvl7pPr>
            <a:lvl8pPr marL="4031772" lvl="7" indent="-37797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984"/>
            </a:lvl8pPr>
            <a:lvl9pPr marL="4535744" lvl="8" indent="-37797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984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93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7189-9AAF-475E-870F-51273C18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E4587-D2AB-401A-9042-FA276363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A3E1C-BAB8-4ABB-AA10-5245CCB1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CF4D-BACD-45E4-B4FF-622A0195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171C4-225D-4951-855F-3B3A1162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9FC3F5-3E08-4992-AB20-7BB08A41993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1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9904-67A2-438B-BDD8-BBBE6B26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3872-B504-4E91-BE5B-9D336719F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52249-12AA-46BE-BF8F-ADB2FB83A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91E1-F24C-42A4-8144-38446C8D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5DC0-1FC9-4970-8E94-650542E9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69E1A-DC3D-4A8B-BB62-1C549296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C4C613-C7E0-4BA1-8A5B-1160D1BEB0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5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4D3B-F5FE-4D0A-BF6A-C857DCFC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310F-E1C9-497C-8818-083FDE02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E204D-AF32-4BAD-A205-8B9967FAA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D11FA-CC13-47B8-A613-44D384E71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2776B-7C29-45D2-802F-3DFBC1A57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8B734-E587-4FFB-A36B-1AABD58F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F6DF2-B4B2-42A9-845E-DC778DEF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03C50-B560-4674-8D45-9E1D3A28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77B2E0-7DB5-45BD-B9CA-3F43E8BED44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0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855D-995D-48C3-92A3-BEA9AF13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333B5-3FB9-4D3D-B96C-3CC742E9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11086-5326-4F7A-84C6-7AA7A686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A2702-18F1-4DFA-8828-F065C625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E2E788-E47B-4C65-8658-49DEA1B9C45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77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655C0-70D6-45A8-A045-F3C39112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128F2-52D4-4916-9384-427ED2E7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0729C-A600-4ED3-B7F7-F9EF8477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6819E-0902-46AD-A201-A79E216148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96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BF8B-9EB3-411E-9061-69643DE9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305F-F561-491B-822A-24D528E8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1B415-CFB5-4EB6-8DDE-6A600858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5B4D-87F1-4D6D-81F8-C7F70A74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EE601-DC04-4AE8-9364-04439463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19856-2BE5-467E-B645-AFCDFF26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FE6076-7128-4E2E-BDC9-E5CDC6D13A3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7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8F73-ED8C-47D1-89EC-F259E6BF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17AAF-96E3-4BE2-ACAD-4E40B88C9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FA7C-04BE-4B3F-8569-6B4BC250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DF8D2-9BCB-41A8-8CF9-E3C90009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10394-3EDA-46EF-8B99-5AA2F222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42E7C-958C-46C4-8621-AEED3998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931CC3-CA74-4CF3-B23C-00C652B1D34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8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CCAE7-F3E0-40DB-8E1E-9288A9ABCB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755A9-CA0F-40E6-91AF-3448E2F5B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8127-F4D5-4706-BD63-1FABA63749B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D284D-ABB7-4736-AA64-34563BD56EB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08BB-C3BB-4DCC-9643-E945BAAEE7E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8351208-7DF1-4BF2-AE03-9EDDD63C9EFF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GB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B487D-9CA4-4ADC-89AC-8A94166B52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59342-4BF7-4207-A825-03F0E852CA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980000"/>
            <a:ext cx="8855640" cy="41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FBDFF-3486-43C5-A836-EE6440A8451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12000" y="6563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9E2D-A667-412D-BF8F-614B39F2EAB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555360" y="6563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r>
              <a:rPr lang="en-GB"/>
              <a:t>https://github.com/softwarecraftersdev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4E1D-9923-4F09-AB73-8210745D96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35360" y="6563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776B46C-F86F-4334-BAAA-CF68280B8E2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hangingPunct="0">
        <a:tabLst/>
        <a:defRPr lang="en-GB" sz="4400" b="0" i="0" u="none" strike="noStrike">
          <a:ln>
            <a:noFill/>
          </a:ln>
          <a:solidFill>
            <a:srgbClr val="280099"/>
          </a:solidFill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GB" sz="3200" b="0" i="0" u="none" strike="noStrike">
          <a:ln>
            <a:noFill/>
          </a:ln>
          <a:solidFill>
            <a:srgbClr val="000080"/>
          </a:solidFill>
          <a:latin typeface="Albany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ftwarecrafters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meetup.com/softwarecrafters" TargetMode="External"/><Relationship Id="rId4" Type="http://schemas.openxmlformats.org/officeDocument/2006/relationships/hyperlink" Target="https://github.com/softwarecraftersde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softwarecraftersde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softwarecraftersde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warecraftersdev/kata-bootstra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softwarecraftersdev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oftwarecraftersdev" TargetMode="External"/><Relationship Id="rId3" Type="http://schemas.openxmlformats.org/officeDocument/2006/relationships/hyperlink" Target="https://github.com/softwarecraftersdev/coderetreat2023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en.wikipedia.org/wiki/Moore_neighborhood" TargetMode="External"/><Relationship Id="rId5" Type="http://schemas.openxmlformats.org/officeDocument/2006/relationships/hyperlink" Target="https://en.wikipedia.org/wiki/Square_tiling" TargetMode="External"/><Relationship Id="rId4" Type="http://schemas.openxmlformats.org/officeDocument/2006/relationships/hyperlink" Target="https://en.wikipedia.org/wiki/Conway%27s_Game_of_Lif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warecraftersdev/coderetreat202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softwarecraftersdev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warecraftersdev/coderetreat202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softwarecraftersdev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nastra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2E97-BA6D-4430-BD80-3145D6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Software Crafters Bucharest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B64B-BA14-40EE-8FC4-B1AE76A2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80" dirty="0">
                <a:latin typeface="Abadi" panose="020B0604020202020204" pitchFamily="34" charset="0"/>
              </a:rPr>
              <a:t>Part of the Global Software Crafters (</a:t>
            </a:r>
            <a:r>
              <a:rPr lang="en-US" sz="2480" dirty="0">
                <a:latin typeface="Abadi" panose="020B0604020202020204" pitchFamily="34" charset="0"/>
                <a:hlinkClick r:id="rId2" tooltip="https://softwarecrafters.org"/>
              </a:rPr>
              <a:t>https://softwarecrafters.org</a:t>
            </a:r>
            <a:r>
              <a:rPr lang="en-US" sz="2480" dirty="0">
                <a:latin typeface="Abadi" panose="020B0604020202020204" pitchFamily="34" charset="0"/>
              </a:rPr>
              <a:t>) network of other local Software Craftsmanship Communities.</a:t>
            </a:r>
          </a:p>
          <a:p>
            <a:r>
              <a:rPr lang="en-US" sz="2480" dirty="0">
                <a:latin typeface="Abadi" panose="020B0604020104020204" pitchFamily="34" charset="0"/>
              </a:rPr>
              <a:t>Software Craftsmanship is more than coding.</a:t>
            </a:r>
          </a:p>
          <a:p>
            <a:r>
              <a:rPr lang="en-US" sz="2480" dirty="0">
                <a:latin typeface="Abadi" panose="020B0604020104020204" pitchFamily="34" charset="0"/>
              </a:rPr>
              <a:t>Building a community of professionals to solve things that are bothering us. </a:t>
            </a:r>
          </a:p>
          <a:p>
            <a:r>
              <a:rPr lang="en-US" sz="2480" dirty="0">
                <a:latin typeface="Abadi" panose="020B0604020104020204" pitchFamily="34" charset="0"/>
              </a:rPr>
              <a:t>Practice and writing well-crafted software.</a:t>
            </a:r>
          </a:p>
          <a:p>
            <a:r>
              <a:rPr lang="en-US" sz="2480" dirty="0">
                <a:latin typeface="Abadi" panose="020B0604020104020204" pitchFamily="34" charset="0"/>
              </a:rPr>
              <a:t>Therefore, we will practice TDD and work on a coding katas with constraints.</a:t>
            </a:r>
          </a:p>
          <a:p>
            <a:r>
              <a:rPr lang="en-US" sz="2480" dirty="0">
                <a:latin typeface="Abadi" panose="020B0604020202020204" pitchFamily="34" charset="0"/>
              </a:rPr>
              <a:t> </a:t>
            </a:r>
          </a:p>
          <a:p>
            <a:endParaRPr lang="en-US" sz="2480" dirty="0">
              <a:latin typeface="Abadi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B3B94-CED5-BF25-58FF-9D7D662E08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184" y="366454"/>
            <a:ext cx="1728000" cy="12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8551C6-9C3F-57C7-DFF9-82D561606B27}"/>
              </a:ext>
            </a:extLst>
          </p:cNvPr>
          <p:cNvSpPr txBox="1"/>
          <p:nvPr/>
        </p:nvSpPr>
        <p:spPr>
          <a:xfrm>
            <a:off x="3264032" y="6351854"/>
            <a:ext cx="5038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https://github.com/softwarecraftersdev</a:t>
            </a:r>
            <a:endParaRPr lang="en-GB" dirty="0"/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hlinkClick r:id="rId5"/>
              </a:rPr>
              <a:t>https://www.meetup.com/softwarecrafters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4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A5E3-AA8A-4FF8-BD9E-C747D98AE6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 err="1"/>
              <a:t>Coderetreat</a:t>
            </a:r>
            <a:r>
              <a:rPr lang="en-GB" dirty="0"/>
              <a:t>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4E1DE-3935-4098-8C7B-EF334F0D73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GB" sz="2100" b="1" dirty="0" err="1">
                <a:solidFill>
                  <a:srgbClr val="000099"/>
                </a:solidFill>
                <a:latin typeface="Calibri Light" pitchFamily="18"/>
              </a:rPr>
              <a:t>CodeRetreat</a:t>
            </a:r>
            <a:r>
              <a:rPr lang="en-GB" sz="2100" dirty="0">
                <a:solidFill>
                  <a:srgbClr val="000099"/>
                </a:solidFill>
                <a:latin typeface="Calibri Light" pitchFamily="18"/>
              </a:rPr>
              <a:t> is a coding practice event where developers of all experience levels meet and hone their craft by repeatedly implementing the same small coding exercise via test-driven design and pair or ensemble programming. It can be used any programming language.</a:t>
            </a:r>
          </a:p>
          <a:p>
            <a:pPr lvl="0"/>
            <a:r>
              <a:rPr lang="en-GB" sz="2100" dirty="0">
                <a:solidFill>
                  <a:srgbClr val="000099"/>
                </a:solidFill>
                <a:latin typeface="Calibri Light" pitchFamily="18"/>
              </a:rPr>
              <a:t>What are the learning goals of </a:t>
            </a:r>
            <a:r>
              <a:rPr lang="en-GB" sz="2100" b="1" dirty="0" err="1">
                <a:solidFill>
                  <a:srgbClr val="000099"/>
                </a:solidFill>
                <a:latin typeface="Calibri Light" pitchFamily="18"/>
              </a:rPr>
              <a:t>CodeRetreat</a:t>
            </a:r>
            <a:r>
              <a:rPr lang="en-GB" sz="2100" dirty="0">
                <a:solidFill>
                  <a:srgbClr val="000099"/>
                </a:solidFill>
                <a:latin typeface="Calibri Light" pitchFamily="18"/>
              </a:rPr>
              <a:t>?</a:t>
            </a:r>
          </a:p>
          <a:p>
            <a:pPr lvl="0"/>
            <a:r>
              <a:rPr lang="en-GB" sz="2100" dirty="0">
                <a:solidFill>
                  <a:srgbClr val="000099"/>
                </a:solidFill>
                <a:latin typeface="Calibri Light" pitchFamily="18"/>
              </a:rPr>
              <a:t>- Use deliberate practice to explore new techniques</a:t>
            </a:r>
          </a:p>
          <a:p>
            <a:pPr lvl="0"/>
            <a:r>
              <a:rPr lang="en-GB" sz="2100" dirty="0">
                <a:solidFill>
                  <a:srgbClr val="000099"/>
                </a:solidFill>
                <a:latin typeface="Calibri Light" pitchFamily="18"/>
              </a:rPr>
              <a:t>- Learn from other software developers by writing readable and well-designed code together</a:t>
            </a:r>
          </a:p>
          <a:p>
            <a:pPr lvl="0"/>
            <a:r>
              <a:rPr lang="en-GB" sz="2100" dirty="0">
                <a:solidFill>
                  <a:srgbClr val="000099"/>
                </a:solidFill>
                <a:latin typeface="Calibri Light" pitchFamily="18"/>
              </a:rPr>
              <a:t>- Take risks and experiment</a:t>
            </a:r>
          </a:p>
          <a:p>
            <a:pPr lvl="0"/>
            <a:r>
              <a:rPr lang="en-GB" sz="2100" dirty="0">
                <a:solidFill>
                  <a:srgbClr val="000099"/>
                </a:solidFill>
                <a:latin typeface="Calibri Light" pitchFamily="18"/>
              </a:rPr>
              <a:t>- Have fun!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254C1-C036-4816-9C22-A6194937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177840"/>
            <a:ext cx="1728000" cy="12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5FBAC4-C6DD-069D-BE91-04FD4568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3835" y="6796726"/>
            <a:ext cx="5156462" cy="287714"/>
          </a:xfrm>
        </p:spPr>
        <p:txBody>
          <a:bodyPr/>
          <a:lstStyle/>
          <a:p>
            <a:r>
              <a:rPr lang="en-GB" dirty="0">
                <a:hlinkClick r:id="rId4"/>
              </a:rPr>
              <a:t>https://github.com/softwarecraftersdev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4F60-1957-4484-BB0E-408C4CE351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37A4-1C22-455E-8EC5-C64B2789ED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1563480"/>
            <a:ext cx="8855640" cy="4837320"/>
          </a:xfrm>
        </p:spPr>
        <p:txBody>
          <a:bodyPr/>
          <a:lstStyle/>
          <a:p>
            <a:pPr lvl="0"/>
            <a:r>
              <a:rPr lang="en-GB" sz="2800" b="1" dirty="0">
                <a:latin typeface="Calibri Light" pitchFamily="34"/>
              </a:rPr>
              <a:t>17:00 - 17:30 Welcome</a:t>
            </a:r>
          </a:p>
          <a:p>
            <a:pPr lvl="0"/>
            <a:r>
              <a:rPr lang="en-GB" sz="2800" b="1" dirty="0">
                <a:latin typeface="Calibri Light" pitchFamily="34"/>
              </a:rPr>
              <a:t>17:30 - 18:15 First rounds of coding, sessions of 45 min pair programming</a:t>
            </a:r>
          </a:p>
          <a:p>
            <a:pPr lvl="0"/>
            <a:r>
              <a:rPr lang="en-GB" sz="2800" b="1" dirty="0">
                <a:latin typeface="Calibri Light" pitchFamily="34"/>
              </a:rPr>
              <a:t>18:15 - 18:30 Retrospective</a:t>
            </a:r>
          </a:p>
          <a:p>
            <a:pPr lvl="0"/>
            <a:r>
              <a:rPr lang="en-GB" sz="2800" b="1" dirty="0">
                <a:latin typeface="Calibri Light" pitchFamily="34"/>
              </a:rPr>
              <a:t>18:30 - 19:15 Further coding. Session of 45 min</a:t>
            </a:r>
          </a:p>
          <a:p>
            <a:pPr lvl="0"/>
            <a:r>
              <a:rPr lang="en-GB" sz="2800" b="1" dirty="0">
                <a:latin typeface="Calibri Light" pitchFamily="34"/>
              </a:rPr>
              <a:t>19:15 - 20:00 Retrospective, networking, closing</a:t>
            </a:r>
          </a:p>
          <a:p>
            <a:pPr lvl="0"/>
            <a:endParaRPr lang="en-GB" sz="2800" b="1" dirty="0">
              <a:latin typeface="Calibri Light" pitchFamily="34"/>
            </a:endParaRPr>
          </a:p>
          <a:p>
            <a:pPr lvl="0"/>
            <a:endParaRPr lang="en-GB" sz="2800" dirty="0">
              <a:latin typeface="Calibri Light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811F3-CC93-4899-8756-79622EC5144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177840"/>
            <a:ext cx="1728000" cy="12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470A85-0468-179F-986E-25352C0D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3835" y="6796726"/>
            <a:ext cx="5156462" cy="287714"/>
          </a:xfrm>
        </p:spPr>
        <p:txBody>
          <a:bodyPr/>
          <a:lstStyle/>
          <a:p>
            <a:r>
              <a:rPr lang="en-GB" dirty="0">
                <a:hlinkClick r:id="rId4"/>
              </a:rPr>
              <a:t>https://github.com/softwarecraftersdev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B52C-F524-481B-A27D-F57A950CB1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 err="1"/>
              <a:t>Prereq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A064-7182-4A09-A01D-71E79A6911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1980000"/>
            <a:ext cx="8855640" cy="4658760"/>
          </a:xfrm>
        </p:spPr>
        <p:txBody>
          <a:bodyPr/>
          <a:lstStyle/>
          <a:p>
            <a:pPr lvl="0"/>
            <a:r>
              <a:rPr lang="en-GB" sz="2200" dirty="0">
                <a:latin typeface="Calibri Light" pitchFamily="34"/>
              </a:rPr>
              <a:t>Setup IDE</a:t>
            </a:r>
          </a:p>
          <a:p>
            <a:pPr lvl="0"/>
            <a:r>
              <a:rPr lang="en-GB" sz="2200" dirty="0">
                <a:latin typeface="Calibri Light" pitchFamily="34"/>
              </a:rPr>
              <a:t>Clone repo </a:t>
            </a:r>
            <a:r>
              <a:rPr lang="en-GB" sz="2200" dirty="0">
                <a:latin typeface="Calibri Light" pitchFamily="34"/>
                <a:hlinkClick r:id="rId3"/>
              </a:rPr>
              <a:t>https://github.com/softwarecraftersdev/kata-bootstraps</a:t>
            </a:r>
            <a:endParaRPr lang="en-GB" sz="2200" dirty="0">
              <a:latin typeface="Calibri Light" pitchFamily="34"/>
            </a:endParaRPr>
          </a:p>
          <a:p>
            <a:pPr lvl="0"/>
            <a:r>
              <a:rPr lang="en-GB" sz="2200" dirty="0">
                <a:latin typeface="Calibri Light" pitchFamily="34"/>
              </a:rPr>
              <a:t>Use unit tests to validate the problem</a:t>
            </a:r>
          </a:p>
          <a:p>
            <a:pPr lvl="0"/>
            <a:endParaRPr lang="en-GB" sz="2200" dirty="0">
              <a:latin typeface="Calibri Light" pitchFamily="34"/>
            </a:endParaRPr>
          </a:p>
          <a:p>
            <a:pPr lvl="0"/>
            <a:endParaRPr lang="en-GB" sz="2200" dirty="0">
              <a:latin typeface="Calibri Light" pitchFamily="34"/>
            </a:endParaRPr>
          </a:p>
          <a:p>
            <a:pPr lvl="0"/>
            <a:endParaRPr lang="en-GB" sz="2200" dirty="0">
              <a:latin typeface="Calibri Light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015FE-F53A-42BD-8276-E8BF7542834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8000" y="177840"/>
            <a:ext cx="1728000" cy="12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696F5A-A464-A2F8-5316-20840413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3835" y="6796726"/>
            <a:ext cx="5156462" cy="287714"/>
          </a:xfrm>
        </p:spPr>
        <p:txBody>
          <a:bodyPr/>
          <a:lstStyle/>
          <a:p>
            <a:r>
              <a:rPr lang="en-GB" dirty="0">
                <a:hlinkClick r:id="rId5"/>
              </a:rPr>
              <a:t>https://github.com/softwarecraftersdev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B52C-F524-481B-A27D-F57A950CB1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Coding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A064-7182-4A09-A01D-71E79A6911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1980000"/>
            <a:ext cx="8855640" cy="4459680"/>
          </a:xfrm>
        </p:spPr>
        <p:txBody>
          <a:bodyPr/>
          <a:lstStyle/>
          <a:p>
            <a:r>
              <a:rPr lang="en-GB" sz="2200" dirty="0">
                <a:latin typeface="Calibri Light" pitchFamily="34"/>
                <a:hlinkClick r:id="rId3"/>
              </a:rPr>
              <a:t>https://github.com/softwarecraftersdev/coderetreat2023</a:t>
            </a:r>
            <a:endParaRPr lang="en-GB" sz="2200" dirty="0">
              <a:latin typeface="Calibri Light" pitchFamily="34"/>
            </a:endParaRPr>
          </a:p>
          <a:p>
            <a:pPr algn="l"/>
            <a:r>
              <a:rPr lang="en-GB" sz="1400" b="0" i="0" dirty="0">
                <a:solidFill>
                  <a:srgbClr val="1F2328"/>
                </a:solidFill>
                <a:effectLst/>
                <a:latin typeface="-apple-system"/>
              </a:rPr>
              <a:t>The objective is to develop a simple application to implement the logic for Game of Life</a:t>
            </a:r>
          </a:p>
          <a:p>
            <a:pPr algn="l"/>
            <a:r>
              <a:rPr lang="en-GB" sz="1400" dirty="0">
                <a:hlinkClick r:id="rId4"/>
              </a:rPr>
              <a:t>Conway's Game of Life – Wikipedia</a:t>
            </a:r>
            <a:endParaRPr lang="en-GB" sz="14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universe of the Game of Life is </a:t>
            </a:r>
            <a:r>
              <a:rPr lang="en-GB" sz="1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Square tiling"/>
              </a:rPr>
              <a:t>an infinite, two-dimensional orthogonal grid of square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each of which is in one of two possible states, </a:t>
            </a:r>
            <a:r>
              <a:rPr lang="en-GB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live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GB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dead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(or </a:t>
            </a:r>
            <a:r>
              <a:rPr lang="en-GB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populated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unpopulated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respectively). Every cell interacts with its eight </a:t>
            </a:r>
            <a:r>
              <a:rPr lang="en-GB" sz="1400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Moore neighborhood"/>
              </a:rPr>
              <a:t>neighbours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which are the cells that are horizontally, vertically, or diagonally adjacent. At each step in time, the following transitions occur:</a:t>
            </a:r>
          </a:p>
          <a:p>
            <a:pPr algn="l">
              <a:buFont typeface="+mj-lt"/>
              <a:buAutoNum type="arabicPeriod"/>
            </a:pP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Any live cell with fewer than two live neighbours dies, as if by underpopulation.</a:t>
            </a:r>
          </a:p>
          <a:p>
            <a:pPr algn="l">
              <a:buFont typeface="+mj-lt"/>
              <a:buAutoNum type="arabicPeriod"/>
            </a:pP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Any live cell with two or three live neighbours lives on to the next generation.</a:t>
            </a:r>
          </a:p>
          <a:p>
            <a:pPr algn="l">
              <a:buFont typeface="+mj-lt"/>
              <a:buAutoNum type="arabicPeriod"/>
            </a:pP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Any live cell with more than three live neighbours dies, as if by overpopulation.</a:t>
            </a:r>
          </a:p>
          <a:p>
            <a:pPr algn="l">
              <a:buFont typeface="+mj-lt"/>
              <a:buAutoNum type="arabicPeriod"/>
            </a:pP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Any dead cell with exactly three live neighbours becomes a live cell, as if by reproduction.</a:t>
            </a:r>
          </a:p>
          <a:p>
            <a:pPr algn="l"/>
            <a:endParaRPr lang="en-GB" sz="2200" dirty="0">
              <a:latin typeface="Calibri Light" pitchFamily="34"/>
            </a:endParaRPr>
          </a:p>
          <a:p>
            <a:pPr lvl="0"/>
            <a:endParaRPr lang="en-GB" sz="2200" dirty="0">
              <a:latin typeface="Calibri Light" pitchFamily="34"/>
            </a:endParaRPr>
          </a:p>
          <a:p>
            <a:pPr lvl="0"/>
            <a:endParaRPr lang="en-GB" sz="2200" dirty="0">
              <a:latin typeface="Calibri Light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015FE-F53A-42BD-8276-E8BF7542834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88000" y="177840"/>
            <a:ext cx="1728000" cy="12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CE78C5-D0B2-AEE9-D851-DD1D16B0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3835" y="6796726"/>
            <a:ext cx="5156462" cy="287714"/>
          </a:xfrm>
        </p:spPr>
        <p:txBody>
          <a:bodyPr/>
          <a:lstStyle/>
          <a:p>
            <a:r>
              <a:rPr lang="en-GB" dirty="0">
                <a:hlinkClick r:id="rId8"/>
              </a:rPr>
              <a:t>https://github.com/softwarecraftersdev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B52C-F524-481B-A27D-F57A950CB1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Session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A064-7182-4A09-A01D-71E79A6911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1980000"/>
            <a:ext cx="8855640" cy="4658760"/>
          </a:xfrm>
        </p:spPr>
        <p:txBody>
          <a:bodyPr/>
          <a:lstStyle/>
          <a:p>
            <a:r>
              <a:rPr lang="en-GB" sz="2200" dirty="0">
                <a:latin typeface="Calibri Light" pitchFamily="34"/>
                <a:hlinkClick r:id="rId3"/>
              </a:rPr>
              <a:t>https://github.com/softwarecraftersdev/coderetreat2023</a:t>
            </a:r>
            <a:endParaRPr lang="en-GB" sz="2200" dirty="0">
              <a:latin typeface="Calibri Light" pitchFamily="34"/>
            </a:endParaRPr>
          </a:p>
          <a:p>
            <a:r>
              <a:rPr lang="en-GB" sz="2200" b="1" dirty="0">
                <a:latin typeface="Calibri Light" pitchFamily="34"/>
              </a:rPr>
              <a:t>Constraints</a:t>
            </a:r>
            <a:r>
              <a:rPr lang="en-GB" sz="2200" dirty="0">
                <a:latin typeface="Calibri Light" pitchFamily="34"/>
              </a:rPr>
              <a:t>:</a:t>
            </a:r>
          </a:p>
          <a:p>
            <a:r>
              <a:rPr lang="en-GB" sz="2200" dirty="0">
                <a:latin typeface="Calibri Light" pitchFamily="34"/>
              </a:rPr>
              <a:t>Small Methods (&lt;5 lines)</a:t>
            </a:r>
          </a:p>
          <a:p>
            <a:r>
              <a:rPr lang="en-GB" sz="2200" dirty="0">
                <a:latin typeface="Calibri Light" pitchFamily="34"/>
              </a:rPr>
              <a:t>Test driven development</a:t>
            </a:r>
          </a:p>
          <a:p>
            <a:r>
              <a:rPr lang="en-GB" sz="2200" dirty="0">
                <a:latin typeface="Calibri Light" pitchFamily="34"/>
              </a:rPr>
              <a:t>Unit tests coverage</a:t>
            </a:r>
          </a:p>
          <a:p>
            <a:pPr lvl="0"/>
            <a:endParaRPr lang="en-GB" sz="2200" dirty="0">
              <a:latin typeface="Calibri Light" pitchFamily="34"/>
            </a:endParaRPr>
          </a:p>
          <a:p>
            <a:pPr lvl="0"/>
            <a:endParaRPr lang="en-GB" sz="2200" dirty="0">
              <a:latin typeface="Calibri Light" pitchFamily="34"/>
            </a:endParaRPr>
          </a:p>
          <a:p>
            <a:pPr lvl="0"/>
            <a:endParaRPr lang="en-GB" sz="2200" dirty="0">
              <a:latin typeface="Calibri Light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015FE-F53A-42BD-8276-E8BF7542834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8000" y="177840"/>
            <a:ext cx="1728000" cy="12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5F538F-568A-E598-C386-5704BBEF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3835" y="6796726"/>
            <a:ext cx="5156462" cy="287714"/>
          </a:xfrm>
        </p:spPr>
        <p:txBody>
          <a:bodyPr/>
          <a:lstStyle/>
          <a:p>
            <a:r>
              <a:rPr lang="en-GB" dirty="0">
                <a:hlinkClick r:id="rId5"/>
              </a:rPr>
              <a:t>https://github.com/softwarecraftersdev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5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B52C-F524-481B-A27D-F57A950CB1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Session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A064-7182-4A09-A01D-71E79A6911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1980000"/>
            <a:ext cx="8855640" cy="4658760"/>
          </a:xfrm>
        </p:spPr>
        <p:txBody>
          <a:bodyPr/>
          <a:lstStyle/>
          <a:p>
            <a:r>
              <a:rPr lang="en-GB" sz="2200" dirty="0">
                <a:latin typeface="Calibri Light" pitchFamily="34"/>
                <a:hlinkClick r:id="rId3"/>
              </a:rPr>
              <a:t>https://github.com/softwarecraftersdev/coderetreat2023</a:t>
            </a:r>
            <a:endParaRPr lang="en-GB" sz="2200" dirty="0">
              <a:latin typeface="Calibri Light" pitchFamily="34"/>
            </a:endParaRPr>
          </a:p>
          <a:p>
            <a:r>
              <a:rPr lang="en-GB" sz="2200" b="1" dirty="0">
                <a:latin typeface="Calibri Light" pitchFamily="34"/>
              </a:rPr>
              <a:t>Constraints</a:t>
            </a:r>
            <a:r>
              <a:rPr lang="en-GB" sz="2200" dirty="0">
                <a:latin typeface="Calibri Light" pitchFamily="34"/>
              </a:rPr>
              <a:t>:</a:t>
            </a:r>
          </a:p>
          <a:p>
            <a:r>
              <a:rPr lang="en-GB" sz="2200" dirty="0">
                <a:latin typeface="Calibri Light" pitchFamily="34"/>
              </a:rPr>
              <a:t>no if statements</a:t>
            </a:r>
          </a:p>
          <a:p>
            <a:r>
              <a:rPr lang="en-GB" sz="2200" dirty="0">
                <a:latin typeface="Calibri Light" pitchFamily="34"/>
              </a:rPr>
              <a:t>git commits every 5 min</a:t>
            </a:r>
          </a:p>
          <a:p>
            <a:pPr lvl="0"/>
            <a:endParaRPr lang="en-GB" sz="2200" dirty="0">
              <a:latin typeface="Calibri Light" pitchFamily="34"/>
            </a:endParaRPr>
          </a:p>
          <a:p>
            <a:pPr lvl="0"/>
            <a:endParaRPr lang="en-GB" sz="2200" dirty="0">
              <a:latin typeface="Calibri Light" pitchFamily="34"/>
            </a:endParaRPr>
          </a:p>
          <a:p>
            <a:pPr lvl="0"/>
            <a:endParaRPr lang="en-GB" sz="2200" dirty="0">
              <a:latin typeface="Calibri Light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015FE-F53A-42BD-8276-E8BF7542834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8000" y="177840"/>
            <a:ext cx="1728000" cy="12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C735E2-5017-A151-A919-5BA7AF24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3835" y="6796726"/>
            <a:ext cx="5156462" cy="287714"/>
          </a:xfrm>
        </p:spPr>
        <p:txBody>
          <a:bodyPr/>
          <a:lstStyle/>
          <a:p>
            <a:r>
              <a:rPr lang="en-GB" dirty="0">
                <a:hlinkClick r:id="rId5"/>
              </a:rPr>
              <a:t>https://github.com/softwarecraftersdev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3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/>
          <p:nvPr/>
        </p:nvSpPr>
        <p:spPr>
          <a:xfrm rot="-512192">
            <a:off x="-203026" y="6386002"/>
            <a:ext cx="10410512" cy="55515"/>
          </a:xfrm>
          <a:prstGeom prst="rect">
            <a:avLst/>
          </a:prstGeom>
          <a:solidFill>
            <a:srgbClr val="1B120D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endParaRPr sz="1984"/>
          </a:p>
        </p:txBody>
      </p:sp>
      <p:sp>
        <p:nvSpPr>
          <p:cNvPr id="360" name="Google Shape;360;p26"/>
          <p:cNvSpPr/>
          <p:nvPr/>
        </p:nvSpPr>
        <p:spPr>
          <a:xfrm rot="-512192">
            <a:off x="-199357" y="6443223"/>
            <a:ext cx="10410512" cy="55515"/>
          </a:xfrm>
          <a:prstGeom prst="rect">
            <a:avLst/>
          </a:prstGeom>
          <a:solidFill>
            <a:srgbClr val="F0A13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endParaRPr sz="1984"/>
          </a:p>
        </p:txBody>
      </p:sp>
      <p:sp>
        <p:nvSpPr>
          <p:cNvPr id="361" name="Google Shape;361;p26"/>
          <p:cNvSpPr/>
          <p:nvPr/>
        </p:nvSpPr>
        <p:spPr>
          <a:xfrm rot="-512100">
            <a:off x="-188624" y="6496005"/>
            <a:ext cx="10410137" cy="56776"/>
          </a:xfrm>
          <a:prstGeom prst="rect">
            <a:avLst/>
          </a:prstGeom>
          <a:solidFill>
            <a:srgbClr val="D73513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endParaRPr sz="1984"/>
          </a:p>
        </p:txBody>
      </p:sp>
      <p:sp>
        <p:nvSpPr>
          <p:cNvPr id="362" name="Google Shape;362;p26"/>
          <p:cNvSpPr/>
          <p:nvPr/>
        </p:nvSpPr>
        <p:spPr>
          <a:xfrm rot="-512348">
            <a:off x="-177196" y="6534685"/>
            <a:ext cx="10409581" cy="68237"/>
          </a:xfrm>
          <a:prstGeom prst="rect">
            <a:avLst/>
          </a:prstGeom>
          <a:solidFill>
            <a:srgbClr val="312118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endParaRPr sz="1984"/>
          </a:p>
        </p:txBody>
      </p:sp>
      <p:grpSp>
        <p:nvGrpSpPr>
          <p:cNvPr id="364" name="Google Shape;364;p26"/>
          <p:cNvGrpSpPr/>
          <p:nvPr/>
        </p:nvGrpSpPr>
        <p:grpSpPr>
          <a:xfrm>
            <a:off x="286745" y="345797"/>
            <a:ext cx="5968676" cy="1192796"/>
            <a:chOff x="-259" y="173284"/>
            <a:chExt cx="5674584" cy="1222500"/>
          </a:xfrm>
        </p:grpSpPr>
        <p:sp>
          <p:nvSpPr>
            <p:cNvPr id="365" name="Google Shape;365;p26"/>
            <p:cNvSpPr/>
            <p:nvPr/>
          </p:nvSpPr>
          <p:spPr>
            <a:xfrm rot="5400000" flipH="1">
              <a:off x="1544291" y="-1371266"/>
              <a:ext cx="1222500" cy="4311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D73513"/>
            </a:solidFill>
            <a:ln w="28575" cap="rnd" cmpd="sng">
              <a:solidFill>
                <a:srgbClr val="D735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endParaRPr sz="1984"/>
            </a:p>
          </p:txBody>
        </p:sp>
        <p:sp>
          <p:nvSpPr>
            <p:cNvPr id="366" name="Google Shape;366;p26"/>
            <p:cNvSpPr txBox="1"/>
            <p:nvPr/>
          </p:nvSpPr>
          <p:spPr>
            <a:xfrm>
              <a:off x="226025" y="533400"/>
              <a:ext cx="5448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r>
                <a:rPr lang="en-US" sz="3968" b="1" dirty="0">
                  <a:solidFill>
                    <a:srgbClr val="FFFACB"/>
                  </a:solidFill>
                  <a:latin typeface="Orbitron"/>
                  <a:ea typeface="Orbitron"/>
                  <a:cs typeface="Orbitron"/>
                  <a:sym typeface="Orbitron"/>
                </a:rPr>
                <a:t>Local Sponsor</a:t>
              </a:r>
              <a:endParaRPr sz="3968" b="1" dirty="0">
                <a:solidFill>
                  <a:srgbClr val="FFFACB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369" name="Google Shape;369;p26"/>
          <p:cNvSpPr txBox="1"/>
          <p:nvPr/>
        </p:nvSpPr>
        <p:spPr>
          <a:xfrm>
            <a:off x="336182" y="1848231"/>
            <a:ext cx="9408257" cy="405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</a:pPr>
            <a:r>
              <a:rPr lang="en-GB" sz="2646" dirty="0">
                <a:solidFill>
                  <a:srgbClr val="434343"/>
                </a:solidFill>
              </a:rPr>
              <a:t>Sponsor</a:t>
            </a:r>
          </a:p>
          <a:p>
            <a:pPr algn="ctr">
              <a:lnSpc>
                <a:spcPct val="115000"/>
              </a:lnSpc>
              <a:spcBef>
                <a:spcPts val="1984"/>
              </a:spcBef>
            </a:pPr>
            <a:endParaRPr lang="en-GB" sz="2646" dirty="0">
              <a:solidFill>
                <a:srgbClr val="434343"/>
              </a:solidFill>
            </a:endParaRPr>
          </a:p>
          <a:p>
            <a:pPr algn="ctr">
              <a:lnSpc>
                <a:spcPct val="115000"/>
              </a:lnSpc>
              <a:spcBef>
                <a:spcPts val="1984"/>
              </a:spcBef>
            </a:pPr>
            <a:endParaRPr lang="en-GB" sz="2646" dirty="0">
              <a:solidFill>
                <a:srgbClr val="434343"/>
              </a:solidFill>
            </a:endParaRPr>
          </a:p>
          <a:p>
            <a:pPr algn="ctr">
              <a:lnSpc>
                <a:spcPct val="115000"/>
              </a:lnSpc>
              <a:spcBef>
                <a:spcPts val="1984"/>
              </a:spcBef>
            </a:pPr>
            <a:endParaRPr lang="en-GB" sz="2646" dirty="0">
              <a:solidFill>
                <a:srgbClr val="434343"/>
              </a:solidFill>
            </a:endParaRPr>
          </a:p>
          <a:p>
            <a:pPr algn="ctr">
              <a:lnSpc>
                <a:spcPct val="115000"/>
              </a:lnSpc>
              <a:spcBef>
                <a:spcPts val="1984"/>
              </a:spcBef>
            </a:pPr>
            <a:endParaRPr lang="en-GB" sz="2646" dirty="0">
              <a:solidFill>
                <a:srgbClr val="434343"/>
              </a:solidFill>
              <a:hlinkClick r:id="rId3" action="ppaction://hlinkfile"/>
            </a:endParaRPr>
          </a:p>
          <a:p>
            <a:pPr algn="ctr">
              <a:lnSpc>
                <a:spcPct val="115000"/>
              </a:lnSpc>
              <a:spcBef>
                <a:spcPts val="1984"/>
              </a:spcBef>
            </a:pPr>
            <a:r>
              <a:rPr lang="en-GB" sz="2646" dirty="0">
                <a:solidFill>
                  <a:srgbClr val="434343"/>
                </a:solidFill>
                <a:hlinkClick r:id="rId3" action="ppaction://hlinkfile"/>
              </a:rPr>
              <a:t>Finastra.com</a:t>
            </a:r>
            <a:endParaRPr sz="2646" dirty="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  <a:spcBef>
                <a:spcPts val="441"/>
              </a:spcBef>
            </a:pPr>
            <a:endParaRPr sz="661" dirty="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endParaRPr sz="2646" dirty="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endParaRPr sz="2646" dirty="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endParaRPr sz="2646" i="1" dirty="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endParaRPr sz="2646" b="1" dirty="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endParaRPr sz="2646" dirty="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endParaRPr sz="1213" dirty="0">
              <a:solidFill>
                <a:srgbClr val="434343"/>
              </a:solidFill>
            </a:endParaRPr>
          </a:p>
          <a:p>
            <a:endParaRPr sz="1984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57A63-3229-FB17-603F-C4C34E715F2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79036" y="234705"/>
            <a:ext cx="1728000" cy="126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D2447C-CEF4-FB67-54AE-3C0260FE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019" y="3230346"/>
            <a:ext cx="4604585" cy="2332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-aqu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501</Words>
  <Application>Microsoft Office PowerPoint</Application>
  <PresentationFormat>Custom</PresentationFormat>
  <Paragraphs>75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Abadi</vt:lpstr>
      <vt:lpstr>Albany</vt:lpstr>
      <vt:lpstr>-apple-system</vt:lpstr>
      <vt:lpstr>Arial</vt:lpstr>
      <vt:lpstr>Calibri</vt:lpstr>
      <vt:lpstr>Calibri Light</vt:lpstr>
      <vt:lpstr>Orbitron</vt:lpstr>
      <vt:lpstr>Times New Roman</vt:lpstr>
      <vt:lpstr>Default</vt:lpstr>
      <vt:lpstr>lyt-aqua</vt:lpstr>
      <vt:lpstr> Software Crafters Bucharest</vt:lpstr>
      <vt:lpstr>Coderetreat 2023</vt:lpstr>
      <vt:lpstr>Agenda</vt:lpstr>
      <vt:lpstr>Prereq</vt:lpstr>
      <vt:lpstr>Coding challenge</vt:lpstr>
      <vt:lpstr>Session #1</vt:lpstr>
      <vt:lpstr>Session #2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</dc:title>
  <dc:creator>Adelina</dc:creator>
  <cp:lastModifiedBy>Stanciu, Adelina</cp:lastModifiedBy>
  <cp:revision>65</cp:revision>
  <dcterms:created xsi:type="dcterms:W3CDTF">2019-12-07T00:57:07Z</dcterms:created>
  <dcterms:modified xsi:type="dcterms:W3CDTF">2023-12-04T16:33:28Z</dcterms:modified>
</cp:coreProperties>
</file>