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4" r:id="rId2"/>
    <p:sldId id="275" r:id="rId3"/>
    <p:sldId id="356" r:id="rId4"/>
    <p:sldId id="357" r:id="rId5"/>
    <p:sldId id="358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26" r:id="rId16"/>
    <p:sldId id="327" r:id="rId17"/>
    <p:sldId id="328" r:id="rId18"/>
    <p:sldId id="329" r:id="rId19"/>
    <p:sldId id="330" r:id="rId20"/>
    <p:sldId id="331" r:id="rId21"/>
    <p:sldId id="354" r:id="rId22"/>
    <p:sldId id="333" r:id="rId23"/>
    <p:sldId id="335" r:id="rId24"/>
    <p:sldId id="336" r:id="rId25"/>
    <p:sldId id="337" r:id="rId26"/>
    <p:sldId id="343" r:id="rId27"/>
    <p:sldId id="35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55" autoAdjust="0"/>
  </p:normalViewPr>
  <p:slideViewPr>
    <p:cSldViewPr>
      <p:cViewPr>
        <p:scale>
          <a:sx n="50" d="100"/>
          <a:sy n="50" d="100"/>
        </p:scale>
        <p:origin x="-1888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24E20-BAC6-4DE6-9E2E-C13BC74BA7CB}" type="datetimeFigureOut">
              <a:rPr lang="en-US" smtClean="0"/>
              <a:pPr/>
              <a:t>7/21/14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ADB4E-8E62-4C83-9477-B3DFAB5FFF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Iterative, recursive partitioning of the input records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Splits use either categorical or numerical inputs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Classify into majority class at terminal nodes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B1C2DB-A052-4AA6-89CD-AF22FE0C9D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Combines predictions made by multiple decision trees, where each tree is generated based on the values of an independent set of random vectors. 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Each decision tree used a random vector that is generated from some fixed probability distribution.  The first approach is to randomly select F input features to split at each node of the decision tree.  The decision to split a node is then determined from the selected F features.  The tree is grown to its entirety without pruning 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The predictions are combined using a majority voting scheme.  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DD6B3A-DB6A-411F-BF0C-7728F313B2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ADB4E-8E62-4C83-9477-B3DFAB5FFFC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03C3-23F2-4546-9816-1C359F7A7DAE}" type="datetime1">
              <a:rPr lang="en-US" altLang="zh-CN" smtClean="0"/>
              <a:pPr/>
              <a:t>7/21/14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A0D3-06E8-4C77-ADE5-E7FC1ACC2033}" type="datetime1">
              <a:rPr lang="en-US" altLang="zh-CN" smtClean="0"/>
              <a:pPr/>
              <a:t>7/21/14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3FE0-6DD2-4D5A-A4C6-5149589D48F3}" type="datetime1">
              <a:rPr lang="en-US" altLang="zh-CN" smtClean="0"/>
              <a:pPr/>
              <a:t>7/21/14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3C27-A268-408F-9BE8-6E258A3BC001}" type="datetime1">
              <a:rPr lang="en-US" smtClean="0"/>
              <a:pPr/>
              <a:t>7/21/14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000" baseline="0" smtClean="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§"/>
              <a:defRPr/>
            </a:lvl1pPr>
            <a:lvl2pPr>
              <a:buClr>
                <a:srgbClr val="0000FF"/>
              </a:buCl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07A-C937-4873-AE81-A3092074F109}" type="datetime1">
              <a:rPr lang="en-US" smtClean="0"/>
              <a:pPr/>
              <a:t>7/21/14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914400"/>
            <a:ext cx="8229600" cy="533400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None/>
              <a:defRPr sz="2400" baseline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Clr>
                <a:srgbClr val="0000FF"/>
              </a:buCl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Line 2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000" baseline="0" smtClean="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7AE3-EABD-48DA-915A-75146DA10640}" type="datetime1">
              <a:rPr lang="en-US" altLang="zh-CN" smtClean="0"/>
              <a:pPr/>
              <a:t>7/21/14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D4B0-3CF8-4543-BD54-B92145CF1799}" type="datetime1">
              <a:rPr lang="en-US" altLang="zh-CN" smtClean="0"/>
              <a:pPr/>
              <a:t>7/21/14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2177-0AAD-4B14-9E60-9B02C2EEE0BF}" type="datetime1">
              <a:rPr lang="en-US" altLang="zh-CN" smtClean="0"/>
              <a:pPr/>
              <a:t>7/21/14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35E-C75A-4955-A7C2-A6FB1D414504}" type="datetime1">
              <a:rPr lang="en-US" altLang="zh-CN" smtClean="0"/>
              <a:pPr/>
              <a:t>7/21/14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0CFF-2DDB-4E6B-B760-26D3015ACD84}" type="datetime1">
              <a:rPr lang="en-US" altLang="zh-CN" smtClean="0"/>
              <a:pPr/>
              <a:t>7/21/14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4-767B-4823-B85C-6D064827B2F7}" type="datetime1">
              <a:rPr lang="en-US" altLang="zh-CN" smtClean="0"/>
              <a:pPr/>
              <a:t>7/21/14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9446-DEC0-4A48-8E57-FB977440A96F}" type="datetime1">
              <a:rPr lang="en-US" altLang="zh-CN" smtClean="0"/>
              <a:pPr/>
              <a:t>7/21/14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2817-A8F0-4873-9056-4173847DA2D3}" type="datetime1">
              <a:rPr lang="en-US" altLang="zh-CN" smtClean="0"/>
              <a:pPr/>
              <a:t>7/21/14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DD68-8AEF-4CD3-9FE9-BBCAF7E076A6}" type="datetime1">
              <a:rPr lang="en-US" altLang="zh-CN" smtClean="0"/>
              <a:pPr/>
              <a:t>7/21/14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Variable </a:t>
            </a:r>
            <a:r>
              <a:rPr lang="en-US" sz="2800" b="1" dirty="0" smtClean="0"/>
              <a:t>Ranking</a:t>
            </a:r>
            <a:r>
              <a:rPr lang="en-US" altLang="zh-CN" sz="2800" dirty="0" smtClean="0"/>
              <a:t> and </a:t>
            </a:r>
            <a:r>
              <a:rPr lang="en-US" sz="2800" b="1" dirty="0" smtClean="0"/>
              <a:t>Selection</a:t>
            </a:r>
            <a:br>
              <a:rPr lang="en-US" sz="2800" b="1" dirty="0" smtClean="0"/>
            </a:br>
            <a:r>
              <a:rPr lang="en-US" sz="2800" dirty="0" smtClean="0"/>
              <a:t>via Random Forests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Houtao Deng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Notation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sz="2600" dirty="0" smtClean="0"/>
              <a:t>A random sample </a:t>
            </a:r>
            <a:r>
              <a:rPr lang="en-US" altLang="zh-CN" sz="2600" b="1" i="1" dirty="0" smtClean="0"/>
              <a:t>d</a:t>
            </a:r>
            <a:r>
              <a:rPr lang="en-US" altLang="zh-CN" sz="2600" b="1" i="1" baseline="-25000" dirty="0" smtClean="0"/>
              <a:t>i</a:t>
            </a:r>
            <a:r>
              <a:rPr lang="en-US" altLang="zh-CN" sz="2600" dirty="0" smtClean="0"/>
              <a:t> from the training data </a:t>
            </a:r>
            <a:r>
              <a:rPr lang="en-US" altLang="zh-CN" sz="2600" b="1" i="1" dirty="0" smtClean="0"/>
              <a:t>D</a:t>
            </a:r>
            <a:r>
              <a:rPr lang="en-US" altLang="zh-CN" sz="2600" dirty="0" smtClean="0"/>
              <a:t> is used growing a random tree </a:t>
            </a:r>
            <a:r>
              <a:rPr lang="en-US" altLang="zh-CN" sz="2600" b="1" i="1" dirty="0" err="1" smtClean="0"/>
              <a:t>i</a:t>
            </a:r>
            <a:r>
              <a:rPr lang="en-US" altLang="zh-CN" sz="2600" dirty="0" smtClean="0"/>
              <a:t>.</a:t>
            </a:r>
          </a:p>
          <a:p>
            <a:pPr lvl="1"/>
            <a:r>
              <a:rPr lang="en-US" altLang="zh-CN" sz="2600" b="1" i="1" dirty="0" smtClean="0"/>
              <a:t>d</a:t>
            </a:r>
            <a:r>
              <a:rPr lang="en-US" altLang="zh-CN" sz="2600" b="1" i="1" baseline="-25000" dirty="0" smtClean="0"/>
              <a:t>-</a:t>
            </a:r>
            <a:r>
              <a:rPr lang="en-US" altLang="zh-CN" sz="2600" b="1" i="1" baseline="-25000" dirty="0" err="1" smtClean="0"/>
              <a:t>i</a:t>
            </a:r>
            <a:r>
              <a:rPr lang="en-US" altLang="zh-CN" sz="2600" b="1" i="1" baseline="-25000" dirty="0" smtClean="0"/>
              <a:t>  </a:t>
            </a:r>
            <a:r>
              <a:rPr lang="en-US" altLang="zh-CN" sz="2600" dirty="0" smtClean="0"/>
              <a:t>= </a:t>
            </a:r>
            <a:r>
              <a:rPr lang="en-US" altLang="zh-CN" sz="2600" b="1" i="1" dirty="0" smtClean="0"/>
              <a:t>D</a:t>
            </a:r>
            <a:r>
              <a:rPr lang="en-US" altLang="zh-CN" sz="2600" dirty="0" smtClean="0"/>
              <a:t> – </a:t>
            </a:r>
            <a:r>
              <a:rPr lang="en-US" altLang="zh-CN" sz="2600" b="1" i="1" dirty="0" err="1" smtClean="0"/>
              <a:t>d</a:t>
            </a:r>
            <a:r>
              <a:rPr lang="en-US" altLang="zh-CN" sz="2600" b="1" i="1" baseline="-25000" dirty="0" err="1" smtClean="0"/>
              <a:t>i</a:t>
            </a:r>
            <a:r>
              <a:rPr lang="en-US" altLang="zh-CN" sz="2600" b="1" i="1" baseline="-25000" dirty="0" smtClean="0"/>
              <a:t>  </a:t>
            </a:r>
            <a:r>
              <a:rPr lang="en-US" altLang="zh-CN" sz="2600" dirty="0" smtClean="0"/>
              <a:t>(out-of-bag )</a:t>
            </a:r>
          </a:p>
          <a:p>
            <a:r>
              <a:rPr lang="en-US" dirty="0" smtClean="0"/>
              <a:t>Intuition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sz="2600" dirty="0" smtClean="0"/>
              <a:t>Random Forest is greedy in that: </a:t>
            </a:r>
            <a:r>
              <a:rPr lang="en-US" altLang="zh-CN" sz="2600" b="1" i="1" dirty="0" smtClean="0"/>
              <a:t>d</a:t>
            </a:r>
            <a:r>
              <a:rPr lang="en-US" altLang="zh-CN" sz="2600" b="1" i="1" baseline="-25000" dirty="0" smtClean="0"/>
              <a:t>i</a:t>
            </a:r>
            <a:r>
              <a:rPr lang="en-US" altLang="zh-CN" sz="2600" dirty="0" smtClean="0"/>
              <a:t>  is used for selecting the splitting variable at each node, but also used for selecting the splitting value of that variable. </a:t>
            </a:r>
          </a:p>
          <a:p>
            <a:pPr lvl="1"/>
            <a:r>
              <a:rPr lang="en-US" altLang="zh-CN" sz="2600" dirty="0" smtClean="0"/>
              <a:t>OOB Forest is try to make the RF less greedy by using </a:t>
            </a:r>
            <a:r>
              <a:rPr lang="en-US" altLang="zh-CN" sz="2600" b="1" i="1" dirty="0" smtClean="0"/>
              <a:t>d</a:t>
            </a:r>
            <a:r>
              <a:rPr lang="en-US" altLang="zh-CN" sz="2600" b="1" i="1" baseline="-25000" dirty="0" smtClean="0"/>
              <a:t>-</a:t>
            </a:r>
            <a:r>
              <a:rPr lang="en-US" altLang="zh-CN" sz="2600" b="1" i="1" baseline="-25000" dirty="0" err="1" smtClean="0"/>
              <a:t>i</a:t>
            </a:r>
            <a:r>
              <a:rPr lang="en-US" sz="2600" dirty="0" smtClean="0"/>
              <a:t>  to decide the splitting variable and using </a:t>
            </a:r>
            <a:r>
              <a:rPr lang="en-US" altLang="zh-CN" sz="2600" b="1" i="1" dirty="0" smtClean="0"/>
              <a:t>d</a:t>
            </a:r>
            <a:r>
              <a:rPr lang="en-US" altLang="zh-CN" sz="2600" b="1" i="1" baseline="-25000" dirty="0" smtClean="0"/>
              <a:t>i</a:t>
            </a:r>
            <a:r>
              <a:rPr lang="en-US" altLang="zh-CN" sz="2600" dirty="0" smtClean="0"/>
              <a:t> to decide the splitting value of that variable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 smtClean="0"/>
              <a:t>Solution 1: OOB Forest </a:t>
            </a:r>
            <a:r>
              <a:rPr lang="en-US" altLang="zh-CN" baseline="30000" dirty="0" smtClean="0"/>
              <a:t>[H. Deng, G. </a:t>
            </a:r>
            <a:r>
              <a:rPr lang="en-US" altLang="zh-CN" baseline="30000" dirty="0" err="1" smtClean="0"/>
              <a:t>Runger</a:t>
            </a:r>
            <a:r>
              <a:rPr lang="en-US" altLang="zh-CN" baseline="30000" dirty="0" smtClean="0"/>
              <a:t> 2011]</a:t>
            </a:r>
            <a:endParaRPr lang="en-US" baseline="300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4495800"/>
            <a:ext cx="5943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4419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259632" y="3284984"/>
          <a:ext cx="3240360" cy="221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3" name="Visio" r:id="rId3" imgW="2722161" imgH="1892090" progId="Visio.Drawing.11">
                  <p:embed/>
                </p:oleObj>
              </mc:Choice>
              <mc:Fallback>
                <p:oleObj name="Visio" r:id="rId3" imgW="2722161" imgH="189209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84984"/>
                        <a:ext cx="3240360" cy="2212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1" name="Object 3"/>
          <p:cNvGraphicFramePr>
            <a:graphicFrameLocks noChangeAspect="1"/>
          </p:cNvGraphicFramePr>
          <p:nvPr/>
        </p:nvGraphicFramePr>
        <p:xfrm>
          <a:off x="5423929" y="3326754"/>
          <a:ext cx="3208715" cy="2190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4" name="Visio" r:id="rId5" imgW="2722161" imgH="1892090" progId="Visio.Drawing.11">
                  <p:embed/>
                </p:oleObj>
              </mc:Choice>
              <mc:Fallback>
                <p:oleObj name="Visio" r:id="rId5" imgW="2722161" imgH="189209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929" y="3326754"/>
                        <a:ext cx="3208715" cy="2190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Ranking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 smtClean="0"/>
              <a:t>Solution 1: OOB Forest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8264" y="2204864"/>
            <a:ext cx="504056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56176" y="2204864"/>
            <a:ext cx="504056" cy="3600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85428" y="1700808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/>
              <a:t>d</a:t>
            </a:r>
            <a:r>
              <a:rPr lang="en-US" altLang="zh-CN" sz="2400" b="1" i="1" baseline="-25000" dirty="0" smtClean="0"/>
              <a:t>-</a:t>
            </a:r>
            <a:r>
              <a:rPr lang="en-US" altLang="zh-CN" sz="2400" b="1" i="1" baseline="-25000" dirty="0" err="1" smtClean="0"/>
              <a:t>i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44208" y="2636912"/>
            <a:ext cx="72008" cy="93610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28184" y="5589240"/>
            <a:ext cx="1620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/>
              <a:t>OOB Forest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907704" y="5589240"/>
            <a:ext cx="2104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/>
              <a:t>Random Forest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092280" y="1700808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err="1" smtClean="0"/>
              <a:t>d</a:t>
            </a:r>
            <a:r>
              <a:rPr lang="en-US" altLang="zh-CN" sz="2400" b="1" i="1" baseline="-25000" dirty="0" err="1" smtClean="0"/>
              <a:t>i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164288" y="2924944"/>
            <a:ext cx="72008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07586" y="2204864"/>
            <a:ext cx="504056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5498" y="2204864"/>
            <a:ext cx="504056" cy="3600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44750" y="1700808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/>
              <a:t>d</a:t>
            </a:r>
            <a:r>
              <a:rPr lang="en-US" altLang="zh-CN" sz="2400" b="1" i="1" baseline="-25000" dirty="0" smtClean="0"/>
              <a:t>-</a:t>
            </a:r>
            <a:r>
              <a:rPr lang="en-US" altLang="zh-CN" sz="2400" b="1" i="1" baseline="-25000" dirty="0" err="1" smtClean="0"/>
              <a:t>i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2951602" y="1700808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err="1" smtClean="0"/>
              <a:t>d</a:t>
            </a:r>
            <a:r>
              <a:rPr lang="en-US" altLang="zh-CN" sz="2400" b="1" i="1" baseline="-25000" dirty="0" err="1" smtClean="0"/>
              <a:t>i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023610" y="2996952"/>
            <a:ext cx="36222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411760" y="2996952"/>
            <a:ext cx="468270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Ranking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/>
          <a:lstStyle/>
          <a:p>
            <a:r>
              <a:rPr lang="en-US" sz="1800" dirty="0" smtClean="0"/>
              <a:t>Intuition</a:t>
            </a:r>
            <a:r>
              <a:rPr lang="en-US" altLang="zh-CN" sz="1800" dirty="0" smtClean="0"/>
              <a:t>: </a:t>
            </a:r>
          </a:p>
          <a:p>
            <a:pPr lvl="1"/>
            <a:r>
              <a:rPr lang="en-US" sz="1600" dirty="0" smtClean="0"/>
              <a:t>An informative variable </a:t>
            </a:r>
            <a:r>
              <a:rPr lang="en-US" altLang="zh-CN" sz="1600" dirty="0" smtClean="0"/>
              <a:t>X</a:t>
            </a:r>
            <a:r>
              <a:rPr lang="en-US" altLang="zh-CN" sz="1600" baseline="-25000" dirty="0" smtClean="0"/>
              <a:t>i</a:t>
            </a:r>
            <a:r>
              <a:rPr lang="en-US" altLang="zh-CN" sz="1600" dirty="0" smtClean="0"/>
              <a:t> </a:t>
            </a:r>
            <a:r>
              <a:rPr lang="en-US" sz="1600" dirty="0" smtClean="0"/>
              <a:t>is expected to have a larger RF importance score than its randomly permuted version </a:t>
            </a:r>
            <a:r>
              <a:rPr lang="en-US" sz="1600" dirty="0" err="1" smtClean="0"/>
              <a:t>Z</a:t>
            </a:r>
            <a:r>
              <a:rPr lang="en-US" altLang="zh-CN" sz="1600" baseline="-25000" dirty="0" err="1" smtClean="0"/>
              <a:t>i</a:t>
            </a:r>
            <a:endParaRPr lang="en-US" sz="1600" dirty="0" smtClean="0"/>
          </a:p>
          <a:p>
            <a:pPr lvl="1"/>
            <a:r>
              <a:rPr lang="en-US" sz="1600" dirty="0" smtClean="0"/>
              <a:t>However</a:t>
            </a:r>
            <a:r>
              <a:rPr lang="en-US" altLang="zh-CN" sz="1600" dirty="0" smtClean="0"/>
              <a:t>, if </a:t>
            </a:r>
            <a:r>
              <a:rPr lang="en-US" altLang="zh-CN" sz="1600" dirty="0" err="1" smtClean="0"/>
              <a:t>Z</a:t>
            </a:r>
            <a:r>
              <a:rPr lang="en-US" altLang="zh-CN" sz="1600" baseline="-25000" dirty="0" err="1" smtClean="0"/>
              <a:t>i</a:t>
            </a:r>
            <a:r>
              <a:rPr lang="en-US" altLang="zh-CN" sz="1600" dirty="0" smtClean="0"/>
              <a:t> is a completely permuted version, any X</a:t>
            </a:r>
            <a:r>
              <a:rPr lang="en-US" altLang="zh-CN" sz="1600" baseline="-25000" dirty="0" smtClean="0"/>
              <a:t>i</a:t>
            </a:r>
            <a:r>
              <a:rPr lang="en-US" altLang="zh-CN" sz="1600" dirty="0" smtClean="0"/>
              <a:t> can easily beat </a:t>
            </a:r>
            <a:r>
              <a:rPr lang="en-US" altLang="zh-CN" sz="1600" dirty="0" err="1" smtClean="0"/>
              <a:t>Z</a:t>
            </a:r>
            <a:r>
              <a:rPr lang="en-US" altLang="zh-CN" sz="1600" baseline="-25000" dirty="0" err="1" smtClean="0"/>
              <a:t>i</a:t>
            </a:r>
            <a:r>
              <a:rPr lang="en-US" altLang="zh-CN" sz="1600" baseline="-25000" dirty="0" smtClean="0"/>
              <a:t> </a:t>
            </a:r>
            <a:r>
              <a:rPr lang="en-US" altLang="zh-CN" sz="1600" dirty="0" smtClean="0"/>
              <a:t>. And thus partial permutation of X</a:t>
            </a:r>
            <a:r>
              <a:rPr lang="en-US" altLang="zh-CN" sz="1600" baseline="-25000" dirty="0" smtClean="0"/>
              <a:t>i</a:t>
            </a:r>
            <a:r>
              <a:rPr lang="en-US" altLang="zh-CN" sz="1600" dirty="0" smtClean="0"/>
              <a:t>  is used in this approach: permute </a:t>
            </a:r>
            <a:r>
              <a:rPr lang="el-GR" altLang="zh-CN" sz="1600" dirty="0" smtClean="0"/>
              <a:t>δ</a:t>
            </a:r>
            <a:r>
              <a:rPr lang="en-US" altLang="zh-CN" sz="1600" dirty="0" smtClean="0"/>
              <a:t> (0%-100%) of the rows of X</a:t>
            </a:r>
            <a:r>
              <a:rPr lang="en-US" altLang="zh-CN" sz="1600" baseline="-25000" dirty="0" smtClean="0"/>
              <a:t>i</a:t>
            </a:r>
            <a:r>
              <a:rPr lang="en-US" altLang="zh-CN" sz="1600" dirty="0" smtClean="0"/>
              <a:t> </a:t>
            </a:r>
            <a:endParaRPr lang="en-US" altLang="zh-CN" sz="2400" dirty="0" smtClean="0"/>
          </a:p>
          <a:p>
            <a:r>
              <a:rPr lang="en-US" altLang="zh-CN" sz="1800" dirty="0" smtClean="0"/>
              <a:t>Procedure:</a:t>
            </a:r>
          </a:p>
          <a:p>
            <a:pPr lvl="1"/>
            <a:r>
              <a:rPr lang="en-US" altLang="zh-CN" sz="1400" dirty="0" smtClean="0"/>
              <a:t>Permute </a:t>
            </a:r>
            <a:r>
              <a:rPr lang="el-GR" altLang="zh-CN" sz="1400" dirty="0" smtClean="0"/>
              <a:t>δ</a:t>
            </a:r>
            <a:r>
              <a:rPr lang="en-US" altLang="zh-CN" sz="1400" dirty="0" smtClean="0"/>
              <a:t> (percentage)  rows of variable X</a:t>
            </a:r>
            <a:r>
              <a:rPr lang="en-US" altLang="zh-CN" sz="1400" baseline="-25000" dirty="0" smtClean="0"/>
              <a:t>i</a:t>
            </a:r>
            <a:r>
              <a:rPr lang="en-US" altLang="zh-CN" sz="1400" dirty="0" smtClean="0"/>
              <a:t>  to </a:t>
            </a:r>
            <a:r>
              <a:rPr lang="en-US" sz="1400" dirty="0" err="1" smtClean="0"/>
              <a:t>Z</a:t>
            </a:r>
            <a:r>
              <a:rPr lang="en-US" altLang="zh-CN" sz="1400" baseline="-25000" dirty="0" err="1" smtClean="0"/>
              <a:t>i</a:t>
            </a:r>
            <a:endParaRPr lang="en-US" altLang="zh-CN" sz="1400" baseline="-25000" dirty="0" smtClean="0"/>
          </a:p>
          <a:p>
            <a:pPr lvl="1"/>
            <a:r>
              <a:rPr lang="en-US" altLang="zh-CN" sz="1400" dirty="0" smtClean="0"/>
              <a:t>Augment the original data set [X,Y] to [X,Z,Y], where X and Z are the predictor variables, and Y is still the response variable</a:t>
            </a:r>
          </a:p>
          <a:p>
            <a:pPr lvl="1"/>
            <a:r>
              <a:rPr lang="en-US" altLang="zh-CN" sz="1400" dirty="0" smtClean="0"/>
              <a:t>Build R replicates of random forests on [X,Z,Y]; and calculate the importance of X</a:t>
            </a:r>
            <a:r>
              <a:rPr lang="en-US" altLang="zh-CN" sz="1400" baseline="-25000" dirty="0" smtClean="0"/>
              <a:t>i</a:t>
            </a:r>
            <a:r>
              <a:rPr lang="en-US" altLang="zh-CN" sz="1400" dirty="0" smtClean="0"/>
              <a:t> as:</a:t>
            </a:r>
          </a:p>
          <a:p>
            <a:pPr lvl="1"/>
            <a:endParaRPr lang="en-US" altLang="zh-CN" sz="2000" dirty="0" smtClean="0"/>
          </a:p>
          <a:p>
            <a:pPr lvl="1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 smtClean="0"/>
              <a:t>Solution 2: </a:t>
            </a:r>
            <a:r>
              <a:rPr lang="en-US" altLang="zh-CN" dirty="0" err="1" smtClean="0"/>
              <a:t>pForest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[H. Deng, G. </a:t>
            </a:r>
            <a:r>
              <a:rPr lang="en-US" altLang="zh-CN" baseline="30000" dirty="0" err="1" smtClean="0"/>
              <a:t>Runger</a:t>
            </a:r>
            <a:r>
              <a:rPr lang="en-US" altLang="zh-CN" baseline="30000" dirty="0" smtClean="0"/>
              <a:t> 2011]</a:t>
            </a:r>
            <a:endParaRPr lang="en-US" baseline="30000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08304" y="2564904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Partial permute</a:t>
            </a:r>
            <a:r>
              <a:rPr lang="el-GR" altLang="zh-CN" sz="1400" dirty="0" smtClean="0">
                <a:solidFill>
                  <a:srgbClr val="FF0000"/>
                </a:solidFill>
              </a:rPr>
              <a:t> 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l-GR" altLang="zh-CN" sz="1400" dirty="0" smtClean="0">
                <a:solidFill>
                  <a:srgbClr val="FF0000"/>
                </a:solidFill>
              </a:rPr>
              <a:t>δ </a:t>
            </a:r>
            <a:r>
              <a:rPr lang="en-US" altLang="zh-CN" sz="1400" dirty="0" smtClean="0">
                <a:solidFill>
                  <a:srgbClr val="FF0000"/>
                </a:solidFill>
              </a:rPr>
              <a:t>=60%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08304" y="3356992"/>
            <a:ext cx="720080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554688" y="2780928"/>
          <a:ext cx="609600" cy="142875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210872" y="2780928"/>
          <a:ext cx="609600" cy="142875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0353" name="Object 8"/>
          <p:cNvGraphicFramePr>
            <a:graphicFrameLocks noChangeAspect="1"/>
          </p:cNvGraphicFramePr>
          <p:nvPr/>
        </p:nvGraphicFramePr>
        <p:xfrm>
          <a:off x="1473200" y="4797425"/>
          <a:ext cx="42037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56" name="Equation" r:id="rId3" imgW="2514600" imgH="431640" progId="Equation.3">
                  <p:embed/>
                </p:oleObj>
              </mc:Choice>
              <mc:Fallback>
                <p:oleObj name="Equation" r:id="rId3" imgW="25146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797425"/>
                        <a:ext cx="42037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Callout 1 41"/>
          <p:cNvSpPr/>
          <p:nvPr/>
        </p:nvSpPr>
        <p:spPr>
          <a:xfrm>
            <a:off x="3635896" y="5373216"/>
            <a:ext cx="1872208" cy="360040"/>
          </a:xfrm>
          <a:prstGeom prst="borderCallout1">
            <a:avLst>
              <a:gd name="adj1" fmla="val 48274"/>
              <a:gd name="adj2" fmla="val -4468"/>
              <a:gd name="adj3" fmla="val -11201"/>
              <a:gd name="adj4" fmla="val -18803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: indicator function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Ranking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 smtClean="0"/>
              <a:t>Selection of </a:t>
            </a:r>
            <a:r>
              <a:rPr lang="el-GR" altLang="zh-CN" dirty="0" smtClean="0"/>
              <a:t>δ</a:t>
            </a:r>
            <a:r>
              <a:rPr lang="en-US" altLang="zh-CN" dirty="0" smtClean="0"/>
              <a:t> of </a:t>
            </a:r>
            <a:r>
              <a:rPr lang="en-US" altLang="zh-CN" dirty="0" err="1" smtClean="0"/>
              <a:t>pForest</a:t>
            </a:r>
            <a:r>
              <a:rPr lang="en-US" altLang="zh-CN" dirty="0" smtClean="0"/>
              <a:t> </a:t>
            </a:r>
            <a:endParaRPr lang="en-US" dirty="0"/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00808"/>
            <a:ext cx="4973737" cy="45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3203848" y="5445224"/>
            <a:ext cx="360040" cy="64807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Ranking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899592" y="1700808"/>
            <a:ext cx="3024336" cy="2232248"/>
            <a:chOff x="4876898" y="2057400"/>
            <a:chExt cx="3630577" cy="3624274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898" y="2057400"/>
              <a:ext cx="3630577" cy="3624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矩形 64"/>
            <p:cNvSpPr/>
            <p:nvPr/>
          </p:nvSpPr>
          <p:spPr>
            <a:xfrm>
              <a:off x="5410200" y="2514600"/>
              <a:ext cx="1066800" cy="3048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矩形 64"/>
            <p:cNvSpPr/>
            <p:nvPr/>
          </p:nvSpPr>
          <p:spPr>
            <a:xfrm>
              <a:off x="6248400" y="3429000"/>
              <a:ext cx="457200" cy="304800"/>
            </a:xfrm>
            <a:prstGeom prst="rect">
              <a:avLst/>
            </a:prstGeom>
            <a:noFill/>
            <a:ln w="22225">
              <a:solidFill>
                <a:srgbClr val="3AC0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矩形 64"/>
            <p:cNvSpPr/>
            <p:nvPr/>
          </p:nvSpPr>
          <p:spPr>
            <a:xfrm>
              <a:off x="6477000" y="3886200"/>
              <a:ext cx="457200" cy="304800"/>
            </a:xfrm>
            <a:prstGeom prst="rect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矩形 64"/>
            <p:cNvSpPr/>
            <p:nvPr/>
          </p:nvSpPr>
          <p:spPr>
            <a:xfrm>
              <a:off x="6781800" y="4800600"/>
              <a:ext cx="1371600" cy="304800"/>
            </a:xfrm>
            <a:prstGeom prst="rect">
              <a:avLst/>
            </a:prstGeom>
            <a:noFill/>
            <a:ln w="222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4427984" y="1700808"/>
            <a:ext cx="2952328" cy="2016224"/>
            <a:chOff x="4214810" y="2000240"/>
            <a:chExt cx="4593827" cy="350046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4810" y="2000240"/>
              <a:ext cx="4593827" cy="3500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矩形 64"/>
            <p:cNvSpPr/>
            <p:nvPr/>
          </p:nvSpPr>
          <p:spPr>
            <a:xfrm>
              <a:off x="4800600" y="2590800"/>
              <a:ext cx="1295400" cy="1524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 64"/>
            <p:cNvSpPr/>
            <p:nvPr/>
          </p:nvSpPr>
          <p:spPr>
            <a:xfrm>
              <a:off x="6019800" y="4343400"/>
              <a:ext cx="304800" cy="533400"/>
            </a:xfrm>
            <a:prstGeom prst="rect">
              <a:avLst/>
            </a:prstGeom>
            <a:noFill/>
            <a:ln w="22225">
              <a:solidFill>
                <a:srgbClr val="3AC0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64"/>
            <p:cNvSpPr/>
            <p:nvPr/>
          </p:nvSpPr>
          <p:spPr>
            <a:xfrm>
              <a:off x="6400800" y="4343400"/>
              <a:ext cx="228600" cy="533400"/>
            </a:xfrm>
            <a:prstGeom prst="rect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64"/>
            <p:cNvSpPr/>
            <p:nvPr/>
          </p:nvSpPr>
          <p:spPr>
            <a:xfrm>
              <a:off x="6705600" y="4572000"/>
              <a:ext cx="1676400" cy="609600"/>
            </a:xfrm>
            <a:prstGeom prst="rect">
              <a:avLst/>
            </a:prstGeom>
            <a:noFill/>
            <a:ln w="222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572000" y="4005064"/>
            <a:ext cx="2808312" cy="2016224"/>
            <a:chOff x="4038600" y="1857364"/>
            <a:chExt cx="4876800" cy="3876675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8600" y="1857364"/>
              <a:ext cx="4876800" cy="387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矩形 64"/>
            <p:cNvSpPr/>
            <p:nvPr/>
          </p:nvSpPr>
          <p:spPr>
            <a:xfrm>
              <a:off x="4572000" y="2438400"/>
              <a:ext cx="1371600" cy="13716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64"/>
            <p:cNvSpPr/>
            <p:nvPr/>
          </p:nvSpPr>
          <p:spPr>
            <a:xfrm>
              <a:off x="5943600" y="4495800"/>
              <a:ext cx="381000" cy="533400"/>
            </a:xfrm>
            <a:prstGeom prst="rect">
              <a:avLst/>
            </a:prstGeom>
            <a:noFill/>
            <a:ln w="22225">
              <a:solidFill>
                <a:srgbClr val="3AC0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矩形 64"/>
            <p:cNvSpPr/>
            <p:nvPr/>
          </p:nvSpPr>
          <p:spPr>
            <a:xfrm>
              <a:off x="6324600" y="4953000"/>
              <a:ext cx="304800" cy="304800"/>
            </a:xfrm>
            <a:prstGeom prst="rect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64"/>
            <p:cNvSpPr/>
            <p:nvPr/>
          </p:nvSpPr>
          <p:spPr>
            <a:xfrm>
              <a:off x="6705600" y="5105400"/>
              <a:ext cx="1981200" cy="152400"/>
            </a:xfrm>
            <a:prstGeom prst="rect">
              <a:avLst/>
            </a:prstGeom>
            <a:noFill/>
            <a:ln w="222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34"/>
          <p:cNvGrpSpPr/>
          <p:nvPr/>
        </p:nvGrpSpPr>
        <p:grpSpPr>
          <a:xfrm>
            <a:off x="1043608" y="3933056"/>
            <a:ext cx="2808312" cy="2232248"/>
            <a:chOff x="4143372" y="1928802"/>
            <a:chExt cx="4930662" cy="3786214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43372" y="1928802"/>
              <a:ext cx="4930662" cy="3786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64"/>
            <p:cNvSpPr/>
            <p:nvPr/>
          </p:nvSpPr>
          <p:spPr>
            <a:xfrm>
              <a:off x="6019800" y="2743200"/>
              <a:ext cx="381000" cy="381000"/>
            </a:xfrm>
            <a:prstGeom prst="rect">
              <a:avLst/>
            </a:prstGeom>
            <a:noFill/>
            <a:ln w="22225">
              <a:solidFill>
                <a:srgbClr val="3AC0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64"/>
            <p:cNvSpPr/>
            <p:nvPr/>
          </p:nvSpPr>
          <p:spPr>
            <a:xfrm>
              <a:off x="6400800" y="3276600"/>
              <a:ext cx="304800" cy="1295400"/>
            </a:xfrm>
            <a:prstGeom prst="rect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64"/>
            <p:cNvSpPr/>
            <p:nvPr/>
          </p:nvSpPr>
          <p:spPr>
            <a:xfrm>
              <a:off x="6705600" y="4876800"/>
              <a:ext cx="1981200" cy="457200"/>
            </a:xfrm>
            <a:prstGeom prst="rect">
              <a:avLst/>
            </a:prstGeom>
            <a:noFill/>
            <a:ln w="222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64"/>
            <p:cNvSpPr/>
            <p:nvPr/>
          </p:nvSpPr>
          <p:spPr>
            <a:xfrm>
              <a:off x="4716016" y="2420888"/>
              <a:ext cx="1379984" cy="246112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287810" y="1854116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2431826" y="242088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2656234" y="271821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3707904" y="3284984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2483768" y="436510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2656234" y="487845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3635896" y="551723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5744194" y="207014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5220072" y="306896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5940152" y="263691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60" name="Rectangle 59"/>
          <p:cNvSpPr/>
          <p:nvPr/>
        </p:nvSpPr>
        <p:spPr>
          <a:xfrm>
            <a:off x="7164288" y="350100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5672186" y="4158372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5292080" y="52292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6012160" y="515719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64" name="Rectangle 63"/>
          <p:cNvSpPr/>
          <p:nvPr/>
        </p:nvSpPr>
        <p:spPr>
          <a:xfrm>
            <a:off x="7380312" y="551723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5220072" y="1556792"/>
            <a:ext cx="19113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252926" y="3851756"/>
            <a:ext cx="19113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OOB Forest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940558" y="3851756"/>
            <a:ext cx="19113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pForest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195736" y="413978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1691680" y="1556792"/>
            <a:ext cx="19113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Expected Pattern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742650"/>
            <a:ext cx="3384376" cy="132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Selection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99592" y="2996952"/>
            <a:ext cx="7272808" cy="2376264"/>
          </a:xfrm>
        </p:spPr>
        <p:txBody>
          <a:bodyPr>
            <a:normAutofit fontScale="25000" lnSpcReduction="20000"/>
          </a:bodyPr>
          <a:lstStyle/>
          <a:p>
            <a:endParaRPr lang="en-US" sz="4500" dirty="0" smtClean="0"/>
          </a:p>
          <a:p>
            <a:r>
              <a:rPr lang="en-US" sz="9600" dirty="0" smtClean="0"/>
              <a:t>Objective</a:t>
            </a:r>
            <a:r>
              <a:rPr lang="en-US" altLang="zh-CN" sz="9600" dirty="0" smtClean="0"/>
              <a:t>: find a</a:t>
            </a:r>
            <a:r>
              <a:rPr lang="en-US" sz="9600" dirty="0" smtClean="0"/>
              <a:t> minimum set of variables that contain all the information about predicting Y</a:t>
            </a:r>
            <a:r>
              <a:rPr lang="en-US" altLang="zh-CN" sz="9600" dirty="0" smtClean="0"/>
              <a:t>.  </a:t>
            </a:r>
          </a:p>
          <a:p>
            <a:endParaRPr lang="en-US" altLang="zh-CN" sz="9600" dirty="0" smtClean="0"/>
          </a:p>
          <a:p>
            <a:r>
              <a:rPr lang="en-US" altLang="zh-CN" sz="9600" dirty="0" smtClean="0"/>
              <a:t>In practice, empirical errors from a classifier are often used as the evaluation criterion: </a:t>
            </a:r>
          </a:p>
          <a:p>
            <a:pPr>
              <a:buNone/>
            </a:pPr>
            <a:r>
              <a:rPr lang="en-US" altLang="zh-CN" sz="9600" dirty="0" smtClean="0"/>
              <a:t>	less error rate -&gt; more information in the variables</a:t>
            </a:r>
          </a:p>
          <a:p>
            <a:endParaRPr lang="en-US" sz="9600" dirty="0" smtClean="0"/>
          </a:p>
          <a:p>
            <a:r>
              <a:rPr lang="en-US" sz="9600" dirty="0" smtClean="0"/>
              <a:t>2</a:t>
            </a:r>
            <a:r>
              <a:rPr lang="en-US" sz="9600" baseline="30000" dirty="0" smtClean="0"/>
              <a:t>P</a:t>
            </a:r>
            <a:r>
              <a:rPr lang="en-US" sz="9600" dirty="0" smtClean="0"/>
              <a:t> combinations of variable subsets</a:t>
            </a:r>
            <a:r>
              <a:rPr lang="en-US" altLang="zh-CN" sz="9600" dirty="0" smtClean="0"/>
              <a:t>. </a:t>
            </a:r>
            <a:endParaRPr lang="en-US" sz="9600" baseline="30000" dirty="0" smtClean="0"/>
          </a:p>
          <a:p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Variable selection</a:t>
            </a:r>
            <a:r>
              <a:rPr lang="en-US" altLang="zh-CN" dirty="0" smtClean="0"/>
              <a:t>: Markov blanket criterion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Selection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7776864" cy="158417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000" b="1" dirty="0" smtClean="0"/>
              <a:t>Relevancy</a:t>
            </a:r>
            <a:r>
              <a:rPr lang="en-US" altLang="zh-CN" sz="2000" dirty="0" smtClean="0"/>
              <a:t>: </a:t>
            </a:r>
            <a:r>
              <a:rPr lang="en-US" altLang="zh-CN" sz="2100" dirty="0" smtClean="0"/>
              <a:t>contribution of a predictor variable regarding predicting the response variable</a:t>
            </a:r>
          </a:p>
          <a:p>
            <a:r>
              <a:rPr lang="en-US" sz="2000" b="1" dirty="0" smtClean="0"/>
              <a:t>Redundancy</a:t>
            </a:r>
            <a:r>
              <a:rPr lang="en-US" altLang="zh-CN" sz="2000" dirty="0" smtClean="0"/>
              <a:t>: similarity between two predictor variables regarding predicting the response variable</a:t>
            </a:r>
            <a:endParaRPr lang="en-US" sz="2000" baseline="30000" dirty="0" smtClean="0"/>
          </a:p>
          <a:p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Relevancy and redundancy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7584" y="3212976"/>
            <a:ext cx="2520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Variable Ranking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2160" y="3789040"/>
            <a:ext cx="7200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endParaRPr lang="en-US" sz="2400" b="1" baseline="-25000" dirty="0" smtClean="0">
              <a:solidFill>
                <a:srgbClr val="0033CC"/>
              </a:solidFill>
            </a:endParaRPr>
          </a:p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endParaRPr lang="en-US" sz="2400" b="1" baseline="-25000" dirty="0" smtClean="0">
              <a:solidFill>
                <a:srgbClr val="0033CC"/>
              </a:solidFill>
            </a:endParaRPr>
          </a:p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10</a:t>
            </a:r>
            <a:endParaRPr lang="en-US" sz="2400" b="1" baseline="-25000" dirty="0" smtClean="0">
              <a:solidFill>
                <a:srgbClr val="0033CC"/>
              </a:solidFill>
            </a:endParaRPr>
          </a:p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8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691680" y="3645024"/>
            <a:ext cx="23762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endParaRPr lang="en-US" sz="2400" b="1" baseline="-25000" dirty="0" smtClean="0">
              <a:solidFill>
                <a:srgbClr val="0033CC"/>
              </a:solidFill>
            </a:endParaRPr>
          </a:p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4 </a:t>
            </a:r>
            <a:r>
              <a:rPr lang="en-US" altLang="zh-CN" sz="1600" b="1" dirty="0" smtClean="0"/>
              <a:t>(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similar to 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1600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600" b="1" dirty="0" smtClean="0"/>
              <a:t>)</a:t>
            </a:r>
          </a:p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</a:t>
            </a:r>
            <a:endParaRPr lang="en-US" sz="2400" b="1" baseline="-25000" dirty="0" smtClean="0">
              <a:solidFill>
                <a:srgbClr val="0033CC"/>
              </a:solidFill>
            </a:endParaRPr>
          </a:p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10</a:t>
            </a:r>
            <a:endParaRPr lang="en-US" sz="1400" b="1" baseline="-25000" dirty="0" smtClean="0">
              <a:solidFill>
                <a:srgbClr val="0033CC"/>
              </a:solidFill>
            </a:endParaRPr>
          </a:p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8</a:t>
            </a:r>
            <a:endParaRPr lang="en-US" sz="2400" b="1" baseline="-25000" dirty="0" smtClean="0">
              <a:solidFill>
                <a:srgbClr val="0033CC"/>
              </a:solidFill>
            </a:endParaRPr>
          </a:p>
          <a:p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12</a:t>
            </a:r>
            <a:r>
              <a:rPr lang="en-US" altLang="zh-CN" sz="2400" b="1" dirty="0" smtClean="0"/>
              <a:t> </a:t>
            </a:r>
            <a:r>
              <a:rPr lang="en-US" altLang="zh-CN" sz="1600" b="1" dirty="0" smtClean="0"/>
              <a:t>(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unimportant</a:t>
            </a:r>
            <a:r>
              <a:rPr lang="en-US" altLang="zh-CN" sz="1600" b="1" dirty="0" smtClean="0"/>
              <a:t>)</a:t>
            </a:r>
            <a:endParaRPr lang="en-US" altLang="zh-CN" sz="1600" b="1" baseline="-25000" dirty="0" smtClean="0">
              <a:solidFill>
                <a:srgbClr val="0033CC"/>
              </a:solidFill>
            </a:endParaRP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32040" y="3212976"/>
            <a:ext cx="2520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Variable Selection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Selection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Independent of a particular learner</a:t>
            </a:r>
          </a:p>
          <a:p>
            <a:r>
              <a:rPr lang="en-US" dirty="0" smtClean="0"/>
              <a:t>Information-based algorithms:</a:t>
            </a:r>
          </a:p>
          <a:p>
            <a:pPr lvl="1"/>
            <a:r>
              <a:rPr lang="en-US" altLang="zh-CN" sz="2400" dirty="0" smtClean="0"/>
              <a:t>Relevancy: </a:t>
            </a:r>
            <a:r>
              <a:rPr lang="en-US" altLang="zh-CN" sz="2400" b="1" i="1" dirty="0" smtClean="0"/>
              <a:t>I(Y, </a:t>
            </a:r>
            <a:r>
              <a:rPr lang="en-US" altLang="zh-CN" sz="2400" b="1" i="1" dirty="0" err="1" smtClean="0"/>
              <a:t>X</a:t>
            </a:r>
            <a:r>
              <a:rPr lang="en-US" altLang="zh-CN" sz="2400" b="1" i="1" baseline="-25000" dirty="0" err="1" smtClean="0"/>
              <a:t>k</a:t>
            </a:r>
            <a:r>
              <a:rPr lang="en-US" altLang="zh-CN" sz="2400" b="1" i="1" dirty="0" smtClean="0"/>
              <a:t>)</a:t>
            </a:r>
            <a:r>
              <a:rPr lang="en-US" altLang="zh-CN" sz="2400" dirty="0" smtClean="0"/>
              <a:t>; Redundancy: </a:t>
            </a:r>
            <a:r>
              <a:rPr lang="en-US" altLang="zh-CN" sz="2400" b="1" i="1" dirty="0" smtClean="0"/>
              <a:t>I(</a:t>
            </a:r>
            <a:r>
              <a:rPr lang="en-US" altLang="zh-CN" sz="2400" b="1" i="1" dirty="0" err="1" smtClean="0"/>
              <a:t>X</a:t>
            </a:r>
            <a:r>
              <a:rPr lang="en-US" altLang="zh-CN" sz="2400" b="1" i="1" baseline="-25000" dirty="0" err="1" smtClean="0"/>
              <a:t>i</a:t>
            </a:r>
            <a:r>
              <a:rPr lang="en-US" altLang="zh-CN" sz="2400" b="1" i="1" dirty="0" err="1" smtClean="0"/>
              <a:t>,X</a:t>
            </a:r>
            <a:r>
              <a:rPr lang="en-US" altLang="zh-CN" sz="2400" b="1" i="1" baseline="-25000" dirty="0" err="1" smtClean="0"/>
              <a:t>k</a:t>
            </a:r>
            <a:r>
              <a:rPr lang="en-US" altLang="zh-CN" sz="2400" b="1" i="1" dirty="0" smtClean="0"/>
              <a:t>)</a:t>
            </a:r>
            <a:endParaRPr lang="en-US" sz="2400" b="1" i="1" dirty="0" smtClean="0"/>
          </a:p>
          <a:p>
            <a:pPr lvl="1"/>
            <a:r>
              <a:rPr lang="en-US" sz="2400" dirty="0" smtClean="0"/>
              <a:t>Many algorithms use a combination of </a:t>
            </a:r>
            <a:r>
              <a:rPr lang="en-US" altLang="zh-CN" sz="2400" b="1" i="1" dirty="0" smtClean="0"/>
              <a:t>I(Y, </a:t>
            </a:r>
            <a:r>
              <a:rPr lang="en-US" altLang="zh-CN" sz="2400" b="1" i="1" dirty="0" err="1" smtClean="0"/>
              <a:t>X</a:t>
            </a:r>
            <a:r>
              <a:rPr lang="en-US" altLang="zh-CN" sz="2400" b="1" i="1" baseline="-25000" dirty="0" err="1" smtClean="0"/>
              <a:t>k</a:t>
            </a:r>
            <a:r>
              <a:rPr lang="en-US" altLang="zh-CN" sz="2400" b="1" i="1" dirty="0" smtClean="0"/>
              <a:t>)</a:t>
            </a:r>
            <a:r>
              <a:rPr lang="en-US" altLang="zh-CN" sz="2400" dirty="0" smtClean="0"/>
              <a:t> and </a:t>
            </a:r>
            <a:r>
              <a:rPr lang="en-US" altLang="zh-CN" sz="2400" b="1" i="1" dirty="0" smtClean="0"/>
              <a:t>I(X</a:t>
            </a:r>
            <a:r>
              <a:rPr lang="en-US" altLang="zh-CN" sz="2400" b="1" i="1" baseline="-25000" dirty="0" smtClean="0"/>
              <a:t>i </a:t>
            </a:r>
            <a:r>
              <a:rPr lang="en-US" altLang="zh-CN" sz="2400" b="1" i="1" dirty="0" smtClean="0"/>
              <a:t>, </a:t>
            </a:r>
            <a:r>
              <a:rPr lang="en-US" altLang="zh-CN" sz="2400" b="1" i="1" dirty="0" err="1" smtClean="0"/>
              <a:t>X</a:t>
            </a:r>
            <a:r>
              <a:rPr lang="en-US" altLang="zh-CN" sz="2400" b="1" i="1" baseline="-25000" dirty="0" err="1" smtClean="0"/>
              <a:t>k</a:t>
            </a:r>
            <a:r>
              <a:rPr lang="en-US" altLang="zh-CN" sz="2400" b="1" i="1" dirty="0" smtClean="0"/>
              <a:t>)</a:t>
            </a:r>
            <a:r>
              <a:rPr lang="en-US" altLang="zh-CN" sz="2400" dirty="0" smtClean="0"/>
              <a:t> as the objective function to search the best subset of variables</a:t>
            </a:r>
            <a:endParaRPr lang="en-US" sz="2400" dirty="0" smtClean="0"/>
          </a:p>
          <a:p>
            <a:pPr lvl="2"/>
            <a:r>
              <a:rPr lang="en-US" dirty="0" smtClean="0"/>
              <a:t>CFS: correlation-based feature selection [M</a:t>
            </a:r>
            <a:r>
              <a:rPr lang="en-US" altLang="zh-CN" dirty="0" smtClean="0"/>
              <a:t>.</a:t>
            </a:r>
            <a:r>
              <a:rPr lang="en-US" dirty="0" smtClean="0"/>
              <a:t> Hall, 2000]</a:t>
            </a:r>
          </a:p>
          <a:p>
            <a:pPr lvl="2"/>
            <a:r>
              <a:rPr lang="en-US" dirty="0" smtClean="0"/>
              <a:t>FCBF: fast correlation-based filter [L</a:t>
            </a:r>
            <a:r>
              <a:rPr lang="en-US" altLang="zh-CN" dirty="0" smtClean="0"/>
              <a:t>. </a:t>
            </a:r>
            <a:r>
              <a:rPr lang="en-US" dirty="0" smtClean="0"/>
              <a:t>Yu, etc. 2003]</a:t>
            </a:r>
          </a:p>
          <a:p>
            <a:pPr lvl="2"/>
            <a:r>
              <a:rPr lang="en-US" i="1" dirty="0" err="1" smtClean="0"/>
              <a:t>mRMR</a:t>
            </a:r>
            <a:r>
              <a:rPr lang="en-US" altLang="zh-CN" i="1" dirty="0" smtClean="0"/>
              <a:t>: </a:t>
            </a:r>
            <a:r>
              <a:rPr lang="en-US" dirty="0" smtClean="0"/>
              <a:t>minimum-redundancy maximum-relevance</a:t>
            </a:r>
            <a:r>
              <a:rPr lang="en-US" i="1" dirty="0" smtClean="0"/>
              <a:t> feature selection</a:t>
            </a:r>
            <a:r>
              <a:rPr lang="en-US" dirty="0" smtClean="0"/>
              <a:t> [H</a:t>
            </a:r>
            <a:r>
              <a:rPr lang="en-US" altLang="zh-CN" dirty="0" smtClean="0"/>
              <a:t>. </a:t>
            </a:r>
            <a:r>
              <a:rPr lang="en-US" dirty="0" err="1" smtClean="0"/>
              <a:t>Peng</a:t>
            </a:r>
            <a:r>
              <a:rPr lang="en-US" dirty="0" smtClean="0"/>
              <a:t>, etc. 2003]</a:t>
            </a:r>
            <a:endParaRPr lang="en-US" i="1" dirty="0" smtClean="0"/>
          </a:p>
          <a:p>
            <a:pPr lvl="1"/>
            <a:r>
              <a:rPr lang="en-US" sz="2400" dirty="0" smtClean="0"/>
              <a:t>Disadvantages</a:t>
            </a:r>
            <a:r>
              <a:rPr lang="en-US" altLang="zh-CN" sz="2400" dirty="0" smtClean="0"/>
              <a:t>: c</a:t>
            </a:r>
            <a:r>
              <a:rPr lang="en-US" sz="2400" dirty="0" smtClean="0"/>
              <a:t>an capture </a:t>
            </a:r>
            <a:r>
              <a:rPr lang="en-US" sz="2400" b="1" dirty="0" smtClean="0">
                <a:solidFill>
                  <a:srgbClr val="FF0000"/>
                </a:solidFill>
              </a:rPr>
              <a:t>only two-way interactions </a:t>
            </a:r>
            <a:r>
              <a:rPr lang="en-US" sz="2400" dirty="0" smtClean="0"/>
              <a:t>between variables. e.g. Relationship(X1,X2) or Relationship(Y,X1). But they are not able to capture the relationship like: Y=XOR(X1,X2), in which neither X1 nor X2 individually is predictive, but X1 and X2 together can correctly determine Y. </a:t>
            </a:r>
          </a:p>
          <a:p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  <a:r>
              <a:rPr lang="en-US" altLang="zh-CN" dirty="0" smtClean="0"/>
              <a:t>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Selection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smtClean="0">
                <a:latin typeface="Times New Roman" pitchFamily="18" charset="0"/>
                <a:sym typeface="Symbol" pitchFamily="18" charset="2"/>
              </a:rPr>
              <a:t>LASSO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least absolute shrinkage and selection operator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[R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Tibshirani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, 1996]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</a:p>
          <a:p>
            <a:pPr lvl="1"/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Advantage: one-pass, i.e. only need to build one model </a:t>
            </a:r>
          </a:p>
          <a:p>
            <a:pPr lvl="1"/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Disadvantage: LASSO is not among the most accurate classifiers in general, and thus the variables selected may be not the most informative sub set</a:t>
            </a:r>
          </a:p>
          <a:p>
            <a:r>
              <a:rPr lang="en-US" altLang="zh-CN" sz="2200" dirty="0" smtClean="0">
                <a:latin typeface="Times New Roman" pitchFamily="18" charset="0"/>
                <a:sym typeface="Symbol" pitchFamily="18" charset="2"/>
              </a:rPr>
              <a:t>Recursive Feature Elimination Framework</a:t>
            </a:r>
          </a:p>
          <a:p>
            <a:pPr lvl="1"/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Consists of multiple iterations. At each iteration, drop the least important variable. </a:t>
            </a:r>
            <a:endParaRPr lang="en-US" altLang="zh-CN" sz="1400" dirty="0" smtClean="0"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Strong classifiers can fit into this framework:</a:t>
            </a:r>
          </a:p>
          <a:p>
            <a:pPr lvl="2"/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Support vector machine (drop the variable with the least coefficient of the learned </a:t>
            </a:r>
            <a:r>
              <a:rPr lang="en-US" altLang="zh-CN" sz="1400" dirty="0" err="1" smtClean="0">
                <a:latin typeface="Times New Roman" pitchFamily="18" charset="0"/>
                <a:sym typeface="Symbol" pitchFamily="18" charset="2"/>
              </a:rPr>
              <a:t>hyperplane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) [I.  </a:t>
            </a:r>
            <a:r>
              <a:rPr lang="en-US" altLang="zh-CN" sz="1400" dirty="0" err="1" smtClean="0">
                <a:latin typeface="Times New Roman" pitchFamily="18" charset="0"/>
                <a:sym typeface="Symbol" pitchFamily="18" charset="2"/>
              </a:rPr>
              <a:t>Guyon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, etc. 2002]</a:t>
            </a:r>
          </a:p>
          <a:p>
            <a:pPr lvl="2"/>
            <a:r>
              <a:rPr lang="en-US" altLang="zh-CN" sz="1400" b="1" dirty="0" err="1" smtClean="0">
                <a:latin typeface="Times New Roman" pitchFamily="18" charset="0"/>
                <a:sym typeface="Symbol" pitchFamily="18" charset="2"/>
              </a:rPr>
              <a:t>varSelRF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(drop the variable with the least importance score) [R. </a:t>
            </a:r>
            <a:r>
              <a:rPr lang="en-US" altLang="zh-CN" sz="1400" dirty="0" err="1" smtClean="0">
                <a:latin typeface="Times New Roman" pitchFamily="18" charset="0"/>
                <a:sym typeface="Symbol" pitchFamily="18" charset="2"/>
              </a:rPr>
              <a:t>Uriarte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, etc. 2006]</a:t>
            </a:r>
          </a:p>
          <a:p>
            <a:pPr lvl="1"/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Disadvantage: computationally expensive: potentially need to build </a:t>
            </a:r>
            <a:r>
              <a:rPr lang="en-US" altLang="zh-CN" sz="1800" b="1" i="1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 models for </a:t>
            </a:r>
            <a:r>
              <a:rPr lang="en-US" altLang="zh-CN" sz="1800" b="1" i="1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 predictor variables. </a:t>
            </a:r>
          </a:p>
          <a:p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Embedded methods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 one-pass embedded method based on a strong classifier is very desirable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RRF was inspired by LASSO:</a:t>
            </a:r>
          </a:p>
          <a:p>
            <a:pPr lvl="1">
              <a:buNone/>
            </a:pPr>
            <a:r>
              <a:rPr lang="en-US" altLang="zh-CN" sz="2400" dirty="0" smtClean="0"/>
              <a:t>             </a:t>
            </a:r>
            <a:r>
              <a:rPr lang="en-US" altLang="zh-CN" sz="2400" b="1" dirty="0" smtClean="0"/>
              <a:t>MIN 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0000FF"/>
                </a:solidFill>
              </a:rPr>
              <a:t>empirical loss </a:t>
            </a:r>
            <a:r>
              <a:rPr lang="en-US" altLang="zh-CN" sz="2400" dirty="0" smtClean="0"/>
              <a:t>+ </a:t>
            </a:r>
            <a:r>
              <a:rPr lang="el-GR" altLang="zh-CN" sz="2400" dirty="0" smtClean="0"/>
              <a:t>λ</a:t>
            </a:r>
            <a:r>
              <a:rPr lang="en-US" altLang="zh-CN" sz="2400" dirty="0" smtClean="0"/>
              <a:t> </a:t>
            </a:r>
            <a:r>
              <a:rPr lang="en-US" altLang="zh-CN" sz="2400" b="1" kern="0" dirty="0" smtClean="0">
                <a:solidFill>
                  <a:srgbClr val="FF0000"/>
                </a:solidFill>
              </a:rPr>
              <a:t>||</a:t>
            </a:r>
            <a:r>
              <a:rPr lang="el-GR" altLang="zh-CN" sz="2400" b="1" dirty="0" smtClean="0">
                <a:solidFill>
                  <a:srgbClr val="FF0000"/>
                </a:solidFill>
              </a:rPr>
              <a:t>β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||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CN" sz="2400" dirty="0" smtClean="0"/>
              <a:t>)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Ordinary Random Forest:</a:t>
            </a:r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Regularized random forest </a:t>
            </a:r>
            <a:r>
              <a:rPr lang="en-US" altLang="zh-CN" dirty="0" smtClean="0"/>
              <a:t>(RRF) </a:t>
            </a:r>
            <a:r>
              <a:rPr lang="en-US" altLang="zh-CN" baseline="30000" dirty="0" smtClean="0"/>
              <a:t>[H. Deng, G. </a:t>
            </a:r>
            <a:r>
              <a:rPr lang="en-US" altLang="zh-CN" baseline="30000" dirty="0" err="1" smtClean="0"/>
              <a:t>Runger</a:t>
            </a:r>
            <a:r>
              <a:rPr lang="en-US" altLang="zh-CN" baseline="30000" dirty="0" smtClean="0"/>
              <a:t> 2012]</a:t>
            </a:r>
            <a:endParaRPr lang="en-US" dirty="0"/>
          </a:p>
        </p:txBody>
      </p:sp>
      <p:sp>
        <p:nvSpPr>
          <p:cNvPr id="1100" name="Cloud Callout 1099"/>
          <p:cNvSpPr/>
          <p:nvPr/>
        </p:nvSpPr>
        <p:spPr>
          <a:xfrm>
            <a:off x="5868144" y="3573016"/>
            <a:ext cx="2627784" cy="2160240"/>
          </a:xfrm>
          <a:prstGeom prst="cloudCallout">
            <a:avLst>
              <a:gd name="adj1" fmla="val -62794"/>
              <a:gd name="adj2" fmla="val 78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Maybe add some penalty on the variable size</a:t>
            </a:r>
            <a:r>
              <a:rPr lang="en-US" altLang="zh-CN" b="1" dirty="0" smtClean="0"/>
              <a:t>?</a:t>
            </a:r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63688" y="4725144"/>
            <a:ext cx="3195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MAX 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0000FF"/>
                </a:solidFill>
              </a:rPr>
              <a:t>information gain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07976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Objectives</a:t>
            </a:r>
          </a:p>
          <a:p>
            <a:pPr lvl="1"/>
            <a:r>
              <a:rPr lang="en-US" sz="2000" dirty="0" smtClean="0"/>
              <a:t>Advantages and Disadvantages of Random Forests on variable </a:t>
            </a:r>
            <a:r>
              <a:rPr lang="en-US" altLang="zh-CN" sz="2000" dirty="0" smtClean="0"/>
              <a:t>selection and ranking</a:t>
            </a:r>
            <a:endParaRPr lang="en-US" sz="2000" dirty="0" smtClean="0"/>
          </a:p>
          <a:p>
            <a:pPr lvl="1"/>
            <a:r>
              <a:rPr lang="en-US" sz="2000" dirty="0" smtClean="0"/>
              <a:t>New improvements</a:t>
            </a:r>
          </a:p>
          <a:p>
            <a:r>
              <a:rPr lang="en-US" sz="2400" dirty="0" smtClean="0"/>
              <a:t>Agenda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Random Forests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Variable ranking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Variable </a:t>
            </a:r>
            <a:r>
              <a:rPr lang="en-US" altLang="zh-CN" sz="2000" dirty="0" smtClean="0"/>
              <a:t>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Intuition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sz="2000" dirty="0" smtClean="0"/>
              <a:t>A</a:t>
            </a:r>
            <a:r>
              <a:rPr lang="en-US" sz="2000" dirty="0" smtClean="0"/>
              <a:t>void selecting a new variable that is similar to the variables already selected in previous tree nodes. </a:t>
            </a:r>
          </a:p>
          <a:p>
            <a:r>
              <a:rPr lang="en-US" sz="2400" dirty="0" smtClean="0"/>
              <a:t>Procedure</a:t>
            </a:r>
            <a:endParaRPr lang="en-US" altLang="zh-CN" sz="2400" dirty="0" smtClean="0"/>
          </a:p>
          <a:p>
            <a:pPr lvl="1"/>
            <a:r>
              <a:rPr lang="en-US" sz="2000" dirty="0" smtClean="0"/>
              <a:t>A regularized information gain is considered: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altLang="zh-CN" sz="2400" dirty="0" smtClean="0"/>
              <a:t>tree </a:t>
            </a:r>
            <a:r>
              <a:rPr lang="en-US" sz="2400" dirty="0" smtClean="0"/>
              <a:t>regularization framework can be easily applied to many tree models</a:t>
            </a:r>
            <a:r>
              <a:rPr lang="en-US" altLang="zh-CN" sz="2400" dirty="0" smtClean="0"/>
              <a:t>. 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2">
              <a:buNone/>
            </a:pP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Regularized Random Forest </a:t>
            </a:r>
            <a:r>
              <a:rPr lang="en-US" altLang="zh-CN" dirty="0" smtClean="0"/>
              <a:t>(RRF)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2048" y="4149080"/>
            <a:ext cx="777240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where </a:t>
            </a:r>
            <a:r>
              <a:rPr lang="en-US" sz="1600" i="1" dirty="0" smtClean="0">
                <a:solidFill>
                  <a:schemeClr val="tx1"/>
                </a:solidFill>
              </a:rPr>
              <a:t>F</a:t>
            </a:r>
            <a:r>
              <a:rPr lang="en-US" sz="1600" dirty="0" smtClean="0">
                <a:solidFill>
                  <a:schemeClr val="tx1"/>
                </a:solidFill>
              </a:rPr>
              <a:t> is the variable set selected in previous nodes, gain(X) is the information gain measure in ordinary trees, </a:t>
            </a:r>
            <a:r>
              <a:rPr lang="el-GR" sz="1600" dirty="0" smtClean="0">
                <a:solidFill>
                  <a:schemeClr val="tx1"/>
                </a:solidFill>
                <a:latin typeface="Calibri"/>
              </a:rPr>
              <a:t>λ</a:t>
            </a:r>
            <a:r>
              <a:rPr lang="en-US" sz="1600" dirty="0" smtClean="0">
                <a:solidFill>
                  <a:schemeClr val="tx1"/>
                </a:solidFill>
                <a:latin typeface="宋体"/>
                <a:ea typeface="宋体"/>
              </a:rPr>
              <a:t>∈[0,1]</a:t>
            </a:r>
            <a:r>
              <a:rPr lang="en-US" sz="1600" dirty="0" smtClean="0">
                <a:solidFill>
                  <a:schemeClr val="tx1"/>
                </a:solidFill>
                <a:latin typeface="Calibri"/>
              </a:rPr>
              <a:t> is called the coefficient. A smaller </a:t>
            </a:r>
            <a:r>
              <a:rPr lang="el-GR" sz="1600" dirty="0" smtClean="0">
                <a:solidFill>
                  <a:schemeClr val="tx1"/>
                </a:solidFill>
              </a:rPr>
              <a:t>λ</a:t>
            </a:r>
            <a:r>
              <a:rPr lang="en-US" sz="1600" dirty="0" smtClean="0">
                <a:solidFill>
                  <a:schemeClr val="tx1"/>
                </a:solidFill>
              </a:rPr>
              <a:t> leads to a larger penalty and thus fewer variables are expected to be selected.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360782"/>
            <a:ext cx="3744416" cy="78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Illustration of the tree regularization </a:t>
            </a:r>
            <a:r>
              <a:rPr lang="en-US" altLang="zh-CN" sz="1200" dirty="0" smtClean="0"/>
              <a:t>(for simplicity, random sampling features is not considered here)</a:t>
            </a:r>
            <a:r>
              <a:rPr lang="en-US" altLang="zh-CN" sz="1800" dirty="0" smtClean="0"/>
              <a:t>: X1, X2, X3, with </a:t>
            </a:r>
            <a:r>
              <a:rPr lang="el-GR" altLang="zh-CN" sz="1800" dirty="0" smtClean="0"/>
              <a:t>λ</a:t>
            </a:r>
            <a:r>
              <a:rPr lang="en-US" altLang="zh-CN" sz="1800" dirty="0" smtClean="0"/>
              <a:t>=0.8, a </a:t>
            </a:r>
            <a:r>
              <a:rPr lang="en-US" altLang="zh-CN" sz="1800" b="1" dirty="0" smtClean="0"/>
              <a:t>depth-first</a:t>
            </a:r>
            <a:r>
              <a:rPr lang="en-US" altLang="zh-CN" sz="1800" dirty="0" smtClean="0"/>
              <a:t> tree (leaf nodes not shown): node 1-&gt; node 2 -&gt; node 3 -&gt; node 4 -&gt; node 5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2">
              <a:buNone/>
            </a:pP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Regularized Random Forest </a:t>
            </a:r>
            <a:r>
              <a:rPr lang="en-US" altLang="zh-CN" dirty="0" smtClean="0"/>
              <a:t>(RRF)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347864" y="2996952"/>
            <a:ext cx="720080" cy="28803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55976" y="2598003"/>
            <a:ext cx="1296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gain</a:t>
            </a:r>
            <a:r>
              <a:rPr lang="en-US" altLang="zh-CN" sz="1200" dirty="0" smtClean="0"/>
              <a:t>(X1) = 0.2</a:t>
            </a:r>
          </a:p>
          <a:p>
            <a:r>
              <a:rPr lang="en-US" sz="1200" dirty="0" smtClean="0"/>
              <a:t>gain</a:t>
            </a:r>
            <a:r>
              <a:rPr lang="en-US" altLang="zh-CN" sz="1200" dirty="0" smtClean="0"/>
              <a:t>(X2) = 0.3</a:t>
            </a:r>
          </a:p>
          <a:p>
            <a:r>
              <a:rPr lang="en-US" sz="1200" dirty="0" smtClean="0"/>
              <a:t>gain</a:t>
            </a:r>
            <a:r>
              <a:rPr lang="en-US" altLang="zh-CN" sz="1200" dirty="0" smtClean="0"/>
              <a:t>(X3) = 0.2</a:t>
            </a:r>
          </a:p>
          <a:p>
            <a:r>
              <a:rPr lang="en-US" sz="1200" b="1" dirty="0" smtClean="0">
                <a:solidFill>
                  <a:srgbClr val="0000FF"/>
                </a:solidFill>
              </a:rPr>
              <a:t>F</a:t>
            </a:r>
            <a:r>
              <a:rPr lang="en-US" altLang="zh-CN" sz="1200" b="1" dirty="0" smtClean="0">
                <a:solidFill>
                  <a:srgbClr val="0000FF"/>
                </a:solidFill>
              </a:rPr>
              <a:t>={}</a:t>
            </a:r>
            <a:endParaRPr lang="en-US" sz="1200" b="1" dirty="0" smtClean="0">
              <a:solidFill>
                <a:srgbClr val="0000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36096" y="2924944"/>
            <a:ext cx="21602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52120" y="2588711"/>
            <a:ext cx="2016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gain</a:t>
            </a:r>
            <a:r>
              <a:rPr lang="en-US" sz="1200" b="1" baseline="-25000" dirty="0" err="1" smtClean="0"/>
              <a:t>R</a:t>
            </a:r>
            <a:r>
              <a:rPr lang="en-US" altLang="zh-CN" sz="1200" dirty="0" smtClean="0"/>
              <a:t>(X1) = 0.2</a:t>
            </a:r>
            <a:r>
              <a:rPr lang="zh-CN" altLang="en-US" sz="1200" dirty="0" smtClean="0"/>
              <a:t>*</a:t>
            </a:r>
            <a:r>
              <a:rPr lang="en-US" altLang="zh-CN" sz="1200" dirty="0" smtClean="0"/>
              <a:t>0.8=0.16</a:t>
            </a:r>
          </a:p>
          <a:p>
            <a:r>
              <a:rPr lang="en-US" sz="1200" dirty="0" err="1" smtClean="0"/>
              <a:t>gain</a:t>
            </a:r>
            <a:r>
              <a:rPr lang="en-US" sz="1200" baseline="-25000" dirty="0" err="1" smtClean="0"/>
              <a:t>R</a:t>
            </a:r>
            <a:r>
              <a:rPr lang="en-US" altLang="zh-CN" sz="1200" dirty="0" smtClean="0"/>
              <a:t>(X2) = 0.3</a:t>
            </a:r>
            <a:r>
              <a:rPr lang="zh-CN" altLang="en-US" sz="1200" dirty="0" smtClean="0"/>
              <a:t>*</a:t>
            </a:r>
            <a:r>
              <a:rPr lang="en-US" altLang="zh-CN" sz="1200" dirty="0" smtClean="0"/>
              <a:t>0.8=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0.24</a:t>
            </a:r>
          </a:p>
          <a:p>
            <a:r>
              <a:rPr lang="en-US" sz="1200" dirty="0" err="1" smtClean="0"/>
              <a:t>gain</a:t>
            </a:r>
            <a:r>
              <a:rPr lang="en-US" sz="1200" b="1" baseline="-25000" dirty="0" err="1" smtClean="0"/>
              <a:t>R</a:t>
            </a:r>
            <a:r>
              <a:rPr lang="en-US" altLang="zh-CN" sz="1200" dirty="0" smtClean="0"/>
              <a:t>(X3) = 0.2</a:t>
            </a:r>
            <a:r>
              <a:rPr lang="zh-CN" altLang="en-US" sz="1200" dirty="0" smtClean="0"/>
              <a:t>*</a:t>
            </a:r>
            <a:r>
              <a:rPr lang="en-US" altLang="zh-CN" sz="1200" dirty="0" smtClean="0"/>
              <a:t>0.8=0.16</a:t>
            </a:r>
          </a:p>
          <a:p>
            <a:r>
              <a:rPr lang="en-US" sz="1200" b="1" dirty="0" smtClean="0">
                <a:solidFill>
                  <a:srgbClr val="0000FF"/>
                </a:solidFill>
              </a:rPr>
              <a:t>F</a:t>
            </a:r>
            <a:r>
              <a:rPr lang="en-US" altLang="zh-CN" sz="1200" b="1" dirty="0" smtClean="0">
                <a:solidFill>
                  <a:srgbClr val="0000FF"/>
                </a:solidFill>
              </a:rPr>
              <a:t>={X2}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endParaRPr lang="en-US" altLang="zh-CN" sz="1200" dirty="0" smtClean="0"/>
          </a:p>
          <a:p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3347864" y="2689175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node 1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" name="Group 57"/>
          <p:cNvGrpSpPr/>
          <p:nvPr/>
        </p:nvGrpSpPr>
        <p:grpSpPr>
          <a:xfrm>
            <a:off x="35496" y="2924944"/>
            <a:ext cx="3672408" cy="1392546"/>
            <a:chOff x="35496" y="2924944"/>
            <a:chExt cx="3672408" cy="1392546"/>
          </a:xfrm>
        </p:grpSpPr>
        <p:grpSp>
          <p:nvGrpSpPr>
            <p:cNvPr id="5" name="Group 54"/>
            <p:cNvGrpSpPr/>
            <p:nvPr/>
          </p:nvGrpSpPr>
          <p:grpSpPr>
            <a:xfrm>
              <a:off x="35496" y="2924944"/>
              <a:ext cx="3672408" cy="1392546"/>
              <a:chOff x="35496" y="2924944"/>
              <a:chExt cx="3672408" cy="139254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411760" y="3717032"/>
                <a:ext cx="720080" cy="27964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X2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>
                <a:stCxn id="11" idx="4"/>
                <a:endCxn id="12" idx="0"/>
              </p:cNvCxnSpPr>
              <p:nvPr/>
            </p:nvCxnSpPr>
            <p:spPr>
              <a:xfrm flipH="1">
                <a:off x="2771800" y="3284984"/>
                <a:ext cx="936104" cy="4320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5496" y="3117161"/>
                <a:ext cx="11521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gain</a:t>
                </a:r>
                <a:r>
                  <a:rPr lang="en-US" altLang="zh-CN" sz="1200" dirty="0" smtClean="0"/>
                  <a:t>(X1) = 0.1</a:t>
                </a:r>
              </a:p>
              <a:p>
                <a:r>
                  <a:rPr lang="en-US" sz="1200" dirty="0" smtClean="0"/>
                  <a:t>gain</a:t>
                </a:r>
                <a:r>
                  <a:rPr lang="en-US" altLang="zh-CN" sz="1200" dirty="0" smtClean="0"/>
                  <a:t>(X2) = 0.1</a:t>
                </a:r>
              </a:p>
              <a:p>
                <a:r>
                  <a:rPr lang="en-US" sz="1200" dirty="0" smtClean="0"/>
                  <a:t>gain</a:t>
                </a:r>
                <a:r>
                  <a:rPr lang="en-US" altLang="zh-CN" sz="1200" dirty="0" smtClean="0"/>
                  <a:t>(X3) = 0.12</a:t>
                </a:r>
              </a:p>
              <a:p>
                <a:r>
                  <a:rPr lang="en-US" altLang="zh-CN" sz="1200" b="1" dirty="0" smtClean="0">
                    <a:solidFill>
                      <a:srgbClr val="0000FF"/>
                    </a:solidFill>
                  </a:rPr>
                  <a:t>F={X2}</a:t>
                </a:r>
              </a:p>
              <a:p>
                <a:endParaRPr lang="en-US" altLang="zh-CN" sz="1200" dirty="0" smtClean="0"/>
              </a:p>
              <a:p>
                <a:endParaRPr lang="en-US" sz="120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1043608" y="3477201"/>
                <a:ext cx="21602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1187624" y="2924944"/>
                <a:ext cx="187220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200" dirty="0" smtClean="0"/>
              </a:p>
              <a:p>
                <a:r>
                  <a:rPr lang="en-US" sz="1200" dirty="0" err="1" smtClean="0"/>
                  <a:t>gain</a:t>
                </a:r>
                <a:r>
                  <a:rPr lang="en-US" sz="1200" b="1" baseline="-25000" dirty="0" err="1" smtClean="0"/>
                  <a:t>R</a:t>
                </a:r>
                <a:r>
                  <a:rPr lang="en-US" altLang="zh-CN" sz="1200" dirty="0" smtClean="0"/>
                  <a:t>(X1) = 0.1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0.8=0.08</a:t>
                </a:r>
              </a:p>
              <a:p>
                <a:r>
                  <a:rPr lang="en-US" sz="1200" dirty="0" err="1" smtClean="0"/>
                  <a:t>gain</a:t>
                </a:r>
                <a:r>
                  <a:rPr lang="en-US" sz="1200" baseline="-25000" dirty="0" err="1" smtClean="0"/>
                  <a:t>R</a:t>
                </a:r>
                <a:r>
                  <a:rPr lang="en-US" altLang="zh-CN" sz="1200" dirty="0" smtClean="0"/>
                  <a:t>(X2) = 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0.1</a:t>
                </a:r>
              </a:p>
              <a:p>
                <a:r>
                  <a:rPr lang="en-US" sz="1200" dirty="0" err="1" smtClean="0"/>
                  <a:t>gain</a:t>
                </a:r>
                <a:r>
                  <a:rPr lang="en-US" sz="1200" b="1" baseline="-25000" dirty="0" err="1" smtClean="0"/>
                  <a:t>R</a:t>
                </a:r>
                <a:r>
                  <a:rPr lang="en-US" altLang="zh-CN" sz="1200" dirty="0" smtClean="0"/>
                  <a:t>(X3) = 0.12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0.8=0.096</a:t>
                </a:r>
              </a:p>
              <a:p>
                <a:r>
                  <a:rPr lang="en-US" altLang="zh-CN" sz="1200" b="1" dirty="0" smtClean="0">
                    <a:solidFill>
                      <a:srgbClr val="0000FF"/>
                    </a:solidFill>
                  </a:rPr>
                  <a:t>F={X2}</a:t>
                </a:r>
              </a:p>
              <a:p>
                <a:endParaRPr lang="en-US" sz="1200" dirty="0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2437419" y="3985319"/>
              <a:ext cx="6944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accent3">
                      <a:lumMod val="50000"/>
                    </a:schemeClr>
                  </a:solidFill>
                </a:rPr>
                <a:t>node 2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179512" y="3996680"/>
            <a:ext cx="3096344" cy="2401491"/>
            <a:chOff x="179512" y="3996680"/>
            <a:chExt cx="3096344" cy="2401491"/>
          </a:xfrm>
        </p:grpSpPr>
        <p:cxnSp>
          <p:nvCxnSpPr>
            <p:cNvPr id="29" name="Straight Arrow Connector 28"/>
            <p:cNvCxnSpPr>
              <a:stCxn id="12" idx="4"/>
              <a:endCxn id="27" idx="0"/>
            </p:cNvCxnSpPr>
            <p:nvPr/>
          </p:nvCxnSpPr>
          <p:spPr>
            <a:xfrm flipH="1">
              <a:off x="1547664" y="3996680"/>
              <a:ext cx="1224136" cy="5844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5"/>
            <p:cNvGrpSpPr/>
            <p:nvPr/>
          </p:nvGrpSpPr>
          <p:grpSpPr>
            <a:xfrm>
              <a:off x="179512" y="4273351"/>
              <a:ext cx="3096344" cy="2124820"/>
              <a:chOff x="179512" y="4273351"/>
              <a:chExt cx="3096344" cy="21248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187624" y="4581128"/>
                <a:ext cx="720080" cy="27964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X3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79512" y="4836061"/>
                <a:ext cx="115212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200" b="1" dirty="0" smtClean="0">
                  <a:solidFill>
                    <a:srgbClr val="0000FF"/>
                  </a:solidFill>
                </a:endParaRPr>
              </a:p>
              <a:p>
                <a:r>
                  <a:rPr lang="en-US" sz="1200" dirty="0" smtClean="0"/>
                  <a:t>gain</a:t>
                </a:r>
                <a:r>
                  <a:rPr lang="en-US" altLang="zh-CN" sz="1200" dirty="0" smtClean="0"/>
                  <a:t>(X1) = 0.1</a:t>
                </a:r>
              </a:p>
              <a:p>
                <a:r>
                  <a:rPr lang="en-US" sz="1200" dirty="0" smtClean="0"/>
                  <a:t>gain</a:t>
                </a:r>
                <a:r>
                  <a:rPr lang="en-US" altLang="zh-CN" sz="1200" dirty="0" smtClean="0"/>
                  <a:t>(X2) = 0.05</a:t>
                </a:r>
              </a:p>
              <a:p>
                <a:r>
                  <a:rPr lang="en-US" sz="1200" dirty="0" smtClean="0"/>
                  <a:t>gain</a:t>
                </a:r>
                <a:r>
                  <a:rPr lang="en-US" altLang="zh-CN" sz="1200" dirty="0" smtClean="0"/>
                  <a:t>(X3) = 0.11</a:t>
                </a:r>
              </a:p>
              <a:p>
                <a:r>
                  <a:rPr lang="en-US" altLang="zh-CN" sz="1200" b="1" dirty="0" smtClean="0">
                    <a:solidFill>
                      <a:srgbClr val="0000FF"/>
                    </a:solidFill>
                  </a:rPr>
                  <a:t>F={X2}</a:t>
                </a:r>
              </a:p>
              <a:p>
                <a:endParaRPr lang="en-US" altLang="zh-CN" sz="1200" dirty="0" smtClean="0"/>
              </a:p>
              <a:p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331640" y="5013176"/>
                <a:ext cx="194421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/>
                  <a:t>gain</a:t>
                </a:r>
                <a:r>
                  <a:rPr lang="en-US" sz="1200" b="1" baseline="-25000" dirty="0" err="1" smtClean="0"/>
                  <a:t>R</a:t>
                </a:r>
                <a:r>
                  <a:rPr lang="en-US" altLang="zh-CN" sz="1200" dirty="0" smtClean="0"/>
                  <a:t>(X1) = 0.1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0.8=0.08</a:t>
                </a:r>
              </a:p>
              <a:p>
                <a:r>
                  <a:rPr lang="en-US" sz="1200" dirty="0" err="1" smtClean="0"/>
                  <a:t>gain</a:t>
                </a:r>
                <a:r>
                  <a:rPr lang="en-US" sz="1200" baseline="-25000" dirty="0" err="1" smtClean="0"/>
                  <a:t>R</a:t>
                </a:r>
                <a:r>
                  <a:rPr lang="en-US" altLang="zh-CN" sz="1200" dirty="0" smtClean="0"/>
                  <a:t>(X2) = 0.05</a:t>
                </a:r>
              </a:p>
              <a:p>
                <a:r>
                  <a:rPr lang="en-US" sz="1200" dirty="0" err="1" smtClean="0"/>
                  <a:t>gain</a:t>
                </a:r>
                <a:r>
                  <a:rPr lang="en-US" sz="1200" baseline="-25000" dirty="0" err="1" smtClean="0"/>
                  <a:t>R</a:t>
                </a:r>
                <a:r>
                  <a:rPr lang="en-US" altLang="zh-CN" sz="1200" dirty="0" smtClean="0"/>
                  <a:t>(X3) = 0.11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0.8=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0.088</a:t>
                </a:r>
              </a:p>
              <a:p>
                <a:r>
                  <a:rPr lang="en-US" altLang="zh-CN" sz="1200" b="1" dirty="0" smtClean="0">
                    <a:solidFill>
                      <a:srgbClr val="0000FF"/>
                    </a:solidFill>
                  </a:rPr>
                  <a:t>F={X2,X3}</a:t>
                </a:r>
              </a:p>
              <a:p>
                <a:endParaRPr lang="en-US" altLang="zh-CN" sz="1200" b="1" dirty="0" smtClean="0">
                  <a:solidFill>
                    <a:srgbClr val="FF0000"/>
                  </a:solidFill>
                </a:endParaRPr>
              </a:p>
              <a:p>
                <a:endParaRPr lang="en-US" altLang="zh-CN" sz="1200" b="1" dirty="0" smtClean="0">
                  <a:solidFill>
                    <a:srgbClr val="FF0000"/>
                  </a:solidFill>
                </a:endParaRPr>
              </a:p>
              <a:p>
                <a:endParaRPr lang="en-US" sz="1200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187624" y="5301208"/>
                <a:ext cx="21602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1115616" y="4273351"/>
                <a:ext cx="6944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node 3</a:t>
                </a:r>
                <a:endParaRPr lang="en-US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9" name="Group 60"/>
          <p:cNvGrpSpPr/>
          <p:nvPr/>
        </p:nvGrpSpPr>
        <p:grpSpPr>
          <a:xfrm>
            <a:off x="2771800" y="3913311"/>
            <a:ext cx="3600400" cy="2035969"/>
            <a:chOff x="2771800" y="3913311"/>
            <a:chExt cx="3600400" cy="2035969"/>
          </a:xfrm>
        </p:grpSpPr>
        <p:cxnSp>
          <p:nvCxnSpPr>
            <p:cNvPr id="38" name="Straight Arrow Connector 37"/>
            <p:cNvCxnSpPr>
              <a:stCxn id="12" idx="4"/>
              <a:endCxn id="37" idx="0"/>
            </p:cNvCxnSpPr>
            <p:nvPr/>
          </p:nvCxnSpPr>
          <p:spPr>
            <a:xfrm>
              <a:off x="2771800" y="3996680"/>
              <a:ext cx="1368152" cy="2244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58"/>
            <p:cNvGrpSpPr/>
            <p:nvPr/>
          </p:nvGrpSpPr>
          <p:grpSpPr>
            <a:xfrm>
              <a:off x="3131840" y="3913311"/>
              <a:ext cx="3240360" cy="2035969"/>
              <a:chOff x="3131840" y="3913311"/>
              <a:chExt cx="3240360" cy="203596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779912" y="4221088"/>
                <a:ext cx="720080" cy="27964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X2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131840" y="4357553"/>
                <a:ext cx="115212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200" b="1" dirty="0" smtClean="0">
                  <a:solidFill>
                    <a:srgbClr val="0000FF"/>
                  </a:solidFill>
                </a:endParaRPr>
              </a:p>
              <a:p>
                <a:r>
                  <a:rPr lang="en-US" sz="1200" dirty="0" smtClean="0"/>
                  <a:t>gain</a:t>
                </a:r>
                <a:r>
                  <a:rPr lang="en-US" altLang="zh-CN" sz="1200" dirty="0" smtClean="0"/>
                  <a:t>(X1) = 0.02</a:t>
                </a:r>
              </a:p>
              <a:p>
                <a:r>
                  <a:rPr lang="en-US" sz="1200" dirty="0" smtClean="0"/>
                  <a:t>gain</a:t>
                </a:r>
                <a:r>
                  <a:rPr lang="en-US" altLang="zh-CN" sz="1200" dirty="0" smtClean="0"/>
                  <a:t>(X2) = 0.05</a:t>
                </a:r>
              </a:p>
              <a:p>
                <a:r>
                  <a:rPr lang="en-US" sz="1200" dirty="0" smtClean="0"/>
                  <a:t>gain</a:t>
                </a:r>
                <a:r>
                  <a:rPr lang="en-US" altLang="zh-CN" sz="1200" dirty="0" smtClean="0"/>
                  <a:t>(X3) = 0.02</a:t>
                </a:r>
              </a:p>
              <a:p>
                <a:r>
                  <a:rPr lang="en-US" altLang="zh-CN" sz="1200" b="1" dirty="0" smtClean="0">
                    <a:solidFill>
                      <a:srgbClr val="0000FF"/>
                    </a:solidFill>
                  </a:rPr>
                  <a:t>F={X2,X3}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427984" y="4509120"/>
                <a:ext cx="1944216" cy="1440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/>
                  <a:t>gain</a:t>
                </a:r>
                <a:r>
                  <a:rPr lang="en-US" sz="1200" b="1" baseline="-25000" dirty="0" err="1" smtClean="0"/>
                  <a:t>R</a:t>
                </a:r>
                <a:r>
                  <a:rPr lang="en-US" altLang="zh-CN" sz="1200" dirty="0" smtClean="0"/>
                  <a:t>(X1) = 0.02</a:t>
                </a:r>
                <a:r>
                  <a:rPr lang="zh-CN" altLang="en-US" sz="1200" dirty="0" smtClean="0"/>
                  <a:t>*</a:t>
                </a:r>
                <a:r>
                  <a:rPr lang="en-US" altLang="zh-CN" sz="1200" dirty="0" smtClean="0"/>
                  <a:t>0.8=0.016</a:t>
                </a:r>
              </a:p>
              <a:p>
                <a:r>
                  <a:rPr lang="en-US" sz="1200" dirty="0" err="1" smtClean="0"/>
                  <a:t>gain</a:t>
                </a:r>
                <a:r>
                  <a:rPr lang="en-US" sz="1200" baseline="-25000" dirty="0" err="1" smtClean="0"/>
                  <a:t>R</a:t>
                </a:r>
                <a:r>
                  <a:rPr lang="en-US" altLang="zh-CN" sz="1200" dirty="0" smtClean="0"/>
                  <a:t>(X2) = 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0.05</a:t>
                </a:r>
              </a:p>
              <a:p>
                <a:r>
                  <a:rPr lang="en-US" sz="1200" dirty="0" err="1" smtClean="0"/>
                  <a:t>gain</a:t>
                </a:r>
                <a:r>
                  <a:rPr lang="en-US" sz="1200" baseline="-25000" dirty="0" err="1" smtClean="0"/>
                  <a:t>R</a:t>
                </a:r>
                <a:r>
                  <a:rPr lang="en-US" altLang="zh-CN" sz="1200" dirty="0" smtClean="0"/>
                  <a:t>(X3) = 0.02</a:t>
                </a:r>
              </a:p>
              <a:p>
                <a:r>
                  <a:rPr lang="en-US" altLang="zh-CN" sz="1200" b="1" dirty="0" smtClean="0">
                    <a:solidFill>
                      <a:srgbClr val="0000FF"/>
                    </a:solidFill>
                  </a:rPr>
                  <a:t>F={X2,X3}</a:t>
                </a:r>
              </a:p>
              <a:p>
                <a:endParaRPr lang="en-US" altLang="zh-CN" sz="1200" b="1" dirty="0" smtClean="0">
                  <a:solidFill>
                    <a:srgbClr val="FF0000"/>
                  </a:solidFill>
                </a:endParaRPr>
              </a:p>
              <a:p>
                <a:endParaRPr lang="en-US" altLang="zh-CN" sz="1200" b="1" dirty="0" smtClean="0">
                  <a:solidFill>
                    <a:srgbClr val="FF0000"/>
                  </a:solidFill>
                </a:endParaRPr>
              </a:p>
              <a:p>
                <a:endParaRPr lang="en-US" sz="1200" dirty="0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4211960" y="4941168"/>
                <a:ext cx="21602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3851920" y="3913311"/>
                <a:ext cx="6944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node 4</a:t>
                </a:r>
                <a:endParaRPr lang="en-US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6" name="Group 59"/>
          <p:cNvGrpSpPr/>
          <p:nvPr/>
        </p:nvGrpSpPr>
        <p:grpSpPr>
          <a:xfrm>
            <a:off x="3707904" y="3284984"/>
            <a:ext cx="5436096" cy="3218294"/>
            <a:chOff x="3707904" y="3284984"/>
            <a:chExt cx="5436096" cy="3218294"/>
          </a:xfrm>
        </p:grpSpPr>
        <p:sp>
          <p:nvSpPr>
            <p:cNvPr id="13" name="Oval 12"/>
            <p:cNvSpPr/>
            <p:nvPr/>
          </p:nvSpPr>
          <p:spPr>
            <a:xfrm>
              <a:off x="6732240" y="4725144"/>
              <a:ext cx="720080" cy="28803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X3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1" idx="4"/>
              <a:endCxn id="13" idx="0"/>
            </p:cNvCxnSpPr>
            <p:nvPr/>
          </p:nvCxnSpPr>
          <p:spPr>
            <a:xfrm>
              <a:off x="3707904" y="3284984"/>
              <a:ext cx="3384376" cy="14401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975648" y="4941168"/>
              <a:ext cx="115212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b="1" dirty="0" smtClean="0">
                <a:solidFill>
                  <a:srgbClr val="0000FF"/>
                </a:solidFill>
              </a:endParaRPr>
            </a:p>
            <a:p>
              <a:r>
                <a:rPr lang="en-US" sz="1200" dirty="0" smtClean="0"/>
                <a:t>gain</a:t>
              </a:r>
              <a:r>
                <a:rPr lang="en-US" altLang="zh-CN" sz="1200" dirty="0" smtClean="0"/>
                <a:t>(X1) = 0.06</a:t>
              </a:r>
            </a:p>
            <a:p>
              <a:r>
                <a:rPr lang="en-US" sz="1200" dirty="0" smtClean="0"/>
                <a:t>gain</a:t>
              </a:r>
              <a:r>
                <a:rPr lang="en-US" altLang="zh-CN" sz="1200" dirty="0" smtClean="0"/>
                <a:t>(X2) = 0.05</a:t>
              </a:r>
            </a:p>
            <a:p>
              <a:r>
                <a:rPr lang="en-US" sz="1200" dirty="0" smtClean="0"/>
                <a:t>gain</a:t>
              </a:r>
              <a:r>
                <a:rPr lang="en-US" altLang="zh-CN" sz="1200" dirty="0" smtClean="0"/>
                <a:t>(X3) = 0.06</a:t>
              </a:r>
            </a:p>
            <a:p>
              <a:r>
                <a:rPr lang="en-US" altLang="zh-CN" sz="1200" b="1" dirty="0" smtClean="0">
                  <a:solidFill>
                    <a:srgbClr val="0000FF"/>
                  </a:solidFill>
                </a:rPr>
                <a:t>F={X2,X3}</a:t>
              </a:r>
            </a:p>
            <a:p>
              <a:endParaRPr lang="en-US" altLang="zh-CN" sz="1200" dirty="0" smtClean="0"/>
            </a:p>
            <a:p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199784" y="5118283"/>
              <a:ext cx="194421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/>
                <a:t>gain</a:t>
              </a:r>
              <a:r>
                <a:rPr lang="en-US" sz="1200" b="1" baseline="-25000" dirty="0" err="1" smtClean="0"/>
                <a:t>R</a:t>
              </a:r>
              <a:r>
                <a:rPr lang="en-US" altLang="zh-CN" sz="1200" dirty="0" smtClean="0"/>
                <a:t>(X1) = 0.06</a:t>
              </a:r>
              <a:r>
                <a:rPr lang="zh-CN" altLang="en-US" sz="1200" dirty="0" smtClean="0"/>
                <a:t>*</a:t>
              </a:r>
              <a:r>
                <a:rPr lang="en-US" altLang="zh-CN" sz="1200" dirty="0" smtClean="0"/>
                <a:t>0.8=0.048</a:t>
              </a:r>
            </a:p>
            <a:p>
              <a:r>
                <a:rPr lang="en-US" sz="1200" dirty="0" err="1" smtClean="0"/>
                <a:t>gain</a:t>
              </a:r>
              <a:r>
                <a:rPr lang="en-US" sz="1200" baseline="-25000" dirty="0" err="1" smtClean="0"/>
                <a:t>R</a:t>
              </a:r>
              <a:r>
                <a:rPr lang="en-US" altLang="zh-CN" sz="1200" dirty="0" smtClean="0"/>
                <a:t>(X2) = 0.05=0.05</a:t>
              </a:r>
            </a:p>
            <a:p>
              <a:r>
                <a:rPr lang="en-US" sz="1200" dirty="0" err="1" smtClean="0"/>
                <a:t>gain</a:t>
              </a:r>
              <a:r>
                <a:rPr lang="en-US" sz="1200" baseline="-25000" dirty="0" err="1" smtClean="0"/>
                <a:t>R</a:t>
              </a:r>
              <a:r>
                <a:rPr lang="en-US" altLang="zh-CN" sz="1200" dirty="0" smtClean="0"/>
                <a:t>(X3) = </a:t>
              </a:r>
              <a:r>
                <a:rPr lang="en-US" altLang="zh-CN" sz="1200" b="1" dirty="0" smtClean="0">
                  <a:solidFill>
                    <a:srgbClr val="FF0000"/>
                  </a:solidFill>
                </a:rPr>
                <a:t>0.06</a:t>
              </a:r>
            </a:p>
            <a:p>
              <a:r>
                <a:rPr lang="en-US" altLang="zh-CN" sz="1200" b="1" u="sng" dirty="0" smtClean="0">
                  <a:solidFill>
                    <a:srgbClr val="0000FF"/>
                  </a:solidFill>
                </a:rPr>
                <a:t>F={X2,X3}</a:t>
              </a:r>
            </a:p>
            <a:p>
              <a:endParaRPr lang="en-US" altLang="zh-CN" sz="1200" b="1" dirty="0" smtClean="0">
                <a:solidFill>
                  <a:srgbClr val="FF0000"/>
                </a:solidFill>
              </a:endParaRPr>
            </a:p>
            <a:p>
              <a:endParaRPr lang="en-US" altLang="zh-CN" sz="1200" b="1" dirty="0" smtClean="0">
                <a:solidFill>
                  <a:srgbClr val="FF0000"/>
                </a:solidFill>
              </a:endParaRPr>
            </a:p>
            <a:p>
              <a:endParaRPr lang="en-US" sz="12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055768" y="5406315"/>
              <a:ext cx="21602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7020272" y="4417367"/>
              <a:ext cx="6944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accent3">
                      <a:lumMod val="50000"/>
                    </a:schemeClr>
                  </a:solidFill>
                </a:rPr>
                <a:t>node 5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789040"/>
            <a:ext cx="2160240" cy="68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Motivation: the variable selection process is greedy in that variables are evaluated at a local node.   </a:t>
            </a:r>
          </a:p>
          <a:p>
            <a:r>
              <a:rPr lang="en-US" sz="2000" dirty="0" smtClean="0"/>
              <a:t>Intuition</a:t>
            </a:r>
            <a:r>
              <a:rPr lang="en-US" altLang="zh-CN" sz="2000" dirty="0" smtClean="0"/>
              <a:t>: Use a less-greedy importance score to give the important variables advantages</a:t>
            </a:r>
          </a:p>
          <a:p>
            <a:r>
              <a:rPr lang="en-US" sz="2000" dirty="0" smtClean="0"/>
              <a:t>Procedure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en-US" sz="1800" dirty="0" smtClean="0"/>
              <a:t>Build an ordinary random forest and get the importance score for each variable</a:t>
            </a:r>
            <a:r>
              <a:rPr lang="en-US" altLang="zh-CN" sz="1800" dirty="0" smtClean="0"/>
              <a:t>: </a:t>
            </a:r>
            <a:r>
              <a:rPr lang="en-US" altLang="zh-CN" sz="1800" i="1" dirty="0" smtClean="0"/>
              <a:t>imp</a:t>
            </a:r>
            <a:r>
              <a:rPr lang="en-US" altLang="zh-CN" sz="1800" i="1" baseline="-25000" dirty="0" smtClean="0"/>
              <a:t>1</a:t>
            </a:r>
            <a:r>
              <a:rPr lang="en-US" altLang="zh-CN" sz="1800" i="1" baseline="30000" dirty="0" smtClean="0"/>
              <a:t>0</a:t>
            </a:r>
            <a:r>
              <a:rPr lang="en-US" altLang="zh-CN" sz="1800" i="1" dirty="0" smtClean="0"/>
              <a:t> , imp</a:t>
            </a:r>
            <a:r>
              <a:rPr lang="en-US" altLang="zh-CN" sz="1800" i="1" baseline="-25000" dirty="0" smtClean="0"/>
              <a:t>2</a:t>
            </a:r>
            <a:r>
              <a:rPr lang="en-US" altLang="zh-CN" sz="1800" i="1" baseline="30000" dirty="0" smtClean="0"/>
              <a:t>0</a:t>
            </a:r>
            <a:r>
              <a:rPr lang="en-US" altLang="zh-CN" sz="1800" i="1" dirty="0" smtClean="0"/>
              <a:t> , imp</a:t>
            </a:r>
            <a:r>
              <a:rPr lang="en-US" altLang="zh-CN" sz="1800" i="1" baseline="-25000" dirty="0" smtClean="0"/>
              <a:t>3</a:t>
            </a:r>
            <a:r>
              <a:rPr lang="en-US" altLang="zh-CN" sz="1800" i="1" baseline="30000" dirty="0" smtClean="0"/>
              <a:t>0</a:t>
            </a:r>
            <a:r>
              <a:rPr lang="en-US" altLang="zh-CN" sz="1800" i="1" dirty="0" smtClean="0"/>
              <a:t> , ... imp</a:t>
            </a:r>
            <a:r>
              <a:rPr lang="en-US" altLang="zh-CN" sz="1800" i="1" baseline="-25000" dirty="0" smtClean="0"/>
              <a:t>P</a:t>
            </a:r>
            <a:r>
              <a:rPr lang="en-US" altLang="zh-CN" sz="1800" i="1" baseline="30000" dirty="0" smtClean="0"/>
              <a:t>0</a:t>
            </a:r>
          </a:p>
          <a:p>
            <a:pPr lvl="1"/>
            <a:r>
              <a:rPr lang="en-US" sz="1800" dirty="0" smtClean="0"/>
              <a:t>Normalize the importance score</a:t>
            </a:r>
            <a:r>
              <a:rPr lang="en-US" altLang="zh-CN" sz="1800" dirty="0" smtClean="0"/>
              <a:t>: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Calculate the guided coefficient</a:t>
            </a:r>
            <a:r>
              <a:rPr lang="en-US" altLang="zh-CN" sz="1800" dirty="0" smtClean="0"/>
              <a:t>:</a:t>
            </a:r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1800" dirty="0" smtClean="0"/>
              <a:t>The regularized information gain: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4581128"/>
            <a:ext cx="3024336" cy="38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Selection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Guided Regularized Random Forest </a:t>
            </a:r>
            <a:r>
              <a:rPr lang="en-US" altLang="zh-CN" dirty="0" smtClean="0"/>
              <a:t>(GRRF) </a:t>
            </a:r>
            <a:r>
              <a:rPr lang="en-US" altLang="zh-CN" baseline="30000" dirty="0" smtClean="0"/>
              <a:t>[H. Deng, G. </a:t>
            </a:r>
            <a:r>
              <a:rPr lang="en-US" altLang="zh-CN" baseline="30000" dirty="0" err="1" smtClean="0"/>
              <a:t>Runger</a:t>
            </a:r>
            <a:r>
              <a:rPr lang="en-US" altLang="zh-CN" baseline="30000" dirty="0" smtClean="0"/>
              <a:t> 2012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]</a:t>
            </a:r>
            <a:endParaRPr lang="en-US" dirty="0"/>
          </a:p>
        </p:txBody>
      </p:sp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5157192"/>
            <a:ext cx="3527301" cy="66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Selection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 LASSO, CFS (correlation variables selection), RRF (regularized random forest), RF-RFE (random forest with RFE)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all data sets, only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 of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variables are needed for classification.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r>
              <a:rPr lang="en-US" altLang="zh-CN" dirty="0" smtClean="0"/>
              <a:t>: s</a:t>
            </a:r>
            <a:r>
              <a:rPr lang="en-US" dirty="0" smtClean="0"/>
              <a:t>imulated data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46" y="3124200"/>
            <a:ext cx="312894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0346" y="3124199"/>
            <a:ext cx="3124200" cy="311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s://encrypted-tbn0.google.com/images?q=tbn:ANd9GcRpUCb5r9PLqtX5AmLH1r6QX3uRd6Ev3U9I5uEKVX77RSSwlar-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8346" y="3581400"/>
            <a:ext cx="2757054" cy="21336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67146" y="2706468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Linear Separable </a:t>
            </a:r>
          </a:p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LASSO, CFS, RF-RFE, RRF </a:t>
            </a:r>
            <a:endParaRPr lang="en-US" u="sng" dirty="0"/>
          </a:p>
        </p:txBody>
      </p:sp>
      <p:sp>
        <p:nvSpPr>
          <p:cNvPr id="13" name="Rectangle 12"/>
          <p:cNvSpPr/>
          <p:nvPr/>
        </p:nvSpPr>
        <p:spPr>
          <a:xfrm>
            <a:off x="6629400" y="2706468"/>
            <a:ext cx="1499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data</a:t>
            </a:r>
            <a:endParaRPr lang="en-US" b="1" dirty="0" smtClean="0"/>
          </a:p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RRF, RF-RFE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6913" y="2706468"/>
            <a:ext cx="2044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Nonlinear </a:t>
            </a:r>
          </a:p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CFS, RF-RFE, RRF</a:t>
            </a:r>
            <a:endParaRPr lang="en-US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 Gene data sets</a:t>
            </a:r>
          </a:p>
          <a:p>
            <a:r>
              <a:rPr lang="en-US" dirty="0" smtClean="0"/>
              <a:t>For GRRF, use </a:t>
            </a:r>
            <a:r>
              <a:rPr lang="el-GR" dirty="0" smtClean="0">
                <a:latin typeface="Calibri"/>
                <a:cs typeface="Calibri"/>
              </a:rPr>
              <a:t>λ</a:t>
            </a:r>
            <a:r>
              <a:rPr lang="en-US" baseline="-25000" dirty="0" smtClean="0">
                <a:latin typeface="Calibri"/>
                <a:cs typeface="Calibri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=1 and use </a:t>
            </a:r>
            <a:r>
              <a:rPr lang="en-US" dirty="0" smtClean="0"/>
              <a:t>10-fold CV to select the best </a:t>
            </a:r>
            <a:r>
              <a:rPr lang="el-GR" dirty="0" smtClean="0">
                <a:latin typeface="Calibri"/>
                <a:cs typeface="Calibri"/>
              </a:rPr>
              <a:t>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r>
              <a:rPr lang="en-US" altLang="zh-CN" dirty="0" smtClean="0"/>
              <a:t>: </a:t>
            </a:r>
            <a:r>
              <a:rPr lang="en-US" dirty="0" smtClean="0"/>
              <a:t>high</a:t>
            </a:r>
            <a:r>
              <a:rPr lang="en-US" altLang="zh-CN" dirty="0" smtClean="0"/>
              <a:t>-dimensional data</a:t>
            </a:r>
            <a:endParaRPr lang="en-US" dirty="0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429000"/>
            <a:ext cx="672474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GRRF is more accurate and more stable than RRF</a:t>
            </a:r>
          </a:p>
        </p:txBody>
      </p:sp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67056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331640" y="1763524"/>
            <a:ext cx="6418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Given similar number of variables</a:t>
            </a:r>
            <a:r>
              <a:rPr lang="en-US" altLang="zh-CN" b="1" dirty="0" smtClean="0"/>
              <a:t>, GRRF produces less error rates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07976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Random Forests have many advantages in variable selection and ranking</a:t>
            </a:r>
          </a:p>
          <a:p>
            <a:r>
              <a:rPr lang="en-US" sz="2400" dirty="0" smtClean="0"/>
              <a:t>The ordinary random forest is biased towards categorical variables with more values</a:t>
            </a:r>
            <a:r>
              <a:rPr lang="en-US" altLang="zh-CN" sz="2400" dirty="0" smtClean="0"/>
              <a:t>. OOB Forest and </a:t>
            </a:r>
            <a:r>
              <a:rPr lang="en-US" altLang="zh-CN" sz="2400" dirty="0" err="1" smtClean="0"/>
              <a:t>pForest</a:t>
            </a:r>
            <a:r>
              <a:rPr lang="en-US" altLang="zh-CN" sz="2400" dirty="0" smtClean="0"/>
              <a:t> are two solutions. </a:t>
            </a:r>
          </a:p>
          <a:p>
            <a:r>
              <a:rPr lang="en-US" sz="2400" dirty="0" smtClean="0"/>
              <a:t>The regularized tree framework can be easily applied to many tree models</a:t>
            </a:r>
          </a:p>
          <a:p>
            <a:r>
              <a:rPr lang="en-US" sz="2400" dirty="0" smtClean="0"/>
              <a:t>Guided regularized random forest produces better results than regularized random forest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35968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Houtao</a:t>
            </a:r>
            <a:r>
              <a:rPr lang="en-US" sz="2000" dirty="0" smtClean="0"/>
              <a:t> Deng, George </a:t>
            </a:r>
            <a:r>
              <a:rPr lang="en-US" sz="2000" dirty="0" err="1" smtClean="0"/>
              <a:t>Runger</a:t>
            </a:r>
            <a:r>
              <a:rPr lang="en-US" sz="2000" dirty="0" smtClean="0"/>
              <a:t>, "Gene Selection with Guided Regularized Random Forest", technical report, 2012. </a:t>
            </a:r>
          </a:p>
          <a:p>
            <a:r>
              <a:rPr lang="en-US" sz="2000" dirty="0" smtClean="0"/>
              <a:t>Houtao Deng, George </a:t>
            </a:r>
            <a:r>
              <a:rPr lang="en-US" sz="2000" dirty="0" err="1" smtClean="0"/>
              <a:t>Runger</a:t>
            </a:r>
            <a:r>
              <a:rPr lang="en-US" sz="2000" dirty="0" smtClean="0"/>
              <a:t>, "Feature Selection via Regularized Trees", Proceedings of the 2012 International Joint Conference on Neural Networks (IJCNN), IEEE, 2012.  </a:t>
            </a:r>
          </a:p>
          <a:p>
            <a:r>
              <a:rPr lang="en-US" sz="2000" dirty="0" smtClean="0"/>
              <a:t>Houtao Deng, George </a:t>
            </a:r>
            <a:r>
              <a:rPr lang="en-US" sz="2000" dirty="0" err="1" smtClean="0"/>
              <a:t>Runger</a:t>
            </a:r>
            <a:r>
              <a:rPr lang="en-US" sz="2000" dirty="0" smtClean="0"/>
              <a:t>, Eugene </a:t>
            </a:r>
            <a:r>
              <a:rPr lang="en-US" sz="2000" dirty="0" err="1" smtClean="0"/>
              <a:t>Tuv</a:t>
            </a:r>
            <a:r>
              <a:rPr lang="en-US" sz="2000" dirty="0" smtClean="0"/>
              <a:t>, "Bias of Importance Measures for Multi-Valued Attributes and Solutions", Proceedings of the 21st International Conference on Artificial Neural Networks (ICANN 2011), pp 293-300.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17413" name="Content Placeholder 56"/>
          <p:cNvSpPr>
            <a:spLocks noGrp="1"/>
          </p:cNvSpPr>
          <p:nvPr>
            <p:ph idx="1"/>
          </p:nvPr>
        </p:nvSpPr>
        <p:spPr>
          <a:xfrm>
            <a:off x="4427984" y="2071389"/>
            <a:ext cx="3024336" cy="128560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sz="1800" kern="0" dirty="0" smtClean="0">
                <a:solidFill>
                  <a:srgbClr val="0000FF"/>
                </a:solidFill>
              </a:rPr>
              <a:t>Splits are often based on  information </a:t>
            </a:r>
            <a:r>
              <a:rPr lang="en-US" sz="2000" b="1" kern="0" dirty="0" smtClean="0">
                <a:solidFill>
                  <a:srgbClr val="0000FF"/>
                </a:solidFill>
              </a:rPr>
              <a:t>gain</a:t>
            </a:r>
            <a:r>
              <a:rPr lang="en-US" sz="1800" kern="0" dirty="0" smtClean="0">
                <a:solidFill>
                  <a:srgbClr val="0000FF"/>
                </a:solidFill>
              </a:rPr>
              <a:t> measured by entropy or </a:t>
            </a:r>
            <a:r>
              <a:rPr lang="en-US" sz="1800" kern="0" dirty="0" err="1" smtClean="0">
                <a:solidFill>
                  <a:srgbClr val="0000FF"/>
                </a:solidFill>
              </a:rPr>
              <a:t>Gini</a:t>
            </a:r>
            <a:r>
              <a:rPr lang="en-US" sz="1800" kern="0" dirty="0" smtClean="0">
                <a:solidFill>
                  <a:srgbClr val="0000FF"/>
                </a:solidFill>
              </a:rPr>
              <a:t> index . 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52" name="Content Placeholder 5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1115616" y="2060848"/>
          <a:ext cx="3240360" cy="3543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3" name="Visio" r:id="rId4" imgW="3132966" imgH="3006594" progId="Visio.Drawing.11">
                  <p:embed/>
                </p:oleObj>
              </mc:Choice>
              <mc:Fallback>
                <p:oleObj name="Visio" r:id="rId4" imgW="3132966" imgH="300659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60848"/>
                        <a:ext cx="3240360" cy="3543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32040" y="3717032"/>
            <a:ext cx="3888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Times New Roman" pitchFamily="18" charset="0"/>
              </a:rPr>
              <a:t>Gini</a:t>
            </a:r>
            <a:r>
              <a:rPr lang="en-US" dirty="0" smtClean="0">
                <a:latin typeface="Times New Roman" pitchFamily="18" charset="0"/>
              </a:rPr>
              <a:t> index of Y</a:t>
            </a:r>
            <a:r>
              <a:rPr lang="en-US" altLang="zh-CN" dirty="0" smtClean="0">
                <a:latin typeface="Times New Roman" pitchFamily="18" charset="0"/>
              </a:rPr>
              <a:t>: 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(Y) =</a:t>
            </a:r>
          </a:p>
          <a:p>
            <a:pPr lvl="1"/>
            <a:endParaRPr lang="en-US" dirty="0" smtClean="0">
              <a:latin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</a:rPr>
              <a:t>Gini</a:t>
            </a:r>
            <a:r>
              <a:rPr lang="en-US" dirty="0" smtClean="0">
                <a:latin typeface="Times New Roman" pitchFamily="18" charset="0"/>
              </a:rPr>
              <a:t> index after observing X: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G(Y|X) =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P(X=v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(Y|X=v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l-GR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decrease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l-GR" altLang="zh-CN" dirty="0" smtClean="0">
                <a:latin typeface="Calibri"/>
                <a:cs typeface="Calibri"/>
              </a:rPr>
              <a:t>Δ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G(Y) – G(Y|X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6156176" y="3911941"/>
          <a:ext cx="720080" cy="52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4" name="Equation" r:id="rId6" imgW="609480" imgH="444240" progId="Equation.3">
                  <p:embed/>
                </p:oleObj>
              </mc:Choice>
              <mc:Fallback>
                <p:oleObj name="Equation" r:id="rId6" imgW="6094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911941"/>
                        <a:ext cx="720080" cy="5251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1086" name="Content Placeholder 108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67544" y="1556128"/>
            <a:ext cx="7699976" cy="4537168"/>
            <a:chOff x="-48" y="620"/>
            <a:chExt cx="5384" cy="3136"/>
          </a:xfrm>
        </p:grpSpPr>
        <p:sp>
          <p:nvSpPr>
            <p:cNvPr id="21512" name="Freeform 5"/>
            <p:cNvSpPr>
              <a:spLocks/>
            </p:cNvSpPr>
            <p:nvPr/>
          </p:nvSpPr>
          <p:spPr bwMode="auto">
            <a:xfrm>
              <a:off x="2123" y="1646"/>
              <a:ext cx="36" cy="396"/>
            </a:xfrm>
            <a:custGeom>
              <a:avLst/>
              <a:gdLst>
                <a:gd name="T0" fmla="*/ 0 w 36"/>
                <a:gd name="T1" fmla="*/ 396 h 396"/>
                <a:gd name="T2" fmla="*/ 4 w 36"/>
                <a:gd name="T3" fmla="*/ 396 h 396"/>
                <a:gd name="T4" fmla="*/ 8 w 36"/>
                <a:gd name="T5" fmla="*/ 396 h 396"/>
                <a:gd name="T6" fmla="*/ 13 w 36"/>
                <a:gd name="T7" fmla="*/ 396 h 396"/>
                <a:gd name="T8" fmla="*/ 17 w 36"/>
                <a:gd name="T9" fmla="*/ 396 h 396"/>
                <a:gd name="T10" fmla="*/ 22 w 36"/>
                <a:gd name="T11" fmla="*/ 396 h 396"/>
                <a:gd name="T12" fmla="*/ 27 w 36"/>
                <a:gd name="T13" fmla="*/ 396 h 396"/>
                <a:gd name="T14" fmla="*/ 31 w 36"/>
                <a:gd name="T15" fmla="*/ 396 h 396"/>
                <a:gd name="T16" fmla="*/ 36 w 36"/>
                <a:gd name="T17" fmla="*/ 395 h 396"/>
                <a:gd name="T18" fmla="*/ 36 w 36"/>
                <a:gd name="T19" fmla="*/ 0 h 396"/>
                <a:gd name="T20" fmla="*/ 0 w 36"/>
                <a:gd name="T21" fmla="*/ 0 h 396"/>
                <a:gd name="T22" fmla="*/ 0 w 36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6"/>
                <a:gd name="T38" fmla="*/ 36 w 36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6">
                  <a:moveTo>
                    <a:pt x="0" y="396"/>
                  </a:moveTo>
                  <a:lnTo>
                    <a:pt x="4" y="396"/>
                  </a:lnTo>
                  <a:lnTo>
                    <a:pt x="8" y="396"/>
                  </a:lnTo>
                  <a:lnTo>
                    <a:pt x="13" y="396"/>
                  </a:lnTo>
                  <a:lnTo>
                    <a:pt x="17" y="396"/>
                  </a:lnTo>
                  <a:lnTo>
                    <a:pt x="22" y="396"/>
                  </a:lnTo>
                  <a:lnTo>
                    <a:pt x="27" y="396"/>
                  </a:lnTo>
                  <a:lnTo>
                    <a:pt x="31" y="396"/>
                  </a:lnTo>
                  <a:lnTo>
                    <a:pt x="36" y="395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6"/>
            <p:cNvSpPr>
              <a:spLocks/>
            </p:cNvSpPr>
            <p:nvPr/>
          </p:nvSpPr>
          <p:spPr bwMode="auto">
            <a:xfrm>
              <a:off x="2159" y="1646"/>
              <a:ext cx="37" cy="395"/>
            </a:xfrm>
            <a:custGeom>
              <a:avLst/>
              <a:gdLst>
                <a:gd name="T0" fmla="*/ 0 w 37"/>
                <a:gd name="T1" fmla="*/ 395 h 395"/>
                <a:gd name="T2" fmla="*/ 5 w 37"/>
                <a:gd name="T3" fmla="*/ 395 h 395"/>
                <a:gd name="T4" fmla="*/ 9 w 37"/>
                <a:gd name="T5" fmla="*/ 395 h 395"/>
                <a:gd name="T6" fmla="*/ 14 w 37"/>
                <a:gd name="T7" fmla="*/ 395 h 395"/>
                <a:gd name="T8" fmla="*/ 18 w 37"/>
                <a:gd name="T9" fmla="*/ 394 h 395"/>
                <a:gd name="T10" fmla="*/ 23 w 37"/>
                <a:gd name="T11" fmla="*/ 394 h 395"/>
                <a:gd name="T12" fmla="*/ 27 w 37"/>
                <a:gd name="T13" fmla="*/ 394 h 395"/>
                <a:gd name="T14" fmla="*/ 32 w 37"/>
                <a:gd name="T15" fmla="*/ 394 h 395"/>
                <a:gd name="T16" fmla="*/ 37 w 37"/>
                <a:gd name="T17" fmla="*/ 393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5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5"/>
                  </a:moveTo>
                  <a:lnTo>
                    <a:pt x="5" y="395"/>
                  </a:lnTo>
                  <a:lnTo>
                    <a:pt x="9" y="395"/>
                  </a:lnTo>
                  <a:lnTo>
                    <a:pt x="14" y="395"/>
                  </a:lnTo>
                  <a:lnTo>
                    <a:pt x="18" y="394"/>
                  </a:lnTo>
                  <a:lnTo>
                    <a:pt x="23" y="394"/>
                  </a:lnTo>
                  <a:lnTo>
                    <a:pt x="27" y="394"/>
                  </a:lnTo>
                  <a:lnTo>
                    <a:pt x="32" y="394"/>
                  </a:lnTo>
                  <a:lnTo>
                    <a:pt x="37" y="39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9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7"/>
            <p:cNvSpPr>
              <a:spLocks/>
            </p:cNvSpPr>
            <p:nvPr/>
          </p:nvSpPr>
          <p:spPr bwMode="auto">
            <a:xfrm>
              <a:off x="2177" y="1646"/>
              <a:ext cx="37" cy="395"/>
            </a:xfrm>
            <a:custGeom>
              <a:avLst/>
              <a:gdLst>
                <a:gd name="T0" fmla="*/ 0 w 37"/>
                <a:gd name="T1" fmla="*/ 395 h 395"/>
                <a:gd name="T2" fmla="*/ 5 w 37"/>
                <a:gd name="T3" fmla="*/ 394 h 395"/>
                <a:gd name="T4" fmla="*/ 9 w 37"/>
                <a:gd name="T5" fmla="*/ 394 h 395"/>
                <a:gd name="T6" fmla="*/ 14 w 37"/>
                <a:gd name="T7" fmla="*/ 394 h 395"/>
                <a:gd name="T8" fmla="*/ 19 w 37"/>
                <a:gd name="T9" fmla="*/ 393 h 395"/>
                <a:gd name="T10" fmla="*/ 23 w 37"/>
                <a:gd name="T11" fmla="*/ 393 h 395"/>
                <a:gd name="T12" fmla="*/ 28 w 37"/>
                <a:gd name="T13" fmla="*/ 393 h 395"/>
                <a:gd name="T14" fmla="*/ 33 w 37"/>
                <a:gd name="T15" fmla="*/ 393 h 395"/>
                <a:gd name="T16" fmla="*/ 37 w 37"/>
                <a:gd name="T17" fmla="*/ 392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5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5"/>
                  </a:moveTo>
                  <a:lnTo>
                    <a:pt x="5" y="394"/>
                  </a:lnTo>
                  <a:lnTo>
                    <a:pt x="9" y="394"/>
                  </a:lnTo>
                  <a:lnTo>
                    <a:pt x="14" y="394"/>
                  </a:lnTo>
                  <a:lnTo>
                    <a:pt x="19" y="393"/>
                  </a:lnTo>
                  <a:lnTo>
                    <a:pt x="23" y="393"/>
                  </a:lnTo>
                  <a:lnTo>
                    <a:pt x="28" y="393"/>
                  </a:lnTo>
                  <a:lnTo>
                    <a:pt x="33" y="393"/>
                  </a:lnTo>
                  <a:lnTo>
                    <a:pt x="37" y="39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4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8"/>
            <p:cNvSpPr>
              <a:spLocks/>
            </p:cNvSpPr>
            <p:nvPr/>
          </p:nvSpPr>
          <p:spPr bwMode="auto">
            <a:xfrm>
              <a:off x="2195" y="1646"/>
              <a:ext cx="37" cy="393"/>
            </a:xfrm>
            <a:custGeom>
              <a:avLst/>
              <a:gdLst>
                <a:gd name="T0" fmla="*/ 0 w 37"/>
                <a:gd name="T1" fmla="*/ 393 h 393"/>
                <a:gd name="T2" fmla="*/ 5 w 37"/>
                <a:gd name="T3" fmla="*/ 393 h 393"/>
                <a:gd name="T4" fmla="*/ 10 w 37"/>
                <a:gd name="T5" fmla="*/ 393 h 393"/>
                <a:gd name="T6" fmla="*/ 15 w 37"/>
                <a:gd name="T7" fmla="*/ 393 h 393"/>
                <a:gd name="T8" fmla="*/ 19 w 37"/>
                <a:gd name="T9" fmla="*/ 392 h 393"/>
                <a:gd name="T10" fmla="*/ 24 w 37"/>
                <a:gd name="T11" fmla="*/ 392 h 393"/>
                <a:gd name="T12" fmla="*/ 28 w 37"/>
                <a:gd name="T13" fmla="*/ 391 h 393"/>
                <a:gd name="T14" fmla="*/ 33 w 37"/>
                <a:gd name="T15" fmla="*/ 391 h 393"/>
                <a:gd name="T16" fmla="*/ 37 w 37"/>
                <a:gd name="T17" fmla="*/ 391 h 393"/>
                <a:gd name="T18" fmla="*/ 37 w 37"/>
                <a:gd name="T19" fmla="*/ 0 h 393"/>
                <a:gd name="T20" fmla="*/ 0 w 37"/>
                <a:gd name="T21" fmla="*/ 0 h 393"/>
                <a:gd name="T22" fmla="*/ 0 w 37"/>
                <a:gd name="T23" fmla="*/ 393 h 3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3"/>
                <a:gd name="T38" fmla="*/ 37 w 37"/>
                <a:gd name="T39" fmla="*/ 393 h 3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3">
                  <a:moveTo>
                    <a:pt x="0" y="393"/>
                  </a:moveTo>
                  <a:lnTo>
                    <a:pt x="5" y="393"/>
                  </a:lnTo>
                  <a:lnTo>
                    <a:pt x="10" y="393"/>
                  </a:lnTo>
                  <a:lnTo>
                    <a:pt x="15" y="393"/>
                  </a:lnTo>
                  <a:lnTo>
                    <a:pt x="19" y="392"/>
                  </a:lnTo>
                  <a:lnTo>
                    <a:pt x="24" y="392"/>
                  </a:lnTo>
                  <a:lnTo>
                    <a:pt x="28" y="391"/>
                  </a:lnTo>
                  <a:lnTo>
                    <a:pt x="33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FEF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9"/>
            <p:cNvSpPr>
              <a:spLocks/>
            </p:cNvSpPr>
            <p:nvPr/>
          </p:nvSpPr>
          <p:spPr bwMode="auto">
            <a:xfrm>
              <a:off x="2213" y="1646"/>
              <a:ext cx="38" cy="392"/>
            </a:xfrm>
            <a:custGeom>
              <a:avLst/>
              <a:gdLst>
                <a:gd name="T0" fmla="*/ 0 w 38"/>
                <a:gd name="T1" fmla="*/ 392 h 392"/>
                <a:gd name="T2" fmla="*/ 5 w 38"/>
                <a:gd name="T3" fmla="*/ 392 h 392"/>
                <a:gd name="T4" fmla="*/ 10 w 38"/>
                <a:gd name="T5" fmla="*/ 391 h 392"/>
                <a:gd name="T6" fmla="*/ 15 w 38"/>
                <a:gd name="T7" fmla="*/ 391 h 392"/>
                <a:gd name="T8" fmla="*/ 19 w 38"/>
                <a:gd name="T9" fmla="*/ 391 h 392"/>
                <a:gd name="T10" fmla="*/ 24 w 38"/>
                <a:gd name="T11" fmla="*/ 390 h 392"/>
                <a:gd name="T12" fmla="*/ 29 w 38"/>
                <a:gd name="T13" fmla="*/ 390 h 392"/>
                <a:gd name="T14" fmla="*/ 34 w 38"/>
                <a:gd name="T15" fmla="*/ 389 h 392"/>
                <a:gd name="T16" fmla="*/ 38 w 38"/>
                <a:gd name="T17" fmla="*/ 389 h 392"/>
                <a:gd name="T18" fmla="*/ 38 w 38"/>
                <a:gd name="T19" fmla="*/ 0 h 392"/>
                <a:gd name="T20" fmla="*/ 0 w 38"/>
                <a:gd name="T21" fmla="*/ 0 h 392"/>
                <a:gd name="T22" fmla="*/ 0 w 38"/>
                <a:gd name="T23" fmla="*/ 392 h 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92"/>
                <a:gd name="T38" fmla="*/ 38 w 38"/>
                <a:gd name="T39" fmla="*/ 392 h 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92">
                  <a:moveTo>
                    <a:pt x="0" y="392"/>
                  </a:moveTo>
                  <a:lnTo>
                    <a:pt x="5" y="392"/>
                  </a:lnTo>
                  <a:lnTo>
                    <a:pt x="10" y="391"/>
                  </a:lnTo>
                  <a:lnTo>
                    <a:pt x="15" y="391"/>
                  </a:lnTo>
                  <a:lnTo>
                    <a:pt x="19" y="391"/>
                  </a:lnTo>
                  <a:lnTo>
                    <a:pt x="24" y="390"/>
                  </a:lnTo>
                  <a:lnTo>
                    <a:pt x="29" y="390"/>
                  </a:lnTo>
                  <a:lnTo>
                    <a:pt x="34" y="389"/>
                  </a:lnTo>
                  <a:lnTo>
                    <a:pt x="38" y="38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FFEA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10"/>
            <p:cNvSpPr>
              <a:spLocks/>
            </p:cNvSpPr>
            <p:nvPr/>
          </p:nvSpPr>
          <p:spPr bwMode="auto">
            <a:xfrm>
              <a:off x="2232" y="1646"/>
              <a:ext cx="37" cy="391"/>
            </a:xfrm>
            <a:custGeom>
              <a:avLst/>
              <a:gdLst>
                <a:gd name="T0" fmla="*/ 0 w 37"/>
                <a:gd name="T1" fmla="*/ 391 h 391"/>
                <a:gd name="T2" fmla="*/ 5 w 37"/>
                <a:gd name="T3" fmla="*/ 390 h 391"/>
                <a:gd name="T4" fmla="*/ 10 w 37"/>
                <a:gd name="T5" fmla="*/ 390 h 391"/>
                <a:gd name="T6" fmla="*/ 15 w 37"/>
                <a:gd name="T7" fmla="*/ 389 h 391"/>
                <a:gd name="T8" fmla="*/ 19 w 37"/>
                <a:gd name="T9" fmla="*/ 389 h 391"/>
                <a:gd name="T10" fmla="*/ 24 w 37"/>
                <a:gd name="T11" fmla="*/ 388 h 391"/>
                <a:gd name="T12" fmla="*/ 28 w 37"/>
                <a:gd name="T13" fmla="*/ 388 h 391"/>
                <a:gd name="T14" fmla="*/ 32 w 37"/>
                <a:gd name="T15" fmla="*/ 387 h 391"/>
                <a:gd name="T16" fmla="*/ 37 w 37"/>
                <a:gd name="T17" fmla="*/ 386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91 h 3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1"/>
                <a:gd name="T38" fmla="*/ 37 w 37"/>
                <a:gd name="T39" fmla="*/ 391 h 3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1">
                  <a:moveTo>
                    <a:pt x="0" y="391"/>
                  </a:moveTo>
                  <a:lnTo>
                    <a:pt x="5" y="390"/>
                  </a:lnTo>
                  <a:lnTo>
                    <a:pt x="10" y="390"/>
                  </a:lnTo>
                  <a:lnTo>
                    <a:pt x="15" y="389"/>
                  </a:lnTo>
                  <a:lnTo>
                    <a:pt x="19" y="389"/>
                  </a:lnTo>
                  <a:lnTo>
                    <a:pt x="24" y="388"/>
                  </a:lnTo>
                  <a:lnTo>
                    <a:pt x="28" y="388"/>
                  </a:lnTo>
                  <a:lnTo>
                    <a:pt x="32" y="387"/>
                  </a:lnTo>
                  <a:lnTo>
                    <a:pt x="37" y="38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11"/>
            <p:cNvSpPr>
              <a:spLocks/>
            </p:cNvSpPr>
            <p:nvPr/>
          </p:nvSpPr>
          <p:spPr bwMode="auto">
            <a:xfrm>
              <a:off x="2250" y="1646"/>
              <a:ext cx="37" cy="389"/>
            </a:xfrm>
            <a:custGeom>
              <a:avLst/>
              <a:gdLst>
                <a:gd name="T0" fmla="*/ 0 w 37"/>
                <a:gd name="T1" fmla="*/ 389 h 389"/>
                <a:gd name="T2" fmla="*/ 5 w 37"/>
                <a:gd name="T3" fmla="*/ 388 h 389"/>
                <a:gd name="T4" fmla="*/ 10 w 37"/>
                <a:gd name="T5" fmla="*/ 388 h 389"/>
                <a:gd name="T6" fmla="*/ 15 w 37"/>
                <a:gd name="T7" fmla="*/ 387 h 389"/>
                <a:gd name="T8" fmla="*/ 20 w 37"/>
                <a:gd name="T9" fmla="*/ 386 h 389"/>
                <a:gd name="T10" fmla="*/ 24 w 37"/>
                <a:gd name="T11" fmla="*/ 386 h 389"/>
                <a:gd name="T12" fmla="*/ 28 w 37"/>
                <a:gd name="T13" fmla="*/ 385 h 389"/>
                <a:gd name="T14" fmla="*/ 33 w 37"/>
                <a:gd name="T15" fmla="*/ 384 h 389"/>
                <a:gd name="T16" fmla="*/ 37 w 37"/>
                <a:gd name="T17" fmla="*/ 384 h 389"/>
                <a:gd name="T18" fmla="*/ 37 w 37"/>
                <a:gd name="T19" fmla="*/ 0 h 389"/>
                <a:gd name="T20" fmla="*/ 0 w 37"/>
                <a:gd name="T21" fmla="*/ 0 h 389"/>
                <a:gd name="T22" fmla="*/ 0 w 37"/>
                <a:gd name="T23" fmla="*/ 38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9"/>
                <a:gd name="T38" fmla="*/ 37 w 37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9">
                  <a:moveTo>
                    <a:pt x="0" y="389"/>
                  </a:moveTo>
                  <a:lnTo>
                    <a:pt x="5" y="388"/>
                  </a:lnTo>
                  <a:lnTo>
                    <a:pt x="10" y="388"/>
                  </a:lnTo>
                  <a:lnTo>
                    <a:pt x="15" y="387"/>
                  </a:lnTo>
                  <a:lnTo>
                    <a:pt x="20" y="386"/>
                  </a:lnTo>
                  <a:lnTo>
                    <a:pt x="24" y="386"/>
                  </a:lnTo>
                  <a:lnTo>
                    <a:pt x="28" y="385"/>
                  </a:lnTo>
                  <a:lnTo>
                    <a:pt x="33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FFDD7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12"/>
            <p:cNvSpPr>
              <a:spLocks/>
            </p:cNvSpPr>
            <p:nvPr/>
          </p:nvSpPr>
          <p:spPr bwMode="auto">
            <a:xfrm>
              <a:off x="2269" y="1646"/>
              <a:ext cx="36" cy="386"/>
            </a:xfrm>
            <a:custGeom>
              <a:avLst/>
              <a:gdLst>
                <a:gd name="T0" fmla="*/ 0 w 36"/>
                <a:gd name="T1" fmla="*/ 386 h 386"/>
                <a:gd name="T2" fmla="*/ 5 w 36"/>
                <a:gd name="T3" fmla="*/ 386 h 386"/>
                <a:gd name="T4" fmla="*/ 9 w 36"/>
                <a:gd name="T5" fmla="*/ 385 h 386"/>
                <a:gd name="T6" fmla="*/ 14 w 36"/>
                <a:gd name="T7" fmla="*/ 384 h 386"/>
                <a:gd name="T8" fmla="*/ 19 w 36"/>
                <a:gd name="T9" fmla="*/ 383 h 386"/>
                <a:gd name="T10" fmla="*/ 23 w 36"/>
                <a:gd name="T11" fmla="*/ 383 h 386"/>
                <a:gd name="T12" fmla="*/ 28 w 36"/>
                <a:gd name="T13" fmla="*/ 382 h 386"/>
                <a:gd name="T14" fmla="*/ 32 w 36"/>
                <a:gd name="T15" fmla="*/ 382 h 386"/>
                <a:gd name="T16" fmla="*/ 36 w 36"/>
                <a:gd name="T17" fmla="*/ 381 h 386"/>
                <a:gd name="T18" fmla="*/ 36 w 36"/>
                <a:gd name="T19" fmla="*/ 0 h 386"/>
                <a:gd name="T20" fmla="*/ 0 w 36"/>
                <a:gd name="T21" fmla="*/ 0 h 386"/>
                <a:gd name="T22" fmla="*/ 0 w 36"/>
                <a:gd name="T23" fmla="*/ 386 h 3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86"/>
                <a:gd name="T38" fmla="*/ 36 w 36"/>
                <a:gd name="T39" fmla="*/ 386 h 3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86">
                  <a:moveTo>
                    <a:pt x="0" y="386"/>
                  </a:moveTo>
                  <a:lnTo>
                    <a:pt x="5" y="386"/>
                  </a:lnTo>
                  <a:lnTo>
                    <a:pt x="9" y="385"/>
                  </a:lnTo>
                  <a:lnTo>
                    <a:pt x="14" y="384"/>
                  </a:lnTo>
                  <a:lnTo>
                    <a:pt x="19" y="383"/>
                  </a:lnTo>
                  <a:lnTo>
                    <a:pt x="23" y="383"/>
                  </a:lnTo>
                  <a:lnTo>
                    <a:pt x="28" y="382"/>
                  </a:lnTo>
                  <a:lnTo>
                    <a:pt x="32" y="382"/>
                  </a:lnTo>
                  <a:lnTo>
                    <a:pt x="36" y="38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rgbClr val="FFD8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13"/>
            <p:cNvSpPr>
              <a:spLocks/>
            </p:cNvSpPr>
            <p:nvPr/>
          </p:nvSpPr>
          <p:spPr bwMode="auto">
            <a:xfrm>
              <a:off x="2287" y="1646"/>
              <a:ext cx="37" cy="384"/>
            </a:xfrm>
            <a:custGeom>
              <a:avLst/>
              <a:gdLst>
                <a:gd name="T0" fmla="*/ 0 w 37"/>
                <a:gd name="T1" fmla="*/ 384 h 384"/>
                <a:gd name="T2" fmla="*/ 5 w 37"/>
                <a:gd name="T3" fmla="*/ 383 h 384"/>
                <a:gd name="T4" fmla="*/ 10 w 37"/>
                <a:gd name="T5" fmla="*/ 382 h 384"/>
                <a:gd name="T6" fmla="*/ 15 w 37"/>
                <a:gd name="T7" fmla="*/ 382 h 384"/>
                <a:gd name="T8" fmla="*/ 20 w 37"/>
                <a:gd name="T9" fmla="*/ 380 h 384"/>
                <a:gd name="T10" fmla="*/ 25 w 37"/>
                <a:gd name="T11" fmla="*/ 379 h 384"/>
                <a:gd name="T12" fmla="*/ 29 w 37"/>
                <a:gd name="T13" fmla="*/ 379 h 384"/>
                <a:gd name="T14" fmla="*/ 32 w 37"/>
                <a:gd name="T15" fmla="*/ 377 h 384"/>
                <a:gd name="T16" fmla="*/ 37 w 37"/>
                <a:gd name="T17" fmla="*/ 376 h 384"/>
                <a:gd name="T18" fmla="*/ 37 w 37"/>
                <a:gd name="T19" fmla="*/ 0 h 384"/>
                <a:gd name="T20" fmla="*/ 0 w 37"/>
                <a:gd name="T21" fmla="*/ 0 h 384"/>
                <a:gd name="T22" fmla="*/ 0 w 37"/>
                <a:gd name="T23" fmla="*/ 384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4"/>
                <a:gd name="T38" fmla="*/ 37 w 37"/>
                <a:gd name="T39" fmla="*/ 384 h 3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4">
                  <a:moveTo>
                    <a:pt x="0" y="384"/>
                  </a:moveTo>
                  <a:lnTo>
                    <a:pt x="5" y="383"/>
                  </a:lnTo>
                  <a:lnTo>
                    <a:pt x="10" y="382"/>
                  </a:lnTo>
                  <a:lnTo>
                    <a:pt x="15" y="382"/>
                  </a:lnTo>
                  <a:lnTo>
                    <a:pt x="20" y="380"/>
                  </a:lnTo>
                  <a:lnTo>
                    <a:pt x="25" y="379"/>
                  </a:lnTo>
                  <a:lnTo>
                    <a:pt x="29" y="379"/>
                  </a:lnTo>
                  <a:lnTo>
                    <a:pt x="32" y="377"/>
                  </a:lnTo>
                  <a:lnTo>
                    <a:pt x="37" y="37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D3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14"/>
            <p:cNvSpPr>
              <a:spLocks/>
            </p:cNvSpPr>
            <p:nvPr/>
          </p:nvSpPr>
          <p:spPr bwMode="auto">
            <a:xfrm>
              <a:off x="2305" y="1646"/>
              <a:ext cx="37" cy="381"/>
            </a:xfrm>
            <a:custGeom>
              <a:avLst/>
              <a:gdLst>
                <a:gd name="T0" fmla="*/ 0 w 37"/>
                <a:gd name="T1" fmla="*/ 381 h 381"/>
                <a:gd name="T2" fmla="*/ 6 w 37"/>
                <a:gd name="T3" fmla="*/ 379 h 381"/>
                <a:gd name="T4" fmla="*/ 11 w 37"/>
                <a:gd name="T5" fmla="*/ 379 h 381"/>
                <a:gd name="T6" fmla="*/ 16 w 37"/>
                <a:gd name="T7" fmla="*/ 377 h 381"/>
                <a:gd name="T8" fmla="*/ 21 w 37"/>
                <a:gd name="T9" fmla="*/ 376 h 381"/>
                <a:gd name="T10" fmla="*/ 25 w 37"/>
                <a:gd name="T11" fmla="*/ 375 h 381"/>
                <a:gd name="T12" fmla="*/ 30 w 37"/>
                <a:gd name="T13" fmla="*/ 374 h 381"/>
                <a:gd name="T14" fmla="*/ 34 w 37"/>
                <a:gd name="T15" fmla="*/ 372 h 381"/>
                <a:gd name="T16" fmla="*/ 37 w 37"/>
                <a:gd name="T17" fmla="*/ 371 h 381"/>
                <a:gd name="T18" fmla="*/ 37 w 37"/>
                <a:gd name="T19" fmla="*/ 0 h 381"/>
                <a:gd name="T20" fmla="*/ 0 w 37"/>
                <a:gd name="T21" fmla="*/ 0 h 381"/>
                <a:gd name="T22" fmla="*/ 0 w 37"/>
                <a:gd name="T23" fmla="*/ 381 h 3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1"/>
                <a:gd name="T38" fmla="*/ 37 w 37"/>
                <a:gd name="T39" fmla="*/ 381 h 3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1">
                  <a:moveTo>
                    <a:pt x="0" y="381"/>
                  </a:moveTo>
                  <a:lnTo>
                    <a:pt x="6" y="379"/>
                  </a:lnTo>
                  <a:lnTo>
                    <a:pt x="11" y="379"/>
                  </a:lnTo>
                  <a:lnTo>
                    <a:pt x="16" y="377"/>
                  </a:lnTo>
                  <a:lnTo>
                    <a:pt x="21" y="376"/>
                  </a:lnTo>
                  <a:lnTo>
                    <a:pt x="25" y="375"/>
                  </a:lnTo>
                  <a:lnTo>
                    <a:pt x="30" y="374"/>
                  </a:lnTo>
                  <a:lnTo>
                    <a:pt x="34" y="372"/>
                  </a:lnTo>
                  <a:lnTo>
                    <a:pt x="37" y="37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FFC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15"/>
            <p:cNvSpPr>
              <a:spLocks/>
            </p:cNvSpPr>
            <p:nvPr/>
          </p:nvSpPr>
          <p:spPr bwMode="auto">
            <a:xfrm>
              <a:off x="2324" y="1646"/>
              <a:ext cx="37" cy="376"/>
            </a:xfrm>
            <a:custGeom>
              <a:avLst/>
              <a:gdLst>
                <a:gd name="T0" fmla="*/ 0 w 37"/>
                <a:gd name="T1" fmla="*/ 376 h 376"/>
                <a:gd name="T2" fmla="*/ 8 w 37"/>
                <a:gd name="T3" fmla="*/ 374 h 376"/>
                <a:gd name="T4" fmla="*/ 15 w 37"/>
                <a:gd name="T5" fmla="*/ 372 h 376"/>
                <a:gd name="T6" fmla="*/ 22 w 37"/>
                <a:gd name="T7" fmla="*/ 369 h 376"/>
                <a:gd name="T8" fmla="*/ 27 w 37"/>
                <a:gd name="T9" fmla="*/ 367 h 376"/>
                <a:gd name="T10" fmla="*/ 31 w 37"/>
                <a:gd name="T11" fmla="*/ 364 h 376"/>
                <a:gd name="T12" fmla="*/ 34 w 37"/>
                <a:gd name="T13" fmla="*/ 361 h 376"/>
                <a:gd name="T14" fmla="*/ 36 w 37"/>
                <a:gd name="T15" fmla="*/ 359 h 376"/>
                <a:gd name="T16" fmla="*/ 37 w 37"/>
                <a:gd name="T17" fmla="*/ 356 h 376"/>
                <a:gd name="T18" fmla="*/ 37 w 37"/>
                <a:gd name="T19" fmla="*/ 0 h 376"/>
                <a:gd name="T20" fmla="*/ 0 w 37"/>
                <a:gd name="T21" fmla="*/ 0 h 376"/>
                <a:gd name="T22" fmla="*/ 0 w 37"/>
                <a:gd name="T23" fmla="*/ 376 h 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76"/>
                <a:gd name="T38" fmla="*/ 37 w 37"/>
                <a:gd name="T39" fmla="*/ 376 h 3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76">
                  <a:moveTo>
                    <a:pt x="0" y="376"/>
                  </a:moveTo>
                  <a:lnTo>
                    <a:pt x="8" y="374"/>
                  </a:lnTo>
                  <a:lnTo>
                    <a:pt x="15" y="372"/>
                  </a:lnTo>
                  <a:lnTo>
                    <a:pt x="22" y="369"/>
                  </a:lnTo>
                  <a:lnTo>
                    <a:pt x="27" y="367"/>
                  </a:lnTo>
                  <a:lnTo>
                    <a:pt x="31" y="364"/>
                  </a:lnTo>
                  <a:lnTo>
                    <a:pt x="34" y="361"/>
                  </a:lnTo>
                  <a:lnTo>
                    <a:pt x="36" y="359"/>
                  </a:lnTo>
                  <a:lnTo>
                    <a:pt x="37" y="35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FFC9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16"/>
            <p:cNvSpPr>
              <a:spLocks/>
            </p:cNvSpPr>
            <p:nvPr/>
          </p:nvSpPr>
          <p:spPr bwMode="auto">
            <a:xfrm>
              <a:off x="2104" y="1646"/>
              <a:ext cx="36" cy="396"/>
            </a:xfrm>
            <a:custGeom>
              <a:avLst/>
              <a:gdLst>
                <a:gd name="T0" fmla="*/ 0 w 36"/>
                <a:gd name="T1" fmla="*/ 396 h 396"/>
                <a:gd name="T2" fmla="*/ 5 w 36"/>
                <a:gd name="T3" fmla="*/ 396 h 396"/>
                <a:gd name="T4" fmla="*/ 9 w 36"/>
                <a:gd name="T5" fmla="*/ 396 h 396"/>
                <a:gd name="T6" fmla="*/ 14 w 36"/>
                <a:gd name="T7" fmla="*/ 396 h 396"/>
                <a:gd name="T8" fmla="*/ 19 w 36"/>
                <a:gd name="T9" fmla="*/ 396 h 396"/>
                <a:gd name="T10" fmla="*/ 23 w 36"/>
                <a:gd name="T11" fmla="*/ 396 h 396"/>
                <a:gd name="T12" fmla="*/ 28 w 36"/>
                <a:gd name="T13" fmla="*/ 396 h 396"/>
                <a:gd name="T14" fmla="*/ 32 w 36"/>
                <a:gd name="T15" fmla="*/ 396 h 396"/>
                <a:gd name="T16" fmla="*/ 36 w 36"/>
                <a:gd name="T17" fmla="*/ 396 h 396"/>
                <a:gd name="T18" fmla="*/ 36 w 36"/>
                <a:gd name="T19" fmla="*/ 0 h 396"/>
                <a:gd name="T20" fmla="*/ 0 w 36"/>
                <a:gd name="T21" fmla="*/ 0 h 396"/>
                <a:gd name="T22" fmla="*/ 0 w 36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6"/>
                <a:gd name="T38" fmla="*/ 36 w 36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6">
                  <a:moveTo>
                    <a:pt x="0" y="396"/>
                  </a:moveTo>
                  <a:lnTo>
                    <a:pt x="5" y="396"/>
                  </a:lnTo>
                  <a:lnTo>
                    <a:pt x="9" y="396"/>
                  </a:lnTo>
                  <a:lnTo>
                    <a:pt x="14" y="396"/>
                  </a:lnTo>
                  <a:lnTo>
                    <a:pt x="19" y="396"/>
                  </a:lnTo>
                  <a:lnTo>
                    <a:pt x="23" y="396"/>
                  </a:lnTo>
                  <a:lnTo>
                    <a:pt x="28" y="396"/>
                  </a:lnTo>
                  <a:lnTo>
                    <a:pt x="32" y="396"/>
                  </a:lnTo>
                  <a:lnTo>
                    <a:pt x="36" y="39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17"/>
            <p:cNvSpPr>
              <a:spLocks/>
            </p:cNvSpPr>
            <p:nvPr/>
          </p:nvSpPr>
          <p:spPr bwMode="auto">
            <a:xfrm>
              <a:off x="2085" y="1646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4 w 37"/>
                <a:gd name="T3" fmla="*/ 396 h 396"/>
                <a:gd name="T4" fmla="*/ 7 w 37"/>
                <a:gd name="T5" fmla="*/ 396 h 396"/>
                <a:gd name="T6" fmla="*/ 11 w 37"/>
                <a:gd name="T7" fmla="*/ 396 h 396"/>
                <a:gd name="T8" fmla="*/ 14 w 37"/>
                <a:gd name="T9" fmla="*/ 396 h 396"/>
                <a:gd name="T10" fmla="*/ 17 w 37"/>
                <a:gd name="T11" fmla="*/ 396 h 396"/>
                <a:gd name="T12" fmla="*/ 20 w 37"/>
                <a:gd name="T13" fmla="*/ 396 h 396"/>
                <a:gd name="T14" fmla="*/ 23 w 37"/>
                <a:gd name="T15" fmla="*/ 396 h 396"/>
                <a:gd name="T16" fmla="*/ 25 w 37"/>
                <a:gd name="T17" fmla="*/ 396 h 396"/>
                <a:gd name="T18" fmla="*/ 28 w 37"/>
                <a:gd name="T19" fmla="*/ 396 h 396"/>
                <a:gd name="T20" fmla="*/ 31 w 37"/>
                <a:gd name="T21" fmla="*/ 396 h 396"/>
                <a:gd name="T22" fmla="*/ 34 w 37"/>
                <a:gd name="T23" fmla="*/ 396 h 396"/>
                <a:gd name="T24" fmla="*/ 37 w 37"/>
                <a:gd name="T25" fmla="*/ 396 h 396"/>
                <a:gd name="T26" fmla="*/ 37 w 37"/>
                <a:gd name="T27" fmla="*/ 0 h 396"/>
                <a:gd name="T28" fmla="*/ 0 w 37"/>
                <a:gd name="T29" fmla="*/ 0 h 396"/>
                <a:gd name="T30" fmla="*/ 0 w 37"/>
                <a:gd name="T31" fmla="*/ 396 h 39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396"/>
                <a:gd name="T50" fmla="*/ 37 w 37"/>
                <a:gd name="T51" fmla="*/ 396 h 39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396">
                  <a:moveTo>
                    <a:pt x="0" y="396"/>
                  </a:moveTo>
                  <a:lnTo>
                    <a:pt x="4" y="396"/>
                  </a:lnTo>
                  <a:lnTo>
                    <a:pt x="7" y="396"/>
                  </a:lnTo>
                  <a:lnTo>
                    <a:pt x="11" y="396"/>
                  </a:lnTo>
                  <a:lnTo>
                    <a:pt x="14" y="396"/>
                  </a:lnTo>
                  <a:lnTo>
                    <a:pt x="17" y="396"/>
                  </a:lnTo>
                  <a:lnTo>
                    <a:pt x="20" y="396"/>
                  </a:lnTo>
                  <a:lnTo>
                    <a:pt x="23" y="396"/>
                  </a:lnTo>
                  <a:lnTo>
                    <a:pt x="25" y="396"/>
                  </a:lnTo>
                  <a:lnTo>
                    <a:pt x="28" y="396"/>
                  </a:lnTo>
                  <a:lnTo>
                    <a:pt x="31" y="396"/>
                  </a:lnTo>
                  <a:lnTo>
                    <a:pt x="34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7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18"/>
            <p:cNvSpPr>
              <a:spLocks/>
            </p:cNvSpPr>
            <p:nvPr/>
          </p:nvSpPr>
          <p:spPr bwMode="auto">
            <a:xfrm>
              <a:off x="2067" y="1646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4 w 37"/>
                <a:gd name="T3" fmla="*/ 396 h 396"/>
                <a:gd name="T4" fmla="*/ 8 w 37"/>
                <a:gd name="T5" fmla="*/ 396 h 396"/>
                <a:gd name="T6" fmla="*/ 11 w 37"/>
                <a:gd name="T7" fmla="*/ 396 h 396"/>
                <a:gd name="T8" fmla="*/ 16 w 37"/>
                <a:gd name="T9" fmla="*/ 396 h 396"/>
                <a:gd name="T10" fmla="*/ 20 w 37"/>
                <a:gd name="T11" fmla="*/ 396 h 396"/>
                <a:gd name="T12" fmla="*/ 24 w 37"/>
                <a:gd name="T13" fmla="*/ 396 h 396"/>
                <a:gd name="T14" fmla="*/ 28 w 37"/>
                <a:gd name="T15" fmla="*/ 396 h 396"/>
                <a:gd name="T16" fmla="*/ 32 w 37"/>
                <a:gd name="T17" fmla="*/ 396 h 396"/>
                <a:gd name="T18" fmla="*/ 33 w 37"/>
                <a:gd name="T19" fmla="*/ 396 h 396"/>
                <a:gd name="T20" fmla="*/ 34 w 37"/>
                <a:gd name="T21" fmla="*/ 396 h 396"/>
                <a:gd name="T22" fmla="*/ 35 w 37"/>
                <a:gd name="T23" fmla="*/ 396 h 396"/>
                <a:gd name="T24" fmla="*/ 37 w 37"/>
                <a:gd name="T25" fmla="*/ 396 h 396"/>
                <a:gd name="T26" fmla="*/ 37 w 37"/>
                <a:gd name="T27" fmla="*/ 0 h 396"/>
                <a:gd name="T28" fmla="*/ 0 w 37"/>
                <a:gd name="T29" fmla="*/ 0 h 396"/>
                <a:gd name="T30" fmla="*/ 0 w 37"/>
                <a:gd name="T31" fmla="*/ 396 h 39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396"/>
                <a:gd name="T50" fmla="*/ 37 w 37"/>
                <a:gd name="T51" fmla="*/ 396 h 39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396">
                  <a:moveTo>
                    <a:pt x="0" y="396"/>
                  </a:moveTo>
                  <a:lnTo>
                    <a:pt x="4" y="396"/>
                  </a:lnTo>
                  <a:lnTo>
                    <a:pt x="8" y="396"/>
                  </a:lnTo>
                  <a:lnTo>
                    <a:pt x="11" y="396"/>
                  </a:lnTo>
                  <a:lnTo>
                    <a:pt x="16" y="396"/>
                  </a:lnTo>
                  <a:lnTo>
                    <a:pt x="20" y="396"/>
                  </a:lnTo>
                  <a:lnTo>
                    <a:pt x="24" y="396"/>
                  </a:lnTo>
                  <a:lnTo>
                    <a:pt x="28" y="396"/>
                  </a:lnTo>
                  <a:lnTo>
                    <a:pt x="32" y="396"/>
                  </a:lnTo>
                  <a:lnTo>
                    <a:pt x="33" y="396"/>
                  </a:lnTo>
                  <a:lnTo>
                    <a:pt x="34" y="396"/>
                  </a:lnTo>
                  <a:lnTo>
                    <a:pt x="35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4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19"/>
            <p:cNvSpPr>
              <a:spLocks/>
            </p:cNvSpPr>
            <p:nvPr/>
          </p:nvSpPr>
          <p:spPr bwMode="auto">
            <a:xfrm>
              <a:off x="2048" y="1646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5 w 37"/>
                <a:gd name="T3" fmla="*/ 396 h 396"/>
                <a:gd name="T4" fmla="*/ 10 w 37"/>
                <a:gd name="T5" fmla="*/ 396 h 396"/>
                <a:gd name="T6" fmla="*/ 14 w 37"/>
                <a:gd name="T7" fmla="*/ 396 h 396"/>
                <a:gd name="T8" fmla="*/ 19 w 37"/>
                <a:gd name="T9" fmla="*/ 396 h 396"/>
                <a:gd name="T10" fmla="*/ 24 w 37"/>
                <a:gd name="T11" fmla="*/ 396 h 396"/>
                <a:gd name="T12" fmla="*/ 28 w 37"/>
                <a:gd name="T13" fmla="*/ 396 h 396"/>
                <a:gd name="T14" fmla="*/ 33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6"/>
                  </a:moveTo>
                  <a:lnTo>
                    <a:pt x="5" y="396"/>
                  </a:lnTo>
                  <a:lnTo>
                    <a:pt x="10" y="396"/>
                  </a:lnTo>
                  <a:lnTo>
                    <a:pt x="14" y="396"/>
                  </a:lnTo>
                  <a:lnTo>
                    <a:pt x="19" y="396"/>
                  </a:lnTo>
                  <a:lnTo>
                    <a:pt x="24" y="396"/>
                  </a:lnTo>
                  <a:lnTo>
                    <a:pt x="28" y="396"/>
                  </a:lnTo>
                  <a:lnTo>
                    <a:pt x="33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E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20"/>
            <p:cNvSpPr>
              <a:spLocks/>
            </p:cNvSpPr>
            <p:nvPr/>
          </p:nvSpPr>
          <p:spPr bwMode="auto">
            <a:xfrm>
              <a:off x="2030" y="1646"/>
              <a:ext cx="37" cy="396"/>
            </a:xfrm>
            <a:custGeom>
              <a:avLst/>
              <a:gdLst>
                <a:gd name="T0" fmla="*/ 0 w 37"/>
                <a:gd name="T1" fmla="*/ 395 h 396"/>
                <a:gd name="T2" fmla="*/ 4 w 37"/>
                <a:gd name="T3" fmla="*/ 395 h 396"/>
                <a:gd name="T4" fmla="*/ 9 w 37"/>
                <a:gd name="T5" fmla="*/ 396 h 396"/>
                <a:gd name="T6" fmla="*/ 14 w 37"/>
                <a:gd name="T7" fmla="*/ 396 h 396"/>
                <a:gd name="T8" fmla="*/ 18 w 37"/>
                <a:gd name="T9" fmla="*/ 396 h 396"/>
                <a:gd name="T10" fmla="*/ 23 w 37"/>
                <a:gd name="T11" fmla="*/ 396 h 396"/>
                <a:gd name="T12" fmla="*/ 27 w 37"/>
                <a:gd name="T13" fmla="*/ 396 h 396"/>
                <a:gd name="T14" fmla="*/ 32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5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5"/>
                  </a:moveTo>
                  <a:lnTo>
                    <a:pt x="4" y="395"/>
                  </a:lnTo>
                  <a:lnTo>
                    <a:pt x="9" y="396"/>
                  </a:lnTo>
                  <a:lnTo>
                    <a:pt x="14" y="396"/>
                  </a:lnTo>
                  <a:lnTo>
                    <a:pt x="18" y="396"/>
                  </a:lnTo>
                  <a:lnTo>
                    <a:pt x="23" y="396"/>
                  </a:lnTo>
                  <a:lnTo>
                    <a:pt x="27" y="396"/>
                  </a:lnTo>
                  <a:lnTo>
                    <a:pt x="32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ED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21"/>
            <p:cNvSpPr>
              <a:spLocks/>
            </p:cNvSpPr>
            <p:nvPr/>
          </p:nvSpPr>
          <p:spPr bwMode="auto">
            <a:xfrm>
              <a:off x="2011" y="1646"/>
              <a:ext cx="37" cy="396"/>
            </a:xfrm>
            <a:custGeom>
              <a:avLst/>
              <a:gdLst>
                <a:gd name="T0" fmla="*/ 0 w 37"/>
                <a:gd name="T1" fmla="*/ 394 h 396"/>
                <a:gd name="T2" fmla="*/ 5 w 37"/>
                <a:gd name="T3" fmla="*/ 394 h 396"/>
                <a:gd name="T4" fmla="*/ 9 w 37"/>
                <a:gd name="T5" fmla="*/ 394 h 396"/>
                <a:gd name="T6" fmla="*/ 14 w 37"/>
                <a:gd name="T7" fmla="*/ 395 h 396"/>
                <a:gd name="T8" fmla="*/ 18 w 37"/>
                <a:gd name="T9" fmla="*/ 395 h 396"/>
                <a:gd name="T10" fmla="*/ 23 w 37"/>
                <a:gd name="T11" fmla="*/ 395 h 396"/>
                <a:gd name="T12" fmla="*/ 28 w 37"/>
                <a:gd name="T13" fmla="*/ 395 h 396"/>
                <a:gd name="T14" fmla="*/ 33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4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4"/>
                  </a:moveTo>
                  <a:lnTo>
                    <a:pt x="5" y="394"/>
                  </a:lnTo>
                  <a:lnTo>
                    <a:pt x="9" y="394"/>
                  </a:lnTo>
                  <a:lnTo>
                    <a:pt x="14" y="395"/>
                  </a:lnTo>
                  <a:lnTo>
                    <a:pt x="18" y="395"/>
                  </a:lnTo>
                  <a:lnTo>
                    <a:pt x="23" y="395"/>
                  </a:lnTo>
                  <a:lnTo>
                    <a:pt x="28" y="395"/>
                  </a:lnTo>
                  <a:lnTo>
                    <a:pt x="33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22"/>
            <p:cNvSpPr>
              <a:spLocks/>
            </p:cNvSpPr>
            <p:nvPr/>
          </p:nvSpPr>
          <p:spPr bwMode="auto">
            <a:xfrm>
              <a:off x="1993" y="1646"/>
              <a:ext cx="37" cy="395"/>
            </a:xfrm>
            <a:custGeom>
              <a:avLst/>
              <a:gdLst>
                <a:gd name="T0" fmla="*/ 0 w 37"/>
                <a:gd name="T1" fmla="*/ 393 h 395"/>
                <a:gd name="T2" fmla="*/ 4 w 37"/>
                <a:gd name="T3" fmla="*/ 393 h 395"/>
                <a:gd name="T4" fmla="*/ 9 w 37"/>
                <a:gd name="T5" fmla="*/ 393 h 395"/>
                <a:gd name="T6" fmla="*/ 14 w 37"/>
                <a:gd name="T7" fmla="*/ 394 h 395"/>
                <a:gd name="T8" fmla="*/ 18 w 37"/>
                <a:gd name="T9" fmla="*/ 394 h 395"/>
                <a:gd name="T10" fmla="*/ 23 w 37"/>
                <a:gd name="T11" fmla="*/ 394 h 395"/>
                <a:gd name="T12" fmla="*/ 27 w 37"/>
                <a:gd name="T13" fmla="*/ 395 h 395"/>
                <a:gd name="T14" fmla="*/ 32 w 37"/>
                <a:gd name="T15" fmla="*/ 395 h 395"/>
                <a:gd name="T16" fmla="*/ 37 w 37"/>
                <a:gd name="T17" fmla="*/ 395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3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3"/>
                  </a:moveTo>
                  <a:lnTo>
                    <a:pt x="4" y="393"/>
                  </a:lnTo>
                  <a:lnTo>
                    <a:pt x="9" y="393"/>
                  </a:lnTo>
                  <a:lnTo>
                    <a:pt x="14" y="394"/>
                  </a:lnTo>
                  <a:lnTo>
                    <a:pt x="18" y="394"/>
                  </a:lnTo>
                  <a:lnTo>
                    <a:pt x="23" y="394"/>
                  </a:lnTo>
                  <a:lnTo>
                    <a:pt x="27" y="395"/>
                  </a:lnTo>
                  <a:lnTo>
                    <a:pt x="32" y="395"/>
                  </a:lnTo>
                  <a:lnTo>
                    <a:pt x="37" y="395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23"/>
            <p:cNvSpPr>
              <a:spLocks/>
            </p:cNvSpPr>
            <p:nvPr/>
          </p:nvSpPr>
          <p:spPr bwMode="auto">
            <a:xfrm>
              <a:off x="1974" y="1646"/>
              <a:ext cx="37" cy="394"/>
            </a:xfrm>
            <a:custGeom>
              <a:avLst/>
              <a:gdLst>
                <a:gd name="T0" fmla="*/ 0 w 37"/>
                <a:gd name="T1" fmla="*/ 391 h 394"/>
                <a:gd name="T2" fmla="*/ 5 w 37"/>
                <a:gd name="T3" fmla="*/ 392 h 394"/>
                <a:gd name="T4" fmla="*/ 9 w 37"/>
                <a:gd name="T5" fmla="*/ 392 h 394"/>
                <a:gd name="T6" fmla="*/ 14 w 37"/>
                <a:gd name="T7" fmla="*/ 393 h 394"/>
                <a:gd name="T8" fmla="*/ 19 w 37"/>
                <a:gd name="T9" fmla="*/ 393 h 394"/>
                <a:gd name="T10" fmla="*/ 23 w 37"/>
                <a:gd name="T11" fmla="*/ 393 h 394"/>
                <a:gd name="T12" fmla="*/ 28 w 37"/>
                <a:gd name="T13" fmla="*/ 393 h 394"/>
                <a:gd name="T14" fmla="*/ 33 w 37"/>
                <a:gd name="T15" fmla="*/ 394 h 394"/>
                <a:gd name="T16" fmla="*/ 37 w 37"/>
                <a:gd name="T17" fmla="*/ 394 h 394"/>
                <a:gd name="T18" fmla="*/ 37 w 37"/>
                <a:gd name="T19" fmla="*/ 0 h 394"/>
                <a:gd name="T20" fmla="*/ 0 w 37"/>
                <a:gd name="T21" fmla="*/ 0 h 394"/>
                <a:gd name="T22" fmla="*/ 0 w 37"/>
                <a:gd name="T23" fmla="*/ 391 h 3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4"/>
                <a:gd name="T38" fmla="*/ 37 w 37"/>
                <a:gd name="T39" fmla="*/ 394 h 3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4">
                  <a:moveTo>
                    <a:pt x="0" y="391"/>
                  </a:moveTo>
                  <a:lnTo>
                    <a:pt x="5" y="392"/>
                  </a:lnTo>
                  <a:lnTo>
                    <a:pt x="9" y="392"/>
                  </a:lnTo>
                  <a:lnTo>
                    <a:pt x="14" y="393"/>
                  </a:lnTo>
                  <a:lnTo>
                    <a:pt x="19" y="393"/>
                  </a:lnTo>
                  <a:lnTo>
                    <a:pt x="23" y="393"/>
                  </a:lnTo>
                  <a:lnTo>
                    <a:pt x="28" y="393"/>
                  </a:lnTo>
                  <a:lnTo>
                    <a:pt x="33" y="394"/>
                  </a:lnTo>
                  <a:lnTo>
                    <a:pt x="37" y="39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E5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24"/>
            <p:cNvSpPr>
              <a:spLocks/>
            </p:cNvSpPr>
            <p:nvPr/>
          </p:nvSpPr>
          <p:spPr bwMode="auto">
            <a:xfrm>
              <a:off x="1956" y="1646"/>
              <a:ext cx="37" cy="393"/>
            </a:xfrm>
            <a:custGeom>
              <a:avLst/>
              <a:gdLst>
                <a:gd name="T0" fmla="*/ 0 w 37"/>
                <a:gd name="T1" fmla="*/ 390 h 393"/>
                <a:gd name="T2" fmla="*/ 4 w 37"/>
                <a:gd name="T3" fmla="*/ 390 h 393"/>
                <a:gd name="T4" fmla="*/ 8 w 37"/>
                <a:gd name="T5" fmla="*/ 391 h 393"/>
                <a:gd name="T6" fmla="*/ 13 w 37"/>
                <a:gd name="T7" fmla="*/ 391 h 393"/>
                <a:gd name="T8" fmla="*/ 17 w 37"/>
                <a:gd name="T9" fmla="*/ 391 h 393"/>
                <a:gd name="T10" fmla="*/ 22 w 37"/>
                <a:gd name="T11" fmla="*/ 392 h 393"/>
                <a:gd name="T12" fmla="*/ 27 w 37"/>
                <a:gd name="T13" fmla="*/ 392 h 393"/>
                <a:gd name="T14" fmla="*/ 32 w 37"/>
                <a:gd name="T15" fmla="*/ 393 h 393"/>
                <a:gd name="T16" fmla="*/ 37 w 37"/>
                <a:gd name="T17" fmla="*/ 393 h 393"/>
                <a:gd name="T18" fmla="*/ 37 w 37"/>
                <a:gd name="T19" fmla="*/ 0 h 393"/>
                <a:gd name="T20" fmla="*/ 0 w 37"/>
                <a:gd name="T21" fmla="*/ 0 h 393"/>
                <a:gd name="T22" fmla="*/ 0 w 37"/>
                <a:gd name="T23" fmla="*/ 390 h 3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3"/>
                <a:gd name="T38" fmla="*/ 37 w 37"/>
                <a:gd name="T39" fmla="*/ 393 h 3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3">
                  <a:moveTo>
                    <a:pt x="0" y="390"/>
                  </a:moveTo>
                  <a:lnTo>
                    <a:pt x="4" y="390"/>
                  </a:lnTo>
                  <a:lnTo>
                    <a:pt x="8" y="391"/>
                  </a:lnTo>
                  <a:lnTo>
                    <a:pt x="13" y="391"/>
                  </a:lnTo>
                  <a:lnTo>
                    <a:pt x="17" y="391"/>
                  </a:lnTo>
                  <a:lnTo>
                    <a:pt x="22" y="392"/>
                  </a:lnTo>
                  <a:lnTo>
                    <a:pt x="27" y="392"/>
                  </a:lnTo>
                  <a:lnTo>
                    <a:pt x="32" y="393"/>
                  </a:lnTo>
                  <a:lnTo>
                    <a:pt x="37" y="39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E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25"/>
            <p:cNvSpPr>
              <a:spLocks/>
            </p:cNvSpPr>
            <p:nvPr/>
          </p:nvSpPr>
          <p:spPr bwMode="auto">
            <a:xfrm>
              <a:off x="1937" y="1646"/>
              <a:ext cx="37" cy="391"/>
            </a:xfrm>
            <a:custGeom>
              <a:avLst/>
              <a:gdLst>
                <a:gd name="T0" fmla="*/ 0 w 37"/>
                <a:gd name="T1" fmla="*/ 388 h 391"/>
                <a:gd name="T2" fmla="*/ 5 w 37"/>
                <a:gd name="T3" fmla="*/ 388 h 391"/>
                <a:gd name="T4" fmla="*/ 9 w 37"/>
                <a:gd name="T5" fmla="*/ 389 h 391"/>
                <a:gd name="T6" fmla="*/ 14 w 37"/>
                <a:gd name="T7" fmla="*/ 389 h 391"/>
                <a:gd name="T8" fmla="*/ 18 w 37"/>
                <a:gd name="T9" fmla="*/ 390 h 391"/>
                <a:gd name="T10" fmla="*/ 23 w 37"/>
                <a:gd name="T11" fmla="*/ 390 h 391"/>
                <a:gd name="T12" fmla="*/ 27 w 37"/>
                <a:gd name="T13" fmla="*/ 391 h 391"/>
                <a:gd name="T14" fmla="*/ 32 w 37"/>
                <a:gd name="T15" fmla="*/ 391 h 391"/>
                <a:gd name="T16" fmla="*/ 37 w 37"/>
                <a:gd name="T17" fmla="*/ 391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88 h 3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1"/>
                <a:gd name="T38" fmla="*/ 37 w 37"/>
                <a:gd name="T39" fmla="*/ 391 h 3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1">
                  <a:moveTo>
                    <a:pt x="0" y="388"/>
                  </a:moveTo>
                  <a:lnTo>
                    <a:pt x="5" y="388"/>
                  </a:lnTo>
                  <a:lnTo>
                    <a:pt x="9" y="389"/>
                  </a:lnTo>
                  <a:lnTo>
                    <a:pt x="14" y="389"/>
                  </a:lnTo>
                  <a:lnTo>
                    <a:pt x="18" y="390"/>
                  </a:lnTo>
                  <a:lnTo>
                    <a:pt x="23" y="390"/>
                  </a:lnTo>
                  <a:lnTo>
                    <a:pt x="27" y="391"/>
                  </a:lnTo>
                  <a:lnTo>
                    <a:pt x="32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FFDD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26"/>
            <p:cNvSpPr>
              <a:spLocks/>
            </p:cNvSpPr>
            <p:nvPr/>
          </p:nvSpPr>
          <p:spPr bwMode="auto">
            <a:xfrm>
              <a:off x="1919" y="1646"/>
              <a:ext cx="37" cy="390"/>
            </a:xfrm>
            <a:custGeom>
              <a:avLst/>
              <a:gdLst>
                <a:gd name="T0" fmla="*/ 0 w 37"/>
                <a:gd name="T1" fmla="*/ 385 h 390"/>
                <a:gd name="T2" fmla="*/ 4 w 37"/>
                <a:gd name="T3" fmla="*/ 386 h 390"/>
                <a:gd name="T4" fmla="*/ 9 w 37"/>
                <a:gd name="T5" fmla="*/ 386 h 390"/>
                <a:gd name="T6" fmla="*/ 13 w 37"/>
                <a:gd name="T7" fmla="*/ 387 h 390"/>
                <a:gd name="T8" fmla="*/ 18 w 37"/>
                <a:gd name="T9" fmla="*/ 388 h 390"/>
                <a:gd name="T10" fmla="*/ 23 w 37"/>
                <a:gd name="T11" fmla="*/ 388 h 390"/>
                <a:gd name="T12" fmla="*/ 27 w 37"/>
                <a:gd name="T13" fmla="*/ 389 h 390"/>
                <a:gd name="T14" fmla="*/ 32 w 37"/>
                <a:gd name="T15" fmla="*/ 389 h 390"/>
                <a:gd name="T16" fmla="*/ 37 w 37"/>
                <a:gd name="T17" fmla="*/ 390 h 390"/>
                <a:gd name="T18" fmla="*/ 37 w 37"/>
                <a:gd name="T19" fmla="*/ 0 h 390"/>
                <a:gd name="T20" fmla="*/ 0 w 37"/>
                <a:gd name="T21" fmla="*/ 0 h 390"/>
                <a:gd name="T22" fmla="*/ 0 w 37"/>
                <a:gd name="T23" fmla="*/ 385 h 3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0"/>
                <a:gd name="T38" fmla="*/ 37 w 37"/>
                <a:gd name="T39" fmla="*/ 390 h 3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0">
                  <a:moveTo>
                    <a:pt x="0" y="385"/>
                  </a:moveTo>
                  <a:lnTo>
                    <a:pt x="4" y="386"/>
                  </a:lnTo>
                  <a:lnTo>
                    <a:pt x="9" y="386"/>
                  </a:lnTo>
                  <a:lnTo>
                    <a:pt x="13" y="387"/>
                  </a:lnTo>
                  <a:lnTo>
                    <a:pt x="18" y="388"/>
                  </a:lnTo>
                  <a:lnTo>
                    <a:pt x="23" y="388"/>
                  </a:lnTo>
                  <a:lnTo>
                    <a:pt x="27" y="389"/>
                  </a:lnTo>
                  <a:lnTo>
                    <a:pt x="32" y="389"/>
                  </a:lnTo>
                  <a:lnTo>
                    <a:pt x="37" y="39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5"/>
                  </a:lnTo>
                  <a:close/>
                </a:path>
              </a:pathLst>
            </a:custGeom>
            <a:solidFill>
              <a:srgbClr val="FFD8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27"/>
            <p:cNvSpPr>
              <a:spLocks/>
            </p:cNvSpPr>
            <p:nvPr/>
          </p:nvSpPr>
          <p:spPr bwMode="auto">
            <a:xfrm>
              <a:off x="1901" y="1646"/>
              <a:ext cx="36" cy="388"/>
            </a:xfrm>
            <a:custGeom>
              <a:avLst/>
              <a:gdLst>
                <a:gd name="T0" fmla="*/ 0 w 36"/>
                <a:gd name="T1" fmla="*/ 382 h 388"/>
                <a:gd name="T2" fmla="*/ 4 w 36"/>
                <a:gd name="T3" fmla="*/ 383 h 388"/>
                <a:gd name="T4" fmla="*/ 8 w 36"/>
                <a:gd name="T5" fmla="*/ 384 h 388"/>
                <a:gd name="T6" fmla="*/ 12 w 36"/>
                <a:gd name="T7" fmla="*/ 384 h 388"/>
                <a:gd name="T8" fmla="*/ 17 w 36"/>
                <a:gd name="T9" fmla="*/ 385 h 388"/>
                <a:gd name="T10" fmla="*/ 22 w 36"/>
                <a:gd name="T11" fmla="*/ 386 h 388"/>
                <a:gd name="T12" fmla="*/ 27 w 36"/>
                <a:gd name="T13" fmla="*/ 386 h 388"/>
                <a:gd name="T14" fmla="*/ 31 w 36"/>
                <a:gd name="T15" fmla="*/ 387 h 388"/>
                <a:gd name="T16" fmla="*/ 36 w 36"/>
                <a:gd name="T17" fmla="*/ 388 h 388"/>
                <a:gd name="T18" fmla="*/ 36 w 36"/>
                <a:gd name="T19" fmla="*/ 0 h 388"/>
                <a:gd name="T20" fmla="*/ 0 w 36"/>
                <a:gd name="T21" fmla="*/ 0 h 388"/>
                <a:gd name="T22" fmla="*/ 0 w 36"/>
                <a:gd name="T23" fmla="*/ 382 h 3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88"/>
                <a:gd name="T38" fmla="*/ 36 w 36"/>
                <a:gd name="T39" fmla="*/ 388 h 3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88">
                  <a:moveTo>
                    <a:pt x="0" y="382"/>
                  </a:moveTo>
                  <a:lnTo>
                    <a:pt x="4" y="383"/>
                  </a:lnTo>
                  <a:lnTo>
                    <a:pt x="8" y="384"/>
                  </a:lnTo>
                  <a:lnTo>
                    <a:pt x="12" y="384"/>
                  </a:lnTo>
                  <a:lnTo>
                    <a:pt x="17" y="385"/>
                  </a:lnTo>
                  <a:lnTo>
                    <a:pt x="22" y="386"/>
                  </a:lnTo>
                  <a:lnTo>
                    <a:pt x="27" y="386"/>
                  </a:lnTo>
                  <a:lnTo>
                    <a:pt x="31" y="387"/>
                  </a:lnTo>
                  <a:lnTo>
                    <a:pt x="36" y="388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FFD6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28"/>
            <p:cNvSpPr>
              <a:spLocks/>
            </p:cNvSpPr>
            <p:nvPr/>
          </p:nvSpPr>
          <p:spPr bwMode="auto">
            <a:xfrm>
              <a:off x="1882" y="1646"/>
              <a:ext cx="37" cy="385"/>
            </a:xfrm>
            <a:custGeom>
              <a:avLst/>
              <a:gdLst>
                <a:gd name="T0" fmla="*/ 0 w 37"/>
                <a:gd name="T1" fmla="*/ 379 h 385"/>
                <a:gd name="T2" fmla="*/ 4 w 37"/>
                <a:gd name="T3" fmla="*/ 379 h 385"/>
                <a:gd name="T4" fmla="*/ 8 w 37"/>
                <a:gd name="T5" fmla="*/ 380 h 385"/>
                <a:gd name="T6" fmla="*/ 12 w 37"/>
                <a:gd name="T7" fmla="*/ 381 h 385"/>
                <a:gd name="T8" fmla="*/ 17 w 37"/>
                <a:gd name="T9" fmla="*/ 382 h 385"/>
                <a:gd name="T10" fmla="*/ 22 w 37"/>
                <a:gd name="T11" fmla="*/ 383 h 385"/>
                <a:gd name="T12" fmla="*/ 26 w 37"/>
                <a:gd name="T13" fmla="*/ 383 h 385"/>
                <a:gd name="T14" fmla="*/ 32 w 37"/>
                <a:gd name="T15" fmla="*/ 384 h 385"/>
                <a:gd name="T16" fmla="*/ 37 w 37"/>
                <a:gd name="T17" fmla="*/ 385 h 385"/>
                <a:gd name="T18" fmla="*/ 37 w 37"/>
                <a:gd name="T19" fmla="*/ 0 h 385"/>
                <a:gd name="T20" fmla="*/ 0 w 37"/>
                <a:gd name="T21" fmla="*/ 0 h 385"/>
                <a:gd name="T22" fmla="*/ 0 w 37"/>
                <a:gd name="T23" fmla="*/ 379 h 3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5"/>
                <a:gd name="T38" fmla="*/ 37 w 37"/>
                <a:gd name="T39" fmla="*/ 385 h 3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5">
                  <a:moveTo>
                    <a:pt x="0" y="379"/>
                  </a:moveTo>
                  <a:lnTo>
                    <a:pt x="4" y="379"/>
                  </a:lnTo>
                  <a:lnTo>
                    <a:pt x="8" y="380"/>
                  </a:lnTo>
                  <a:lnTo>
                    <a:pt x="12" y="381"/>
                  </a:lnTo>
                  <a:lnTo>
                    <a:pt x="17" y="382"/>
                  </a:lnTo>
                  <a:lnTo>
                    <a:pt x="22" y="383"/>
                  </a:lnTo>
                  <a:lnTo>
                    <a:pt x="26" y="383"/>
                  </a:lnTo>
                  <a:lnTo>
                    <a:pt x="32" y="384"/>
                  </a:lnTo>
                  <a:lnTo>
                    <a:pt x="37" y="385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29"/>
            <p:cNvSpPr>
              <a:spLocks/>
            </p:cNvSpPr>
            <p:nvPr/>
          </p:nvSpPr>
          <p:spPr bwMode="auto">
            <a:xfrm>
              <a:off x="1863" y="1646"/>
              <a:ext cx="38" cy="382"/>
            </a:xfrm>
            <a:custGeom>
              <a:avLst/>
              <a:gdLst>
                <a:gd name="T0" fmla="*/ 0 w 38"/>
                <a:gd name="T1" fmla="*/ 374 h 382"/>
                <a:gd name="T2" fmla="*/ 4 w 38"/>
                <a:gd name="T3" fmla="*/ 375 h 382"/>
                <a:gd name="T4" fmla="*/ 8 w 38"/>
                <a:gd name="T5" fmla="*/ 376 h 382"/>
                <a:gd name="T6" fmla="*/ 12 w 38"/>
                <a:gd name="T7" fmla="*/ 377 h 382"/>
                <a:gd name="T8" fmla="*/ 17 w 38"/>
                <a:gd name="T9" fmla="*/ 378 h 382"/>
                <a:gd name="T10" fmla="*/ 22 w 38"/>
                <a:gd name="T11" fmla="*/ 379 h 382"/>
                <a:gd name="T12" fmla="*/ 27 w 38"/>
                <a:gd name="T13" fmla="*/ 380 h 382"/>
                <a:gd name="T14" fmla="*/ 32 w 38"/>
                <a:gd name="T15" fmla="*/ 382 h 382"/>
                <a:gd name="T16" fmla="*/ 38 w 38"/>
                <a:gd name="T17" fmla="*/ 382 h 382"/>
                <a:gd name="T18" fmla="*/ 38 w 38"/>
                <a:gd name="T19" fmla="*/ 0 h 382"/>
                <a:gd name="T20" fmla="*/ 0 w 38"/>
                <a:gd name="T21" fmla="*/ 0 h 382"/>
                <a:gd name="T22" fmla="*/ 0 w 38"/>
                <a:gd name="T23" fmla="*/ 374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82"/>
                <a:gd name="T38" fmla="*/ 38 w 38"/>
                <a:gd name="T39" fmla="*/ 382 h 3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82">
                  <a:moveTo>
                    <a:pt x="0" y="374"/>
                  </a:moveTo>
                  <a:lnTo>
                    <a:pt x="4" y="375"/>
                  </a:lnTo>
                  <a:lnTo>
                    <a:pt x="8" y="376"/>
                  </a:lnTo>
                  <a:lnTo>
                    <a:pt x="12" y="377"/>
                  </a:lnTo>
                  <a:lnTo>
                    <a:pt x="17" y="378"/>
                  </a:lnTo>
                  <a:lnTo>
                    <a:pt x="22" y="379"/>
                  </a:lnTo>
                  <a:lnTo>
                    <a:pt x="27" y="380"/>
                  </a:lnTo>
                  <a:lnTo>
                    <a:pt x="32" y="382"/>
                  </a:lnTo>
                  <a:lnTo>
                    <a:pt x="38" y="382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30"/>
            <p:cNvSpPr>
              <a:spLocks/>
            </p:cNvSpPr>
            <p:nvPr/>
          </p:nvSpPr>
          <p:spPr bwMode="auto">
            <a:xfrm>
              <a:off x="1845" y="1646"/>
              <a:ext cx="37" cy="379"/>
            </a:xfrm>
            <a:custGeom>
              <a:avLst/>
              <a:gdLst>
                <a:gd name="T0" fmla="*/ 0 w 37"/>
                <a:gd name="T1" fmla="*/ 366 h 379"/>
                <a:gd name="T2" fmla="*/ 3 w 37"/>
                <a:gd name="T3" fmla="*/ 367 h 379"/>
                <a:gd name="T4" fmla="*/ 7 w 37"/>
                <a:gd name="T5" fmla="*/ 369 h 379"/>
                <a:gd name="T6" fmla="*/ 11 w 37"/>
                <a:gd name="T7" fmla="*/ 371 h 379"/>
                <a:gd name="T8" fmla="*/ 15 w 37"/>
                <a:gd name="T9" fmla="*/ 372 h 379"/>
                <a:gd name="T10" fmla="*/ 20 w 37"/>
                <a:gd name="T11" fmla="*/ 374 h 379"/>
                <a:gd name="T12" fmla="*/ 25 w 37"/>
                <a:gd name="T13" fmla="*/ 376 h 379"/>
                <a:gd name="T14" fmla="*/ 31 w 37"/>
                <a:gd name="T15" fmla="*/ 377 h 379"/>
                <a:gd name="T16" fmla="*/ 37 w 37"/>
                <a:gd name="T17" fmla="*/ 379 h 379"/>
                <a:gd name="T18" fmla="*/ 37 w 37"/>
                <a:gd name="T19" fmla="*/ 0 h 379"/>
                <a:gd name="T20" fmla="*/ 0 w 37"/>
                <a:gd name="T21" fmla="*/ 0 h 379"/>
                <a:gd name="T22" fmla="*/ 0 w 37"/>
                <a:gd name="T23" fmla="*/ 366 h 3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79"/>
                <a:gd name="T38" fmla="*/ 37 w 37"/>
                <a:gd name="T39" fmla="*/ 379 h 3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79">
                  <a:moveTo>
                    <a:pt x="0" y="366"/>
                  </a:moveTo>
                  <a:lnTo>
                    <a:pt x="3" y="367"/>
                  </a:lnTo>
                  <a:lnTo>
                    <a:pt x="7" y="369"/>
                  </a:lnTo>
                  <a:lnTo>
                    <a:pt x="11" y="371"/>
                  </a:lnTo>
                  <a:lnTo>
                    <a:pt x="15" y="372"/>
                  </a:lnTo>
                  <a:lnTo>
                    <a:pt x="20" y="374"/>
                  </a:lnTo>
                  <a:lnTo>
                    <a:pt x="25" y="376"/>
                  </a:lnTo>
                  <a:lnTo>
                    <a:pt x="31" y="377"/>
                  </a:lnTo>
                  <a:lnTo>
                    <a:pt x="37" y="37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FFCE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31"/>
            <p:cNvSpPr>
              <a:spLocks/>
            </p:cNvSpPr>
            <p:nvPr/>
          </p:nvSpPr>
          <p:spPr bwMode="auto">
            <a:xfrm>
              <a:off x="1837" y="1646"/>
              <a:ext cx="26" cy="374"/>
            </a:xfrm>
            <a:custGeom>
              <a:avLst/>
              <a:gdLst>
                <a:gd name="T0" fmla="*/ 26 w 26"/>
                <a:gd name="T1" fmla="*/ 0 h 374"/>
                <a:gd name="T2" fmla="*/ 0 w 26"/>
                <a:gd name="T3" fmla="*/ 0 h 374"/>
                <a:gd name="T4" fmla="*/ 0 w 26"/>
                <a:gd name="T5" fmla="*/ 356 h 374"/>
                <a:gd name="T6" fmla="*/ 0 w 26"/>
                <a:gd name="T7" fmla="*/ 358 h 374"/>
                <a:gd name="T8" fmla="*/ 2 w 26"/>
                <a:gd name="T9" fmla="*/ 360 h 374"/>
                <a:gd name="T10" fmla="*/ 3 w 26"/>
                <a:gd name="T11" fmla="*/ 363 h 374"/>
                <a:gd name="T12" fmla="*/ 6 w 26"/>
                <a:gd name="T13" fmla="*/ 365 h 374"/>
                <a:gd name="T14" fmla="*/ 11 w 26"/>
                <a:gd name="T15" fmla="*/ 367 h 374"/>
                <a:gd name="T16" fmla="*/ 15 w 26"/>
                <a:gd name="T17" fmla="*/ 369 h 374"/>
                <a:gd name="T18" fmla="*/ 20 w 26"/>
                <a:gd name="T19" fmla="*/ 372 h 374"/>
                <a:gd name="T20" fmla="*/ 26 w 26"/>
                <a:gd name="T21" fmla="*/ 374 h 374"/>
                <a:gd name="T22" fmla="*/ 26 w 26"/>
                <a:gd name="T23" fmla="*/ 0 h 3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74"/>
                <a:gd name="T38" fmla="*/ 26 w 26"/>
                <a:gd name="T39" fmla="*/ 374 h 3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74">
                  <a:moveTo>
                    <a:pt x="26" y="0"/>
                  </a:moveTo>
                  <a:lnTo>
                    <a:pt x="0" y="0"/>
                  </a:lnTo>
                  <a:lnTo>
                    <a:pt x="0" y="356"/>
                  </a:lnTo>
                  <a:lnTo>
                    <a:pt x="0" y="358"/>
                  </a:lnTo>
                  <a:lnTo>
                    <a:pt x="2" y="360"/>
                  </a:lnTo>
                  <a:lnTo>
                    <a:pt x="3" y="363"/>
                  </a:lnTo>
                  <a:lnTo>
                    <a:pt x="6" y="365"/>
                  </a:lnTo>
                  <a:lnTo>
                    <a:pt x="11" y="367"/>
                  </a:lnTo>
                  <a:lnTo>
                    <a:pt x="15" y="369"/>
                  </a:lnTo>
                  <a:lnTo>
                    <a:pt x="20" y="372"/>
                  </a:lnTo>
                  <a:lnTo>
                    <a:pt x="26" y="37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CC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32"/>
            <p:cNvSpPr>
              <a:spLocks/>
            </p:cNvSpPr>
            <p:nvPr/>
          </p:nvSpPr>
          <p:spPr bwMode="auto">
            <a:xfrm>
              <a:off x="2342" y="1646"/>
              <a:ext cx="19" cy="371"/>
            </a:xfrm>
            <a:custGeom>
              <a:avLst/>
              <a:gdLst>
                <a:gd name="T0" fmla="*/ 0 w 19"/>
                <a:gd name="T1" fmla="*/ 371 h 371"/>
                <a:gd name="T2" fmla="*/ 4 w 19"/>
                <a:gd name="T3" fmla="*/ 369 h 371"/>
                <a:gd name="T4" fmla="*/ 8 w 19"/>
                <a:gd name="T5" fmla="*/ 367 h 371"/>
                <a:gd name="T6" fmla="*/ 11 w 19"/>
                <a:gd name="T7" fmla="*/ 365 h 371"/>
                <a:gd name="T8" fmla="*/ 14 w 19"/>
                <a:gd name="T9" fmla="*/ 364 h 371"/>
                <a:gd name="T10" fmla="*/ 16 w 19"/>
                <a:gd name="T11" fmla="*/ 362 h 371"/>
                <a:gd name="T12" fmla="*/ 17 w 19"/>
                <a:gd name="T13" fmla="*/ 360 h 371"/>
                <a:gd name="T14" fmla="*/ 18 w 19"/>
                <a:gd name="T15" fmla="*/ 358 h 371"/>
                <a:gd name="T16" fmla="*/ 19 w 19"/>
                <a:gd name="T17" fmla="*/ 356 h 371"/>
                <a:gd name="T18" fmla="*/ 19 w 19"/>
                <a:gd name="T19" fmla="*/ 0 h 371"/>
                <a:gd name="T20" fmla="*/ 0 w 19"/>
                <a:gd name="T21" fmla="*/ 0 h 371"/>
                <a:gd name="T22" fmla="*/ 0 w 19"/>
                <a:gd name="T23" fmla="*/ 371 h 3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"/>
                <a:gd name="T37" fmla="*/ 0 h 371"/>
                <a:gd name="T38" fmla="*/ 19 w 19"/>
                <a:gd name="T39" fmla="*/ 371 h 37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" h="371">
                  <a:moveTo>
                    <a:pt x="0" y="371"/>
                  </a:moveTo>
                  <a:lnTo>
                    <a:pt x="4" y="369"/>
                  </a:lnTo>
                  <a:lnTo>
                    <a:pt x="8" y="367"/>
                  </a:lnTo>
                  <a:lnTo>
                    <a:pt x="11" y="365"/>
                  </a:lnTo>
                  <a:lnTo>
                    <a:pt x="14" y="364"/>
                  </a:lnTo>
                  <a:lnTo>
                    <a:pt x="16" y="362"/>
                  </a:lnTo>
                  <a:lnTo>
                    <a:pt x="17" y="360"/>
                  </a:lnTo>
                  <a:lnTo>
                    <a:pt x="18" y="358"/>
                  </a:lnTo>
                  <a:lnTo>
                    <a:pt x="19" y="356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33"/>
            <p:cNvSpPr>
              <a:spLocks/>
            </p:cNvSpPr>
            <p:nvPr/>
          </p:nvSpPr>
          <p:spPr bwMode="auto">
            <a:xfrm>
              <a:off x="1837" y="1605"/>
              <a:ext cx="524" cy="81"/>
            </a:xfrm>
            <a:custGeom>
              <a:avLst/>
              <a:gdLst>
                <a:gd name="T0" fmla="*/ 289 w 524"/>
                <a:gd name="T1" fmla="*/ 81 h 81"/>
                <a:gd name="T2" fmla="*/ 339 w 524"/>
                <a:gd name="T3" fmla="*/ 80 h 81"/>
                <a:gd name="T4" fmla="*/ 386 w 524"/>
                <a:gd name="T5" fmla="*/ 77 h 81"/>
                <a:gd name="T6" fmla="*/ 428 w 524"/>
                <a:gd name="T7" fmla="*/ 72 h 81"/>
                <a:gd name="T8" fmla="*/ 464 w 524"/>
                <a:gd name="T9" fmla="*/ 67 h 81"/>
                <a:gd name="T10" fmla="*/ 492 w 524"/>
                <a:gd name="T11" fmla="*/ 60 h 81"/>
                <a:gd name="T12" fmla="*/ 512 w 524"/>
                <a:gd name="T13" fmla="*/ 53 h 81"/>
                <a:gd name="T14" fmla="*/ 522 w 524"/>
                <a:gd name="T15" fmla="*/ 45 h 81"/>
                <a:gd name="T16" fmla="*/ 522 w 524"/>
                <a:gd name="T17" fmla="*/ 37 h 81"/>
                <a:gd name="T18" fmla="*/ 512 w 524"/>
                <a:gd name="T19" fmla="*/ 29 h 81"/>
                <a:gd name="T20" fmla="*/ 492 w 524"/>
                <a:gd name="T21" fmla="*/ 21 h 81"/>
                <a:gd name="T22" fmla="*/ 464 w 524"/>
                <a:gd name="T23" fmla="*/ 15 h 81"/>
                <a:gd name="T24" fmla="*/ 428 w 524"/>
                <a:gd name="T25" fmla="*/ 10 h 81"/>
                <a:gd name="T26" fmla="*/ 386 w 524"/>
                <a:gd name="T27" fmla="*/ 5 h 81"/>
                <a:gd name="T28" fmla="*/ 339 w 524"/>
                <a:gd name="T29" fmla="*/ 2 h 81"/>
                <a:gd name="T30" fmla="*/ 289 w 524"/>
                <a:gd name="T31" fmla="*/ 1 h 81"/>
                <a:gd name="T32" fmla="*/ 235 w 524"/>
                <a:gd name="T33" fmla="*/ 1 h 81"/>
                <a:gd name="T34" fmla="*/ 184 w 524"/>
                <a:gd name="T35" fmla="*/ 2 h 81"/>
                <a:gd name="T36" fmla="*/ 136 w 524"/>
                <a:gd name="T37" fmla="*/ 5 h 81"/>
                <a:gd name="T38" fmla="*/ 95 w 524"/>
                <a:gd name="T39" fmla="*/ 10 h 81"/>
                <a:gd name="T40" fmla="*/ 59 w 524"/>
                <a:gd name="T41" fmla="*/ 15 h 81"/>
                <a:gd name="T42" fmla="*/ 32 w 524"/>
                <a:gd name="T43" fmla="*/ 21 h 81"/>
                <a:gd name="T44" fmla="*/ 11 w 524"/>
                <a:gd name="T45" fmla="*/ 29 h 81"/>
                <a:gd name="T46" fmla="*/ 1 w 524"/>
                <a:gd name="T47" fmla="*/ 37 h 81"/>
                <a:gd name="T48" fmla="*/ 1 w 524"/>
                <a:gd name="T49" fmla="*/ 45 h 81"/>
                <a:gd name="T50" fmla="*/ 11 w 524"/>
                <a:gd name="T51" fmla="*/ 53 h 81"/>
                <a:gd name="T52" fmla="*/ 32 w 524"/>
                <a:gd name="T53" fmla="*/ 60 h 81"/>
                <a:gd name="T54" fmla="*/ 59 w 524"/>
                <a:gd name="T55" fmla="*/ 67 h 81"/>
                <a:gd name="T56" fmla="*/ 95 w 524"/>
                <a:gd name="T57" fmla="*/ 72 h 81"/>
                <a:gd name="T58" fmla="*/ 136 w 524"/>
                <a:gd name="T59" fmla="*/ 77 h 81"/>
                <a:gd name="T60" fmla="*/ 184 w 524"/>
                <a:gd name="T61" fmla="*/ 80 h 81"/>
                <a:gd name="T62" fmla="*/ 235 w 524"/>
                <a:gd name="T63" fmla="*/ 81 h 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24"/>
                <a:gd name="T97" fmla="*/ 0 h 81"/>
                <a:gd name="T98" fmla="*/ 524 w 524"/>
                <a:gd name="T99" fmla="*/ 81 h 8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24" h="81">
                  <a:moveTo>
                    <a:pt x="262" y="81"/>
                  </a:moveTo>
                  <a:lnTo>
                    <a:pt x="289" y="81"/>
                  </a:lnTo>
                  <a:lnTo>
                    <a:pt x="314" y="81"/>
                  </a:lnTo>
                  <a:lnTo>
                    <a:pt x="339" y="80"/>
                  </a:lnTo>
                  <a:lnTo>
                    <a:pt x="363" y="78"/>
                  </a:lnTo>
                  <a:lnTo>
                    <a:pt x="386" y="77"/>
                  </a:lnTo>
                  <a:lnTo>
                    <a:pt x="408" y="74"/>
                  </a:lnTo>
                  <a:lnTo>
                    <a:pt x="428" y="72"/>
                  </a:lnTo>
                  <a:lnTo>
                    <a:pt x="447" y="69"/>
                  </a:lnTo>
                  <a:lnTo>
                    <a:pt x="464" y="67"/>
                  </a:lnTo>
                  <a:lnTo>
                    <a:pt x="479" y="64"/>
                  </a:lnTo>
                  <a:lnTo>
                    <a:pt x="492" y="60"/>
                  </a:lnTo>
                  <a:lnTo>
                    <a:pt x="503" y="57"/>
                  </a:lnTo>
                  <a:lnTo>
                    <a:pt x="512" y="53"/>
                  </a:lnTo>
                  <a:lnTo>
                    <a:pt x="518" y="49"/>
                  </a:lnTo>
                  <a:lnTo>
                    <a:pt x="522" y="45"/>
                  </a:lnTo>
                  <a:lnTo>
                    <a:pt x="524" y="41"/>
                  </a:lnTo>
                  <a:lnTo>
                    <a:pt x="522" y="37"/>
                  </a:lnTo>
                  <a:lnTo>
                    <a:pt x="518" y="33"/>
                  </a:lnTo>
                  <a:lnTo>
                    <a:pt x="512" y="29"/>
                  </a:lnTo>
                  <a:lnTo>
                    <a:pt x="503" y="25"/>
                  </a:lnTo>
                  <a:lnTo>
                    <a:pt x="492" y="21"/>
                  </a:lnTo>
                  <a:lnTo>
                    <a:pt x="479" y="18"/>
                  </a:lnTo>
                  <a:lnTo>
                    <a:pt x="464" y="15"/>
                  </a:lnTo>
                  <a:lnTo>
                    <a:pt x="447" y="12"/>
                  </a:lnTo>
                  <a:lnTo>
                    <a:pt x="428" y="10"/>
                  </a:lnTo>
                  <a:lnTo>
                    <a:pt x="408" y="7"/>
                  </a:lnTo>
                  <a:lnTo>
                    <a:pt x="386" y="5"/>
                  </a:lnTo>
                  <a:lnTo>
                    <a:pt x="363" y="4"/>
                  </a:lnTo>
                  <a:lnTo>
                    <a:pt x="339" y="2"/>
                  </a:lnTo>
                  <a:lnTo>
                    <a:pt x="314" y="1"/>
                  </a:lnTo>
                  <a:lnTo>
                    <a:pt x="289" y="1"/>
                  </a:lnTo>
                  <a:lnTo>
                    <a:pt x="262" y="0"/>
                  </a:lnTo>
                  <a:lnTo>
                    <a:pt x="235" y="1"/>
                  </a:lnTo>
                  <a:lnTo>
                    <a:pt x="209" y="1"/>
                  </a:lnTo>
                  <a:lnTo>
                    <a:pt x="184" y="2"/>
                  </a:lnTo>
                  <a:lnTo>
                    <a:pt x="160" y="4"/>
                  </a:lnTo>
                  <a:lnTo>
                    <a:pt x="136" y="5"/>
                  </a:lnTo>
                  <a:lnTo>
                    <a:pt x="115" y="7"/>
                  </a:lnTo>
                  <a:lnTo>
                    <a:pt x="95" y="10"/>
                  </a:lnTo>
                  <a:lnTo>
                    <a:pt x="76" y="12"/>
                  </a:lnTo>
                  <a:lnTo>
                    <a:pt x="59" y="15"/>
                  </a:lnTo>
                  <a:lnTo>
                    <a:pt x="44" y="18"/>
                  </a:lnTo>
                  <a:lnTo>
                    <a:pt x="32" y="21"/>
                  </a:lnTo>
                  <a:lnTo>
                    <a:pt x="20" y="25"/>
                  </a:lnTo>
                  <a:lnTo>
                    <a:pt x="11" y="29"/>
                  </a:lnTo>
                  <a:lnTo>
                    <a:pt x="5" y="33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5" y="49"/>
                  </a:lnTo>
                  <a:lnTo>
                    <a:pt x="11" y="53"/>
                  </a:lnTo>
                  <a:lnTo>
                    <a:pt x="20" y="57"/>
                  </a:lnTo>
                  <a:lnTo>
                    <a:pt x="32" y="60"/>
                  </a:lnTo>
                  <a:lnTo>
                    <a:pt x="44" y="64"/>
                  </a:lnTo>
                  <a:lnTo>
                    <a:pt x="59" y="67"/>
                  </a:lnTo>
                  <a:lnTo>
                    <a:pt x="76" y="69"/>
                  </a:lnTo>
                  <a:lnTo>
                    <a:pt x="95" y="72"/>
                  </a:lnTo>
                  <a:lnTo>
                    <a:pt x="115" y="74"/>
                  </a:lnTo>
                  <a:lnTo>
                    <a:pt x="136" y="77"/>
                  </a:lnTo>
                  <a:lnTo>
                    <a:pt x="160" y="78"/>
                  </a:lnTo>
                  <a:lnTo>
                    <a:pt x="184" y="80"/>
                  </a:lnTo>
                  <a:lnTo>
                    <a:pt x="209" y="81"/>
                  </a:lnTo>
                  <a:lnTo>
                    <a:pt x="235" y="81"/>
                  </a:lnTo>
                  <a:lnTo>
                    <a:pt x="262" y="81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34"/>
            <p:cNvSpPr>
              <a:spLocks/>
            </p:cNvSpPr>
            <p:nvPr/>
          </p:nvSpPr>
          <p:spPr bwMode="auto">
            <a:xfrm>
              <a:off x="2123" y="1646"/>
              <a:ext cx="36" cy="396"/>
            </a:xfrm>
            <a:custGeom>
              <a:avLst/>
              <a:gdLst>
                <a:gd name="T0" fmla="*/ 0 w 36"/>
                <a:gd name="T1" fmla="*/ 396 h 396"/>
                <a:gd name="T2" fmla="*/ 4 w 36"/>
                <a:gd name="T3" fmla="*/ 396 h 396"/>
                <a:gd name="T4" fmla="*/ 8 w 36"/>
                <a:gd name="T5" fmla="*/ 396 h 396"/>
                <a:gd name="T6" fmla="*/ 13 w 36"/>
                <a:gd name="T7" fmla="*/ 396 h 396"/>
                <a:gd name="T8" fmla="*/ 17 w 36"/>
                <a:gd name="T9" fmla="*/ 396 h 396"/>
                <a:gd name="T10" fmla="*/ 22 w 36"/>
                <a:gd name="T11" fmla="*/ 396 h 396"/>
                <a:gd name="T12" fmla="*/ 27 w 36"/>
                <a:gd name="T13" fmla="*/ 396 h 396"/>
                <a:gd name="T14" fmla="*/ 31 w 36"/>
                <a:gd name="T15" fmla="*/ 396 h 396"/>
                <a:gd name="T16" fmla="*/ 36 w 36"/>
                <a:gd name="T17" fmla="*/ 395 h 396"/>
                <a:gd name="T18" fmla="*/ 36 w 36"/>
                <a:gd name="T19" fmla="*/ 0 h 396"/>
                <a:gd name="T20" fmla="*/ 0 w 36"/>
                <a:gd name="T21" fmla="*/ 0 h 396"/>
                <a:gd name="T22" fmla="*/ 0 w 36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6"/>
                <a:gd name="T38" fmla="*/ 36 w 36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6">
                  <a:moveTo>
                    <a:pt x="0" y="396"/>
                  </a:moveTo>
                  <a:lnTo>
                    <a:pt x="4" y="396"/>
                  </a:lnTo>
                  <a:lnTo>
                    <a:pt x="8" y="396"/>
                  </a:lnTo>
                  <a:lnTo>
                    <a:pt x="13" y="396"/>
                  </a:lnTo>
                  <a:lnTo>
                    <a:pt x="17" y="396"/>
                  </a:lnTo>
                  <a:lnTo>
                    <a:pt x="22" y="396"/>
                  </a:lnTo>
                  <a:lnTo>
                    <a:pt x="27" y="396"/>
                  </a:lnTo>
                  <a:lnTo>
                    <a:pt x="31" y="396"/>
                  </a:lnTo>
                  <a:lnTo>
                    <a:pt x="36" y="395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35"/>
            <p:cNvSpPr>
              <a:spLocks/>
            </p:cNvSpPr>
            <p:nvPr/>
          </p:nvSpPr>
          <p:spPr bwMode="auto">
            <a:xfrm>
              <a:off x="2159" y="1646"/>
              <a:ext cx="37" cy="395"/>
            </a:xfrm>
            <a:custGeom>
              <a:avLst/>
              <a:gdLst>
                <a:gd name="T0" fmla="*/ 0 w 37"/>
                <a:gd name="T1" fmla="*/ 395 h 395"/>
                <a:gd name="T2" fmla="*/ 5 w 37"/>
                <a:gd name="T3" fmla="*/ 395 h 395"/>
                <a:gd name="T4" fmla="*/ 9 w 37"/>
                <a:gd name="T5" fmla="*/ 395 h 395"/>
                <a:gd name="T6" fmla="*/ 14 w 37"/>
                <a:gd name="T7" fmla="*/ 395 h 395"/>
                <a:gd name="T8" fmla="*/ 18 w 37"/>
                <a:gd name="T9" fmla="*/ 394 h 395"/>
                <a:gd name="T10" fmla="*/ 23 w 37"/>
                <a:gd name="T11" fmla="*/ 394 h 395"/>
                <a:gd name="T12" fmla="*/ 27 w 37"/>
                <a:gd name="T13" fmla="*/ 394 h 395"/>
                <a:gd name="T14" fmla="*/ 32 w 37"/>
                <a:gd name="T15" fmla="*/ 394 h 395"/>
                <a:gd name="T16" fmla="*/ 37 w 37"/>
                <a:gd name="T17" fmla="*/ 393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5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5"/>
                  </a:moveTo>
                  <a:lnTo>
                    <a:pt x="5" y="395"/>
                  </a:lnTo>
                  <a:lnTo>
                    <a:pt x="9" y="395"/>
                  </a:lnTo>
                  <a:lnTo>
                    <a:pt x="14" y="395"/>
                  </a:lnTo>
                  <a:lnTo>
                    <a:pt x="18" y="394"/>
                  </a:lnTo>
                  <a:lnTo>
                    <a:pt x="23" y="394"/>
                  </a:lnTo>
                  <a:lnTo>
                    <a:pt x="27" y="394"/>
                  </a:lnTo>
                  <a:lnTo>
                    <a:pt x="32" y="394"/>
                  </a:lnTo>
                  <a:lnTo>
                    <a:pt x="37" y="39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9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36"/>
            <p:cNvSpPr>
              <a:spLocks/>
            </p:cNvSpPr>
            <p:nvPr/>
          </p:nvSpPr>
          <p:spPr bwMode="auto">
            <a:xfrm>
              <a:off x="2177" y="1646"/>
              <a:ext cx="37" cy="395"/>
            </a:xfrm>
            <a:custGeom>
              <a:avLst/>
              <a:gdLst>
                <a:gd name="T0" fmla="*/ 0 w 37"/>
                <a:gd name="T1" fmla="*/ 395 h 395"/>
                <a:gd name="T2" fmla="*/ 5 w 37"/>
                <a:gd name="T3" fmla="*/ 394 h 395"/>
                <a:gd name="T4" fmla="*/ 9 w 37"/>
                <a:gd name="T5" fmla="*/ 394 h 395"/>
                <a:gd name="T6" fmla="*/ 14 w 37"/>
                <a:gd name="T7" fmla="*/ 394 h 395"/>
                <a:gd name="T8" fmla="*/ 19 w 37"/>
                <a:gd name="T9" fmla="*/ 393 h 395"/>
                <a:gd name="T10" fmla="*/ 23 w 37"/>
                <a:gd name="T11" fmla="*/ 393 h 395"/>
                <a:gd name="T12" fmla="*/ 28 w 37"/>
                <a:gd name="T13" fmla="*/ 393 h 395"/>
                <a:gd name="T14" fmla="*/ 33 w 37"/>
                <a:gd name="T15" fmla="*/ 393 h 395"/>
                <a:gd name="T16" fmla="*/ 37 w 37"/>
                <a:gd name="T17" fmla="*/ 392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5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5"/>
                  </a:moveTo>
                  <a:lnTo>
                    <a:pt x="5" y="394"/>
                  </a:lnTo>
                  <a:lnTo>
                    <a:pt x="9" y="394"/>
                  </a:lnTo>
                  <a:lnTo>
                    <a:pt x="14" y="394"/>
                  </a:lnTo>
                  <a:lnTo>
                    <a:pt x="19" y="393"/>
                  </a:lnTo>
                  <a:lnTo>
                    <a:pt x="23" y="393"/>
                  </a:lnTo>
                  <a:lnTo>
                    <a:pt x="28" y="393"/>
                  </a:lnTo>
                  <a:lnTo>
                    <a:pt x="33" y="393"/>
                  </a:lnTo>
                  <a:lnTo>
                    <a:pt x="37" y="39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4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37"/>
            <p:cNvSpPr>
              <a:spLocks/>
            </p:cNvSpPr>
            <p:nvPr/>
          </p:nvSpPr>
          <p:spPr bwMode="auto">
            <a:xfrm>
              <a:off x="2195" y="1646"/>
              <a:ext cx="37" cy="393"/>
            </a:xfrm>
            <a:custGeom>
              <a:avLst/>
              <a:gdLst>
                <a:gd name="T0" fmla="*/ 0 w 37"/>
                <a:gd name="T1" fmla="*/ 393 h 393"/>
                <a:gd name="T2" fmla="*/ 5 w 37"/>
                <a:gd name="T3" fmla="*/ 393 h 393"/>
                <a:gd name="T4" fmla="*/ 10 w 37"/>
                <a:gd name="T5" fmla="*/ 393 h 393"/>
                <a:gd name="T6" fmla="*/ 15 w 37"/>
                <a:gd name="T7" fmla="*/ 393 h 393"/>
                <a:gd name="T8" fmla="*/ 19 w 37"/>
                <a:gd name="T9" fmla="*/ 392 h 393"/>
                <a:gd name="T10" fmla="*/ 24 w 37"/>
                <a:gd name="T11" fmla="*/ 392 h 393"/>
                <a:gd name="T12" fmla="*/ 28 w 37"/>
                <a:gd name="T13" fmla="*/ 391 h 393"/>
                <a:gd name="T14" fmla="*/ 33 w 37"/>
                <a:gd name="T15" fmla="*/ 391 h 393"/>
                <a:gd name="T16" fmla="*/ 37 w 37"/>
                <a:gd name="T17" fmla="*/ 391 h 393"/>
                <a:gd name="T18" fmla="*/ 37 w 37"/>
                <a:gd name="T19" fmla="*/ 0 h 393"/>
                <a:gd name="T20" fmla="*/ 0 w 37"/>
                <a:gd name="T21" fmla="*/ 0 h 393"/>
                <a:gd name="T22" fmla="*/ 0 w 37"/>
                <a:gd name="T23" fmla="*/ 393 h 3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3"/>
                <a:gd name="T38" fmla="*/ 37 w 37"/>
                <a:gd name="T39" fmla="*/ 393 h 3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3">
                  <a:moveTo>
                    <a:pt x="0" y="393"/>
                  </a:moveTo>
                  <a:lnTo>
                    <a:pt x="5" y="393"/>
                  </a:lnTo>
                  <a:lnTo>
                    <a:pt x="10" y="393"/>
                  </a:lnTo>
                  <a:lnTo>
                    <a:pt x="15" y="393"/>
                  </a:lnTo>
                  <a:lnTo>
                    <a:pt x="19" y="392"/>
                  </a:lnTo>
                  <a:lnTo>
                    <a:pt x="24" y="392"/>
                  </a:lnTo>
                  <a:lnTo>
                    <a:pt x="28" y="391"/>
                  </a:lnTo>
                  <a:lnTo>
                    <a:pt x="33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FEF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38"/>
            <p:cNvSpPr>
              <a:spLocks/>
            </p:cNvSpPr>
            <p:nvPr/>
          </p:nvSpPr>
          <p:spPr bwMode="auto">
            <a:xfrm>
              <a:off x="2213" y="1646"/>
              <a:ext cx="38" cy="392"/>
            </a:xfrm>
            <a:custGeom>
              <a:avLst/>
              <a:gdLst>
                <a:gd name="T0" fmla="*/ 0 w 38"/>
                <a:gd name="T1" fmla="*/ 392 h 392"/>
                <a:gd name="T2" fmla="*/ 5 w 38"/>
                <a:gd name="T3" fmla="*/ 392 h 392"/>
                <a:gd name="T4" fmla="*/ 10 w 38"/>
                <a:gd name="T5" fmla="*/ 391 h 392"/>
                <a:gd name="T6" fmla="*/ 15 w 38"/>
                <a:gd name="T7" fmla="*/ 391 h 392"/>
                <a:gd name="T8" fmla="*/ 19 w 38"/>
                <a:gd name="T9" fmla="*/ 391 h 392"/>
                <a:gd name="T10" fmla="*/ 24 w 38"/>
                <a:gd name="T11" fmla="*/ 390 h 392"/>
                <a:gd name="T12" fmla="*/ 29 w 38"/>
                <a:gd name="T13" fmla="*/ 390 h 392"/>
                <a:gd name="T14" fmla="*/ 34 w 38"/>
                <a:gd name="T15" fmla="*/ 389 h 392"/>
                <a:gd name="T16" fmla="*/ 38 w 38"/>
                <a:gd name="T17" fmla="*/ 389 h 392"/>
                <a:gd name="T18" fmla="*/ 38 w 38"/>
                <a:gd name="T19" fmla="*/ 0 h 392"/>
                <a:gd name="T20" fmla="*/ 0 w 38"/>
                <a:gd name="T21" fmla="*/ 0 h 392"/>
                <a:gd name="T22" fmla="*/ 0 w 38"/>
                <a:gd name="T23" fmla="*/ 392 h 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92"/>
                <a:gd name="T38" fmla="*/ 38 w 38"/>
                <a:gd name="T39" fmla="*/ 392 h 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92">
                  <a:moveTo>
                    <a:pt x="0" y="392"/>
                  </a:moveTo>
                  <a:lnTo>
                    <a:pt x="5" y="392"/>
                  </a:lnTo>
                  <a:lnTo>
                    <a:pt x="10" y="391"/>
                  </a:lnTo>
                  <a:lnTo>
                    <a:pt x="15" y="391"/>
                  </a:lnTo>
                  <a:lnTo>
                    <a:pt x="19" y="391"/>
                  </a:lnTo>
                  <a:lnTo>
                    <a:pt x="24" y="390"/>
                  </a:lnTo>
                  <a:lnTo>
                    <a:pt x="29" y="390"/>
                  </a:lnTo>
                  <a:lnTo>
                    <a:pt x="34" y="389"/>
                  </a:lnTo>
                  <a:lnTo>
                    <a:pt x="38" y="38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FFEA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39"/>
            <p:cNvSpPr>
              <a:spLocks/>
            </p:cNvSpPr>
            <p:nvPr/>
          </p:nvSpPr>
          <p:spPr bwMode="auto">
            <a:xfrm>
              <a:off x="2232" y="1646"/>
              <a:ext cx="37" cy="391"/>
            </a:xfrm>
            <a:custGeom>
              <a:avLst/>
              <a:gdLst>
                <a:gd name="T0" fmla="*/ 0 w 37"/>
                <a:gd name="T1" fmla="*/ 391 h 391"/>
                <a:gd name="T2" fmla="*/ 5 w 37"/>
                <a:gd name="T3" fmla="*/ 390 h 391"/>
                <a:gd name="T4" fmla="*/ 10 w 37"/>
                <a:gd name="T5" fmla="*/ 390 h 391"/>
                <a:gd name="T6" fmla="*/ 15 w 37"/>
                <a:gd name="T7" fmla="*/ 389 h 391"/>
                <a:gd name="T8" fmla="*/ 19 w 37"/>
                <a:gd name="T9" fmla="*/ 389 h 391"/>
                <a:gd name="T10" fmla="*/ 24 w 37"/>
                <a:gd name="T11" fmla="*/ 388 h 391"/>
                <a:gd name="T12" fmla="*/ 28 w 37"/>
                <a:gd name="T13" fmla="*/ 388 h 391"/>
                <a:gd name="T14" fmla="*/ 32 w 37"/>
                <a:gd name="T15" fmla="*/ 387 h 391"/>
                <a:gd name="T16" fmla="*/ 37 w 37"/>
                <a:gd name="T17" fmla="*/ 386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91 h 3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1"/>
                <a:gd name="T38" fmla="*/ 37 w 37"/>
                <a:gd name="T39" fmla="*/ 391 h 3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1">
                  <a:moveTo>
                    <a:pt x="0" y="391"/>
                  </a:moveTo>
                  <a:lnTo>
                    <a:pt x="5" y="390"/>
                  </a:lnTo>
                  <a:lnTo>
                    <a:pt x="10" y="390"/>
                  </a:lnTo>
                  <a:lnTo>
                    <a:pt x="15" y="389"/>
                  </a:lnTo>
                  <a:lnTo>
                    <a:pt x="19" y="389"/>
                  </a:lnTo>
                  <a:lnTo>
                    <a:pt x="24" y="388"/>
                  </a:lnTo>
                  <a:lnTo>
                    <a:pt x="28" y="388"/>
                  </a:lnTo>
                  <a:lnTo>
                    <a:pt x="32" y="387"/>
                  </a:lnTo>
                  <a:lnTo>
                    <a:pt x="37" y="38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40"/>
            <p:cNvSpPr>
              <a:spLocks/>
            </p:cNvSpPr>
            <p:nvPr/>
          </p:nvSpPr>
          <p:spPr bwMode="auto">
            <a:xfrm>
              <a:off x="2250" y="1646"/>
              <a:ext cx="37" cy="389"/>
            </a:xfrm>
            <a:custGeom>
              <a:avLst/>
              <a:gdLst>
                <a:gd name="T0" fmla="*/ 0 w 37"/>
                <a:gd name="T1" fmla="*/ 389 h 389"/>
                <a:gd name="T2" fmla="*/ 5 w 37"/>
                <a:gd name="T3" fmla="*/ 388 h 389"/>
                <a:gd name="T4" fmla="*/ 10 w 37"/>
                <a:gd name="T5" fmla="*/ 388 h 389"/>
                <a:gd name="T6" fmla="*/ 15 w 37"/>
                <a:gd name="T7" fmla="*/ 387 h 389"/>
                <a:gd name="T8" fmla="*/ 20 w 37"/>
                <a:gd name="T9" fmla="*/ 386 h 389"/>
                <a:gd name="T10" fmla="*/ 24 w 37"/>
                <a:gd name="T11" fmla="*/ 386 h 389"/>
                <a:gd name="T12" fmla="*/ 28 w 37"/>
                <a:gd name="T13" fmla="*/ 385 h 389"/>
                <a:gd name="T14" fmla="*/ 33 w 37"/>
                <a:gd name="T15" fmla="*/ 384 h 389"/>
                <a:gd name="T16" fmla="*/ 37 w 37"/>
                <a:gd name="T17" fmla="*/ 384 h 389"/>
                <a:gd name="T18" fmla="*/ 37 w 37"/>
                <a:gd name="T19" fmla="*/ 0 h 389"/>
                <a:gd name="T20" fmla="*/ 0 w 37"/>
                <a:gd name="T21" fmla="*/ 0 h 389"/>
                <a:gd name="T22" fmla="*/ 0 w 37"/>
                <a:gd name="T23" fmla="*/ 38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9"/>
                <a:gd name="T38" fmla="*/ 37 w 37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9">
                  <a:moveTo>
                    <a:pt x="0" y="389"/>
                  </a:moveTo>
                  <a:lnTo>
                    <a:pt x="5" y="388"/>
                  </a:lnTo>
                  <a:lnTo>
                    <a:pt x="10" y="388"/>
                  </a:lnTo>
                  <a:lnTo>
                    <a:pt x="15" y="387"/>
                  </a:lnTo>
                  <a:lnTo>
                    <a:pt x="20" y="386"/>
                  </a:lnTo>
                  <a:lnTo>
                    <a:pt x="24" y="386"/>
                  </a:lnTo>
                  <a:lnTo>
                    <a:pt x="28" y="385"/>
                  </a:lnTo>
                  <a:lnTo>
                    <a:pt x="33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FFDD7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41"/>
            <p:cNvSpPr>
              <a:spLocks/>
            </p:cNvSpPr>
            <p:nvPr/>
          </p:nvSpPr>
          <p:spPr bwMode="auto">
            <a:xfrm>
              <a:off x="2269" y="1646"/>
              <a:ext cx="36" cy="386"/>
            </a:xfrm>
            <a:custGeom>
              <a:avLst/>
              <a:gdLst>
                <a:gd name="T0" fmla="*/ 0 w 36"/>
                <a:gd name="T1" fmla="*/ 386 h 386"/>
                <a:gd name="T2" fmla="*/ 5 w 36"/>
                <a:gd name="T3" fmla="*/ 386 h 386"/>
                <a:gd name="T4" fmla="*/ 9 w 36"/>
                <a:gd name="T5" fmla="*/ 385 h 386"/>
                <a:gd name="T6" fmla="*/ 14 w 36"/>
                <a:gd name="T7" fmla="*/ 384 h 386"/>
                <a:gd name="T8" fmla="*/ 19 w 36"/>
                <a:gd name="T9" fmla="*/ 383 h 386"/>
                <a:gd name="T10" fmla="*/ 23 w 36"/>
                <a:gd name="T11" fmla="*/ 383 h 386"/>
                <a:gd name="T12" fmla="*/ 28 w 36"/>
                <a:gd name="T13" fmla="*/ 382 h 386"/>
                <a:gd name="T14" fmla="*/ 32 w 36"/>
                <a:gd name="T15" fmla="*/ 382 h 386"/>
                <a:gd name="T16" fmla="*/ 36 w 36"/>
                <a:gd name="T17" fmla="*/ 381 h 386"/>
                <a:gd name="T18" fmla="*/ 36 w 36"/>
                <a:gd name="T19" fmla="*/ 0 h 386"/>
                <a:gd name="T20" fmla="*/ 0 w 36"/>
                <a:gd name="T21" fmla="*/ 0 h 386"/>
                <a:gd name="T22" fmla="*/ 0 w 36"/>
                <a:gd name="T23" fmla="*/ 386 h 3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86"/>
                <a:gd name="T38" fmla="*/ 36 w 36"/>
                <a:gd name="T39" fmla="*/ 386 h 3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86">
                  <a:moveTo>
                    <a:pt x="0" y="386"/>
                  </a:moveTo>
                  <a:lnTo>
                    <a:pt x="5" y="386"/>
                  </a:lnTo>
                  <a:lnTo>
                    <a:pt x="9" y="385"/>
                  </a:lnTo>
                  <a:lnTo>
                    <a:pt x="14" y="384"/>
                  </a:lnTo>
                  <a:lnTo>
                    <a:pt x="19" y="383"/>
                  </a:lnTo>
                  <a:lnTo>
                    <a:pt x="23" y="383"/>
                  </a:lnTo>
                  <a:lnTo>
                    <a:pt x="28" y="382"/>
                  </a:lnTo>
                  <a:lnTo>
                    <a:pt x="32" y="382"/>
                  </a:lnTo>
                  <a:lnTo>
                    <a:pt x="36" y="38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rgbClr val="FFD8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42"/>
            <p:cNvSpPr>
              <a:spLocks/>
            </p:cNvSpPr>
            <p:nvPr/>
          </p:nvSpPr>
          <p:spPr bwMode="auto">
            <a:xfrm>
              <a:off x="2287" y="1646"/>
              <a:ext cx="37" cy="384"/>
            </a:xfrm>
            <a:custGeom>
              <a:avLst/>
              <a:gdLst>
                <a:gd name="T0" fmla="*/ 0 w 37"/>
                <a:gd name="T1" fmla="*/ 384 h 384"/>
                <a:gd name="T2" fmla="*/ 5 w 37"/>
                <a:gd name="T3" fmla="*/ 383 h 384"/>
                <a:gd name="T4" fmla="*/ 10 w 37"/>
                <a:gd name="T5" fmla="*/ 382 h 384"/>
                <a:gd name="T6" fmla="*/ 15 w 37"/>
                <a:gd name="T7" fmla="*/ 382 h 384"/>
                <a:gd name="T8" fmla="*/ 20 w 37"/>
                <a:gd name="T9" fmla="*/ 380 h 384"/>
                <a:gd name="T10" fmla="*/ 25 w 37"/>
                <a:gd name="T11" fmla="*/ 379 h 384"/>
                <a:gd name="T12" fmla="*/ 29 w 37"/>
                <a:gd name="T13" fmla="*/ 379 h 384"/>
                <a:gd name="T14" fmla="*/ 32 w 37"/>
                <a:gd name="T15" fmla="*/ 377 h 384"/>
                <a:gd name="T16" fmla="*/ 37 w 37"/>
                <a:gd name="T17" fmla="*/ 376 h 384"/>
                <a:gd name="T18" fmla="*/ 37 w 37"/>
                <a:gd name="T19" fmla="*/ 0 h 384"/>
                <a:gd name="T20" fmla="*/ 0 w 37"/>
                <a:gd name="T21" fmla="*/ 0 h 384"/>
                <a:gd name="T22" fmla="*/ 0 w 37"/>
                <a:gd name="T23" fmla="*/ 384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4"/>
                <a:gd name="T38" fmla="*/ 37 w 37"/>
                <a:gd name="T39" fmla="*/ 384 h 3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4">
                  <a:moveTo>
                    <a:pt x="0" y="384"/>
                  </a:moveTo>
                  <a:lnTo>
                    <a:pt x="5" y="383"/>
                  </a:lnTo>
                  <a:lnTo>
                    <a:pt x="10" y="382"/>
                  </a:lnTo>
                  <a:lnTo>
                    <a:pt x="15" y="382"/>
                  </a:lnTo>
                  <a:lnTo>
                    <a:pt x="20" y="380"/>
                  </a:lnTo>
                  <a:lnTo>
                    <a:pt x="25" y="379"/>
                  </a:lnTo>
                  <a:lnTo>
                    <a:pt x="29" y="379"/>
                  </a:lnTo>
                  <a:lnTo>
                    <a:pt x="32" y="377"/>
                  </a:lnTo>
                  <a:lnTo>
                    <a:pt x="37" y="37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D3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Freeform 43"/>
            <p:cNvSpPr>
              <a:spLocks/>
            </p:cNvSpPr>
            <p:nvPr/>
          </p:nvSpPr>
          <p:spPr bwMode="auto">
            <a:xfrm>
              <a:off x="2305" y="1646"/>
              <a:ext cx="37" cy="381"/>
            </a:xfrm>
            <a:custGeom>
              <a:avLst/>
              <a:gdLst>
                <a:gd name="T0" fmla="*/ 0 w 37"/>
                <a:gd name="T1" fmla="*/ 381 h 381"/>
                <a:gd name="T2" fmla="*/ 6 w 37"/>
                <a:gd name="T3" fmla="*/ 379 h 381"/>
                <a:gd name="T4" fmla="*/ 11 w 37"/>
                <a:gd name="T5" fmla="*/ 379 h 381"/>
                <a:gd name="T6" fmla="*/ 16 w 37"/>
                <a:gd name="T7" fmla="*/ 377 h 381"/>
                <a:gd name="T8" fmla="*/ 21 w 37"/>
                <a:gd name="T9" fmla="*/ 376 h 381"/>
                <a:gd name="T10" fmla="*/ 25 w 37"/>
                <a:gd name="T11" fmla="*/ 375 h 381"/>
                <a:gd name="T12" fmla="*/ 30 w 37"/>
                <a:gd name="T13" fmla="*/ 374 h 381"/>
                <a:gd name="T14" fmla="*/ 34 w 37"/>
                <a:gd name="T15" fmla="*/ 372 h 381"/>
                <a:gd name="T16" fmla="*/ 37 w 37"/>
                <a:gd name="T17" fmla="*/ 371 h 381"/>
                <a:gd name="T18" fmla="*/ 37 w 37"/>
                <a:gd name="T19" fmla="*/ 0 h 381"/>
                <a:gd name="T20" fmla="*/ 0 w 37"/>
                <a:gd name="T21" fmla="*/ 0 h 381"/>
                <a:gd name="T22" fmla="*/ 0 w 37"/>
                <a:gd name="T23" fmla="*/ 381 h 3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1"/>
                <a:gd name="T38" fmla="*/ 37 w 37"/>
                <a:gd name="T39" fmla="*/ 381 h 3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1">
                  <a:moveTo>
                    <a:pt x="0" y="381"/>
                  </a:moveTo>
                  <a:lnTo>
                    <a:pt x="6" y="379"/>
                  </a:lnTo>
                  <a:lnTo>
                    <a:pt x="11" y="379"/>
                  </a:lnTo>
                  <a:lnTo>
                    <a:pt x="16" y="377"/>
                  </a:lnTo>
                  <a:lnTo>
                    <a:pt x="21" y="376"/>
                  </a:lnTo>
                  <a:lnTo>
                    <a:pt x="25" y="375"/>
                  </a:lnTo>
                  <a:lnTo>
                    <a:pt x="30" y="374"/>
                  </a:lnTo>
                  <a:lnTo>
                    <a:pt x="34" y="372"/>
                  </a:lnTo>
                  <a:lnTo>
                    <a:pt x="37" y="37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FFC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Freeform 44"/>
            <p:cNvSpPr>
              <a:spLocks/>
            </p:cNvSpPr>
            <p:nvPr/>
          </p:nvSpPr>
          <p:spPr bwMode="auto">
            <a:xfrm>
              <a:off x="2324" y="1646"/>
              <a:ext cx="37" cy="376"/>
            </a:xfrm>
            <a:custGeom>
              <a:avLst/>
              <a:gdLst>
                <a:gd name="T0" fmla="*/ 0 w 37"/>
                <a:gd name="T1" fmla="*/ 376 h 376"/>
                <a:gd name="T2" fmla="*/ 8 w 37"/>
                <a:gd name="T3" fmla="*/ 374 h 376"/>
                <a:gd name="T4" fmla="*/ 15 w 37"/>
                <a:gd name="T5" fmla="*/ 372 h 376"/>
                <a:gd name="T6" fmla="*/ 22 w 37"/>
                <a:gd name="T7" fmla="*/ 369 h 376"/>
                <a:gd name="T8" fmla="*/ 27 w 37"/>
                <a:gd name="T9" fmla="*/ 367 h 376"/>
                <a:gd name="T10" fmla="*/ 31 w 37"/>
                <a:gd name="T11" fmla="*/ 364 h 376"/>
                <a:gd name="T12" fmla="*/ 34 w 37"/>
                <a:gd name="T13" fmla="*/ 361 h 376"/>
                <a:gd name="T14" fmla="*/ 36 w 37"/>
                <a:gd name="T15" fmla="*/ 359 h 376"/>
                <a:gd name="T16" fmla="*/ 37 w 37"/>
                <a:gd name="T17" fmla="*/ 356 h 376"/>
                <a:gd name="T18" fmla="*/ 37 w 37"/>
                <a:gd name="T19" fmla="*/ 0 h 376"/>
                <a:gd name="T20" fmla="*/ 0 w 37"/>
                <a:gd name="T21" fmla="*/ 0 h 376"/>
                <a:gd name="T22" fmla="*/ 0 w 37"/>
                <a:gd name="T23" fmla="*/ 376 h 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76"/>
                <a:gd name="T38" fmla="*/ 37 w 37"/>
                <a:gd name="T39" fmla="*/ 376 h 3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76">
                  <a:moveTo>
                    <a:pt x="0" y="376"/>
                  </a:moveTo>
                  <a:lnTo>
                    <a:pt x="8" y="374"/>
                  </a:lnTo>
                  <a:lnTo>
                    <a:pt x="15" y="372"/>
                  </a:lnTo>
                  <a:lnTo>
                    <a:pt x="22" y="369"/>
                  </a:lnTo>
                  <a:lnTo>
                    <a:pt x="27" y="367"/>
                  </a:lnTo>
                  <a:lnTo>
                    <a:pt x="31" y="364"/>
                  </a:lnTo>
                  <a:lnTo>
                    <a:pt x="34" y="361"/>
                  </a:lnTo>
                  <a:lnTo>
                    <a:pt x="36" y="359"/>
                  </a:lnTo>
                  <a:lnTo>
                    <a:pt x="37" y="35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FFC9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45"/>
            <p:cNvSpPr>
              <a:spLocks/>
            </p:cNvSpPr>
            <p:nvPr/>
          </p:nvSpPr>
          <p:spPr bwMode="auto">
            <a:xfrm>
              <a:off x="2104" y="1646"/>
              <a:ext cx="36" cy="396"/>
            </a:xfrm>
            <a:custGeom>
              <a:avLst/>
              <a:gdLst>
                <a:gd name="T0" fmla="*/ 0 w 36"/>
                <a:gd name="T1" fmla="*/ 396 h 396"/>
                <a:gd name="T2" fmla="*/ 5 w 36"/>
                <a:gd name="T3" fmla="*/ 396 h 396"/>
                <a:gd name="T4" fmla="*/ 9 w 36"/>
                <a:gd name="T5" fmla="*/ 396 h 396"/>
                <a:gd name="T6" fmla="*/ 14 w 36"/>
                <a:gd name="T7" fmla="*/ 396 h 396"/>
                <a:gd name="T8" fmla="*/ 19 w 36"/>
                <a:gd name="T9" fmla="*/ 396 h 396"/>
                <a:gd name="T10" fmla="*/ 23 w 36"/>
                <a:gd name="T11" fmla="*/ 396 h 396"/>
                <a:gd name="T12" fmla="*/ 28 w 36"/>
                <a:gd name="T13" fmla="*/ 396 h 396"/>
                <a:gd name="T14" fmla="*/ 32 w 36"/>
                <a:gd name="T15" fmla="*/ 396 h 396"/>
                <a:gd name="T16" fmla="*/ 36 w 36"/>
                <a:gd name="T17" fmla="*/ 396 h 396"/>
                <a:gd name="T18" fmla="*/ 36 w 36"/>
                <a:gd name="T19" fmla="*/ 0 h 396"/>
                <a:gd name="T20" fmla="*/ 0 w 36"/>
                <a:gd name="T21" fmla="*/ 0 h 396"/>
                <a:gd name="T22" fmla="*/ 0 w 36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6"/>
                <a:gd name="T38" fmla="*/ 36 w 36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6">
                  <a:moveTo>
                    <a:pt x="0" y="396"/>
                  </a:moveTo>
                  <a:lnTo>
                    <a:pt x="5" y="396"/>
                  </a:lnTo>
                  <a:lnTo>
                    <a:pt x="9" y="396"/>
                  </a:lnTo>
                  <a:lnTo>
                    <a:pt x="14" y="396"/>
                  </a:lnTo>
                  <a:lnTo>
                    <a:pt x="19" y="396"/>
                  </a:lnTo>
                  <a:lnTo>
                    <a:pt x="23" y="396"/>
                  </a:lnTo>
                  <a:lnTo>
                    <a:pt x="28" y="396"/>
                  </a:lnTo>
                  <a:lnTo>
                    <a:pt x="32" y="396"/>
                  </a:lnTo>
                  <a:lnTo>
                    <a:pt x="36" y="39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46"/>
            <p:cNvSpPr>
              <a:spLocks/>
            </p:cNvSpPr>
            <p:nvPr/>
          </p:nvSpPr>
          <p:spPr bwMode="auto">
            <a:xfrm>
              <a:off x="2085" y="1646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4 w 37"/>
                <a:gd name="T3" fmla="*/ 396 h 396"/>
                <a:gd name="T4" fmla="*/ 7 w 37"/>
                <a:gd name="T5" fmla="*/ 396 h 396"/>
                <a:gd name="T6" fmla="*/ 11 w 37"/>
                <a:gd name="T7" fmla="*/ 396 h 396"/>
                <a:gd name="T8" fmla="*/ 14 w 37"/>
                <a:gd name="T9" fmla="*/ 396 h 396"/>
                <a:gd name="T10" fmla="*/ 17 w 37"/>
                <a:gd name="T11" fmla="*/ 396 h 396"/>
                <a:gd name="T12" fmla="*/ 20 w 37"/>
                <a:gd name="T13" fmla="*/ 396 h 396"/>
                <a:gd name="T14" fmla="*/ 23 w 37"/>
                <a:gd name="T15" fmla="*/ 396 h 396"/>
                <a:gd name="T16" fmla="*/ 25 w 37"/>
                <a:gd name="T17" fmla="*/ 396 h 396"/>
                <a:gd name="T18" fmla="*/ 28 w 37"/>
                <a:gd name="T19" fmla="*/ 396 h 396"/>
                <a:gd name="T20" fmla="*/ 31 w 37"/>
                <a:gd name="T21" fmla="*/ 396 h 396"/>
                <a:gd name="T22" fmla="*/ 34 w 37"/>
                <a:gd name="T23" fmla="*/ 396 h 396"/>
                <a:gd name="T24" fmla="*/ 37 w 37"/>
                <a:gd name="T25" fmla="*/ 396 h 396"/>
                <a:gd name="T26" fmla="*/ 37 w 37"/>
                <a:gd name="T27" fmla="*/ 0 h 396"/>
                <a:gd name="T28" fmla="*/ 0 w 37"/>
                <a:gd name="T29" fmla="*/ 0 h 396"/>
                <a:gd name="T30" fmla="*/ 0 w 37"/>
                <a:gd name="T31" fmla="*/ 396 h 39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396"/>
                <a:gd name="T50" fmla="*/ 37 w 37"/>
                <a:gd name="T51" fmla="*/ 396 h 39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396">
                  <a:moveTo>
                    <a:pt x="0" y="396"/>
                  </a:moveTo>
                  <a:lnTo>
                    <a:pt x="4" y="396"/>
                  </a:lnTo>
                  <a:lnTo>
                    <a:pt x="7" y="396"/>
                  </a:lnTo>
                  <a:lnTo>
                    <a:pt x="11" y="396"/>
                  </a:lnTo>
                  <a:lnTo>
                    <a:pt x="14" y="396"/>
                  </a:lnTo>
                  <a:lnTo>
                    <a:pt x="17" y="396"/>
                  </a:lnTo>
                  <a:lnTo>
                    <a:pt x="20" y="396"/>
                  </a:lnTo>
                  <a:lnTo>
                    <a:pt x="23" y="396"/>
                  </a:lnTo>
                  <a:lnTo>
                    <a:pt x="25" y="396"/>
                  </a:lnTo>
                  <a:lnTo>
                    <a:pt x="28" y="396"/>
                  </a:lnTo>
                  <a:lnTo>
                    <a:pt x="31" y="396"/>
                  </a:lnTo>
                  <a:lnTo>
                    <a:pt x="34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7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47"/>
            <p:cNvSpPr>
              <a:spLocks/>
            </p:cNvSpPr>
            <p:nvPr/>
          </p:nvSpPr>
          <p:spPr bwMode="auto">
            <a:xfrm>
              <a:off x="2067" y="1646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4 w 37"/>
                <a:gd name="T3" fmla="*/ 396 h 396"/>
                <a:gd name="T4" fmla="*/ 8 w 37"/>
                <a:gd name="T5" fmla="*/ 396 h 396"/>
                <a:gd name="T6" fmla="*/ 11 w 37"/>
                <a:gd name="T7" fmla="*/ 396 h 396"/>
                <a:gd name="T8" fmla="*/ 16 w 37"/>
                <a:gd name="T9" fmla="*/ 396 h 396"/>
                <a:gd name="T10" fmla="*/ 20 w 37"/>
                <a:gd name="T11" fmla="*/ 396 h 396"/>
                <a:gd name="T12" fmla="*/ 24 w 37"/>
                <a:gd name="T13" fmla="*/ 396 h 396"/>
                <a:gd name="T14" fmla="*/ 28 w 37"/>
                <a:gd name="T15" fmla="*/ 396 h 396"/>
                <a:gd name="T16" fmla="*/ 32 w 37"/>
                <a:gd name="T17" fmla="*/ 396 h 396"/>
                <a:gd name="T18" fmla="*/ 33 w 37"/>
                <a:gd name="T19" fmla="*/ 396 h 396"/>
                <a:gd name="T20" fmla="*/ 34 w 37"/>
                <a:gd name="T21" fmla="*/ 396 h 396"/>
                <a:gd name="T22" fmla="*/ 35 w 37"/>
                <a:gd name="T23" fmla="*/ 396 h 396"/>
                <a:gd name="T24" fmla="*/ 37 w 37"/>
                <a:gd name="T25" fmla="*/ 396 h 396"/>
                <a:gd name="T26" fmla="*/ 37 w 37"/>
                <a:gd name="T27" fmla="*/ 0 h 396"/>
                <a:gd name="T28" fmla="*/ 0 w 37"/>
                <a:gd name="T29" fmla="*/ 0 h 396"/>
                <a:gd name="T30" fmla="*/ 0 w 37"/>
                <a:gd name="T31" fmla="*/ 396 h 39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396"/>
                <a:gd name="T50" fmla="*/ 37 w 37"/>
                <a:gd name="T51" fmla="*/ 396 h 39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396">
                  <a:moveTo>
                    <a:pt x="0" y="396"/>
                  </a:moveTo>
                  <a:lnTo>
                    <a:pt x="4" y="396"/>
                  </a:lnTo>
                  <a:lnTo>
                    <a:pt x="8" y="396"/>
                  </a:lnTo>
                  <a:lnTo>
                    <a:pt x="11" y="396"/>
                  </a:lnTo>
                  <a:lnTo>
                    <a:pt x="16" y="396"/>
                  </a:lnTo>
                  <a:lnTo>
                    <a:pt x="20" y="396"/>
                  </a:lnTo>
                  <a:lnTo>
                    <a:pt x="24" y="396"/>
                  </a:lnTo>
                  <a:lnTo>
                    <a:pt x="28" y="396"/>
                  </a:lnTo>
                  <a:lnTo>
                    <a:pt x="32" y="396"/>
                  </a:lnTo>
                  <a:lnTo>
                    <a:pt x="33" y="396"/>
                  </a:lnTo>
                  <a:lnTo>
                    <a:pt x="34" y="396"/>
                  </a:lnTo>
                  <a:lnTo>
                    <a:pt x="35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4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48"/>
            <p:cNvSpPr>
              <a:spLocks/>
            </p:cNvSpPr>
            <p:nvPr/>
          </p:nvSpPr>
          <p:spPr bwMode="auto">
            <a:xfrm>
              <a:off x="2048" y="1646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5 w 37"/>
                <a:gd name="T3" fmla="*/ 396 h 396"/>
                <a:gd name="T4" fmla="*/ 10 w 37"/>
                <a:gd name="T5" fmla="*/ 396 h 396"/>
                <a:gd name="T6" fmla="*/ 14 w 37"/>
                <a:gd name="T7" fmla="*/ 396 h 396"/>
                <a:gd name="T8" fmla="*/ 19 w 37"/>
                <a:gd name="T9" fmla="*/ 396 h 396"/>
                <a:gd name="T10" fmla="*/ 24 w 37"/>
                <a:gd name="T11" fmla="*/ 396 h 396"/>
                <a:gd name="T12" fmla="*/ 28 w 37"/>
                <a:gd name="T13" fmla="*/ 396 h 396"/>
                <a:gd name="T14" fmla="*/ 33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6"/>
                  </a:moveTo>
                  <a:lnTo>
                    <a:pt x="5" y="396"/>
                  </a:lnTo>
                  <a:lnTo>
                    <a:pt x="10" y="396"/>
                  </a:lnTo>
                  <a:lnTo>
                    <a:pt x="14" y="396"/>
                  </a:lnTo>
                  <a:lnTo>
                    <a:pt x="19" y="396"/>
                  </a:lnTo>
                  <a:lnTo>
                    <a:pt x="24" y="396"/>
                  </a:lnTo>
                  <a:lnTo>
                    <a:pt x="28" y="396"/>
                  </a:lnTo>
                  <a:lnTo>
                    <a:pt x="33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E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49"/>
            <p:cNvSpPr>
              <a:spLocks/>
            </p:cNvSpPr>
            <p:nvPr/>
          </p:nvSpPr>
          <p:spPr bwMode="auto">
            <a:xfrm>
              <a:off x="2030" y="1646"/>
              <a:ext cx="37" cy="396"/>
            </a:xfrm>
            <a:custGeom>
              <a:avLst/>
              <a:gdLst>
                <a:gd name="T0" fmla="*/ 0 w 37"/>
                <a:gd name="T1" fmla="*/ 395 h 396"/>
                <a:gd name="T2" fmla="*/ 4 w 37"/>
                <a:gd name="T3" fmla="*/ 395 h 396"/>
                <a:gd name="T4" fmla="*/ 9 w 37"/>
                <a:gd name="T5" fmla="*/ 396 h 396"/>
                <a:gd name="T6" fmla="*/ 14 w 37"/>
                <a:gd name="T7" fmla="*/ 396 h 396"/>
                <a:gd name="T8" fmla="*/ 18 w 37"/>
                <a:gd name="T9" fmla="*/ 396 h 396"/>
                <a:gd name="T10" fmla="*/ 23 w 37"/>
                <a:gd name="T11" fmla="*/ 396 h 396"/>
                <a:gd name="T12" fmla="*/ 27 w 37"/>
                <a:gd name="T13" fmla="*/ 396 h 396"/>
                <a:gd name="T14" fmla="*/ 32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5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5"/>
                  </a:moveTo>
                  <a:lnTo>
                    <a:pt x="4" y="395"/>
                  </a:lnTo>
                  <a:lnTo>
                    <a:pt x="9" y="396"/>
                  </a:lnTo>
                  <a:lnTo>
                    <a:pt x="14" y="396"/>
                  </a:lnTo>
                  <a:lnTo>
                    <a:pt x="18" y="396"/>
                  </a:lnTo>
                  <a:lnTo>
                    <a:pt x="23" y="396"/>
                  </a:lnTo>
                  <a:lnTo>
                    <a:pt x="27" y="396"/>
                  </a:lnTo>
                  <a:lnTo>
                    <a:pt x="32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ED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50"/>
            <p:cNvSpPr>
              <a:spLocks/>
            </p:cNvSpPr>
            <p:nvPr/>
          </p:nvSpPr>
          <p:spPr bwMode="auto">
            <a:xfrm>
              <a:off x="2011" y="1646"/>
              <a:ext cx="37" cy="396"/>
            </a:xfrm>
            <a:custGeom>
              <a:avLst/>
              <a:gdLst>
                <a:gd name="T0" fmla="*/ 0 w 37"/>
                <a:gd name="T1" fmla="*/ 394 h 396"/>
                <a:gd name="T2" fmla="*/ 5 w 37"/>
                <a:gd name="T3" fmla="*/ 394 h 396"/>
                <a:gd name="T4" fmla="*/ 9 w 37"/>
                <a:gd name="T5" fmla="*/ 394 h 396"/>
                <a:gd name="T6" fmla="*/ 14 w 37"/>
                <a:gd name="T7" fmla="*/ 395 h 396"/>
                <a:gd name="T8" fmla="*/ 18 w 37"/>
                <a:gd name="T9" fmla="*/ 395 h 396"/>
                <a:gd name="T10" fmla="*/ 23 w 37"/>
                <a:gd name="T11" fmla="*/ 395 h 396"/>
                <a:gd name="T12" fmla="*/ 28 w 37"/>
                <a:gd name="T13" fmla="*/ 395 h 396"/>
                <a:gd name="T14" fmla="*/ 33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4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4"/>
                  </a:moveTo>
                  <a:lnTo>
                    <a:pt x="5" y="394"/>
                  </a:lnTo>
                  <a:lnTo>
                    <a:pt x="9" y="394"/>
                  </a:lnTo>
                  <a:lnTo>
                    <a:pt x="14" y="395"/>
                  </a:lnTo>
                  <a:lnTo>
                    <a:pt x="18" y="395"/>
                  </a:lnTo>
                  <a:lnTo>
                    <a:pt x="23" y="395"/>
                  </a:lnTo>
                  <a:lnTo>
                    <a:pt x="28" y="395"/>
                  </a:lnTo>
                  <a:lnTo>
                    <a:pt x="33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51"/>
            <p:cNvSpPr>
              <a:spLocks/>
            </p:cNvSpPr>
            <p:nvPr/>
          </p:nvSpPr>
          <p:spPr bwMode="auto">
            <a:xfrm>
              <a:off x="1993" y="1646"/>
              <a:ext cx="37" cy="395"/>
            </a:xfrm>
            <a:custGeom>
              <a:avLst/>
              <a:gdLst>
                <a:gd name="T0" fmla="*/ 0 w 37"/>
                <a:gd name="T1" fmla="*/ 393 h 395"/>
                <a:gd name="T2" fmla="*/ 4 w 37"/>
                <a:gd name="T3" fmla="*/ 393 h 395"/>
                <a:gd name="T4" fmla="*/ 9 w 37"/>
                <a:gd name="T5" fmla="*/ 393 h 395"/>
                <a:gd name="T6" fmla="*/ 14 w 37"/>
                <a:gd name="T7" fmla="*/ 394 h 395"/>
                <a:gd name="T8" fmla="*/ 18 w 37"/>
                <a:gd name="T9" fmla="*/ 394 h 395"/>
                <a:gd name="T10" fmla="*/ 23 w 37"/>
                <a:gd name="T11" fmla="*/ 394 h 395"/>
                <a:gd name="T12" fmla="*/ 27 w 37"/>
                <a:gd name="T13" fmla="*/ 395 h 395"/>
                <a:gd name="T14" fmla="*/ 32 w 37"/>
                <a:gd name="T15" fmla="*/ 395 h 395"/>
                <a:gd name="T16" fmla="*/ 37 w 37"/>
                <a:gd name="T17" fmla="*/ 395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3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3"/>
                  </a:moveTo>
                  <a:lnTo>
                    <a:pt x="4" y="393"/>
                  </a:lnTo>
                  <a:lnTo>
                    <a:pt x="9" y="393"/>
                  </a:lnTo>
                  <a:lnTo>
                    <a:pt x="14" y="394"/>
                  </a:lnTo>
                  <a:lnTo>
                    <a:pt x="18" y="394"/>
                  </a:lnTo>
                  <a:lnTo>
                    <a:pt x="23" y="394"/>
                  </a:lnTo>
                  <a:lnTo>
                    <a:pt x="27" y="395"/>
                  </a:lnTo>
                  <a:lnTo>
                    <a:pt x="32" y="395"/>
                  </a:lnTo>
                  <a:lnTo>
                    <a:pt x="37" y="395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52"/>
            <p:cNvSpPr>
              <a:spLocks/>
            </p:cNvSpPr>
            <p:nvPr/>
          </p:nvSpPr>
          <p:spPr bwMode="auto">
            <a:xfrm>
              <a:off x="1974" y="1646"/>
              <a:ext cx="37" cy="394"/>
            </a:xfrm>
            <a:custGeom>
              <a:avLst/>
              <a:gdLst>
                <a:gd name="T0" fmla="*/ 0 w 37"/>
                <a:gd name="T1" fmla="*/ 391 h 394"/>
                <a:gd name="T2" fmla="*/ 5 w 37"/>
                <a:gd name="T3" fmla="*/ 392 h 394"/>
                <a:gd name="T4" fmla="*/ 9 w 37"/>
                <a:gd name="T5" fmla="*/ 392 h 394"/>
                <a:gd name="T6" fmla="*/ 14 w 37"/>
                <a:gd name="T7" fmla="*/ 393 h 394"/>
                <a:gd name="T8" fmla="*/ 19 w 37"/>
                <a:gd name="T9" fmla="*/ 393 h 394"/>
                <a:gd name="T10" fmla="*/ 23 w 37"/>
                <a:gd name="T11" fmla="*/ 393 h 394"/>
                <a:gd name="T12" fmla="*/ 28 w 37"/>
                <a:gd name="T13" fmla="*/ 393 h 394"/>
                <a:gd name="T14" fmla="*/ 33 w 37"/>
                <a:gd name="T15" fmla="*/ 394 h 394"/>
                <a:gd name="T16" fmla="*/ 37 w 37"/>
                <a:gd name="T17" fmla="*/ 394 h 394"/>
                <a:gd name="T18" fmla="*/ 37 w 37"/>
                <a:gd name="T19" fmla="*/ 0 h 394"/>
                <a:gd name="T20" fmla="*/ 0 w 37"/>
                <a:gd name="T21" fmla="*/ 0 h 394"/>
                <a:gd name="T22" fmla="*/ 0 w 37"/>
                <a:gd name="T23" fmla="*/ 391 h 3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4"/>
                <a:gd name="T38" fmla="*/ 37 w 37"/>
                <a:gd name="T39" fmla="*/ 394 h 3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4">
                  <a:moveTo>
                    <a:pt x="0" y="391"/>
                  </a:moveTo>
                  <a:lnTo>
                    <a:pt x="5" y="392"/>
                  </a:lnTo>
                  <a:lnTo>
                    <a:pt x="9" y="392"/>
                  </a:lnTo>
                  <a:lnTo>
                    <a:pt x="14" y="393"/>
                  </a:lnTo>
                  <a:lnTo>
                    <a:pt x="19" y="393"/>
                  </a:lnTo>
                  <a:lnTo>
                    <a:pt x="23" y="393"/>
                  </a:lnTo>
                  <a:lnTo>
                    <a:pt x="28" y="393"/>
                  </a:lnTo>
                  <a:lnTo>
                    <a:pt x="33" y="394"/>
                  </a:lnTo>
                  <a:lnTo>
                    <a:pt x="37" y="39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E5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53"/>
            <p:cNvSpPr>
              <a:spLocks/>
            </p:cNvSpPr>
            <p:nvPr/>
          </p:nvSpPr>
          <p:spPr bwMode="auto">
            <a:xfrm>
              <a:off x="1956" y="1646"/>
              <a:ext cx="37" cy="393"/>
            </a:xfrm>
            <a:custGeom>
              <a:avLst/>
              <a:gdLst>
                <a:gd name="T0" fmla="*/ 0 w 37"/>
                <a:gd name="T1" fmla="*/ 390 h 393"/>
                <a:gd name="T2" fmla="*/ 4 w 37"/>
                <a:gd name="T3" fmla="*/ 390 h 393"/>
                <a:gd name="T4" fmla="*/ 8 w 37"/>
                <a:gd name="T5" fmla="*/ 391 h 393"/>
                <a:gd name="T6" fmla="*/ 13 w 37"/>
                <a:gd name="T7" fmla="*/ 391 h 393"/>
                <a:gd name="T8" fmla="*/ 17 w 37"/>
                <a:gd name="T9" fmla="*/ 391 h 393"/>
                <a:gd name="T10" fmla="*/ 22 w 37"/>
                <a:gd name="T11" fmla="*/ 392 h 393"/>
                <a:gd name="T12" fmla="*/ 27 w 37"/>
                <a:gd name="T13" fmla="*/ 392 h 393"/>
                <a:gd name="T14" fmla="*/ 32 w 37"/>
                <a:gd name="T15" fmla="*/ 393 h 393"/>
                <a:gd name="T16" fmla="*/ 37 w 37"/>
                <a:gd name="T17" fmla="*/ 393 h 393"/>
                <a:gd name="T18" fmla="*/ 37 w 37"/>
                <a:gd name="T19" fmla="*/ 0 h 393"/>
                <a:gd name="T20" fmla="*/ 0 w 37"/>
                <a:gd name="T21" fmla="*/ 0 h 393"/>
                <a:gd name="T22" fmla="*/ 0 w 37"/>
                <a:gd name="T23" fmla="*/ 390 h 3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3"/>
                <a:gd name="T38" fmla="*/ 37 w 37"/>
                <a:gd name="T39" fmla="*/ 393 h 3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3">
                  <a:moveTo>
                    <a:pt x="0" y="390"/>
                  </a:moveTo>
                  <a:lnTo>
                    <a:pt x="4" y="390"/>
                  </a:lnTo>
                  <a:lnTo>
                    <a:pt x="8" y="391"/>
                  </a:lnTo>
                  <a:lnTo>
                    <a:pt x="13" y="391"/>
                  </a:lnTo>
                  <a:lnTo>
                    <a:pt x="17" y="391"/>
                  </a:lnTo>
                  <a:lnTo>
                    <a:pt x="22" y="392"/>
                  </a:lnTo>
                  <a:lnTo>
                    <a:pt x="27" y="392"/>
                  </a:lnTo>
                  <a:lnTo>
                    <a:pt x="32" y="393"/>
                  </a:lnTo>
                  <a:lnTo>
                    <a:pt x="37" y="39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E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54"/>
            <p:cNvSpPr>
              <a:spLocks/>
            </p:cNvSpPr>
            <p:nvPr/>
          </p:nvSpPr>
          <p:spPr bwMode="auto">
            <a:xfrm>
              <a:off x="1937" y="1646"/>
              <a:ext cx="37" cy="391"/>
            </a:xfrm>
            <a:custGeom>
              <a:avLst/>
              <a:gdLst>
                <a:gd name="T0" fmla="*/ 0 w 37"/>
                <a:gd name="T1" fmla="*/ 388 h 391"/>
                <a:gd name="T2" fmla="*/ 5 w 37"/>
                <a:gd name="T3" fmla="*/ 388 h 391"/>
                <a:gd name="T4" fmla="*/ 9 w 37"/>
                <a:gd name="T5" fmla="*/ 389 h 391"/>
                <a:gd name="T6" fmla="*/ 14 w 37"/>
                <a:gd name="T7" fmla="*/ 389 h 391"/>
                <a:gd name="T8" fmla="*/ 18 w 37"/>
                <a:gd name="T9" fmla="*/ 390 h 391"/>
                <a:gd name="T10" fmla="*/ 23 w 37"/>
                <a:gd name="T11" fmla="*/ 390 h 391"/>
                <a:gd name="T12" fmla="*/ 27 w 37"/>
                <a:gd name="T13" fmla="*/ 391 h 391"/>
                <a:gd name="T14" fmla="*/ 32 w 37"/>
                <a:gd name="T15" fmla="*/ 391 h 391"/>
                <a:gd name="T16" fmla="*/ 37 w 37"/>
                <a:gd name="T17" fmla="*/ 391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88 h 3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1"/>
                <a:gd name="T38" fmla="*/ 37 w 37"/>
                <a:gd name="T39" fmla="*/ 391 h 3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1">
                  <a:moveTo>
                    <a:pt x="0" y="388"/>
                  </a:moveTo>
                  <a:lnTo>
                    <a:pt x="5" y="388"/>
                  </a:lnTo>
                  <a:lnTo>
                    <a:pt x="9" y="389"/>
                  </a:lnTo>
                  <a:lnTo>
                    <a:pt x="14" y="389"/>
                  </a:lnTo>
                  <a:lnTo>
                    <a:pt x="18" y="390"/>
                  </a:lnTo>
                  <a:lnTo>
                    <a:pt x="23" y="390"/>
                  </a:lnTo>
                  <a:lnTo>
                    <a:pt x="27" y="391"/>
                  </a:lnTo>
                  <a:lnTo>
                    <a:pt x="32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FFDD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5"/>
            <p:cNvSpPr>
              <a:spLocks/>
            </p:cNvSpPr>
            <p:nvPr/>
          </p:nvSpPr>
          <p:spPr bwMode="auto">
            <a:xfrm>
              <a:off x="1919" y="1646"/>
              <a:ext cx="37" cy="390"/>
            </a:xfrm>
            <a:custGeom>
              <a:avLst/>
              <a:gdLst>
                <a:gd name="T0" fmla="*/ 0 w 37"/>
                <a:gd name="T1" fmla="*/ 385 h 390"/>
                <a:gd name="T2" fmla="*/ 4 w 37"/>
                <a:gd name="T3" fmla="*/ 386 h 390"/>
                <a:gd name="T4" fmla="*/ 9 w 37"/>
                <a:gd name="T5" fmla="*/ 386 h 390"/>
                <a:gd name="T6" fmla="*/ 13 w 37"/>
                <a:gd name="T7" fmla="*/ 387 h 390"/>
                <a:gd name="T8" fmla="*/ 18 w 37"/>
                <a:gd name="T9" fmla="*/ 388 h 390"/>
                <a:gd name="T10" fmla="*/ 23 w 37"/>
                <a:gd name="T11" fmla="*/ 388 h 390"/>
                <a:gd name="T12" fmla="*/ 27 w 37"/>
                <a:gd name="T13" fmla="*/ 389 h 390"/>
                <a:gd name="T14" fmla="*/ 32 w 37"/>
                <a:gd name="T15" fmla="*/ 389 h 390"/>
                <a:gd name="T16" fmla="*/ 37 w 37"/>
                <a:gd name="T17" fmla="*/ 390 h 390"/>
                <a:gd name="T18" fmla="*/ 37 w 37"/>
                <a:gd name="T19" fmla="*/ 0 h 390"/>
                <a:gd name="T20" fmla="*/ 0 w 37"/>
                <a:gd name="T21" fmla="*/ 0 h 390"/>
                <a:gd name="T22" fmla="*/ 0 w 37"/>
                <a:gd name="T23" fmla="*/ 385 h 3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0"/>
                <a:gd name="T38" fmla="*/ 37 w 37"/>
                <a:gd name="T39" fmla="*/ 390 h 3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0">
                  <a:moveTo>
                    <a:pt x="0" y="385"/>
                  </a:moveTo>
                  <a:lnTo>
                    <a:pt x="4" y="386"/>
                  </a:lnTo>
                  <a:lnTo>
                    <a:pt x="9" y="386"/>
                  </a:lnTo>
                  <a:lnTo>
                    <a:pt x="13" y="387"/>
                  </a:lnTo>
                  <a:lnTo>
                    <a:pt x="18" y="388"/>
                  </a:lnTo>
                  <a:lnTo>
                    <a:pt x="23" y="388"/>
                  </a:lnTo>
                  <a:lnTo>
                    <a:pt x="27" y="389"/>
                  </a:lnTo>
                  <a:lnTo>
                    <a:pt x="32" y="389"/>
                  </a:lnTo>
                  <a:lnTo>
                    <a:pt x="37" y="39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5"/>
                  </a:lnTo>
                  <a:close/>
                </a:path>
              </a:pathLst>
            </a:custGeom>
            <a:solidFill>
              <a:srgbClr val="FFD8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56"/>
            <p:cNvSpPr>
              <a:spLocks/>
            </p:cNvSpPr>
            <p:nvPr/>
          </p:nvSpPr>
          <p:spPr bwMode="auto">
            <a:xfrm>
              <a:off x="1901" y="1646"/>
              <a:ext cx="36" cy="388"/>
            </a:xfrm>
            <a:custGeom>
              <a:avLst/>
              <a:gdLst>
                <a:gd name="T0" fmla="*/ 0 w 36"/>
                <a:gd name="T1" fmla="*/ 382 h 388"/>
                <a:gd name="T2" fmla="*/ 4 w 36"/>
                <a:gd name="T3" fmla="*/ 383 h 388"/>
                <a:gd name="T4" fmla="*/ 8 w 36"/>
                <a:gd name="T5" fmla="*/ 384 h 388"/>
                <a:gd name="T6" fmla="*/ 12 w 36"/>
                <a:gd name="T7" fmla="*/ 384 h 388"/>
                <a:gd name="T8" fmla="*/ 17 w 36"/>
                <a:gd name="T9" fmla="*/ 385 h 388"/>
                <a:gd name="T10" fmla="*/ 22 w 36"/>
                <a:gd name="T11" fmla="*/ 386 h 388"/>
                <a:gd name="T12" fmla="*/ 27 w 36"/>
                <a:gd name="T13" fmla="*/ 386 h 388"/>
                <a:gd name="T14" fmla="*/ 31 w 36"/>
                <a:gd name="T15" fmla="*/ 387 h 388"/>
                <a:gd name="T16" fmla="*/ 36 w 36"/>
                <a:gd name="T17" fmla="*/ 388 h 388"/>
                <a:gd name="T18" fmla="*/ 36 w 36"/>
                <a:gd name="T19" fmla="*/ 0 h 388"/>
                <a:gd name="T20" fmla="*/ 0 w 36"/>
                <a:gd name="T21" fmla="*/ 0 h 388"/>
                <a:gd name="T22" fmla="*/ 0 w 36"/>
                <a:gd name="T23" fmla="*/ 382 h 3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88"/>
                <a:gd name="T38" fmla="*/ 36 w 36"/>
                <a:gd name="T39" fmla="*/ 388 h 3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88">
                  <a:moveTo>
                    <a:pt x="0" y="382"/>
                  </a:moveTo>
                  <a:lnTo>
                    <a:pt x="4" y="383"/>
                  </a:lnTo>
                  <a:lnTo>
                    <a:pt x="8" y="384"/>
                  </a:lnTo>
                  <a:lnTo>
                    <a:pt x="12" y="384"/>
                  </a:lnTo>
                  <a:lnTo>
                    <a:pt x="17" y="385"/>
                  </a:lnTo>
                  <a:lnTo>
                    <a:pt x="22" y="386"/>
                  </a:lnTo>
                  <a:lnTo>
                    <a:pt x="27" y="386"/>
                  </a:lnTo>
                  <a:lnTo>
                    <a:pt x="31" y="387"/>
                  </a:lnTo>
                  <a:lnTo>
                    <a:pt x="36" y="388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FFD6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57"/>
            <p:cNvSpPr>
              <a:spLocks/>
            </p:cNvSpPr>
            <p:nvPr/>
          </p:nvSpPr>
          <p:spPr bwMode="auto">
            <a:xfrm>
              <a:off x="1882" y="1646"/>
              <a:ext cx="37" cy="385"/>
            </a:xfrm>
            <a:custGeom>
              <a:avLst/>
              <a:gdLst>
                <a:gd name="T0" fmla="*/ 0 w 37"/>
                <a:gd name="T1" fmla="*/ 379 h 385"/>
                <a:gd name="T2" fmla="*/ 4 w 37"/>
                <a:gd name="T3" fmla="*/ 379 h 385"/>
                <a:gd name="T4" fmla="*/ 8 w 37"/>
                <a:gd name="T5" fmla="*/ 380 h 385"/>
                <a:gd name="T6" fmla="*/ 12 w 37"/>
                <a:gd name="T7" fmla="*/ 381 h 385"/>
                <a:gd name="T8" fmla="*/ 17 w 37"/>
                <a:gd name="T9" fmla="*/ 382 h 385"/>
                <a:gd name="T10" fmla="*/ 22 w 37"/>
                <a:gd name="T11" fmla="*/ 383 h 385"/>
                <a:gd name="T12" fmla="*/ 26 w 37"/>
                <a:gd name="T13" fmla="*/ 383 h 385"/>
                <a:gd name="T14" fmla="*/ 32 w 37"/>
                <a:gd name="T15" fmla="*/ 384 h 385"/>
                <a:gd name="T16" fmla="*/ 37 w 37"/>
                <a:gd name="T17" fmla="*/ 385 h 385"/>
                <a:gd name="T18" fmla="*/ 37 w 37"/>
                <a:gd name="T19" fmla="*/ 0 h 385"/>
                <a:gd name="T20" fmla="*/ 0 w 37"/>
                <a:gd name="T21" fmla="*/ 0 h 385"/>
                <a:gd name="T22" fmla="*/ 0 w 37"/>
                <a:gd name="T23" fmla="*/ 379 h 3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5"/>
                <a:gd name="T38" fmla="*/ 37 w 37"/>
                <a:gd name="T39" fmla="*/ 385 h 3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5">
                  <a:moveTo>
                    <a:pt x="0" y="379"/>
                  </a:moveTo>
                  <a:lnTo>
                    <a:pt x="4" y="379"/>
                  </a:lnTo>
                  <a:lnTo>
                    <a:pt x="8" y="380"/>
                  </a:lnTo>
                  <a:lnTo>
                    <a:pt x="12" y="381"/>
                  </a:lnTo>
                  <a:lnTo>
                    <a:pt x="17" y="382"/>
                  </a:lnTo>
                  <a:lnTo>
                    <a:pt x="22" y="383"/>
                  </a:lnTo>
                  <a:lnTo>
                    <a:pt x="26" y="383"/>
                  </a:lnTo>
                  <a:lnTo>
                    <a:pt x="32" y="384"/>
                  </a:lnTo>
                  <a:lnTo>
                    <a:pt x="37" y="385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58"/>
            <p:cNvSpPr>
              <a:spLocks/>
            </p:cNvSpPr>
            <p:nvPr/>
          </p:nvSpPr>
          <p:spPr bwMode="auto">
            <a:xfrm>
              <a:off x="1863" y="1646"/>
              <a:ext cx="38" cy="382"/>
            </a:xfrm>
            <a:custGeom>
              <a:avLst/>
              <a:gdLst>
                <a:gd name="T0" fmla="*/ 0 w 38"/>
                <a:gd name="T1" fmla="*/ 374 h 382"/>
                <a:gd name="T2" fmla="*/ 4 w 38"/>
                <a:gd name="T3" fmla="*/ 375 h 382"/>
                <a:gd name="T4" fmla="*/ 8 w 38"/>
                <a:gd name="T5" fmla="*/ 376 h 382"/>
                <a:gd name="T6" fmla="*/ 12 w 38"/>
                <a:gd name="T7" fmla="*/ 377 h 382"/>
                <a:gd name="T8" fmla="*/ 17 w 38"/>
                <a:gd name="T9" fmla="*/ 378 h 382"/>
                <a:gd name="T10" fmla="*/ 22 w 38"/>
                <a:gd name="T11" fmla="*/ 379 h 382"/>
                <a:gd name="T12" fmla="*/ 27 w 38"/>
                <a:gd name="T13" fmla="*/ 380 h 382"/>
                <a:gd name="T14" fmla="*/ 32 w 38"/>
                <a:gd name="T15" fmla="*/ 382 h 382"/>
                <a:gd name="T16" fmla="*/ 38 w 38"/>
                <a:gd name="T17" fmla="*/ 382 h 382"/>
                <a:gd name="T18" fmla="*/ 38 w 38"/>
                <a:gd name="T19" fmla="*/ 0 h 382"/>
                <a:gd name="T20" fmla="*/ 0 w 38"/>
                <a:gd name="T21" fmla="*/ 0 h 382"/>
                <a:gd name="T22" fmla="*/ 0 w 38"/>
                <a:gd name="T23" fmla="*/ 374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82"/>
                <a:gd name="T38" fmla="*/ 38 w 38"/>
                <a:gd name="T39" fmla="*/ 382 h 3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82">
                  <a:moveTo>
                    <a:pt x="0" y="374"/>
                  </a:moveTo>
                  <a:lnTo>
                    <a:pt x="4" y="375"/>
                  </a:lnTo>
                  <a:lnTo>
                    <a:pt x="8" y="376"/>
                  </a:lnTo>
                  <a:lnTo>
                    <a:pt x="12" y="377"/>
                  </a:lnTo>
                  <a:lnTo>
                    <a:pt x="17" y="378"/>
                  </a:lnTo>
                  <a:lnTo>
                    <a:pt x="22" y="379"/>
                  </a:lnTo>
                  <a:lnTo>
                    <a:pt x="27" y="380"/>
                  </a:lnTo>
                  <a:lnTo>
                    <a:pt x="32" y="382"/>
                  </a:lnTo>
                  <a:lnTo>
                    <a:pt x="38" y="382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59"/>
            <p:cNvSpPr>
              <a:spLocks/>
            </p:cNvSpPr>
            <p:nvPr/>
          </p:nvSpPr>
          <p:spPr bwMode="auto">
            <a:xfrm>
              <a:off x="1845" y="1646"/>
              <a:ext cx="37" cy="379"/>
            </a:xfrm>
            <a:custGeom>
              <a:avLst/>
              <a:gdLst>
                <a:gd name="T0" fmla="*/ 0 w 37"/>
                <a:gd name="T1" fmla="*/ 366 h 379"/>
                <a:gd name="T2" fmla="*/ 3 w 37"/>
                <a:gd name="T3" fmla="*/ 367 h 379"/>
                <a:gd name="T4" fmla="*/ 7 w 37"/>
                <a:gd name="T5" fmla="*/ 369 h 379"/>
                <a:gd name="T6" fmla="*/ 11 w 37"/>
                <a:gd name="T7" fmla="*/ 371 h 379"/>
                <a:gd name="T8" fmla="*/ 15 w 37"/>
                <a:gd name="T9" fmla="*/ 372 h 379"/>
                <a:gd name="T10" fmla="*/ 20 w 37"/>
                <a:gd name="T11" fmla="*/ 374 h 379"/>
                <a:gd name="T12" fmla="*/ 25 w 37"/>
                <a:gd name="T13" fmla="*/ 376 h 379"/>
                <a:gd name="T14" fmla="*/ 31 w 37"/>
                <a:gd name="T15" fmla="*/ 377 h 379"/>
                <a:gd name="T16" fmla="*/ 37 w 37"/>
                <a:gd name="T17" fmla="*/ 379 h 379"/>
                <a:gd name="T18" fmla="*/ 37 w 37"/>
                <a:gd name="T19" fmla="*/ 0 h 379"/>
                <a:gd name="T20" fmla="*/ 0 w 37"/>
                <a:gd name="T21" fmla="*/ 0 h 379"/>
                <a:gd name="T22" fmla="*/ 0 w 37"/>
                <a:gd name="T23" fmla="*/ 366 h 3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79"/>
                <a:gd name="T38" fmla="*/ 37 w 37"/>
                <a:gd name="T39" fmla="*/ 379 h 3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79">
                  <a:moveTo>
                    <a:pt x="0" y="366"/>
                  </a:moveTo>
                  <a:lnTo>
                    <a:pt x="3" y="367"/>
                  </a:lnTo>
                  <a:lnTo>
                    <a:pt x="7" y="369"/>
                  </a:lnTo>
                  <a:lnTo>
                    <a:pt x="11" y="371"/>
                  </a:lnTo>
                  <a:lnTo>
                    <a:pt x="15" y="372"/>
                  </a:lnTo>
                  <a:lnTo>
                    <a:pt x="20" y="374"/>
                  </a:lnTo>
                  <a:lnTo>
                    <a:pt x="25" y="376"/>
                  </a:lnTo>
                  <a:lnTo>
                    <a:pt x="31" y="377"/>
                  </a:lnTo>
                  <a:lnTo>
                    <a:pt x="37" y="37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FFCE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0"/>
            <p:cNvSpPr>
              <a:spLocks/>
            </p:cNvSpPr>
            <p:nvPr/>
          </p:nvSpPr>
          <p:spPr bwMode="auto">
            <a:xfrm>
              <a:off x="1837" y="1646"/>
              <a:ext cx="26" cy="374"/>
            </a:xfrm>
            <a:custGeom>
              <a:avLst/>
              <a:gdLst>
                <a:gd name="T0" fmla="*/ 26 w 26"/>
                <a:gd name="T1" fmla="*/ 0 h 374"/>
                <a:gd name="T2" fmla="*/ 0 w 26"/>
                <a:gd name="T3" fmla="*/ 0 h 374"/>
                <a:gd name="T4" fmla="*/ 0 w 26"/>
                <a:gd name="T5" fmla="*/ 356 h 374"/>
                <a:gd name="T6" fmla="*/ 0 w 26"/>
                <a:gd name="T7" fmla="*/ 358 h 374"/>
                <a:gd name="T8" fmla="*/ 2 w 26"/>
                <a:gd name="T9" fmla="*/ 360 h 374"/>
                <a:gd name="T10" fmla="*/ 3 w 26"/>
                <a:gd name="T11" fmla="*/ 363 h 374"/>
                <a:gd name="T12" fmla="*/ 6 w 26"/>
                <a:gd name="T13" fmla="*/ 365 h 374"/>
                <a:gd name="T14" fmla="*/ 11 w 26"/>
                <a:gd name="T15" fmla="*/ 367 h 374"/>
                <a:gd name="T16" fmla="*/ 15 w 26"/>
                <a:gd name="T17" fmla="*/ 369 h 374"/>
                <a:gd name="T18" fmla="*/ 20 w 26"/>
                <a:gd name="T19" fmla="*/ 372 h 374"/>
                <a:gd name="T20" fmla="*/ 26 w 26"/>
                <a:gd name="T21" fmla="*/ 374 h 374"/>
                <a:gd name="T22" fmla="*/ 26 w 26"/>
                <a:gd name="T23" fmla="*/ 0 h 3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74"/>
                <a:gd name="T38" fmla="*/ 26 w 26"/>
                <a:gd name="T39" fmla="*/ 374 h 3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74">
                  <a:moveTo>
                    <a:pt x="26" y="0"/>
                  </a:moveTo>
                  <a:lnTo>
                    <a:pt x="0" y="0"/>
                  </a:lnTo>
                  <a:lnTo>
                    <a:pt x="0" y="356"/>
                  </a:lnTo>
                  <a:lnTo>
                    <a:pt x="0" y="358"/>
                  </a:lnTo>
                  <a:lnTo>
                    <a:pt x="2" y="360"/>
                  </a:lnTo>
                  <a:lnTo>
                    <a:pt x="3" y="363"/>
                  </a:lnTo>
                  <a:lnTo>
                    <a:pt x="6" y="365"/>
                  </a:lnTo>
                  <a:lnTo>
                    <a:pt x="11" y="367"/>
                  </a:lnTo>
                  <a:lnTo>
                    <a:pt x="15" y="369"/>
                  </a:lnTo>
                  <a:lnTo>
                    <a:pt x="20" y="372"/>
                  </a:lnTo>
                  <a:lnTo>
                    <a:pt x="26" y="37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CC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1"/>
            <p:cNvSpPr>
              <a:spLocks/>
            </p:cNvSpPr>
            <p:nvPr/>
          </p:nvSpPr>
          <p:spPr bwMode="auto">
            <a:xfrm>
              <a:off x="2342" y="1646"/>
              <a:ext cx="19" cy="371"/>
            </a:xfrm>
            <a:custGeom>
              <a:avLst/>
              <a:gdLst>
                <a:gd name="T0" fmla="*/ 0 w 19"/>
                <a:gd name="T1" fmla="*/ 371 h 371"/>
                <a:gd name="T2" fmla="*/ 4 w 19"/>
                <a:gd name="T3" fmla="*/ 369 h 371"/>
                <a:gd name="T4" fmla="*/ 8 w 19"/>
                <a:gd name="T5" fmla="*/ 367 h 371"/>
                <a:gd name="T6" fmla="*/ 11 w 19"/>
                <a:gd name="T7" fmla="*/ 365 h 371"/>
                <a:gd name="T8" fmla="*/ 14 w 19"/>
                <a:gd name="T9" fmla="*/ 364 h 371"/>
                <a:gd name="T10" fmla="*/ 16 w 19"/>
                <a:gd name="T11" fmla="*/ 362 h 371"/>
                <a:gd name="T12" fmla="*/ 17 w 19"/>
                <a:gd name="T13" fmla="*/ 360 h 371"/>
                <a:gd name="T14" fmla="*/ 18 w 19"/>
                <a:gd name="T15" fmla="*/ 358 h 371"/>
                <a:gd name="T16" fmla="*/ 19 w 19"/>
                <a:gd name="T17" fmla="*/ 356 h 371"/>
                <a:gd name="T18" fmla="*/ 19 w 19"/>
                <a:gd name="T19" fmla="*/ 0 h 371"/>
                <a:gd name="T20" fmla="*/ 0 w 19"/>
                <a:gd name="T21" fmla="*/ 0 h 371"/>
                <a:gd name="T22" fmla="*/ 0 w 19"/>
                <a:gd name="T23" fmla="*/ 371 h 3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"/>
                <a:gd name="T37" fmla="*/ 0 h 371"/>
                <a:gd name="T38" fmla="*/ 19 w 19"/>
                <a:gd name="T39" fmla="*/ 371 h 37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" h="371">
                  <a:moveTo>
                    <a:pt x="0" y="371"/>
                  </a:moveTo>
                  <a:lnTo>
                    <a:pt x="4" y="369"/>
                  </a:lnTo>
                  <a:lnTo>
                    <a:pt x="8" y="367"/>
                  </a:lnTo>
                  <a:lnTo>
                    <a:pt x="11" y="365"/>
                  </a:lnTo>
                  <a:lnTo>
                    <a:pt x="14" y="364"/>
                  </a:lnTo>
                  <a:lnTo>
                    <a:pt x="16" y="362"/>
                  </a:lnTo>
                  <a:lnTo>
                    <a:pt x="17" y="360"/>
                  </a:lnTo>
                  <a:lnTo>
                    <a:pt x="18" y="358"/>
                  </a:lnTo>
                  <a:lnTo>
                    <a:pt x="19" y="356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2"/>
            <p:cNvSpPr>
              <a:spLocks/>
            </p:cNvSpPr>
            <p:nvPr/>
          </p:nvSpPr>
          <p:spPr bwMode="auto">
            <a:xfrm>
              <a:off x="1837" y="1605"/>
              <a:ext cx="524" cy="81"/>
            </a:xfrm>
            <a:custGeom>
              <a:avLst/>
              <a:gdLst>
                <a:gd name="T0" fmla="*/ 289 w 524"/>
                <a:gd name="T1" fmla="*/ 81 h 81"/>
                <a:gd name="T2" fmla="*/ 339 w 524"/>
                <a:gd name="T3" fmla="*/ 80 h 81"/>
                <a:gd name="T4" fmla="*/ 386 w 524"/>
                <a:gd name="T5" fmla="*/ 77 h 81"/>
                <a:gd name="T6" fmla="*/ 428 w 524"/>
                <a:gd name="T7" fmla="*/ 72 h 81"/>
                <a:gd name="T8" fmla="*/ 464 w 524"/>
                <a:gd name="T9" fmla="*/ 67 h 81"/>
                <a:gd name="T10" fmla="*/ 492 w 524"/>
                <a:gd name="T11" fmla="*/ 60 h 81"/>
                <a:gd name="T12" fmla="*/ 512 w 524"/>
                <a:gd name="T13" fmla="*/ 53 h 81"/>
                <a:gd name="T14" fmla="*/ 522 w 524"/>
                <a:gd name="T15" fmla="*/ 45 h 81"/>
                <a:gd name="T16" fmla="*/ 522 w 524"/>
                <a:gd name="T17" fmla="*/ 37 h 81"/>
                <a:gd name="T18" fmla="*/ 512 w 524"/>
                <a:gd name="T19" fmla="*/ 29 h 81"/>
                <a:gd name="T20" fmla="*/ 492 w 524"/>
                <a:gd name="T21" fmla="*/ 21 h 81"/>
                <a:gd name="T22" fmla="*/ 464 w 524"/>
                <a:gd name="T23" fmla="*/ 15 h 81"/>
                <a:gd name="T24" fmla="*/ 428 w 524"/>
                <a:gd name="T25" fmla="*/ 10 h 81"/>
                <a:gd name="T26" fmla="*/ 386 w 524"/>
                <a:gd name="T27" fmla="*/ 5 h 81"/>
                <a:gd name="T28" fmla="*/ 339 w 524"/>
                <a:gd name="T29" fmla="*/ 2 h 81"/>
                <a:gd name="T30" fmla="*/ 289 w 524"/>
                <a:gd name="T31" fmla="*/ 1 h 81"/>
                <a:gd name="T32" fmla="*/ 235 w 524"/>
                <a:gd name="T33" fmla="*/ 1 h 81"/>
                <a:gd name="T34" fmla="*/ 184 w 524"/>
                <a:gd name="T35" fmla="*/ 2 h 81"/>
                <a:gd name="T36" fmla="*/ 136 w 524"/>
                <a:gd name="T37" fmla="*/ 5 h 81"/>
                <a:gd name="T38" fmla="*/ 95 w 524"/>
                <a:gd name="T39" fmla="*/ 10 h 81"/>
                <a:gd name="T40" fmla="*/ 59 w 524"/>
                <a:gd name="T41" fmla="*/ 15 h 81"/>
                <a:gd name="T42" fmla="*/ 32 w 524"/>
                <a:gd name="T43" fmla="*/ 21 h 81"/>
                <a:gd name="T44" fmla="*/ 11 w 524"/>
                <a:gd name="T45" fmla="*/ 29 h 81"/>
                <a:gd name="T46" fmla="*/ 1 w 524"/>
                <a:gd name="T47" fmla="*/ 37 h 81"/>
                <a:gd name="T48" fmla="*/ 1 w 524"/>
                <a:gd name="T49" fmla="*/ 45 h 81"/>
                <a:gd name="T50" fmla="*/ 11 w 524"/>
                <a:gd name="T51" fmla="*/ 53 h 81"/>
                <a:gd name="T52" fmla="*/ 32 w 524"/>
                <a:gd name="T53" fmla="*/ 60 h 81"/>
                <a:gd name="T54" fmla="*/ 59 w 524"/>
                <a:gd name="T55" fmla="*/ 67 h 81"/>
                <a:gd name="T56" fmla="*/ 95 w 524"/>
                <a:gd name="T57" fmla="*/ 72 h 81"/>
                <a:gd name="T58" fmla="*/ 136 w 524"/>
                <a:gd name="T59" fmla="*/ 77 h 81"/>
                <a:gd name="T60" fmla="*/ 184 w 524"/>
                <a:gd name="T61" fmla="*/ 80 h 81"/>
                <a:gd name="T62" fmla="*/ 235 w 524"/>
                <a:gd name="T63" fmla="*/ 81 h 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24"/>
                <a:gd name="T97" fmla="*/ 0 h 81"/>
                <a:gd name="T98" fmla="*/ 524 w 524"/>
                <a:gd name="T99" fmla="*/ 81 h 8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24" h="81">
                  <a:moveTo>
                    <a:pt x="262" y="81"/>
                  </a:moveTo>
                  <a:lnTo>
                    <a:pt x="289" y="81"/>
                  </a:lnTo>
                  <a:lnTo>
                    <a:pt x="314" y="81"/>
                  </a:lnTo>
                  <a:lnTo>
                    <a:pt x="339" y="80"/>
                  </a:lnTo>
                  <a:lnTo>
                    <a:pt x="363" y="78"/>
                  </a:lnTo>
                  <a:lnTo>
                    <a:pt x="386" y="77"/>
                  </a:lnTo>
                  <a:lnTo>
                    <a:pt x="408" y="74"/>
                  </a:lnTo>
                  <a:lnTo>
                    <a:pt x="428" y="72"/>
                  </a:lnTo>
                  <a:lnTo>
                    <a:pt x="447" y="69"/>
                  </a:lnTo>
                  <a:lnTo>
                    <a:pt x="464" y="67"/>
                  </a:lnTo>
                  <a:lnTo>
                    <a:pt x="479" y="64"/>
                  </a:lnTo>
                  <a:lnTo>
                    <a:pt x="492" y="60"/>
                  </a:lnTo>
                  <a:lnTo>
                    <a:pt x="503" y="57"/>
                  </a:lnTo>
                  <a:lnTo>
                    <a:pt x="512" y="53"/>
                  </a:lnTo>
                  <a:lnTo>
                    <a:pt x="518" y="49"/>
                  </a:lnTo>
                  <a:lnTo>
                    <a:pt x="522" y="45"/>
                  </a:lnTo>
                  <a:lnTo>
                    <a:pt x="524" y="41"/>
                  </a:lnTo>
                  <a:lnTo>
                    <a:pt x="522" y="37"/>
                  </a:lnTo>
                  <a:lnTo>
                    <a:pt x="518" y="33"/>
                  </a:lnTo>
                  <a:lnTo>
                    <a:pt x="512" y="29"/>
                  </a:lnTo>
                  <a:lnTo>
                    <a:pt x="503" y="25"/>
                  </a:lnTo>
                  <a:lnTo>
                    <a:pt x="492" y="21"/>
                  </a:lnTo>
                  <a:lnTo>
                    <a:pt x="479" y="18"/>
                  </a:lnTo>
                  <a:lnTo>
                    <a:pt x="464" y="15"/>
                  </a:lnTo>
                  <a:lnTo>
                    <a:pt x="447" y="12"/>
                  </a:lnTo>
                  <a:lnTo>
                    <a:pt x="428" y="10"/>
                  </a:lnTo>
                  <a:lnTo>
                    <a:pt x="408" y="7"/>
                  </a:lnTo>
                  <a:lnTo>
                    <a:pt x="386" y="5"/>
                  </a:lnTo>
                  <a:lnTo>
                    <a:pt x="363" y="4"/>
                  </a:lnTo>
                  <a:lnTo>
                    <a:pt x="339" y="2"/>
                  </a:lnTo>
                  <a:lnTo>
                    <a:pt x="314" y="1"/>
                  </a:lnTo>
                  <a:lnTo>
                    <a:pt x="289" y="1"/>
                  </a:lnTo>
                  <a:lnTo>
                    <a:pt x="262" y="0"/>
                  </a:lnTo>
                  <a:lnTo>
                    <a:pt x="235" y="1"/>
                  </a:lnTo>
                  <a:lnTo>
                    <a:pt x="209" y="1"/>
                  </a:lnTo>
                  <a:lnTo>
                    <a:pt x="184" y="2"/>
                  </a:lnTo>
                  <a:lnTo>
                    <a:pt x="160" y="4"/>
                  </a:lnTo>
                  <a:lnTo>
                    <a:pt x="136" y="5"/>
                  </a:lnTo>
                  <a:lnTo>
                    <a:pt x="115" y="7"/>
                  </a:lnTo>
                  <a:lnTo>
                    <a:pt x="95" y="10"/>
                  </a:lnTo>
                  <a:lnTo>
                    <a:pt x="76" y="12"/>
                  </a:lnTo>
                  <a:lnTo>
                    <a:pt x="59" y="15"/>
                  </a:lnTo>
                  <a:lnTo>
                    <a:pt x="44" y="18"/>
                  </a:lnTo>
                  <a:lnTo>
                    <a:pt x="32" y="21"/>
                  </a:lnTo>
                  <a:lnTo>
                    <a:pt x="20" y="25"/>
                  </a:lnTo>
                  <a:lnTo>
                    <a:pt x="11" y="29"/>
                  </a:lnTo>
                  <a:lnTo>
                    <a:pt x="5" y="33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5" y="49"/>
                  </a:lnTo>
                  <a:lnTo>
                    <a:pt x="11" y="53"/>
                  </a:lnTo>
                  <a:lnTo>
                    <a:pt x="20" y="57"/>
                  </a:lnTo>
                  <a:lnTo>
                    <a:pt x="32" y="60"/>
                  </a:lnTo>
                  <a:lnTo>
                    <a:pt x="44" y="64"/>
                  </a:lnTo>
                  <a:lnTo>
                    <a:pt x="59" y="67"/>
                  </a:lnTo>
                  <a:lnTo>
                    <a:pt x="76" y="69"/>
                  </a:lnTo>
                  <a:lnTo>
                    <a:pt x="95" y="72"/>
                  </a:lnTo>
                  <a:lnTo>
                    <a:pt x="115" y="74"/>
                  </a:lnTo>
                  <a:lnTo>
                    <a:pt x="136" y="77"/>
                  </a:lnTo>
                  <a:lnTo>
                    <a:pt x="160" y="78"/>
                  </a:lnTo>
                  <a:lnTo>
                    <a:pt x="184" y="80"/>
                  </a:lnTo>
                  <a:lnTo>
                    <a:pt x="209" y="81"/>
                  </a:lnTo>
                  <a:lnTo>
                    <a:pt x="235" y="81"/>
                  </a:lnTo>
                  <a:lnTo>
                    <a:pt x="262" y="81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3"/>
            <p:cNvSpPr>
              <a:spLocks/>
            </p:cNvSpPr>
            <p:nvPr/>
          </p:nvSpPr>
          <p:spPr bwMode="auto">
            <a:xfrm>
              <a:off x="2928" y="1646"/>
              <a:ext cx="36" cy="396"/>
            </a:xfrm>
            <a:custGeom>
              <a:avLst/>
              <a:gdLst>
                <a:gd name="T0" fmla="*/ 0 w 36"/>
                <a:gd name="T1" fmla="*/ 396 h 396"/>
                <a:gd name="T2" fmla="*/ 5 w 36"/>
                <a:gd name="T3" fmla="*/ 396 h 396"/>
                <a:gd name="T4" fmla="*/ 9 w 36"/>
                <a:gd name="T5" fmla="*/ 396 h 396"/>
                <a:gd name="T6" fmla="*/ 14 w 36"/>
                <a:gd name="T7" fmla="*/ 396 h 396"/>
                <a:gd name="T8" fmla="*/ 18 w 36"/>
                <a:gd name="T9" fmla="*/ 396 h 396"/>
                <a:gd name="T10" fmla="*/ 23 w 36"/>
                <a:gd name="T11" fmla="*/ 396 h 396"/>
                <a:gd name="T12" fmla="*/ 27 w 36"/>
                <a:gd name="T13" fmla="*/ 396 h 396"/>
                <a:gd name="T14" fmla="*/ 32 w 36"/>
                <a:gd name="T15" fmla="*/ 396 h 396"/>
                <a:gd name="T16" fmla="*/ 36 w 36"/>
                <a:gd name="T17" fmla="*/ 395 h 396"/>
                <a:gd name="T18" fmla="*/ 36 w 36"/>
                <a:gd name="T19" fmla="*/ 0 h 396"/>
                <a:gd name="T20" fmla="*/ 0 w 36"/>
                <a:gd name="T21" fmla="*/ 0 h 396"/>
                <a:gd name="T22" fmla="*/ 0 w 36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6"/>
                <a:gd name="T38" fmla="*/ 36 w 36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6">
                  <a:moveTo>
                    <a:pt x="0" y="396"/>
                  </a:moveTo>
                  <a:lnTo>
                    <a:pt x="5" y="396"/>
                  </a:lnTo>
                  <a:lnTo>
                    <a:pt x="9" y="396"/>
                  </a:lnTo>
                  <a:lnTo>
                    <a:pt x="14" y="396"/>
                  </a:lnTo>
                  <a:lnTo>
                    <a:pt x="18" y="396"/>
                  </a:lnTo>
                  <a:lnTo>
                    <a:pt x="23" y="396"/>
                  </a:lnTo>
                  <a:lnTo>
                    <a:pt x="27" y="396"/>
                  </a:lnTo>
                  <a:lnTo>
                    <a:pt x="32" y="396"/>
                  </a:lnTo>
                  <a:lnTo>
                    <a:pt x="36" y="395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4"/>
            <p:cNvSpPr>
              <a:spLocks/>
            </p:cNvSpPr>
            <p:nvPr/>
          </p:nvSpPr>
          <p:spPr bwMode="auto">
            <a:xfrm>
              <a:off x="2964" y="1646"/>
              <a:ext cx="37" cy="395"/>
            </a:xfrm>
            <a:custGeom>
              <a:avLst/>
              <a:gdLst>
                <a:gd name="T0" fmla="*/ 0 w 37"/>
                <a:gd name="T1" fmla="*/ 395 h 395"/>
                <a:gd name="T2" fmla="*/ 5 w 37"/>
                <a:gd name="T3" fmla="*/ 395 h 395"/>
                <a:gd name="T4" fmla="*/ 10 w 37"/>
                <a:gd name="T5" fmla="*/ 395 h 395"/>
                <a:gd name="T6" fmla="*/ 14 w 37"/>
                <a:gd name="T7" fmla="*/ 395 h 395"/>
                <a:gd name="T8" fmla="*/ 19 w 37"/>
                <a:gd name="T9" fmla="*/ 394 h 395"/>
                <a:gd name="T10" fmla="*/ 24 w 37"/>
                <a:gd name="T11" fmla="*/ 394 h 395"/>
                <a:gd name="T12" fmla="*/ 28 w 37"/>
                <a:gd name="T13" fmla="*/ 394 h 395"/>
                <a:gd name="T14" fmla="*/ 33 w 37"/>
                <a:gd name="T15" fmla="*/ 394 h 395"/>
                <a:gd name="T16" fmla="*/ 37 w 37"/>
                <a:gd name="T17" fmla="*/ 393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5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5"/>
                  </a:moveTo>
                  <a:lnTo>
                    <a:pt x="5" y="395"/>
                  </a:lnTo>
                  <a:lnTo>
                    <a:pt x="10" y="395"/>
                  </a:lnTo>
                  <a:lnTo>
                    <a:pt x="14" y="395"/>
                  </a:lnTo>
                  <a:lnTo>
                    <a:pt x="19" y="394"/>
                  </a:lnTo>
                  <a:lnTo>
                    <a:pt x="24" y="394"/>
                  </a:lnTo>
                  <a:lnTo>
                    <a:pt x="28" y="394"/>
                  </a:lnTo>
                  <a:lnTo>
                    <a:pt x="33" y="394"/>
                  </a:lnTo>
                  <a:lnTo>
                    <a:pt x="37" y="39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9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5"/>
            <p:cNvSpPr>
              <a:spLocks/>
            </p:cNvSpPr>
            <p:nvPr/>
          </p:nvSpPr>
          <p:spPr bwMode="auto">
            <a:xfrm>
              <a:off x="2983" y="1646"/>
              <a:ext cx="37" cy="395"/>
            </a:xfrm>
            <a:custGeom>
              <a:avLst/>
              <a:gdLst>
                <a:gd name="T0" fmla="*/ 0 w 37"/>
                <a:gd name="T1" fmla="*/ 395 h 395"/>
                <a:gd name="T2" fmla="*/ 5 w 37"/>
                <a:gd name="T3" fmla="*/ 394 h 395"/>
                <a:gd name="T4" fmla="*/ 9 w 37"/>
                <a:gd name="T5" fmla="*/ 394 h 395"/>
                <a:gd name="T6" fmla="*/ 14 w 37"/>
                <a:gd name="T7" fmla="*/ 394 h 395"/>
                <a:gd name="T8" fmla="*/ 18 w 37"/>
                <a:gd name="T9" fmla="*/ 393 h 395"/>
                <a:gd name="T10" fmla="*/ 23 w 37"/>
                <a:gd name="T11" fmla="*/ 393 h 395"/>
                <a:gd name="T12" fmla="*/ 27 w 37"/>
                <a:gd name="T13" fmla="*/ 393 h 395"/>
                <a:gd name="T14" fmla="*/ 32 w 37"/>
                <a:gd name="T15" fmla="*/ 393 h 395"/>
                <a:gd name="T16" fmla="*/ 37 w 37"/>
                <a:gd name="T17" fmla="*/ 392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5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5"/>
                  </a:moveTo>
                  <a:lnTo>
                    <a:pt x="5" y="394"/>
                  </a:lnTo>
                  <a:lnTo>
                    <a:pt x="9" y="394"/>
                  </a:lnTo>
                  <a:lnTo>
                    <a:pt x="14" y="394"/>
                  </a:lnTo>
                  <a:lnTo>
                    <a:pt x="18" y="393"/>
                  </a:lnTo>
                  <a:lnTo>
                    <a:pt x="23" y="393"/>
                  </a:lnTo>
                  <a:lnTo>
                    <a:pt x="27" y="393"/>
                  </a:lnTo>
                  <a:lnTo>
                    <a:pt x="32" y="393"/>
                  </a:lnTo>
                  <a:lnTo>
                    <a:pt x="37" y="39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4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66"/>
            <p:cNvSpPr>
              <a:spLocks/>
            </p:cNvSpPr>
            <p:nvPr/>
          </p:nvSpPr>
          <p:spPr bwMode="auto">
            <a:xfrm>
              <a:off x="3001" y="1646"/>
              <a:ext cx="37" cy="393"/>
            </a:xfrm>
            <a:custGeom>
              <a:avLst/>
              <a:gdLst>
                <a:gd name="T0" fmla="*/ 0 w 37"/>
                <a:gd name="T1" fmla="*/ 393 h 393"/>
                <a:gd name="T2" fmla="*/ 4 w 37"/>
                <a:gd name="T3" fmla="*/ 393 h 393"/>
                <a:gd name="T4" fmla="*/ 9 w 37"/>
                <a:gd name="T5" fmla="*/ 393 h 393"/>
                <a:gd name="T6" fmla="*/ 14 w 37"/>
                <a:gd name="T7" fmla="*/ 393 h 393"/>
                <a:gd name="T8" fmla="*/ 19 w 37"/>
                <a:gd name="T9" fmla="*/ 392 h 393"/>
                <a:gd name="T10" fmla="*/ 24 w 37"/>
                <a:gd name="T11" fmla="*/ 392 h 393"/>
                <a:gd name="T12" fmla="*/ 28 w 37"/>
                <a:gd name="T13" fmla="*/ 391 h 393"/>
                <a:gd name="T14" fmla="*/ 33 w 37"/>
                <a:gd name="T15" fmla="*/ 391 h 393"/>
                <a:gd name="T16" fmla="*/ 37 w 37"/>
                <a:gd name="T17" fmla="*/ 391 h 393"/>
                <a:gd name="T18" fmla="*/ 37 w 37"/>
                <a:gd name="T19" fmla="*/ 0 h 393"/>
                <a:gd name="T20" fmla="*/ 0 w 37"/>
                <a:gd name="T21" fmla="*/ 0 h 393"/>
                <a:gd name="T22" fmla="*/ 0 w 37"/>
                <a:gd name="T23" fmla="*/ 393 h 3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3"/>
                <a:gd name="T38" fmla="*/ 37 w 37"/>
                <a:gd name="T39" fmla="*/ 393 h 3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3">
                  <a:moveTo>
                    <a:pt x="0" y="393"/>
                  </a:moveTo>
                  <a:lnTo>
                    <a:pt x="4" y="393"/>
                  </a:lnTo>
                  <a:lnTo>
                    <a:pt x="9" y="393"/>
                  </a:lnTo>
                  <a:lnTo>
                    <a:pt x="14" y="393"/>
                  </a:lnTo>
                  <a:lnTo>
                    <a:pt x="19" y="392"/>
                  </a:lnTo>
                  <a:lnTo>
                    <a:pt x="24" y="392"/>
                  </a:lnTo>
                  <a:lnTo>
                    <a:pt x="28" y="391"/>
                  </a:lnTo>
                  <a:lnTo>
                    <a:pt x="33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FEF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67"/>
            <p:cNvSpPr>
              <a:spLocks/>
            </p:cNvSpPr>
            <p:nvPr/>
          </p:nvSpPr>
          <p:spPr bwMode="auto">
            <a:xfrm>
              <a:off x="3019" y="1646"/>
              <a:ext cx="37" cy="392"/>
            </a:xfrm>
            <a:custGeom>
              <a:avLst/>
              <a:gdLst>
                <a:gd name="T0" fmla="*/ 0 w 37"/>
                <a:gd name="T1" fmla="*/ 392 h 392"/>
                <a:gd name="T2" fmla="*/ 5 w 37"/>
                <a:gd name="T3" fmla="*/ 392 h 392"/>
                <a:gd name="T4" fmla="*/ 10 w 37"/>
                <a:gd name="T5" fmla="*/ 391 h 392"/>
                <a:gd name="T6" fmla="*/ 15 w 37"/>
                <a:gd name="T7" fmla="*/ 391 h 392"/>
                <a:gd name="T8" fmla="*/ 19 w 37"/>
                <a:gd name="T9" fmla="*/ 391 h 392"/>
                <a:gd name="T10" fmla="*/ 24 w 37"/>
                <a:gd name="T11" fmla="*/ 390 h 392"/>
                <a:gd name="T12" fmla="*/ 28 w 37"/>
                <a:gd name="T13" fmla="*/ 390 h 392"/>
                <a:gd name="T14" fmla="*/ 33 w 37"/>
                <a:gd name="T15" fmla="*/ 389 h 392"/>
                <a:gd name="T16" fmla="*/ 37 w 37"/>
                <a:gd name="T17" fmla="*/ 389 h 392"/>
                <a:gd name="T18" fmla="*/ 37 w 37"/>
                <a:gd name="T19" fmla="*/ 0 h 392"/>
                <a:gd name="T20" fmla="*/ 0 w 37"/>
                <a:gd name="T21" fmla="*/ 0 h 392"/>
                <a:gd name="T22" fmla="*/ 0 w 37"/>
                <a:gd name="T23" fmla="*/ 392 h 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2"/>
                <a:gd name="T38" fmla="*/ 37 w 37"/>
                <a:gd name="T39" fmla="*/ 392 h 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2">
                  <a:moveTo>
                    <a:pt x="0" y="392"/>
                  </a:moveTo>
                  <a:lnTo>
                    <a:pt x="5" y="392"/>
                  </a:lnTo>
                  <a:lnTo>
                    <a:pt x="10" y="391"/>
                  </a:lnTo>
                  <a:lnTo>
                    <a:pt x="15" y="391"/>
                  </a:lnTo>
                  <a:lnTo>
                    <a:pt x="19" y="391"/>
                  </a:lnTo>
                  <a:lnTo>
                    <a:pt x="24" y="390"/>
                  </a:lnTo>
                  <a:lnTo>
                    <a:pt x="28" y="390"/>
                  </a:lnTo>
                  <a:lnTo>
                    <a:pt x="33" y="389"/>
                  </a:lnTo>
                  <a:lnTo>
                    <a:pt x="37" y="38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FFEA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68"/>
            <p:cNvSpPr>
              <a:spLocks/>
            </p:cNvSpPr>
            <p:nvPr/>
          </p:nvSpPr>
          <p:spPr bwMode="auto">
            <a:xfrm>
              <a:off x="3037" y="1646"/>
              <a:ext cx="37" cy="391"/>
            </a:xfrm>
            <a:custGeom>
              <a:avLst/>
              <a:gdLst>
                <a:gd name="T0" fmla="*/ 0 w 37"/>
                <a:gd name="T1" fmla="*/ 391 h 391"/>
                <a:gd name="T2" fmla="*/ 5 w 37"/>
                <a:gd name="T3" fmla="*/ 390 h 391"/>
                <a:gd name="T4" fmla="*/ 10 w 37"/>
                <a:gd name="T5" fmla="*/ 390 h 391"/>
                <a:gd name="T6" fmla="*/ 15 w 37"/>
                <a:gd name="T7" fmla="*/ 389 h 391"/>
                <a:gd name="T8" fmla="*/ 20 w 37"/>
                <a:gd name="T9" fmla="*/ 389 h 391"/>
                <a:gd name="T10" fmla="*/ 24 w 37"/>
                <a:gd name="T11" fmla="*/ 388 h 391"/>
                <a:gd name="T12" fmla="*/ 29 w 37"/>
                <a:gd name="T13" fmla="*/ 388 h 391"/>
                <a:gd name="T14" fmla="*/ 33 w 37"/>
                <a:gd name="T15" fmla="*/ 387 h 391"/>
                <a:gd name="T16" fmla="*/ 37 w 37"/>
                <a:gd name="T17" fmla="*/ 386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91 h 3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1"/>
                <a:gd name="T38" fmla="*/ 37 w 37"/>
                <a:gd name="T39" fmla="*/ 391 h 3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1">
                  <a:moveTo>
                    <a:pt x="0" y="391"/>
                  </a:moveTo>
                  <a:lnTo>
                    <a:pt x="5" y="390"/>
                  </a:lnTo>
                  <a:lnTo>
                    <a:pt x="10" y="390"/>
                  </a:lnTo>
                  <a:lnTo>
                    <a:pt x="15" y="389"/>
                  </a:lnTo>
                  <a:lnTo>
                    <a:pt x="20" y="389"/>
                  </a:lnTo>
                  <a:lnTo>
                    <a:pt x="24" y="388"/>
                  </a:lnTo>
                  <a:lnTo>
                    <a:pt x="29" y="388"/>
                  </a:lnTo>
                  <a:lnTo>
                    <a:pt x="33" y="387"/>
                  </a:lnTo>
                  <a:lnTo>
                    <a:pt x="37" y="38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69"/>
            <p:cNvSpPr>
              <a:spLocks/>
            </p:cNvSpPr>
            <p:nvPr/>
          </p:nvSpPr>
          <p:spPr bwMode="auto">
            <a:xfrm>
              <a:off x="3056" y="1646"/>
              <a:ext cx="37" cy="389"/>
            </a:xfrm>
            <a:custGeom>
              <a:avLst/>
              <a:gdLst>
                <a:gd name="T0" fmla="*/ 0 w 37"/>
                <a:gd name="T1" fmla="*/ 389 h 389"/>
                <a:gd name="T2" fmla="*/ 5 w 37"/>
                <a:gd name="T3" fmla="*/ 388 h 389"/>
                <a:gd name="T4" fmla="*/ 10 w 37"/>
                <a:gd name="T5" fmla="*/ 388 h 389"/>
                <a:gd name="T6" fmla="*/ 14 w 37"/>
                <a:gd name="T7" fmla="*/ 387 h 389"/>
                <a:gd name="T8" fmla="*/ 20 w 37"/>
                <a:gd name="T9" fmla="*/ 386 h 389"/>
                <a:gd name="T10" fmla="*/ 24 w 37"/>
                <a:gd name="T11" fmla="*/ 386 h 389"/>
                <a:gd name="T12" fmla="*/ 28 w 37"/>
                <a:gd name="T13" fmla="*/ 385 h 389"/>
                <a:gd name="T14" fmla="*/ 32 w 37"/>
                <a:gd name="T15" fmla="*/ 384 h 389"/>
                <a:gd name="T16" fmla="*/ 37 w 37"/>
                <a:gd name="T17" fmla="*/ 384 h 389"/>
                <a:gd name="T18" fmla="*/ 37 w 37"/>
                <a:gd name="T19" fmla="*/ 0 h 389"/>
                <a:gd name="T20" fmla="*/ 0 w 37"/>
                <a:gd name="T21" fmla="*/ 0 h 389"/>
                <a:gd name="T22" fmla="*/ 0 w 37"/>
                <a:gd name="T23" fmla="*/ 38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9"/>
                <a:gd name="T38" fmla="*/ 37 w 37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9">
                  <a:moveTo>
                    <a:pt x="0" y="389"/>
                  </a:moveTo>
                  <a:lnTo>
                    <a:pt x="5" y="388"/>
                  </a:lnTo>
                  <a:lnTo>
                    <a:pt x="10" y="388"/>
                  </a:lnTo>
                  <a:lnTo>
                    <a:pt x="14" y="387"/>
                  </a:lnTo>
                  <a:lnTo>
                    <a:pt x="20" y="386"/>
                  </a:lnTo>
                  <a:lnTo>
                    <a:pt x="24" y="386"/>
                  </a:lnTo>
                  <a:lnTo>
                    <a:pt x="28" y="385"/>
                  </a:lnTo>
                  <a:lnTo>
                    <a:pt x="32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FFDD7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0"/>
            <p:cNvSpPr>
              <a:spLocks/>
            </p:cNvSpPr>
            <p:nvPr/>
          </p:nvSpPr>
          <p:spPr bwMode="auto">
            <a:xfrm>
              <a:off x="3074" y="1646"/>
              <a:ext cx="37" cy="386"/>
            </a:xfrm>
            <a:custGeom>
              <a:avLst/>
              <a:gdLst>
                <a:gd name="T0" fmla="*/ 0 w 37"/>
                <a:gd name="T1" fmla="*/ 386 h 386"/>
                <a:gd name="T2" fmla="*/ 5 w 37"/>
                <a:gd name="T3" fmla="*/ 386 h 386"/>
                <a:gd name="T4" fmla="*/ 10 w 37"/>
                <a:gd name="T5" fmla="*/ 385 h 386"/>
                <a:gd name="T6" fmla="*/ 15 w 37"/>
                <a:gd name="T7" fmla="*/ 384 h 386"/>
                <a:gd name="T8" fmla="*/ 20 w 37"/>
                <a:gd name="T9" fmla="*/ 383 h 386"/>
                <a:gd name="T10" fmla="*/ 24 w 37"/>
                <a:gd name="T11" fmla="*/ 383 h 386"/>
                <a:gd name="T12" fmla="*/ 28 w 37"/>
                <a:gd name="T13" fmla="*/ 382 h 386"/>
                <a:gd name="T14" fmla="*/ 33 w 37"/>
                <a:gd name="T15" fmla="*/ 382 h 386"/>
                <a:gd name="T16" fmla="*/ 37 w 37"/>
                <a:gd name="T17" fmla="*/ 381 h 386"/>
                <a:gd name="T18" fmla="*/ 37 w 37"/>
                <a:gd name="T19" fmla="*/ 0 h 386"/>
                <a:gd name="T20" fmla="*/ 0 w 37"/>
                <a:gd name="T21" fmla="*/ 0 h 386"/>
                <a:gd name="T22" fmla="*/ 0 w 37"/>
                <a:gd name="T23" fmla="*/ 386 h 3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6"/>
                <a:gd name="T38" fmla="*/ 37 w 37"/>
                <a:gd name="T39" fmla="*/ 386 h 3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6">
                  <a:moveTo>
                    <a:pt x="0" y="386"/>
                  </a:moveTo>
                  <a:lnTo>
                    <a:pt x="5" y="386"/>
                  </a:lnTo>
                  <a:lnTo>
                    <a:pt x="10" y="385"/>
                  </a:lnTo>
                  <a:lnTo>
                    <a:pt x="15" y="384"/>
                  </a:lnTo>
                  <a:lnTo>
                    <a:pt x="20" y="383"/>
                  </a:lnTo>
                  <a:lnTo>
                    <a:pt x="24" y="383"/>
                  </a:lnTo>
                  <a:lnTo>
                    <a:pt x="28" y="382"/>
                  </a:lnTo>
                  <a:lnTo>
                    <a:pt x="33" y="382"/>
                  </a:lnTo>
                  <a:lnTo>
                    <a:pt x="37" y="38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rgbClr val="FFD8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1"/>
            <p:cNvSpPr>
              <a:spLocks/>
            </p:cNvSpPr>
            <p:nvPr/>
          </p:nvSpPr>
          <p:spPr bwMode="auto">
            <a:xfrm>
              <a:off x="3093" y="1646"/>
              <a:ext cx="36" cy="384"/>
            </a:xfrm>
            <a:custGeom>
              <a:avLst/>
              <a:gdLst>
                <a:gd name="T0" fmla="*/ 0 w 36"/>
                <a:gd name="T1" fmla="*/ 384 h 384"/>
                <a:gd name="T2" fmla="*/ 4 w 36"/>
                <a:gd name="T3" fmla="*/ 383 h 384"/>
                <a:gd name="T4" fmla="*/ 10 w 36"/>
                <a:gd name="T5" fmla="*/ 382 h 384"/>
                <a:gd name="T6" fmla="*/ 15 w 36"/>
                <a:gd name="T7" fmla="*/ 382 h 384"/>
                <a:gd name="T8" fmla="*/ 19 w 36"/>
                <a:gd name="T9" fmla="*/ 380 h 384"/>
                <a:gd name="T10" fmla="*/ 24 w 36"/>
                <a:gd name="T11" fmla="*/ 379 h 384"/>
                <a:gd name="T12" fmla="*/ 28 w 36"/>
                <a:gd name="T13" fmla="*/ 379 h 384"/>
                <a:gd name="T14" fmla="*/ 32 w 36"/>
                <a:gd name="T15" fmla="*/ 377 h 384"/>
                <a:gd name="T16" fmla="*/ 36 w 36"/>
                <a:gd name="T17" fmla="*/ 376 h 384"/>
                <a:gd name="T18" fmla="*/ 36 w 36"/>
                <a:gd name="T19" fmla="*/ 0 h 384"/>
                <a:gd name="T20" fmla="*/ 0 w 36"/>
                <a:gd name="T21" fmla="*/ 0 h 384"/>
                <a:gd name="T22" fmla="*/ 0 w 36"/>
                <a:gd name="T23" fmla="*/ 384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84"/>
                <a:gd name="T38" fmla="*/ 36 w 36"/>
                <a:gd name="T39" fmla="*/ 384 h 3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84">
                  <a:moveTo>
                    <a:pt x="0" y="384"/>
                  </a:moveTo>
                  <a:lnTo>
                    <a:pt x="4" y="383"/>
                  </a:lnTo>
                  <a:lnTo>
                    <a:pt x="10" y="382"/>
                  </a:lnTo>
                  <a:lnTo>
                    <a:pt x="15" y="382"/>
                  </a:lnTo>
                  <a:lnTo>
                    <a:pt x="19" y="380"/>
                  </a:lnTo>
                  <a:lnTo>
                    <a:pt x="24" y="379"/>
                  </a:lnTo>
                  <a:lnTo>
                    <a:pt x="28" y="379"/>
                  </a:lnTo>
                  <a:lnTo>
                    <a:pt x="32" y="377"/>
                  </a:lnTo>
                  <a:lnTo>
                    <a:pt x="36" y="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D3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2"/>
            <p:cNvSpPr>
              <a:spLocks/>
            </p:cNvSpPr>
            <p:nvPr/>
          </p:nvSpPr>
          <p:spPr bwMode="auto">
            <a:xfrm>
              <a:off x="3111" y="1646"/>
              <a:ext cx="37" cy="381"/>
            </a:xfrm>
            <a:custGeom>
              <a:avLst/>
              <a:gdLst>
                <a:gd name="T0" fmla="*/ 0 w 37"/>
                <a:gd name="T1" fmla="*/ 381 h 381"/>
                <a:gd name="T2" fmla="*/ 6 w 37"/>
                <a:gd name="T3" fmla="*/ 379 h 381"/>
                <a:gd name="T4" fmla="*/ 11 w 37"/>
                <a:gd name="T5" fmla="*/ 379 h 381"/>
                <a:gd name="T6" fmla="*/ 16 w 37"/>
                <a:gd name="T7" fmla="*/ 377 h 381"/>
                <a:gd name="T8" fmla="*/ 21 w 37"/>
                <a:gd name="T9" fmla="*/ 376 h 381"/>
                <a:gd name="T10" fmla="*/ 25 w 37"/>
                <a:gd name="T11" fmla="*/ 375 h 381"/>
                <a:gd name="T12" fmla="*/ 30 w 37"/>
                <a:gd name="T13" fmla="*/ 374 h 381"/>
                <a:gd name="T14" fmla="*/ 33 w 37"/>
                <a:gd name="T15" fmla="*/ 372 h 381"/>
                <a:gd name="T16" fmla="*/ 37 w 37"/>
                <a:gd name="T17" fmla="*/ 371 h 381"/>
                <a:gd name="T18" fmla="*/ 37 w 37"/>
                <a:gd name="T19" fmla="*/ 0 h 381"/>
                <a:gd name="T20" fmla="*/ 0 w 37"/>
                <a:gd name="T21" fmla="*/ 0 h 381"/>
                <a:gd name="T22" fmla="*/ 0 w 37"/>
                <a:gd name="T23" fmla="*/ 381 h 3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1"/>
                <a:gd name="T38" fmla="*/ 37 w 37"/>
                <a:gd name="T39" fmla="*/ 381 h 3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1">
                  <a:moveTo>
                    <a:pt x="0" y="381"/>
                  </a:moveTo>
                  <a:lnTo>
                    <a:pt x="6" y="379"/>
                  </a:lnTo>
                  <a:lnTo>
                    <a:pt x="11" y="379"/>
                  </a:lnTo>
                  <a:lnTo>
                    <a:pt x="16" y="377"/>
                  </a:lnTo>
                  <a:lnTo>
                    <a:pt x="21" y="376"/>
                  </a:lnTo>
                  <a:lnTo>
                    <a:pt x="25" y="375"/>
                  </a:lnTo>
                  <a:lnTo>
                    <a:pt x="30" y="374"/>
                  </a:lnTo>
                  <a:lnTo>
                    <a:pt x="33" y="372"/>
                  </a:lnTo>
                  <a:lnTo>
                    <a:pt x="37" y="37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FFC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3"/>
            <p:cNvSpPr>
              <a:spLocks/>
            </p:cNvSpPr>
            <p:nvPr/>
          </p:nvSpPr>
          <p:spPr bwMode="auto">
            <a:xfrm>
              <a:off x="3129" y="1646"/>
              <a:ext cx="37" cy="376"/>
            </a:xfrm>
            <a:custGeom>
              <a:avLst/>
              <a:gdLst>
                <a:gd name="T0" fmla="*/ 0 w 37"/>
                <a:gd name="T1" fmla="*/ 376 h 376"/>
                <a:gd name="T2" fmla="*/ 8 w 37"/>
                <a:gd name="T3" fmla="*/ 374 h 376"/>
                <a:gd name="T4" fmla="*/ 16 w 37"/>
                <a:gd name="T5" fmla="*/ 372 h 376"/>
                <a:gd name="T6" fmla="*/ 23 w 37"/>
                <a:gd name="T7" fmla="*/ 369 h 376"/>
                <a:gd name="T8" fmla="*/ 27 w 37"/>
                <a:gd name="T9" fmla="*/ 367 h 376"/>
                <a:gd name="T10" fmla="*/ 32 w 37"/>
                <a:gd name="T11" fmla="*/ 364 h 376"/>
                <a:gd name="T12" fmla="*/ 35 w 37"/>
                <a:gd name="T13" fmla="*/ 361 h 376"/>
                <a:gd name="T14" fmla="*/ 37 w 37"/>
                <a:gd name="T15" fmla="*/ 359 h 376"/>
                <a:gd name="T16" fmla="*/ 37 w 37"/>
                <a:gd name="T17" fmla="*/ 356 h 376"/>
                <a:gd name="T18" fmla="*/ 37 w 37"/>
                <a:gd name="T19" fmla="*/ 0 h 376"/>
                <a:gd name="T20" fmla="*/ 0 w 37"/>
                <a:gd name="T21" fmla="*/ 0 h 376"/>
                <a:gd name="T22" fmla="*/ 0 w 37"/>
                <a:gd name="T23" fmla="*/ 376 h 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76"/>
                <a:gd name="T38" fmla="*/ 37 w 37"/>
                <a:gd name="T39" fmla="*/ 376 h 3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76">
                  <a:moveTo>
                    <a:pt x="0" y="376"/>
                  </a:moveTo>
                  <a:lnTo>
                    <a:pt x="8" y="374"/>
                  </a:lnTo>
                  <a:lnTo>
                    <a:pt x="16" y="372"/>
                  </a:lnTo>
                  <a:lnTo>
                    <a:pt x="23" y="369"/>
                  </a:lnTo>
                  <a:lnTo>
                    <a:pt x="27" y="367"/>
                  </a:lnTo>
                  <a:lnTo>
                    <a:pt x="32" y="364"/>
                  </a:lnTo>
                  <a:lnTo>
                    <a:pt x="35" y="361"/>
                  </a:lnTo>
                  <a:lnTo>
                    <a:pt x="37" y="359"/>
                  </a:lnTo>
                  <a:lnTo>
                    <a:pt x="37" y="35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FFC9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4"/>
            <p:cNvSpPr>
              <a:spLocks/>
            </p:cNvSpPr>
            <p:nvPr/>
          </p:nvSpPr>
          <p:spPr bwMode="auto">
            <a:xfrm>
              <a:off x="2909" y="1646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5 w 37"/>
                <a:gd name="T3" fmla="*/ 396 h 396"/>
                <a:gd name="T4" fmla="*/ 10 w 37"/>
                <a:gd name="T5" fmla="*/ 396 h 396"/>
                <a:gd name="T6" fmla="*/ 14 w 37"/>
                <a:gd name="T7" fmla="*/ 396 h 396"/>
                <a:gd name="T8" fmla="*/ 19 w 37"/>
                <a:gd name="T9" fmla="*/ 396 h 396"/>
                <a:gd name="T10" fmla="*/ 24 w 37"/>
                <a:gd name="T11" fmla="*/ 396 h 396"/>
                <a:gd name="T12" fmla="*/ 28 w 37"/>
                <a:gd name="T13" fmla="*/ 396 h 396"/>
                <a:gd name="T14" fmla="*/ 33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6"/>
                  </a:moveTo>
                  <a:lnTo>
                    <a:pt x="5" y="396"/>
                  </a:lnTo>
                  <a:lnTo>
                    <a:pt x="10" y="396"/>
                  </a:lnTo>
                  <a:lnTo>
                    <a:pt x="14" y="396"/>
                  </a:lnTo>
                  <a:lnTo>
                    <a:pt x="19" y="396"/>
                  </a:lnTo>
                  <a:lnTo>
                    <a:pt x="24" y="396"/>
                  </a:lnTo>
                  <a:lnTo>
                    <a:pt x="28" y="396"/>
                  </a:lnTo>
                  <a:lnTo>
                    <a:pt x="33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5"/>
            <p:cNvSpPr>
              <a:spLocks/>
            </p:cNvSpPr>
            <p:nvPr/>
          </p:nvSpPr>
          <p:spPr bwMode="auto">
            <a:xfrm>
              <a:off x="2891" y="1646"/>
              <a:ext cx="36" cy="396"/>
            </a:xfrm>
            <a:custGeom>
              <a:avLst/>
              <a:gdLst>
                <a:gd name="T0" fmla="*/ 0 w 36"/>
                <a:gd name="T1" fmla="*/ 396 h 396"/>
                <a:gd name="T2" fmla="*/ 3 w 36"/>
                <a:gd name="T3" fmla="*/ 396 h 396"/>
                <a:gd name="T4" fmla="*/ 7 w 36"/>
                <a:gd name="T5" fmla="*/ 396 h 396"/>
                <a:gd name="T6" fmla="*/ 10 w 36"/>
                <a:gd name="T7" fmla="*/ 396 h 396"/>
                <a:gd name="T8" fmla="*/ 13 w 36"/>
                <a:gd name="T9" fmla="*/ 396 h 396"/>
                <a:gd name="T10" fmla="*/ 16 w 36"/>
                <a:gd name="T11" fmla="*/ 396 h 396"/>
                <a:gd name="T12" fmla="*/ 19 w 36"/>
                <a:gd name="T13" fmla="*/ 396 h 396"/>
                <a:gd name="T14" fmla="*/ 22 w 36"/>
                <a:gd name="T15" fmla="*/ 396 h 396"/>
                <a:gd name="T16" fmla="*/ 25 w 36"/>
                <a:gd name="T17" fmla="*/ 396 h 396"/>
                <a:gd name="T18" fmla="*/ 28 w 36"/>
                <a:gd name="T19" fmla="*/ 396 h 396"/>
                <a:gd name="T20" fmla="*/ 31 w 36"/>
                <a:gd name="T21" fmla="*/ 396 h 396"/>
                <a:gd name="T22" fmla="*/ 34 w 36"/>
                <a:gd name="T23" fmla="*/ 396 h 396"/>
                <a:gd name="T24" fmla="*/ 36 w 36"/>
                <a:gd name="T25" fmla="*/ 396 h 396"/>
                <a:gd name="T26" fmla="*/ 36 w 36"/>
                <a:gd name="T27" fmla="*/ 0 h 396"/>
                <a:gd name="T28" fmla="*/ 0 w 36"/>
                <a:gd name="T29" fmla="*/ 0 h 396"/>
                <a:gd name="T30" fmla="*/ 0 w 36"/>
                <a:gd name="T31" fmla="*/ 396 h 39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"/>
                <a:gd name="T49" fmla="*/ 0 h 396"/>
                <a:gd name="T50" fmla="*/ 36 w 36"/>
                <a:gd name="T51" fmla="*/ 396 h 39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" h="396">
                  <a:moveTo>
                    <a:pt x="0" y="396"/>
                  </a:moveTo>
                  <a:lnTo>
                    <a:pt x="3" y="396"/>
                  </a:lnTo>
                  <a:lnTo>
                    <a:pt x="7" y="396"/>
                  </a:lnTo>
                  <a:lnTo>
                    <a:pt x="10" y="396"/>
                  </a:lnTo>
                  <a:lnTo>
                    <a:pt x="13" y="396"/>
                  </a:lnTo>
                  <a:lnTo>
                    <a:pt x="16" y="396"/>
                  </a:lnTo>
                  <a:lnTo>
                    <a:pt x="19" y="396"/>
                  </a:lnTo>
                  <a:lnTo>
                    <a:pt x="22" y="396"/>
                  </a:lnTo>
                  <a:lnTo>
                    <a:pt x="25" y="396"/>
                  </a:lnTo>
                  <a:lnTo>
                    <a:pt x="28" y="396"/>
                  </a:lnTo>
                  <a:lnTo>
                    <a:pt x="31" y="396"/>
                  </a:lnTo>
                  <a:lnTo>
                    <a:pt x="34" y="396"/>
                  </a:lnTo>
                  <a:lnTo>
                    <a:pt x="36" y="39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7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76"/>
            <p:cNvSpPr>
              <a:spLocks/>
            </p:cNvSpPr>
            <p:nvPr/>
          </p:nvSpPr>
          <p:spPr bwMode="auto">
            <a:xfrm>
              <a:off x="2872" y="1646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4 w 37"/>
                <a:gd name="T3" fmla="*/ 396 h 396"/>
                <a:gd name="T4" fmla="*/ 8 w 37"/>
                <a:gd name="T5" fmla="*/ 396 h 396"/>
                <a:gd name="T6" fmla="*/ 12 w 37"/>
                <a:gd name="T7" fmla="*/ 396 h 396"/>
                <a:gd name="T8" fmla="*/ 16 w 37"/>
                <a:gd name="T9" fmla="*/ 396 h 396"/>
                <a:gd name="T10" fmla="*/ 21 w 37"/>
                <a:gd name="T11" fmla="*/ 396 h 396"/>
                <a:gd name="T12" fmla="*/ 24 w 37"/>
                <a:gd name="T13" fmla="*/ 396 h 396"/>
                <a:gd name="T14" fmla="*/ 29 w 37"/>
                <a:gd name="T15" fmla="*/ 396 h 396"/>
                <a:gd name="T16" fmla="*/ 32 w 37"/>
                <a:gd name="T17" fmla="*/ 396 h 396"/>
                <a:gd name="T18" fmla="*/ 33 w 37"/>
                <a:gd name="T19" fmla="*/ 396 h 396"/>
                <a:gd name="T20" fmla="*/ 35 w 37"/>
                <a:gd name="T21" fmla="*/ 396 h 396"/>
                <a:gd name="T22" fmla="*/ 36 w 37"/>
                <a:gd name="T23" fmla="*/ 396 h 396"/>
                <a:gd name="T24" fmla="*/ 37 w 37"/>
                <a:gd name="T25" fmla="*/ 396 h 396"/>
                <a:gd name="T26" fmla="*/ 37 w 37"/>
                <a:gd name="T27" fmla="*/ 0 h 396"/>
                <a:gd name="T28" fmla="*/ 0 w 37"/>
                <a:gd name="T29" fmla="*/ 0 h 396"/>
                <a:gd name="T30" fmla="*/ 0 w 37"/>
                <a:gd name="T31" fmla="*/ 396 h 39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396"/>
                <a:gd name="T50" fmla="*/ 37 w 37"/>
                <a:gd name="T51" fmla="*/ 396 h 39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396">
                  <a:moveTo>
                    <a:pt x="0" y="396"/>
                  </a:moveTo>
                  <a:lnTo>
                    <a:pt x="4" y="396"/>
                  </a:lnTo>
                  <a:lnTo>
                    <a:pt x="8" y="396"/>
                  </a:lnTo>
                  <a:lnTo>
                    <a:pt x="12" y="396"/>
                  </a:lnTo>
                  <a:lnTo>
                    <a:pt x="16" y="396"/>
                  </a:lnTo>
                  <a:lnTo>
                    <a:pt x="21" y="396"/>
                  </a:lnTo>
                  <a:lnTo>
                    <a:pt x="24" y="396"/>
                  </a:lnTo>
                  <a:lnTo>
                    <a:pt x="29" y="396"/>
                  </a:lnTo>
                  <a:lnTo>
                    <a:pt x="32" y="396"/>
                  </a:lnTo>
                  <a:lnTo>
                    <a:pt x="33" y="396"/>
                  </a:lnTo>
                  <a:lnTo>
                    <a:pt x="35" y="396"/>
                  </a:lnTo>
                  <a:lnTo>
                    <a:pt x="36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4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77"/>
            <p:cNvSpPr>
              <a:spLocks/>
            </p:cNvSpPr>
            <p:nvPr/>
          </p:nvSpPr>
          <p:spPr bwMode="auto">
            <a:xfrm>
              <a:off x="2854" y="1646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5 w 37"/>
                <a:gd name="T3" fmla="*/ 396 h 396"/>
                <a:gd name="T4" fmla="*/ 9 w 37"/>
                <a:gd name="T5" fmla="*/ 396 h 396"/>
                <a:gd name="T6" fmla="*/ 14 w 37"/>
                <a:gd name="T7" fmla="*/ 396 h 396"/>
                <a:gd name="T8" fmla="*/ 18 w 37"/>
                <a:gd name="T9" fmla="*/ 396 h 396"/>
                <a:gd name="T10" fmla="*/ 23 w 37"/>
                <a:gd name="T11" fmla="*/ 396 h 396"/>
                <a:gd name="T12" fmla="*/ 28 w 37"/>
                <a:gd name="T13" fmla="*/ 396 h 396"/>
                <a:gd name="T14" fmla="*/ 32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6"/>
                  </a:moveTo>
                  <a:lnTo>
                    <a:pt x="5" y="396"/>
                  </a:lnTo>
                  <a:lnTo>
                    <a:pt x="9" y="396"/>
                  </a:lnTo>
                  <a:lnTo>
                    <a:pt x="14" y="396"/>
                  </a:lnTo>
                  <a:lnTo>
                    <a:pt x="18" y="396"/>
                  </a:lnTo>
                  <a:lnTo>
                    <a:pt x="23" y="396"/>
                  </a:lnTo>
                  <a:lnTo>
                    <a:pt x="28" y="396"/>
                  </a:lnTo>
                  <a:lnTo>
                    <a:pt x="32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E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78"/>
            <p:cNvSpPr>
              <a:spLocks/>
            </p:cNvSpPr>
            <p:nvPr/>
          </p:nvSpPr>
          <p:spPr bwMode="auto">
            <a:xfrm>
              <a:off x="2836" y="1646"/>
              <a:ext cx="36" cy="396"/>
            </a:xfrm>
            <a:custGeom>
              <a:avLst/>
              <a:gdLst>
                <a:gd name="T0" fmla="*/ 0 w 36"/>
                <a:gd name="T1" fmla="*/ 395 h 396"/>
                <a:gd name="T2" fmla="*/ 4 w 36"/>
                <a:gd name="T3" fmla="*/ 395 h 396"/>
                <a:gd name="T4" fmla="*/ 8 w 36"/>
                <a:gd name="T5" fmla="*/ 396 h 396"/>
                <a:gd name="T6" fmla="*/ 13 w 36"/>
                <a:gd name="T7" fmla="*/ 396 h 396"/>
                <a:gd name="T8" fmla="*/ 17 w 36"/>
                <a:gd name="T9" fmla="*/ 396 h 396"/>
                <a:gd name="T10" fmla="*/ 22 w 36"/>
                <a:gd name="T11" fmla="*/ 396 h 396"/>
                <a:gd name="T12" fmla="*/ 26 w 36"/>
                <a:gd name="T13" fmla="*/ 396 h 396"/>
                <a:gd name="T14" fmla="*/ 31 w 36"/>
                <a:gd name="T15" fmla="*/ 396 h 396"/>
                <a:gd name="T16" fmla="*/ 36 w 36"/>
                <a:gd name="T17" fmla="*/ 396 h 396"/>
                <a:gd name="T18" fmla="*/ 36 w 36"/>
                <a:gd name="T19" fmla="*/ 0 h 396"/>
                <a:gd name="T20" fmla="*/ 0 w 36"/>
                <a:gd name="T21" fmla="*/ 0 h 396"/>
                <a:gd name="T22" fmla="*/ 0 w 36"/>
                <a:gd name="T23" fmla="*/ 395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6"/>
                <a:gd name="T38" fmla="*/ 36 w 36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6">
                  <a:moveTo>
                    <a:pt x="0" y="395"/>
                  </a:moveTo>
                  <a:lnTo>
                    <a:pt x="4" y="395"/>
                  </a:lnTo>
                  <a:lnTo>
                    <a:pt x="8" y="396"/>
                  </a:lnTo>
                  <a:lnTo>
                    <a:pt x="13" y="396"/>
                  </a:lnTo>
                  <a:lnTo>
                    <a:pt x="17" y="396"/>
                  </a:lnTo>
                  <a:lnTo>
                    <a:pt x="22" y="396"/>
                  </a:lnTo>
                  <a:lnTo>
                    <a:pt x="26" y="396"/>
                  </a:lnTo>
                  <a:lnTo>
                    <a:pt x="31" y="396"/>
                  </a:lnTo>
                  <a:lnTo>
                    <a:pt x="36" y="39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ED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79"/>
            <p:cNvSpPr>
              <a:spLocks/>
            </p:cNvSpPr>
            <p:nvPr/>
          </p:nvSpPr>
          <p:spPr bwMode="auto">
            <a:xfrm>
              <a:off x="2817" y="1646"/>
              <a:ext cx="37" cy="396"/>
            </a:xfrm>
            <a:custGeom>
              <a:avLst/>
              <a:gdLst>
                <a:gd name="T0" fmla="*/ 0 w 37"/>
                <a:gd name="T1" fmla="*/ 394 h 396"/>
                <a:gd name="T2" fmla="*/ 5 w 37"/>
                <a:gd name="T3" fmla="*/ 394 h 396"/>
                <a:gd name="T4" fmla="*/ 9 w 37"/>
                <a:gd name="T5" fmla="*/ 394 h 396"/>
                <a:gd name="T6" fmla="*/ 14 w 37"/>
                <a:gd name="T7" fmla="*/ 395 h 396"/>
                <a:gd name="T8" fmla="*/ 18 w 37"/>
                <a:gd name="T9" fmla="*/ 395 h 396"/>
                <a:gd name="T10" fmla="*/ 23 w 37"/>
                <a:gd name="T11" fmla="*/ 395 h 396"/>
                <a:gd name="T12" fmla="*/ 27 w 37"/>
                <a:gd name="T13" fmla="*/ 395 h 396"/>
                <a:gd name="T14" fmla="*/ 32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4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4"/>
                  </a:moveTo>
                  <a:lnTo>
                    <a:pt x="5" y="394"/>
                  </a:lnTo>
                  <a:lnTo>
                    <a:pt x="9" y="394"/>
                  </a:lnTo>
                  <a:lnTo>
                    <a:pt x="14" y="395"/>
                  </a:lnTo>
                  <a:lnTo>
                    <a:pt x="18" y="395"/>
                  </a:lnTo>
                  <a:lnTo>
                    <a:pt x="23" y="395"/>
                  </a:lnTo>
                  <a:lnTo>
                    <a:pt x="27" y="395"/>
                  </a:lnTo>
                  <a:lnTo>
                    <a:pt x="32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0"/>
            <p:cNvSpPr>
              <a:spLocks/>
            </p:cNvSpPr>
            <p:nvPr/>
          </p:nvSpPr>
          <p:spPr bwMode="auto">
            <a:xfrm>
              <a:off x="2798" y="1646"/>
              <a:ext cx="38" cy="395"/>
            </a:xfrm>
            <a:custGeom>
              <a:avLst/>
              <a:gdLst>
                <a:gd name="T0" fmla="*/ 0 w 38"/>
                <a:gd name="T1" fmla="*/ 393 h 395"/>
                <a:gd name="T2" fmla="*/ 5 w 38"/>
                <a:gd name="T3" fmla="*/ 393 h 395"/>
                <a:gd name="T4" fmla="*/ 9 w 38"/>
                <a:gd name="T5" fmla="*/ 393 h 395"/>
                <a:gd name="T6" fmla="*/ 14 w 38"/>
                <a:gd name="T7" fmla="*/ 394 h 395"/>
                <a:gd name="T8" fmla="*/ 19 w 38"/>
                <a:gd name="T9" fmla="*/ 394 h 395"/>
                <a:gd name="T10" fmla="*/ 24 w 38"/>
                <a:gd name="T11" fmla="*/ 394 h 395"/>
                <a:gd name="T12" fmla="*/ 28 w 38"/>
                <a:gd name="T13" fmla="*/ 395 h 395"/>
                <a:gd name="T14" fmla="*/ 33 w 38"/>
                <a:gd name="T15" fmla="*/ 395 h 395"/>
                <a:gd name="T16" fmla="*/ 38 w 38"/>
                <a:gd name="T17" fmla="*/ 395 h 395"/>
                <a:gd name="T18" fmla="*/ 38 w 38"/>
                <a:gd name="T19" fmla="*/ 0 h 395"/>
                <a:gd name="T20" fmla="*/ 0 w 38"/>
                <a:gd name="T21" fmla="*/ 0 h 395"/>
                <a:gd name="T22" fmla="*/ 0 w 38"/>
                <a:gd name="T23" fmla="*/ 393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95"/>
                <a:gd name="T38" fmla="*/ 38 w 38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95">
                  <a:moveTo>
                    <a:pt x="0" y="393"/>
                  </a:moveTo>
                  <a:lnTo>
                    <a:pt x="5" y="393"/>
                  </a:lnTo>
                  <a:lnTo>
                    <a:pt x="9" y="393"/>
                  </a:lnTo>
                  <a:lnTo>
                    <a:pt x="14" y="394"/>
                  </a:lnTo>
                  <a:lnTo>
                    <a:pt x="19" y="394"/>
                  </a:lnTo>
                  <a:lnTo>
                    <a:pt x="24" y="394"/>
                  </a:lnTo>
                  <a:lnTo>
                    <a:pt x="28" y="395"/>
                  </a:lnTo>
                  <a:lnTo>
                    <a:pt x="33" y="395"/>
                  </a:lnTo>
                  <a:lnTo>
                    <a:pt x="38" y="395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1"/>
            <p:cNvSpPr>
              <a:spLocks/>
            </p:cNvSpPr>
            <p:nvPr/>
          </p:nvSpPr>
          <p:spPr bwMode="auto">
            <a:xfrm>
              <a:off x="2780" y="1646"/>
              <a:ext cx="37" cy="394"/>
            </a:xfrm>
            <a:custGeom>
              <a:avLst/>
              <a:gdLst>
                <a:gd name="T0" fmla="*/ 0 w 37"/>
                <a:gd name="T1" fmla="*/ 391 h 394"/>
                <a:gd name="T2" fmla="*/ 5 w 37"/>
                <a:gd name="T3" fmla="*/ 392 h 394"/>
                <a:gd name="T4" fmla="*/ 9 w 37"/>
                <a:gd name="T5" fmla="*/ 392 h 394"/>
                <a:gd name="T6" fmla="*/ 14 w 37"/>
                <a:gd name="T7" fmla="*/ 393 h 394"/>
                <a:gd name="T8" fmla="*/ 18 w 37"/>
                <a:gd name="T9" fmla="*/ 393 h 394"/>
                <a:gd name="T10" fmla="*/ 23 w 37"/>
                <a:gd name="T11" fmla="*/ 393 h 394"/>
                <a:gd name="T12" fmla="*/ 27 w 37"/>
                <a:gd name="T13" fmla="*/ 393 h 394"/>
                <a:gd name="T14" fmla="*/ 32 w 37"/>
                <a:gd name="T15" fmla="*/ 394 h 394"/>
                <a:gd name="T16" fmla="*/ 37 w 37"/>
                <a:gd name="T17" fmla="*/ 394 h 394"/>
                <a:gd name="T18" fmla="*/ 37 w 37"/>
                <a:gd name="T19" fmla="*/ 0 h 394"/>
                <a:gd name="T20" fmla="*/ 0 w 37"/>
                <a:gd name="T21" fmla="*/ 0 h 394"/>
                <a:gd name="T22" fmla="*/ 0 w 37"/>
                <a:gd name="T23" fmla="*/ 391 h 3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4"/>
                <a:gd name="T38" fmla="*/ 37 w 37"/>
                <a:gd name="T39" fmla="*/ 394 h 3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4">
                  <a:moveTo>
                    <a:pt x="0" y="391"/>
                  </a:moveTo>
                  <a:lnTo>
                    <a:pt x="5" y="392"/>
                  </a:lnTo>
                  <a:lnTo>
                    <a:pt x="9" y="392"/>
                  </a:lnTo>
                  <a:lnTo>
                    <a:pt x="14" y="393"/>
                  </a:lnTo>
                  <a:lnTo>
                    <a:pt x="18" y="393"/>
                  </a:lnTo>
                  <a:lnTo>
                    <a:pt x="23" y="393"/>
                  </a:lnTo>
                  <a:lnTo>
                    <a:pt x="27" y="393"/>
                  </a:lnTo>
                  <a:lnTo>
                    <a:pt x="32" y="394"/>
                  </a:lnTo>
                  <a:lnTo>
                    <a:pt x="37" y="39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E5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2"/>
            <p:cNvSpPr>
              <a:spLocks/>
            </p:cNvSpPr>
            <p:nvPr/>
          </p:nvSpPr>
          <p:spPr bwMode="auto">
            <a:xfrm>
              <a:off x="2761" y="1646"/>
              <a:ext cx="37" cy="393"/>
            </a:xfrm>
            <a:custGeom>
              <a:avLst/>
              <a:gdLst>
                <a:gd name="T0" fmla="*/ 0 w 37"/>
                <a:gd name="T1" fmla="*/ 390 h 393"/>
                <a:gd name="T2" fmla="*/ 5 w 37"/>
                <a:gd name="T3" fmla="*/ 390 h 393"/>
                <a:gd name="T4" fmla="*/ 9 w 37"/>
                <a:gd name="T5" fmla="*/ 391 h 393"/>
                <a:gd name="T6" fmla="*/ 14 w 37"/>
                <a:gd name="T7" fmla="*/ 391 h 393"/>
                <a:gd name="T8" fmla="*/ 18 w 37"/>
                <a:gd name="T9" fmla="*/ 391 h 393"/>
                <a:gd name="T10" fmla="*/ 23 w 37"/>
                <a:gd name="T11" fmla="*/ 392 h 393"/>
                <a:gd name="T12" fmla="*/ 27 w 37"/>
                <a:gd name="T13" fmla="*/ 392 h 393"/>
                <a:gd name="T14" fmla="*/ 32 w 37"/>
                <a:gd name="T15" fmla="*/ 393 h 393"/>
                <a:gd name="T16" fmla="*/ 37 w 37"/>
                <a:gd name="T17" fmla="*/ 393 h 393"/>
                <a:gd name="T18" fmla="*/ 37 w 37"/>
                <a:gd name="T19" fmla="*/ 0 h 393"/>
                <a:gd name="T20" fmla="*/ 0 w 37"/>
                <a:gd name="T21" fmla="*/ 0 h 393"/>
                <a:gd name="T22" fmla="*/ 0 w 37"/>
                <a:gd name="T23" fmla="*/ 390 h 3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3"/>
                <a:gd name="T38" fmla="*/ 37 w 37"/>
                <a:gd name="T39" fmla="*/ 393 h 3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3">
                  <a:moveTo>
                    <a:pt x="0" y="390"/>
                  </a:moveTo>
                  <a:lnTo>
                    <a:pt x="5" y="390"/>
                  </a:lnTo>
                  <a:lnTo>
                    <a:pt x="9" y="391"/>
                  </a:lnTo>
                  <a:lnTo>
                    <a:pt x="14" y="391"/>
                  </a:lnTo>
                  <a:lnTo>
                    <a:pt x="18" y="391"/>
                  </a:lnTo>
                  <a:lnTo>
                    <a:pt x="23" y="392"/>
                  </a:lnTo>
                  <a:lnTo>
                    <a:pt x="27" y="392"/>
                  </a:lnTo>
                  <a:lnTo>
                    <a:pt x="32" y="393"/>
                  </a:lnTo>
                  <a:lnTo>
                    <a:pt x="37" y="39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E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3"/>
            <p:cNvSpPr>
              <a:spLocks/>
            </p:cNvSpPr>
            <p:nvPr/>
          </p:nvSpPr>
          <p:spPr bwMode="auto">
            <a:xfrm>
              <a:off x="2743" y="1646"/>
              <a:ext cx="37" cy="391"/>
            </a:xfrm>
            <a:custGeom>
              <a:avLst/>
              <a:gdLst>
                <a:gd name="T0" fmla="*/ 0 w 37"/>
                <a:gd name="T1" fmla="*/ 388 h 391"/>
                <a:gd name="T2" fmla="*/ 4 w 37"/>
                <a:gd name="T3" fmla="*/ 388 h 391"/>
                <a:gd name="T4" fmla="*/ 8 w 37"/>
                <a:gd name="T5" fmla="*/ 389 h 391"/>
                <a:gd name="T6" fmla="*/ 14 w 37"/>
                <a:gd name="T7" fmla="*/ 389 h 391"/>
                <a:gd name="T8" fmla="*/ 18 w 37"/>
                <a:gd name="T9" fmla="*/ 390 h 391"/>
                <a:gd name="T10" fmla="*/ 23 w 37"/>
                <a:gd name="T11" fmla="*/ 390 h 391"/>
                <a:gd name="T12" fmla="*/ 27 w 37"/>
                <a:gd name="T13" fmla="*/ 391 h 391"/>
                <a:gd name="T14" fmla="*/ 32 w 37"/>
                <a:gd name="T15" fmla="*/ 391 h 391"/>
                <a:gd name="T16" fmla="*/ 37 w 37"/>
                <a:gd name="T17" fmla="*/ 391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88 h 3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1"/>
                <a:gd name="T38" fmla="*/ 37 w 37"/>
                <a:gd name="T39" fmla="*/ 391 h 3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1">
                  <a:moveTo>
                    <a:pt x="0" y="388"/>
                  </a:moveTo>
                  <a:lnTo>
                    <a:pt x="4" y="388"/>
                  </a:lnTo>
                  <a:lnTo>
                    <a:pt x="8" y="389"/>
                  </a:lnTo>
                  <a:lnTo>
                    <a:pt x="14" y="389"/>
                  </a:lnTo>
                  <a:lnTo>
                    <a:pt x="18" y="390"/>
                  </a:lnTo>
                  <a:lnTo>
                    <a:pt x="23" y="390"/>
                  </a:lnTo>
                  <a:lnTo>
                    <a:pt x="27" y="391"/>
                  </a:lnTo>
                  <a:lnTo>
                    <a:pt x="32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FFDD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4"/>
            <p:cNvSpPr>
              <a:spLocks/>
            </p:cNvSpPr>
            <p:nvPr/>
          </p:nvSpPr>
          <p:spPr bwMode="auto">
            <a:xfrm>
              <a:off x="2724" y="1646"/>
              <a:ext cx="37" cy="390"/>
            </a:xfrm>
            <a:custGeom>
              <a:avLst/>
              <a:gdLst>
                <a:gd name="T0" fmla="*/ 0 w 37"/>
                <a:gd name="T1" fmla="*/ 385 h 390"/>
                <a:gd name="T2" fmla="*/ 5 w 37"/>
                <a:gd name="T3" fmla="*/ 386 h 390"/>
                <a:gd name="T4" fmla="*/ 9 w 37"/>
                <a:gd name="T5" fmla="*/ 386 h 390"/>
                <a:gd name="T6" fmla="*/ 13 w 37"/>
                <a:gd name="T7" fmla="*/ 387 h 390"/>
                <a:gd name="T8" fmla="*/ 18 w 37"/>
                <a:gd name="T9" fmla="*/ 388 h 390"/>
                <a:gd name="T10" fmla="*/ 23 w 37"/>
                <a:gd name="T11" fmla="*/ 388 h 390"/>
                <a:gd name="T12" fmla="*/ 27 w 37"/>
                <a:gd name="T13" fmla="*/ 389 h 390"/>
                <a:gd name="T14" fmla="*/ 33 w 37"/>
                <a:gd name="T15" fmla="*/ 389 h 390"/>
                <a:gd name="T16" fmla="*/ 37 w 37"/>
                <a:gd name="T17" fmla="*/ 390 h 390"/>
                <a:gd name="T18" fmla="*/ 37 w 37"/>
                <a:gd name="T19" fmla="*/ 0 h 390"/>
                <a:gd name="T20" fmla="*/ 0 w 37"/>
                <a:gd name="T21" fmla="*/ 0 h 390"/>
                <a:gd name="T22" fmla="*/ 0 w 37"/>
                <a:gd name="T23" fmla="*/ 385 h 3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0"/>
                <a:gd name="T38" fmla="*/ 37 w 37"/>
                <a:gd name="T39" fmla="*/ 390 h 3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0">
                  <a:moveTo>
                    <a:pt x="0" y="385"/>
                  </a:moveTo>
                  <a:lnTo>
                    <a:pt x="5" y="386"/>
                  </a:lnTo>
                  <a:lnTo>
                    <a:pt x="9" y="386"/>
                  </a:lnTo>
                  <a:lnTo>
                    <a:pt x="13" y="387"/>
                  </a:lnTo>
                  <a:lnTo>
                    <a:pt x="18" y="388"/>
                  </a:lnTo>
                  <a:lnTo>
                    <a:pt x="23" y="388"/>
                  </a:lnTo>
                  <a:lnTo>
                    <a:pt x="27" y="389"/>
                  </a:lnTo>
                  <a:lnTo>
                    <a:pt x="33" y="389"/>
                  </a:lnTo>
                  <a:lnTo>
                    <a:pt x="37" y="39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5"/>
                  </a:lnTo>
                  <a:close/>
                </a:path>
              </a:pathLst>
            </a:custGeom>
            <a:solidFill>
              <a:srgbClr val="FFD8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5"/>
            <p:cNvSpPr>
              <a:spLocks/>
            </p:cNvSpPr>
            <p:nvPr/>
          </p:nvSpPr>
          <p:spPr bwMode="auto">
            <a:xfrm>
              <a:off x="2706" y="1646"/>
              <a:ext cx="37" cy="388"/>
            </a:xfrm>
            <a:custGeom>
              <a:avLst/>
              <a:gdLst>
                <a:gd name="T0" fmla="*/ 0 w 37"/>
                <a:gd name="T1" fmla="*/ 382 h 388"/>
                <a:gd name="T2" fmla="*/ 4 w 37"/>
                <a:gd name="T3" fmla="*/ 383 h 388"/>
                <a:gd name="T4" fmla="*/ 9 w 37"/>
                <a:gd name="T5" fmla="*/ 384 h 388"/>
                <a:gd name="T6" fmla="*/ 13 w 37"/>
                <a:gd name="T7" fmla="*/ 384 h 388"/>
                <a:gd name="T8" fmla="*/ 18 w 37"/>
                <a:gd name="T9" fmla="*/ 385 h 388"/>
                <a:gd name="T10" fmla="*/ 22 w 37"/>
                <a:gd name="T11" fmla="*/ 386 h 388"/>
                <a:gd name="T12" fmla="*/ 27 w 37"/>
                <a:gd name="T13" fmla="*/ 386 h 388"/>
                <a:gd name="T14" fmla="*/ 32 w 37"/>
                <a:gd name="T15" fmla="*/ 387 h 388"/>
                <a:gd name="T16" fmla="*/ 37 w 37"/>
                <a:gd name="T17" fmla="*/ 388 h 388"/>
                <a:gd name="T18" fmla="*/ 37 w 37"/>
                <a:gd name="T19" fmla="*/ 0 h 388"/>
                <a:gd name="T20" fmla="*/ 0 w 37"/>
                <a:gd name="T21" fmla="*/ 0 h 388"/>
                <a:gd name="T22" fmla="*/ 0 w 37"/>
                <a:gd name="T23" fmla="*/ 382 h 3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8"/>
                <a:gd name="T38" fmla="*/ 37 w 37"/>
                <a:gd name="T39" fmla="*/ 388 h 3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8">
                  <a:moveTo>
                    <a:pt x="0" y="382"/>
                  </a:moveTo>
                  <a:lnTo>
                    <a:pt x="4" y="383"/>
                  </a:lnTo>
                  <a:lnTo>
                    <a:pt x="9" y="384"/>
                  </a:lnTo>
                  <a:lnTo>
                    <a:pt x="13" y="384"/>
                  </a:lnTo>
                  <a:lnTo>
                    <a:pt x="18" y="385"/>
                  </a:lnTo>
                  <a:lnTo>
                    <a:pt x="22" y="386"/>
                  </a:lnTo>
                  <a:lnTo>
                    <a:pt x="27" y="386"/>
                  </a:lnTo>
                  <a:lnTo>
                    <a:pt x="32" y="387"/>
                  </a:lnTo>
                  <a:lnTo>
                    <a:pt x="37" y="388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FFD6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86"/>
            <p:cNvSpPr>
              <a:spLocks/>
            </p:cNvSpPr>
            <p:nvPr/>
          </p:nvSpPr>
          <p:spPr bwMode="auto">
            <a:xfrm>
              <a:off x="2688" y="1646"/>
              <a:ext cx="36" cy="385"/>
            </a:xfrm>
            <a:custGeom>
              <a:avLst/>
              <a:gdLst>
                <a:gd name="T0" fmla="*/ 0 w 36"/>
                <a:gd name="T1" fmla="*/ 379 h 385"/>
                <a:gd name="T2" fmla="*/ 4 w 36"/>
                <a:gd name="T3" fmla="*/ 379 h 385"/>
                <a:gd name="T4" fmla="*/ 8 w 36"/>
                <a:gd name="T5" fmla="*/ 380 h 385"/>
                <a:gd name="T6" fmla="*/ 12 w 36"/>
                <a:gd name="T7" fmla="*/ 381 h 385"/>
                <a:gd name="T8" fmla="*/ 17 w 36"/>
                <a:gd name="T9" fmla="*/ 382 h 385"/>
                <a:gd name="T10" fmla="*/ 21 w 36"/>
                <a:gd name="T11" fmla="*/ 383 h 385"/>
                <a:gd name="T12" fmla="*/ 26 w 36"/>
                <a:gd name="T13" fmla="*/ 383 h 385"/>
                <a:gd name="T14" fmla="*/ 32 w 36"/>
                <a:gd name="T15" fmla="*/ 384 h 385"/>
                <a:gd name="T16" fmla="*/ 36 w 36"/>
                <a:gd name="T17" fmla="*/ 385 h 385"/>
                <a:gd name="T18" fmla="*/ 36 w 36"/>
                <a:gd name="T19" fmla="*/ 0 h 385"/>
                <a:gd name="T20" fmla="*/ 0 w 36"/>
                <a:gd name="T21" fmla="*/ 0 h 385"/>
                <a:gd name="T22" fmla="*/ 0 w 36"/>
                <a:gd name="T23" fmla="*/ 379 h 3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85"/>
                <a:gd name="T38" fmla="*/ 36 w 36"/>
                <a:gd name="T39" fmla="*/ 385 h 3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85">
                  <a:moveTo>
                    <a:pt x="0" y="379"/>
                  </a:moveTo>
                  <a:lnTo>
                    <a:pt x="4" y="379"/>
                  </a:lnTo>
                  <a:lnTo>
                    <a:pt x="8" y="380"/>
                  </a:lnTo>
                  <a:lnTo>
                    <a:pt x="12" y="381"/>
                  </a:lnTo>
                  <a:lnTo>
                    <a:pt x="17" y="382"/>
                  </a:lnTo>
                  <a:lnTo>
                    <a:pt x="21" y="383"/>
                  </a:lnTo>
                  <a:lnTo>
                    <a:pt x="26" y="383"/>
                  </a:lnTo>
                  <a:lnTo>
                    <a:pt x="32" y="384"/>
                  </a:lnTo>
                  <a:lnTo>
                    <a:pt x="36" y="385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87"/>
            <p:cNvSpPr>
              <a:spLocks/>
            </p:cNvSpPr>
            <p:nvPr/>
          </p:nvSpPr>
          <p:spPr bwMode="auto">
            <a:xfrm>
              <a:off x="2669" y="1646"/>
              <a:ext cx="37" cy="382"/>
            </a:xfrm>
            <a:custGeom>
              <a:avLst/>
              <a:gdLst>
                <a:gd name="T0" fmla="*/ 0 w 37"/>
                <a:gd name="T1" fmla="*/ 374 h 382"/>
                <a:gd name="T2" fmla="*/ 4 w 37"/>
                <a:gd name="T3" fmla="*/ 375 h 382"/>
                <a:gd name="T4" fmla="*/ 8 w 37"/>
                <a:gd name="T5" fmla="*/ 376 h 382"/>
                <a:gd name="T6" fmla="*/ 12 w 37"/>
                <a:gd name="T7" fmla="*/ 377 h 382"/>
                <a:gd name="T8" fmla="*/ 17 w 37"/>
                <a:gd name="T9" fmla="*/ 378 h 382"/>
                <a:gd name="T10" fmla="*/ 22 w 37"/>
                <a:gd name="T11" fmla="*/ 379 h 382"/>
                <a:gd name="T12" fmla="*/ 27 w 37"/>
                <a:gd name="T13" fmla="*/ 380 h 382"/>
                <a:gd name="T14" fmla="*/ 32 w 37"/>
                <a:gd name="T15" fmla="*/ 382 h 382"/>
                <a:gd name="T16" fmla="*/ 37 w 37"/>
                <a:gd name="T17" fmla="*/ 382 h 382"/>
                <a:gd name="T18" fmla="*/ 37 w 37"/>
                <a:gd name="T19" fmla="*/ 0 h 382"/>
                <a:gd name="T20" fmla="*/ 0 w 37"/>
                <a:gd name="T21" fmla="*/ 0 h 382"/>
                <a:gd name="T22" fmla="*/ 0 w 37"/>
                <a:gd name="T23" fmla="*/ 374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2"/>
                <a:gd name="T38" fmla="*/ 37 w 37"/>
                <a:gd name="T39" fmla="*/ 382 h 3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2">
                  <a:moveTo>
                    <a:pt x="0" y="374"/>
                  </a:moveTo>
                  <a:lnTo>
                    <a:pt x="4" y="375"/>
                  </a:lnTo>
                  <a:lnTo>
                    <a:pt x="8" y="376"/>
                  </a:lnTo>
                  <a:lnTo>
                    <a:pt x="12" y="377"/>
                  </a:lnTo>
                  <a:lnTo>
                    <a:pt x="17" y="378"/>
                  </a:lnTo>
                  <a:lnTo>
                    <a:pt x="22" y="379"/>
                  </a:lnTo>
                  <a:lnTo>
                    <a:pt x="27" y="380"/>
                  </a:lnTo>
                  <a:lnTo>
                    <a:pt x="32" y="382"/>
                  </a:lnTo>
                  <a:lnTo>
                    <a:pt x="37" y="38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88"/>
            <p:cNvSpPr>
              <a:spLocks/>
            </p:cNvSpPr>
            <p:nvPr/>
          </p:nvSpPr>
          <p:spPr bwMode="auto">
            <a:xfrm>
              <a:off x="2650" y="1646"/>
              <a:ext cx="38" cy="379"/>
            </a:xfrm>
            <a:custGeom>
              <a:avLst/>
              <a:gdLst>
                <a:gd name="T0" fmla="*/ 0 w 38"/>
                <a:gd name="T1" fmla="*/ 366 h 379"/>
                <a:gd name="T2" fmla="*/ 3 w 38"/>
                <a:gd name="T3" fmla="*/ 367 h 379"/>
                <a:gd name="T4" fmla="*/ 7 w 38"/>
                <a:gd name="T5" fmla="*/ 369 h 379"/>
                <a:gd name="T6" fmla="*/ 11 w 38"/>
                <a:gd name="T7" fmla="*/ 371 h 379"/>
                <a:gd name="T8" fmla="*/ 16 w 38"/>
                <a:gd name="T9" fmla="*/ 372 h 379"/>
                <a:gd name="T10" fmla="*/ 20 w 38"/>
                <a:gd name="T11" fmla="*/ 374 h 379"/>
                <a:gd name="T12" fmla="*/ 25 w 38"/>
                <a:gd name="T13" fmla="*/ 376 h 379"/>
                <a:gd name="T14" fmla="*/ 32 w 38"/>
                <a:gd name="T15" fmla="*/ 377 h 379"/>
                <a:gd name="T16" fmla="*/ 38 w 38"/>
                <a:gd name="T17" fmla="*/ 379 h 379"/>
                <a:gd name="T18" fmla="*/ 38 w 38"/>
                <a:gd name="T19" fmla="*/ 0 h 379"/>
                <a:gd name="T20" fmla="*/ 0 w 38"/>
                <a:gd name="T21" fmla="*/ 0 h 379"/>
                <a:gd name="T22" fmla="*/ 0 w 38"/>
                <a:gd name="T23" fmla="*/ 366 h 3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79"/>
                <a:gd name="T38" fmla="*/ 38 w 38"/>
                <a:gd name="T39" fmla="*/ 379 h 3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79">
                  <a:moveTo>
                    <a:pt x="0" y="366"/>
                  </a:moveTo>
                  <a:lnTo>
                    <a:pt x="3" y="367"/>
                  </a:lnTo>
                  <a:lnTo>
                    <a:pt x="7" y="369"/>
                  </a:lnTo>
                  <a:lnTo>
                    <a:pt x="11" y="371"/>
                  </a:lnTo>
                  <a:lnTo>
                    <a:pt x="16" y="372"/>
                  </a:lnTo>
                  <a:lnTo>
                    <a:pt x="20" y="374"/>
                  </a:lnTo>
                  <a:lnTo>
                    <a:pt x="25" y="376"/>
                  </a:lnTo>
                  <a:lnTo>
                    <a:pt x="32" y="377"/>
                  </a:lnTo>
                  <a:lnTo>
                    <a:pt x="38" y="37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FFCE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89"/>
            <p:cNvSpPr>
              <a:spLocks/>
            </p:cNvSpPr>
            <p:nvPr/>
          </p:nvSpPr>
          <p:spPr bwMode="auto">
            <a:xfrm>
              <a:off x="2642" y="1646"/>
              <a:ext cx="27" cy="374"/>
            </a:xfrm>
            <a:custGeom>
              <a:avLst/>
              <a:gdLst>
                <a:gd name="T0" fmla="*/ 27 w 27"/>
                <a:gd name="T1" fmla="*/ 0 h 374"/>
                <a:gd name="T2" fmla="*/ 0 w 27"/>
                <a:gd name="T3" fmla="*/ 0 h 374"/>
                <a:gd name="T4" fmla="*/ 0 w 27"/>
                <a:gd name="T5" fmla="*/ 356 h 374"/>
                <a:gd name="T6" fmla="*/ 1 w 27"/>
                <a:gd name="T7" fmla="*/ 358 h 374"/>
                <a:gd name="T8" fmla="*/ 2 w 27"/>
                <a:gd name="T9" fmla="*/ 360 h 374"/>
                <a:gd name="T10" fmla="*/ 4 w 27"/>
                <a:gd name="T11" fmla="*/ 363 h 374"/>
                <a:gd name="T12" fmla="*/ 7 w 27"/>
                <a:gd name="T13" fmla="*/ 365 h 374"/>
                <a:gd name="T14" fmla="*/ 11 w 27"/>
                <a:gd name="T15" fmla="*/ 367 h 374"/>
                <a:gd name="T16" fmla="*/ 16 w 27"/>
                <a:gd name="T17" fmla="*/ 369 h 374"/>
                <a:gd name="T18" fmla="*/ 21 w 27"/>
                <a:gd name="T19" fmla="*/ 372 h 374"/>
                <a:gd name="T20" fmla="*/ 27 w 27"/>
                <a:gd name="T21" fmla="*/ 374 h 374"/>
                <a:gd name="T22" fmla="*/ 27 w 27"/>
                <a:gd name="T23" fmla="*/ 0 h 3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"/>
                <a:gd name="T37" fmla="*/ 0 h 374"/>
                <a:gd name="T38" fmla="*/ 27 w 27"/>
                <a:gd name="T39" fmla="*/ 374 h 3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" h="374">
                  <a:moveTo>
                    <a:pt x="27" y="0"/>
                  </a:moveTo>
                  <a:lnTo>
                    <a:pt x="0" y="0"/>
                  </a:lnTo>
                  <a:lnTo>
                    <a:pt x="0" y="356"/>
                  </a:lnTo>
                  <a:lnTo>
                    <a:pt x="1" y="358"/>
                  </a:lnTo>
                  <a:lnTo>
                    <a:pt x="2" y="360"/>
                  </a:lnTo>
                  <a:lnTo>
                    <a:pt x="4" y="363"/>
                  </a:lnTo>
                  <a:lnTo>
                    <a:pt x="7" y="365"/>
                  </a:lnTo>
                  <a:lnTo>
                    <a:pt x="11" y="367"/>
                  </a:lnTo>
                  <a:lnTo>
                    <a:pt x="16" y="369"/>
                  </a:lnTo>
                  <a:lnTo>
                    <a:pt x="21" y="372"/>
                  </a:lnTo>
                  <a:lnTo>
                    <a:pt x="27" y="37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CC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0"/>
            <p:cNvSpPr>
              <a:spLocks/>
            </p:cNvSpPr>
            <p:nvPr/>
          </p:nvSpPr>
          <p:spPr bwMode="auto">
            <a:xfrm>
              <a:off x="3148" y="1646"/>
              <a:ext cx="18" cy="371"/>
            </a:xfrm>
            <a:custGeom>
              <a:avLst/>
              <a:gdLst>
                <a:gd name="T0" fmla="*/ 0 w 18"/>
                <a:gd name="T1" fmla="*/ 371 h 371"/>
                <a:gd name="T2" fmla="*/ 4 w 18"/>
                <a:gd name="T3" fmla="*/ 369 h 371"/>
                <a:gd name="T4" fmla="*/ 8 w 18"/>
                <a:gd name="T5" fmla="*/ 367 h 371"/>
                <a:gd name="T6" fmla="*/ 11 w 18"/>
                <a:gd name="T7" fmla="*/ 365 h 371"/>
                <a:gd name="T8" fmla="*/ 13 w 18"/>
                <a:gd name="T9" fmla="*/ 364 h 371"/>
                <a:gd name="T10" fmla="*/ 16 w 18"/>
                <a:gd name="T11" fmla="*/ 362 h 371"/>
                <a:gd name="T12" fmla="*/ 17 w 18"/>
                <a:gd name="T13" fmla="*/ 360 h 371"/>
                <a:gd name="T14" fmla="*/ 18 w 18"/>
                <a:gd name="T15" fmla="*/ 358 h 371"/>
                <a:gd name="T16" fmla="*/ 18 w 18"/>
                <a:gd name="T17" fmla="*/ 356 h 371"/>
                <a:gd name="T18" fmla="*/ 18 w 18"/>
                <a:gd name="T19" fmla="*/ 0 h 371"/>
                <a:gd name="T20" fmla="*/ 0 w 18"/>
                <a:gd name="T21" fmla="*/ 0 h 371"/>
                <a:gd name="T22" fmla="*/ 0 w 18"/>
                <a:gd name="T23" fmla="*/ 371 h 3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371"/>
                <a:gd name="T38" fmla="*/ 18 w 18"/>
                <a:gd name="T39" fmla="*/ 371 h 37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371">
                  <a:moveTo>
                    <a:pt x="0" y="371"/>
                  </a:moveTo>
                  <a:lnTo>
                    <a:pt x="4" y="369"/>
                  </a:lnTo>
                  <a:lnTo>
                    <a:pt x="8" y="367"/>
                  </a:lnTo>
                  <a:lnTo>
                    <a:pt x="11" y="365"/>
                  </a:lnTo>
                  <a:lnTo>
                    <a:pt x="13" y="364"/>
                  </a:lnTo>
                  <a:lnTo>
                    <a:pt x="16" y="362"/>
                  </a:lnTo>
                  <a:lnTo>
                    <a:pt x="17" y="360"/>
                  </a:lnTo>
                  <a:lnTo>
                    <a:pt x="18" y="358"/>
                  </a:lnTo>
                  <a:lnTo>
                    <a:pt x="18" y="356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1"/>
            <p:cNvSpPr>
              <a:spLocks/>
            </p:cNvSpPr>
            <p:nvPr/>
          </p:nvSpPr>
          <p:spPr bwMode="auto">
            <a:xfrm>
              <a:off x="2642" y="1605"/>
              <a:ext cx="524" cy="81"/>
            </a:xfrm>
            <a:custGeom>
              <a:avLst/>
              <a:gdLst>
                <a:gd name="T0" fmla="*/ 289 w 524"/>
                <a:gd name="T1" fmla="*/ 81 h 81"/>
                <a:gd name="T2" fmla="*/ 340 w 524"/>
                <a:gd name="T3" fmla="*/ 80 h 81"/>
                <a:gd name="T4" fmla="*/ 387 w 524"/>
                <a:gd name="T5" fmla="*/ 77 h 81"/>
                <a:gd name="T6" fmla="*/ 428 w 524"/>
                <a:gd name="T7" fmla="*/ 72 h 81"/>
                <a:gd name="T8" fmla="*/ 464 w 524"/>
                <a:gd name="T9" fmla="*/ 67 h 81"/>
                <a:gd name="T10" fmla="*/ 492 w 524"/>
                <a:gd name="T11" fmla="*/ 60 h 81"/>
                <a:gd name="T12" fmla="*/ 513 w 524"/>
                <a:gd name="T13" fmla="*/ 53 h 81"/>
                <a:gd name="T14" fmla="*/ 523 w 524"/>
                <a:gd name="T15" fmla="*/ 45 h 81"/>
                <a:gd name="T16" fmla="*/ 523 w 524"/>
                <a:gd name="T17" fmla="*/ 37 h 81"/>
                <a:gd name="T18" fmla="*/ 513 w 524"/>
                <a:gd name="T19" fmla="*/ 29 h 81"/>
                <a:gd name="T20" fmla="*/ 492 w 524"/>
                <a:gd name="T21" fmla="*/ 21 h 81"/>
                <a:gd name="T22" fmla="*/ 464 w 524"/>
                <a:gd name="T23" fmla="*/ 15 h 81"/>
                <a:gd name="T24" fmla="*/ 428 w 524"/>
                <a:gd name="T25" fmla="*/ 10 h 81"/>
                <a:gd name="T26" fmla="*/ 387 w 524"/>
                <a:gd name="T27" fmla="*/ 5 h 81"/>
                <a:gd name="T28" fmla="*/ 340 w 524"/>
                <a:gd name="T29" fmla="*/ 2 h 81"/>
                <a:gd name="T30" fmla="*/ 289 w 524"/>
                <a:gd name="T31" fmla="*/ 1 h 81"/>
                <a:gd name="T32" fmla="*/ 235 w 524"/>
                <a:gd name="T33" fmla="*/ 1 h 81"/>
                <a:gd name="T34" fmla="*/ 184 w 524"/>
                <a:gd name="T35" fmla="*/ 2 h 81"/>
                <a:gd name="T36" fmla="*/ 137 w 524"/>
                <a:gd name="T37" fmla="*/ 5 h 81"/>
                <a:gd name="T38" fmla="*/ 95 w 524"/>
                <a:gd name="T39" fmla="*/ 10 h 81"/>
                <a:gd name="T40" fmla="*/ 60 w 524"/>
                <a:gd name="T41" fmla="*/ 15 h 81"/>
                <a:gd name="T42" fmla="*/ 32 w 524"/>
                <a:gd name="T43" fmla="*/ 21 h 81"/>
                <a:gd name="T44" fmla="*/ 12 w 524"/>
                <a:gd name="T45" fmla="*/ 29 h 81"/>
                <a:gd name="T46" fmla="*/ 2 w 524"/>
                <a:gd name="T47" fmla="*/ 37 h 81"/>
                <a:gd name="T48" fmla="*/ 2 w 524"/>
                <a:gd name="T49" fmla="*/ 45 h 81"/>
                <a:gd name="T50" fmla="*/ 12 w 524"/>
                <a:gd name="T51" fmla="*/ 53 h 81"/>
                <a:gd name="T52" fmla="*/ 32 w 524"/>
                <a:gd name="T53" fmla="*/ 60 h 81"/>
                <a:gd name="T54" fmla="*/ 60 w 524"/>
                <a:gd name="T55" fmla="*/ 67 h 81"/>
                <a:gd name="T56" fmla="*/ 95 w 524"/>
                <a:gd name="T57" fmla="*/ 72 h 81"/>
                <a:gd name="T58" fmla="*/ 137 w 524"/>
                <a:gd name="T59" fmla="*/ 77 h 81"/>
                <a:gd name="T60" fmla="*/ 184 w 524"/>
                <a:gd name="T61" fmla="*/ 80 h 81"/>
                <a:gd name="T62" fmla="*/ 235 w 524"/>
                <a:gd name="T63" fmla="*/ 81 h 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24"/>
                <a:gd name="T97" fmla="*/ 0 h 81"/>
                <a:gd name="T98" fmla="*/ 524 w 524"/>
                <a:gd name="T99" fmla="*/ 81 h 8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24" h="81">
                  <a:moveTo>
                    <a:pt x="262" y="81"/>
                  </a:moveTo>
                  <a:lnTo>
                    <a:pt x="289" y="81"/>
                  </a:lnTo>
                  <a:lnTo>
                    <a:pt x="315" y="81"/>
                  </a:lnTo>
                  <a:lnTo>
                    <a:pt x="340" y="80"/>
                  </a:lnTo>
                  <a:lnTo>
                    <a:pt x="364" y="78"/>
                  </a:lnTo>
                  <a:lnTo>
                    <a:pt x="387" y="77"/>
                  </a:lnTo>
                  <a:lnTo>
                    <a:pt x="408" y="74"/>
                  </a:lnTo>
                  <a:lnTo>
                    <a:pt x="428" y="72"/>
                  </a:lnTo>
                  <a:lnTo>
                    <a:pt x="448" y="69"/>
                  </a:lnTo>
                  <a:lnTo>
                    <a:pt x="464" y="67"/>
                  </a:lnTo>
                  <a:lnTo>
                    <a:pt x="479" y="64"/>
                  </a:lnTo>
                  <a:lnTo>
                    <a:pt x="492" y="60"/>
                  </a:lnTo>
                  <a:lnTo>
                    <a:pt x="503" y="57"/>
                  </a:lnTo>
                  <a:lnTo>
                    <a:pt x="513" y="53"/>
                  </a:lnTo>
                  <a:lnTo>
                    <a:pt x="519" y="49"/>
                  </a:lnTo>
                  <a:lnTo>
                    <a:pt x="523" y="45"/>
                  </a:lnTo>
                  <a:lnTo>
                    <a:pt x="524" y="41"/>
                  </a:lnTo>
                  <a:lnTo>
                    <a:pt x="523" y="37"/>
                  </a:lnTo>
                  <a:lnTo>
                    <a:pt x="519" y="33"/>
                  </a:lnTo>
                  <a:lnTo>
                    <a:pt x="513" y="29"/>
                  </a:lnTo>
                  <a:lnTo>
                    <a:pt x="503" y="25"/>
                  </a:lnTo>
                  <a:lnTo>
                    <a:pt x="492" y="21"/>
                  </a:lnTo>
                  <a:lnTo>
                    <a:pt x="479" y="18"/>
                  </a:lnTo>
                  <a:lnTo>
                    <a:pt x="464" y="15"/>
                  </a:lnTo>
                  <a:lnTo>
                    <a:pt x="448" y="12"/>
                  </a:lnTo>
                  <a:lnTo>
                    <a:pt x="428" y="10"/>
                  </a:lnTo>
                  <a:lnTo>
                    <a:pt x="408" y="7"/>
                  </a:lnTo>
                  <a:lnTo>
                    <a:pt x="387" y="5"/>
                  </a:lnTo>
                  <a:lnTo>
                    <a:pt x="364" y="4"/>
                  </a:lnTo>
                  <a:lnTo>
                    <a:pt x="340" y="2"/>
                  </a:lnTo>
                  <a:lnTo>
                    <a:pt x="315" y="1"/>
                  </a:lnTo>
                  <a:lnTo>
                    <a:pt x="289" y="1"/>
                  </a:lnTo>
                  <a:lnTo>
                    <a:pt x="262" y="0"/>
                  </a:lnTo>
                  <a:lnTo>
                    <a:pt x="235" y="1"/>
                  </a:lnTo>
                  <a:lnTo>
                    <a:pt x="209" y="1"/>
                  </a:lnTo>
                  <a:lnTo>
                    <a:pt x="184" y="2"/>
                  </a:lnTo>
                  <a:lnTo>
                    <a:pt x="160" y="4"/>
                  </a:lnTo>
                  <a:lnTo>
                    <a:pt x="137" y="5"/>
                  </a:lnTo>
                  <a:lnTo>
                    <a:pt x="116" y="7"/>
                  </a:lnTo>
                  <a:lnTo>
                    <a:pt x="95" y="10"/>
                  </a:lnTo>
                  <a:lnTo>
                    <a:pt x="77" y="12"/>
                  </a:lnTo>
                  <a:lnTo>
                    <a:pt x="60" y="15"/>
                  </a:lnTo>
                  <a:lnTo>
                    <a:pt x="45" y="18"/>
                  </a:lnTo>
                  <a:lnTo>
                    <a:pt x="32" y="21"/>
                  </a:lnTo>
                  <a:lnTo>
                    <a:pt x="21" y="25"/>
                  </a:lnTo>
                  <a:lnTo>
                    <a:pt x="12" y="29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0" y="41"/>
                  </a:lnTo>
                  <a:lnTo>
                    <a:pt x="2" y="45"/>
                  </a:lnTo>
                  <a:lnTo>
                    <a:pt x="6" y="49"/>
                  </a:lnTo>
                  <a:lnTo>
                    <a:pt x="12" y="53"/>
                  </a:lnTo>
                  <a:lnTo>
                    <a:pt x="21" y="57"/>
                  </a:lnTo>
                  <a:lnTo>
                    <a:pt x="32" y="60"/>
                  </a:lnTo>
                  <a:lnTo>
                    <a:pt x="45" y="64"/>
                  </a:lnTo>
                  <a:lnTo>
                    <a:pt x="60" y="67"/>
                  </a:lnTo>
                  <a:lnTo>
                    <a:pt x="77" y="69"/>
                  </a:lnTo>
                  <a:lnTo>
                    <a:pt x="95" y="72"/>
                  </a:lnTo>
                  <a:lnTo>
                    <a:pt x="116" y="74"/>
                  </a:lnTo>
                  <a:lnTo>
                    <a:pt x="137" y="77"/>
                  </a:lnTo>
                  <a:lnTo>
                    <a:pt x="160" y="78"/>
                  </a:lnTo>
                  <a:lnTo>
                    <a:pt x="184" y="80"/>
                  </a:lnTo>
                  <a:lnTo>
                    <a:pt x="209" y="81"/>
                  </a:lnTo>
                  <a:lnTo>
                    <a:pt x="235" y="81"/>
                  </a:lnTo>
                  <a:lnTo>
                    <a:pt x="262" y="81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2"/>
            <p:cNvSpPr>
              <a:spLocks/>
            </p:cNvSpPr>
            <p:nvPr/>
          </p:nvSpPr>
          <p:spPr bwMode="auto">
            <a:xfrm>
              <a:off x="2928" y="1646"/>
              <a:ext cx="36" cy="396"/>
            </a:xfrm>
            <a:custGeom>
              <a:avLst/>
              <a:gdLst>
                <a:gd name="T0" fmla="*/ 0 w 36"/>
                <a:gd name="T1" fmla="*/ 396 h 396"/>
                <a:gd name="T2" fmla="*/ 5 w 36"/>
                <a:gd name="T3" fmla="*/ 396 h 396"/>
                <a:gd name="T4" fmla="*/ 9 w 36"/>
                <a:gd name="T5" fmla="*/ 396 h 396"/>
                <a:gd name="T6" fmla="*/ 14 w 36"/>
                <a:gd name="T7" fmla="*/ 396 h 396"/>
                <a:gd name="T8" fmla="*/ 18 w 36"/>
                <a:gd name="T9" fmla="*/ 396 h 396"/>
                <a:gd name="T10" fmla="*/ 23 w 36"/>
                <a:gd name="T11" fmla="*/ 396 h 396"/>
                <a:gd name="T12" fmla="*/ 27 w 36"/>
                <a:gd name="T13" fmla="*/ 396 h 396"/>
                <a:gd name="T14" fmla="*/ 32 w 36"/>
                <a:gd name="T15" fmla="*/ 396 h 396"/>
                <a:gd name="T16" fmla="*/ 36 w 36"/>
                <a:gd name="T17" fmla="*/ 395 h 396"/>
                <a:gd name="T18" fmla="*/ 36 w 36"/>
                <a:gd name="T19" fmla="*/ 0 h 396"/>
                <a:gd name="T20" fmla="*/ 0 w 36"/>
                <a:gd name="T21" fmla="*/ 0 h 396"/>
                <a:gd name="T22" fmla="*/ 0 w 36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6"/>
                <a:gd name="T38" fmla="*/ 36 w 36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6">
                  <a:moveTo>
                    <a:pt x="0" y="396"/>
                  </a:moveTo>
                  <a:lnTo>
                    <a:pt x="5" y="396"/>
                  </a:lnTo>
                  <a:lnTo>
                    <a:pt x="9" y="396"/>
                  </a:lnTo>
                  <a:lnTo>
                    <a:pt x="14" y="396"/>
                  </a:lnTo>
                  <a:lnTo>
                    <a:pt x="18" y="396"/>
                  </a:lnTo>
                  <a:lnTo>
                    <a:pt x="23" y="396"/>
                  </a:lnTo>
                  <a:lnTo>
                    <a:pt x="27" y="396"/>
                  </a:lnTo>
                  <a:lnTo>
                    <a:pt x="32" y="396"/>
                  </a:lnTo>
                  <a:lnTo>
                    <a:pt x="36" y="395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3"/>
            <p:cNvSpPr>
              <a:spLocks/>
            </p:cNvSpPr>
            <p:nvPr/>
          </p:nvSpPr>
          <p:spPr bwMode="auto">
            <a:xfrm>
              <a:off x="2964" y="1646"/>
              <a:ext cx="37" cy="395"/>
            </a:xfrm>
            <a:custGeom>
              <a:avLst/>
              <a:gdLst>
                <a:gd name="T0" fmla="*/ 0 w 37"/>
                <a:gd name="T1" fmla="*/ 395 h 395"/>
                <a:gd name="T2" fmla="*/ 5 w 37"/>
                <a:gd name="T3" fmla="*/ 395 h 395"/>
                <a:gd name="T4" fmla="*/ 10 w 37"/>
                <a:gd name="T5" fmla="*/ 395 h 395"/>
                <a:gd name="T6" fmla="*/ 14 w 37"/>
                <a:gd name="T7" fmla="*/ 395 h 395"/>
                <a:gd name="T8" fmla="*/ 19 w 37"/>
                <a:gd name="T9" fmla="*/ 394 h 395"/>
                <a:gd name="T10" fmla="*/ 24 w 37"/>
                <a:gd name="T11" fmla="*/ 394 h 395"/>
                <a:gd name="T12" fmla="*/ 28 w 37"/>
                <a:gd name="T13" fmla="*/ 394 h 395"/>
                <a:gd name="T14" fmla="*/ 33 w 37"/>
                <a:gd name="T15" fmla="*/ 394 h 395"/>
                <a:gd name="T16" fmla="*/ 37 w 37"/>
                <a:gd name="T17" fmla="*/ 393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5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5"/>
                  </a:moveTo>
                  <a:lnTo>
                    <a:pt x="5" y="395"/>
                  </a:lnTo>
                  <a:lnTo>
                    <a:pt x="10" y="395"/>
                  </a:lnTo>
                  <a:lnTo>
                    <a:pt x="14" y="395"/>
                  </a:lnTo>
                  <a:lnTo>
                    <a:pt x="19" y="394"/>
                  </a:lnTo>
                  <a:lnTo>
                    <a:pt x="24" y="394"/>
                  </a:lnTo>
                  <a:lnTo>
                    <a:pt x="28" y="394"/>
                  </a:lnTo>
                  <a:lnTo>
                    <a:pt x="33" y="394"/>
                  </a:lnTo>
                  <a:lnTo>
                    <a:pt x="37" y="39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9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4"/>
            <p:cNvSpPr>
              <a:spLocks/>
            </p:cNvSpPr>
            <p:nvPr/>
          </p:nvSpPr>
          <p:spPr bwMode="auto">
            <a:xfrm>
              <a:off x="2983" y="1646"/>
              <a:ext cx="37" cy="395"/>
            </a:xfrm>
            <a:custGeom>
              <a:avLst/>
              <a:gdLst>
                <a:gd name="T0" fmla="*/ 0 w 37"/>
                <a:gd name="T1" fmla="*/ 395 h 395"/>
                <a:gd name="T2" fmla="*/ 5 w 37"/>
                <a:gd name="T3" fmla="*/ 394 h 395"/>
                <a:gd name="T4" fmla="*/ 9 w 37"/>
                <a:gd name="T5" fmla="*/ 394 h 395"/>
                <a:gd name="T6" fmla="*/ 14 w 37"/>
                <a:gd name="T7" fmla="*/ 394 h 395"/>
                <a:gd name="T8" fmla="*/ 18 w 37"/>
                <a:gd name="T9" fmla="*/ 393 h 395"/>
                <a:gd name="T10" fmla="*/ 23 w 37"/>
                <a:gd name="T11" fmla="*/ 393 h 395"/>
                <a:gd name="T12" fmla="*/ 27 w 37"/>
                <a:gd name="T13" fmla="*/ 393 h 395"/>
                <a:gd name="T14" fmla="*/ 32 w 37"/>
                <a:gd name="T15" fmla="*/ 393 h 395"/>
                <a:gd name="T16" fmla="*/ 37 w 37"/>
                <a:gd name="T17" fmla="*/ 392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5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5"/>
                  </a:moveTo>
                  <a:lnTo>
                    <a:pt x="5" y="394"/>
                  </a:lnTo>
                  <a:lnTo>
                    <a:pt x="9" y="394"/>
                  </a:lnTo>
                  <a:lnTo>
                    <a:pt x="14" y="394"/>
                  </a:lnTo>
                  <a:lnTo>
                    <a:pt x="18" y="393"/>
                  </a:lnTo>
                  <a:lnTo>
                    <a:pt x="23" y="393"/>
                  </a:lnTo>
                  <a:lnTo>
                    <a:pt x="27" y="393"/>
                  </a:lnTo>
                  <a:lnTo>
                    <a:pt x="32" y="393"/>
                  </a:lnTo>
                  <a:lnTo>
                    <a:pt x="37" y="39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4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5"/>
            <p:cNvSpPr>
              <a:spLocks/>
            </p:cNvSpPr>
            <p:nvPr/>
          </p:nvSpPr>
          <p:spPr bwMode="auto">
            <a:xfrm>
              <a:off x="3001" y="1646"/>
              <a:ext cx="37" cy="393"/>
            </a:xfrm>
            <a:custGeom>
              <a:avLst/>
              <a:gdLst>
                <a:gd name="T0" fmla="*/ 0 w 37"/>
                <a:gd name="T1" fmla="*/ 393 h 393"/>
                <a:gd name="T2" fmla="*/ 4 w 37"/>
                <a:gd name="T3" fmla="*/ 393 h 393"/>
                <a:gd name="T4" fmla="*/ 9 w 37"/>
                <a:gd name="T5" fmla="*/ 393 h 393"/>
                <a:gd name="T6" fmla="*/ 14 w 37"/>
                <a:gd name="T7" fmla="*/ 393 h 393"/>
                <a:gd name="T8" fmla="*/ 19 w 37"/>
                <a:gd name="T9" fmla="*/ 392 h 393"/>
                <a:gd name="T10" fmla="*/ 24 w 37"/>
                <a:gd name="T11" fmla="*/ 392 h 393"/>
                <a:gd name="T12" fmla="*/ 28 w 37"/>
                <a:gd name="T13" fmla="*/ 391 h 393"/>
                <a:gd name="T14" fmla="*/ 33 w 37"/>
                <a:gd name="T15" fmla="*/ 391 h 393"/>
                <a:gd name="T16" fmla="*/ 37 w 37"/>
                <a:gd name="T17" fmla="*/ 391 h 393"/>
                <a:gd name="T18" fmla="*/ 37 w 37"/>
                <a:gd name="T19" fmla="*/ 0 h 393"/>
                <a:gd name="T20" fmla="*/ 0 w 37"/>
                <a:gd name="T21" fmla="*/ 0 h 393"/>
                <a:gd name="T22" fmla="*/ 0 w 37"/>
                <a:gd name="T23" fmla="*/ 393 h 3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3"/>
                <a:gd name="T38" fmla="*/ 37 w 37"/>
                <a:gd name="T39" fmla="*/ 393 h 3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3">
                  <a:moveTo>
                    <a:pt x="0" y="393"/>
                  </a:moveTo>
                  <a:lnTo>
                    <a:pt x="4" y="393"/>
                  </a:lnTo>
                  <a:lnTo>
                    <a:pt x="9" y="393"/>
                  </a:lnTo>
                  <a:lnTo>
                    <a:pt x="14" y="393"/>
                  </a:lnTo>
                  <a:lnTo>
                    <a:pt x="19" y="392"/>
                  </a:lnTo>
                  <a:lnTo>
                    <a:pt x="24" y="392"/>
                  </a:lnTo>
                  <a:lnTo>
                    <a:pt x="28" y="391"/>
                  </a:lnTo>
                  <a:lnTo>
                    <a:pt x="33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FEF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96"/>
            <p:cNvSpPr>
              <a:spLocks/>
            </p:cNvSpPr>
            <p:nvPr/>
          </p:nvSpPr>
          <p:spPr bwMode="auto">
            <a:xfrm>
              <a:off x="3019" y="1646"/>
              <a:ext cx="37" cy="392"/>
            </a:xfrm>
            <a:custGeom>
              <a:avLst/>
              <a:gdLst>
                <a:gd name="T0" fmla="*/ 0 w 37"/>
                <a:gd name="T1" fmla="*/ 392 h 392"/>
                <a:gd name="T2" fmla="*/ 5 w 37"/>
                <a:gd name="T3" fmla="*/ 392 h 392"/>
                <a:gd name="T4" fmla="*/ 10 w 37"/>
                <a:gd name="T5" fmla="*/ 391 h 392"/>
                <a:gd name="T6" fmla="*/ 15 w 37"/>
                <a:gd name="T7" fmla="*/ 391 h 392"/>
                <a:gd name="T8" fmla="*/ 19 w 37"/>
                <a:gd name="T9" fmla="*/ 391 h 392"/>
                <a:gd name="T10" fmla="*/ 24 w 37"/>
                <a:gd name="T11" fmla="*/ 390 h 392"/>
                <a:gd name="T12" fmla="*/ 28 w 37"/>
                <a:gd name="T13" fmla="*/ 390 h 392"/>
                <a:gd name="T14" fmla="*/ 33 w 37"/>
                <a:gd name="T15" fmla="*/ 389 h 392"/>
                <a:gd name="T16" fmla="*/ 37 w 37"/>
                <a:gd name="T17" fmla="*/ 389 h 392"/>
                <a:gd name="T18" fmla="*/ 37 w 37"/>
                <a:gd name="T19" fmla="*/ 0 h 392"/>
                <a:gd name="T20" fmla="*/ 0 w 37"/>
                <a:gd name="T21" fmla="*/ 0 h 392"/>
                <a:gd name="T22" fmla="*/ 0 w 37"/>
                <a:gd name="T23" fmla="*/ 392 h 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2"/>
                <a:gd name="T38" fmla="*/ 37 w 37"/>
                <a:gd name="T39" fmla="*/ 392 h 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2">
                  <a:moveTo>
                    <a:pt x="0" y="392"/>
                  </a:moveTo>
                  <a:lnTo>
                    <a:pt x="5" y="392"/>
                  </a:lnTo>
                  <a:lnTo>
                    <a:pt x="10" y="391"/>
                  </a:lnTo>
                  <a:lnTo>
                    <a:pt x="15" y="391"/>
                  </a:lnTo>
                  <a:lnTo>
                    <a:pt x="19" y="391"/>
                  </a:lnTo>
                  <a:lnTo>
                    <a:pt x="24" y="390"/>
                  </a:lnTo>
                  <a:lnTo>
                    <a:pt x="28" y="390"/>
                  </a:lnTo>
                  <a:lnTo>
                    <a:pt x="33" y="389"/>
                  </a:lnTo>
                  <a:lnTo>
                    <a:pt x="37" y="38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FFEA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97"/>
            <p:cNvSpPr>
              <a:spLocks/>
            </p:cNvSpPr>
            <p:nvPr/>
          </p:nvSpPr>
          <p:spPr bwMode="auto">
            <a:xfrm>
              <a:off x="3037" y="1646"/>
              <a:ext cx="37" cy="391"/>
            </a:xfrm>
            <a:custGeom>
              <a:avLst/>
              <a:gdLst>
                <a:gd name="T0" fmla="*/ 0 w 37"/>
                <a:gd name="T1" fmla="*/ 391 h 391"/>
                <a:gd name="T2" fmla="*/ 5 w 37"/>
                <a:gd name="T3" fmla="*/ 390 h 391"/>
                <a:gd name="T4" fmla="*/ 10 w 37"/>
                <a:gd name="T5" fmla="*/ 390 h 391"/>
                <a:gd name="T6" fmla="*/ 15 w 37"/>
                <a:gd name="T7" fmla="*/ 389 h 391"/>
                <a:gd name="T8" fmla="*/ 20 w 37"/>
                <a:gd name="T9" fmla="*/ 389 h 391"/>
                <a:gd name="T10" fmla="*/ 24 w 37"/>
                <a:gd name="T11" fmla="*/ 388 h 391"/>
                <a:gd name="T12" fmla="*/ 29 w 37"/>
                <a:gd name="T13" fmla="*/ 388 h 391"/>
                <a:gd name="T14" fmla="*/ 33 w 37"/>
                <a:gd name="T15" fmla="*/ 387 h 391"/>
                <a:gd name="T16" fmla="*/ 37 w 37"/>
                <a:gd name="T17" fmla="*/ 386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91 h 3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1"/>
                <a:gd name="T38" fmla="*/ 37 w 37"/>
                <a:gd name="T39" fmla="*/ 391 h 3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1">
                  <a:moveTo>
                    <a:pt x="0" y="391"/>
                  </a:moveTo>
                  <a:lnTo>
                    <a:pt x="5" y="390"/>
                  </a:lnTo>
                  <a:lnTo>
                    <a:pt x="10" y="390"/>
                  </a:lnTo>
                  <a:lnTo>
                    <a:pt x="15" y="389"/>
                  </a:lnTo>
                  <a:lnTo>
                    <a:pt x="20" y="389"/>
                  </a:lnTo>
                  <a:lnTo>
                    <a:pt x="24" y="388"/>
                  </a:lnTo>
                  <a:lnTo>
                    <a:pt x="29" y="388"/>
                  </a:lnTo>
                  <a:lnTo>
                    <a:pt x="33" y="387"/>
                  </a:lnTo>
                  <a:lnTo>
                    <a:pt x="37" y="38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98"/>
            <p:cNvSpPr>
              <a:spLocks/>
            </p:cNvSpPr>
            <p:nvPr/>
          </p:nvSpPr>
          <p:spPr bwMode="auto">
            <a:xfrm>
              <a:off x="3056" y="1646"/>
              <a:ext cx="37" cy="389"/>
            </a:xfrm>
            <a:custGeom>
              <a:avLst/>
              <a:gdLst>
                <a:gd name="T0" fmla="*/ 0 w 37"/>
                <a:gd name="T1" fmla="*/ 389 h 389"/>
                <a:gd name="T2" fmla="*/ 5 w 37"/>
                <a:gd name="T3" fmla="*/ 388 h 389"/>
                <a:gd name="T4" fmla="*/ 10 w 37"/>
                <a:gd name="T5" fmla="*/ 388 h 389"/>
                <a:gd name="T6" fmla="*/ 14 w 37"/>
                <a:gd name="T7" fmla="*/ 387 h 389"/>
                <a:gd name="T8" fmla="*/ 20 w 37"/>
                <a:gd name="T9" fmla="*/ 386 h 389"/>
                <a:gd name="T10" fmla="*/ 24 w 37"/>
                <a:gd name="T11" fmla="*/ 386 h 389"/>
                <a:gd name="T12" fmla="*/ 28 w 37"/>
                <a:gd name="T13" fmla="*/ 385 h 389"/>
                <a:gd name="T14" fmla="*/ 32 w 37"/>
                <a:gd name="T15" fmla="*/ 384 h 389"/>
                <a:gd name="T16" fmla="*/ 37 w 37"/>
                <a:gd name="T17" fmla="*/ 384 h 389"/>
                <a:gd name="T18" fmla="*/ 37 w 37"/>
                <a:gd name="T19" fmla="*/ 0 h 389"/>
                <a:gd name="T20" fmla="*/ 0 w 37"/>
                <a:gd name="T21" fmla="*/ 0 h 389"/>
                <a:gd name="T22" fmla="*/ 0 w 37"/>
                <a:gd name="T23" fmla="*/ 38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9"/>
                <a:gd name="T38" fmla="*/ 37 w 37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9">
                  <a:moveTo>
                    <a:pt x="0" y="389"/>
                  </a:moveTo>
                  <a:lnTo>
                    <a:pt x="5" y="388"/>
                  </a:lnTo>
                  <a:lnTo>
                    <a:pt x="10" y="388"/>
                  </a:lnTo>
                  <a:lnTo>
                    <a:pt x="14" y="387"/>
                  </a:lnTo>
                  <a:lnTo>
                    <a:pt x="20" y="386"/>
                  </a:lnTo>
                  <a:lnTo>
                    <a:pt x="24" y="386"/>
                  </a:lnTo>
                  <a:lnTo>
                    <a:pt x="28" y="385"/>
                  </a:lnTo>
                  <a:lnTo>
                    <a:pt x="32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FFDD7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99"/>
            <p:cNvSpPr>
              <a:spLocks/>
            </p:cNvSpPr>
            <p:nvPr/>
          </p:nvSpPr>
          <p:spPr bwMode="auto">
            <a:xfrm>
              <a:off x="3074" y="1646"/>
              <a:ext cx="37" cy="386"/>
            </a:xfrm>
            <a:custGeom>
              <a:avLst/>
              <a:gdLst>
                <a:gd name="T0" fmla="*/ 0 w 37"/>
                <a:gd name="T1" fmla="*/ 386 h 386"/>
                <a:gd name="T2" fmla="*/ 5 w 37"/>
                <a:gd name="T3" fmla="*/ 386 h 386"/>
                <a:gd name="T4" fmla="*/ 10 w 37"/>
                <a:gd name="T5" fmla="*/ 385 h 386"/>
                <a:gd name="T6" fmla="*/ 15 w 37"/>
                <a:gd name="T7" fmla="*/ 384 h 386"/>
                <a:gd name="T8" fmla="*/ 20 w 37"/>
                <a:gd name="T9" fmla="*/ 383 h 386"/>
                <a:gd name="T10" fmla="*/ 24 w 37"/>
                <a:gd name="T11" fmla="*/ 383 h 386"/>
                <a:gd name="T12" fmla="*/ 28 w 37"/>
                <a:gd name="T13" fmla="*/ 382 h 386"/>
                <a:gd name="T14" fmla="*/ 33 w 37"/>
                <a:gd name="T15" fmla="*/ 382 h 386"/>
                <a:gd name="T16" fmla="*/ 37 w 37"/>
                <a:gd name="T17" fmla="*/ 381 h 386"/>
                <a:gd name="T18" fmla="*/ 37 w 37"/>
                <a:gd name="T19" fmla="*/ 0 h 386"/>
                <a:gd name="T20" fmla="*/ 0 w 37"/>
                <a:gd name="T21" fmla="*/ 0 h 386"/>
                <a:gd name="T22" fmla="*/ 0 w 37"/>
                <a:gd name="T23" fmla="*/ 386 h 3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6"/>
                <a:gd name="T38" fmla="*/ 37 w 37"/>
                <a:gd name="T39" fmla="*/ 386 h 3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6">
                  <a:moveTo>
                    <a:pt x="0" y="386"/>
                  </a:moveTo>
                  <a:lnTo>
                    <a:pt x="5" y="386"/>
                  </a:lnTo>
                  <a:lnTo>
                    <a:pt x="10" y="385"/>
                  </a:lnTo>
                  <a:lnTo>
                    <a:pt x="15" y="384"/>
                  </a:lnTo>
                  <a:lnTo>
                    <a:pt x="20" y="383"/>
                  </a:lnTo>
                  <a:lnTo>
                    <a:pt x="24" y="383"/>
                  </a:lnTo>
                  <a:lnTo>
                    <a:pt x="28" y="382"/>
                  </a:lnTo>
                  <a:lnTo>
                    <a:pt x="33" y="382"/>
                  </a:lnTo>
                  <a:lnTo>
                    <a:pt x="37" y="38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rgbClr val="FFD8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0"/>
            <p:cNvSpPr>
              <a:spLocks/>
            </p:cNvSpPr>
            <p:nvPr/>
          </p:nvSpPr>
          <p:spPr bwMode="auto">
            <a:xfrm>
              <a:off x="3093" y="1646"/>
              <a:ext cx="36" cy="384"/>
            </a:xfrm>
            <a:custGeom>
              <a:avLst/>
              <a:gdLst>
                <a:gd name="T0" fmla="*/ 0 w 36"/>
                <a:gd name="T1" fmla="*/ 384 h 384"/>
                <a:gd name="T2" fmla="*/ 4 w 36"/>
                <a:gd name="T3" fmla="*/ 383 h 384"/>
                <a:gd name="T4" fmla="*/ 10 w 36"/>
                <a:gd name="T5" fmla="*/ 382 h 384"/>
                <a:gd name="T6" fmla="*/ 15 w 36"/>
                <a:gd name="T7" fmla="*/ 382 h 384"/>
                <a:gd name="T8" fmla="*/ 19 w 36"/>
                <a:gd name="T9" fmla="*/ 380 h 384"/>
                <a:gd name="T10" fmla="*/ 24 w 36"/>
                <a:gd name="T11" fmla="*/ 379 h 384"/>
                <a:gd name="T12" fmla="*/ 28 w 36"/>
                <a:gd name="T13" fmla="*/ 379 h 384"/>
                <a:gd name="T14" fmla="*/ 32 w 36"/>
                <a:gd name="T15" fmla="*/ 377 h 384"/>
                <a:gd name="T16" fmla="*/ 36 w 36"/>
                <a:gd name="T17" fmla="*/ 376 h 384"/>
                <a:gd name="T18" fmla="*/ 36 w 36"/>
                <a:gd name="T19" fmla="*/ 0 h 384"/>
                <a:gd name="T20" fmla="*/ 0 w 36"/>
                <a:gd name="T21" fmla="*/ 0 h 384"/>
                <a:gd name="T22" fmla="*/ 0 w 36"/>
                <a:gd name="T23" fmla="*/ 384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84"/>
                <a:gd name="T38" fmla="*/ 36 w 36"/>
                <a:gd name="T39" fmla="*/ 384 h 3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84">
                  <a:moveTo>
                    <a:pt x="0" y="384"/>
                  </a:moveTo>
                  <a:lnTo>
                    <a:pt x="4" y="383"/>
                  </a:lnTo>
                  <a:lnTo>
                    <a:pt x="10" y="382"/>
                  </a:lnTo>
                  <a:lnTo>
                    <a:pt x="15" y="382"/>
                  </a:lnTo>
                  <a:lnTo>
                    <a:pt x="19" y="380"/>
                  </a:lnTo>
                  <a:lnTo>
                    <a:pt x="24" y="379"/>
                  </a:lnTo>
                  <a:lnTo>
                    <a:pt x="28" y="379"/>
                  </a:lnTo>
                  <a:lnTo>
                    <a:pt x="32" y="377"/>
                  </a:lnTo>
                  <a:lnTo>
                    <a:pt x="36" y="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D3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1"/>
            <p:cNvSpPr>
              <a:spLocks/>
            </p:cNvSpPr>
            <p:nvPr/>
          </p:nvSpPr>
          <p:spPr bwMode="auto">
            <a:xfrm>
              <a:off x="3111" y="1646"/>
              <a:ext cx="37" cy="381"/>
            </a:xfrm>
            <a:custGeom>
              <a:avLst/>
              <a:gdLst>
                <a:gd name="T0" fmla="*/ 0 w 37"/>
                <a:gd name="T1" fmla="*/ 381 h 381"/>
                <a:gd name="T2" fmla="*/ 6 w 37"/>
                <a:gd name="T3" fmla="*/ 379 h 381"/>
                <a:gd name="T4" fmla="*/ 11 w 37"/>
                <a:gd name="T5" fmla="*/ 379 h 381"/>
                <a:gd name="T6" fmla="*/ 16 w 37"/>
                <a:gd name="T7" fmla="*/ 377 h 381"/>
                <a:gd name="T8" fmla="*/ 21 w 37"/>
                <a:gd name="T9" fmla="*/ 376 h 381"/>
                <a:gd name="T10" fmla="*/ 25 w 37"/>
                <a:gd name="T11" fmla="*/ 375 h 381"/>
                <a:gd name="T12" fmla="*/ 30 w 37"/>
                <a:gd name="T13" fmla="*/ 374 h 381"/>
                <a:gd name="T14" fmla="*/ 33 w 37"/>
                <a:gd name="T15" fmla="*/ 372 h 381"/>
                <a:gd name="T16" fmla="*/ 37 w 37"/>
                <a:gd name="T17" fmla="*/ 371 h 381"/>
                <a:gd name="T18" fmla="*/ 37 w 37"/>
                <a:gd name="T19" fmla="*/ 0 h 381"/>
                <a:gd name="T20" fmla="*/ 0 w 37"/>
                <a:gd name="T21" fmla="*/ 0 h 381"/>
                <a:gd name="T22" fmla="*/ 0 w 37"/>
                <a:gd name="T23" fmla="*/ 381 h 3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1"/>
                <a:gd name="T38" fmla="*/ 37 w 37"/>
                <a:gd name="T39" fmla="*/ 381 h 3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1">
                  <a:moveTo>
                    <a:pt x="0" y="381"/>
                  </a:moveTo>
                  <a:lnTo>
                    <a:pt x="6" y="379"/>
                  </a:lnTo>
                  <a:lnTo>
                    <a:pt x="11" y="379"/>
                  </a:lnTo>
                  <a:lnTo>
                    <a:pt x="16" y="377"/>
                  </a:lnTo>
                  <a:lnTo>
                    <a:pt x="21" y="376"/>
                  </a:lnTo>
                  <a:lnTo>
                    <a:pt x="25" y="375"/>
                  </a:lnTo>
                  <a:lnTo>
                    <a:pt x="30" y="374"/>
                  </a:lnTo>
                  <a:lnTo>
                    <a:pt x="33" y="372"/>
                  </a:lnTo>
                  <a:lnTo>
                    <a:pt x="37" y="37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FFC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2"/>
            <p:cNvSpPr>
              <a:spLocks/>
            </p:cNvSpPr>
            <p:nvPr/>
          </p:nvSpPr>
          <p:spPr bwMode="auto">
            <a:xfrm>
              <a:off x="3129" y="1646"/>
              <a:ext cx="37" cy="376"/>
            </a:xfrm>
            <a:custGeom>
              <a:avLst/>
              <a:gdLst>
                <a:gd name="T0" fmla="*/ 0 w 37"/>
                <a:gd name="T1" fmla="*/ 376 h 376"/>
                <a:gd name="T2" fmla="*/ 8 w 37"/>
                <a:gd name="T3" fmla="*/ 374 h 376"/>
                <a:gd name="T4" fmla="*/ 16 w 37"/>
                <a:gd name="T5" fmla="*/ 372 h 376"/>
                <a:gd name="T6" fmla="*/ 23 w 37"/>
                <a:gd name="T7" fmla="*/ 369 h 376"/>
                <a:gd name="T8" fmla="*/ 27 w 37"/>
                <a:gd name="T9" fmla="*/ 367 h 376"/>
                <a:gd name="T10" fmla="*/ 32 w 37"/>
                <a:gd name="T11" fmla="*/ 364 h 376"/>
                <a:gd name="T12" fmla="*/ 35 w 37"/>
                <a:gd name="T13" fmla="*/ 361 h 376"/>
                <a:gd name="T14" fmla="*/ 37 w 37"/>
                <a:gd name="T15" fmla="*/ 359 h 376"/>
                <a:gd name="T16" fmla="*/ 37 w 37"/>
                <a:gd name="T17" fmla="*/ 356 h 376"/>
                <a:gd name="T18" fmla="*/ 37 w 37"/>
                <a:gd name="T19" fmla="*/ 0 h 376"/>
                <a:gd name="T20" fmla="*/ 0 w 37"/>
                <a:gd name="T21" fmla="*/ 0 h 376"/>
                <a:gd name="T22" fmla="*/ 0 w 37"/>
                <a:gd name="T23" fmla="*/ 376 h 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76"/>
                <a:gd name="T38" fmla="*/ 37 w 37"/>
                <a:gd name="T39" fmla="*/ 376 h 3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76">
                  <a:moveTo>
                    <a:pt x="0" y="376"/>
                  </a:moveTo>
                  <a:lnTo>
                    <a:pt x="8" y="374"/>
                  </a:lnTo>
                  <a:lnTo>
                    <a:pt x="16" y="372"/>
                  </a:lnTo>
                  <a:lnTo>
                    <a:pt x="23" y="369"/>
                  </a:lnTo>
                  <a:lnTo>
                    <a:pt x="27" y="367"/>
                  </a:lnTo>
                  <a:lnTo>
                    <a:pt x="32" y="364"/>
                  </a:lnTo>
                  <a:lnTo>
                    <a:pt x="35" y="361"/>
                  </a:lnTo>
                  <a:lnTo>
                    <a:pt x="37" y="359"/>
                  </a:lnTo>
                  <a:lnTo>
                    <a:pt x="37" y="35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FFC9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3"/>
            <p:cNvSpPr>
              <a:spLocks/>
            </p:cNvSpPr>
            <p:nvPr/>
          </p:nvSpPr>
          <p:spPr bwMode="auto">
            <a:xfrm>
              <a:off x="2909" y="1646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5 w 37"/>
                <a:gd name="T3" fmla="*/ 396 h 396"/>
                <a:gd name="T4" fmla="*/ 10 w 37"/>
                <a:gd name="T5" fmla="*/ 396 h 396"/>
                <a:gd name="T6" fmla="*/ 14 w 37"/>
                <a:gd name="T7" fmla="*/ 396 h 396"/>
                <a:gd name="T8" fmla="*/ 19 w 37"/>
                <a:gd name="T9" fmla="*/ 396 h 396"/>
                <a:gd name="T10" fmla="*/ 24 w 37"/>
                <a:gd name="T11" fmla="*/ 396 h 396"/>
                <a:gd name="T12" fmla="*/ 28 w 37"/>
                <a:gd name="T13" fmla="*/ 396 h 396"/>
                <a:gd name="T14" fmla="*/ 33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6"/>
                  </a:moveTo>
                  <a:lnTo>
                    <a:pt x="5" y="396"/>
                  </a:lnTo>
                  <a:lnTo>
                    <a:pt x="10" y="396"/>
                  </a:lnTo>
                  <a:lnTo>
                    <a:pt x="14" y="396"/>
                  </a:lnTo>
                  <a:lnTo>
                    <a:pt x="19" y="396"/>
                  </a:lnTo>
                  <a:lnTo>
                    <a:pt x="24" y="396"/>
                  </a:lnTo>
                  <a:lnTo>
                    <a:pt x="28" y="396"/>
                  </a:lnTo>
                  <a:lnTo>
                    <a:pt x="33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4"/>
            <p:cNvSpPr>
              <a:spLocks/>
            </p:cNvSpPr>
            <p:nvPr/>
          </p:nvSpPr>
          <p:spPr bwMode="auto">
            <a:xfrm>
              <a:off x="2891" y="1646"/>
              <a:ext cx="36" cy="396"/>
            </a:xfrm>
            <a:custGeom>
              <a:avLst/>
              <a:gdLst>
                <a:gd name="T0" fmla="*/ 0 w 36"/>
                <a:gd name="T1" fmla="*/ 396 h 396"/>
                <a:gd name="T2" fmla="*/ 3 w 36"/>
                <a:gd name="T3" fmla="*/ 396 h 396"/>
                <a:gd name="T4" fmla="*/ 7 w 36"/>
                <a:gd name="T5" fmla="*/ 396 h 396"/>
                <a:gd name="T6" fmla="*/ 10 w 36"/>
                <a:gd name="T7" fmla="*/ 396 h 396"/>
                <a:gd name="T8" fmla="*/ 13 w 36"/>
                <a:gd name="T9" fmla="*/ 396 h 396"/>
                <a:gd name="T10" fmla="*/ 16 w 36"/>
                <a:gd name="T11" fmla="*/ 396 h 396"/>
                <a:gd name="T12" fmla="*/ 19 w 36"/>
                <a:gd name="T13" fmla="*/ 396 h 396"/>
                <a:gd name="T14" fmla="*/ 22 w 36"/>
                <a:gd name="T15" fmla="*/ 396 h 396"/>
                <a:gd name="T16" fmla="*/ 25 w 36"/>
                <a:gd name="T17" fmla="*/ 396 h 396"/>
                <a:gd name="T18" fmla="*/ 28 w 36"/>
                <a:gd name="T19" fmla="*/ 396 h 396"/>
                <a:gd name="T20" fmla="*/ 31 w 36"/>
                <a:gd name="T21" fmla="*/ 396 h 396"/>
                <a:gd name="T22" fmla="*/ 34 w 36"/>
                <a:gd name="T23" fmla="*/ 396 h 396"/>
                <a:gd name="T24" fmla="*/ 36 w 36"/>
                <a:gd name="T25" fmla="*/ 396 h 396"/>
                <a:gd name="T26" fmla="*/ 36 w 36"/>
                <a:gd name="T27" fmla="*/ 0 h 396"/>
                <a:gd name="T28" fmla="*/ 0 w 36"/>
                <a:gd name="T29" fmla="*/ 0 h 396"/>
                <a:gd name="T30" fmla="*/ 0 w 36"/>
                <a:gd name="T31" fmla="*/ 396 h 39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"/>
                <a:gd name="T49" fmla="*/ 0 h 396"/>
                <a:gd name="T50" fmla="*/ 36 w 36"/>
                <a:gd name="T51" fmla="*/ 396 h 39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" h="396">
                  <a:moveTo>
                    <a:pt x="0" y="396"/>
                  </a:moveTo>
                  <a:lnTo>
                    <a:pt x="3" y="396"/>
                  </a:lnTo>
                  <a:lnTo>
                    <a:pt x="7" y="396"/>
                  </a:lnTo>
                  <a:lnTo>
                    <a:pt x="10" y="396"/>
                  </a:lnTo>
                  <a:lnTo>
                    <a:pt x="13" y="396"/>
                  </a:lnTo>
                  <a:lnTo>
                    <a:pt x="16" y="396"/>
                  </a:lnTo>
                  <a:lnTo>
                    <a:pt x="19" y="396"/>
                  </a:lnTo>
                  <a:lnTo>
                    <a:pt x="22" y="396"/>
                  </a:lnTo>
                  <a:lnTo>
                    <a:pt x="25" y="396"/>
                  </a:lnTo>
                  <a:lnTo>
                    <a:pt x="28" y="396"/>
                  </a:lnTo>
                  <a:lnTo>
                    <a:pt x="31" y="396"/>
                  </a:lnTo>
                  <a:lnTo>
                    <a:pt x="34" y="396"/>
                  </a:lnTo>
                  <a:lnTo>
                    <a:pt x="36" y="39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7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5"/>
            <p:cNvSpPr>
              <a:spLocks/>
            </p:cNvSpPr>
            <p:nvPr/>
          </p:nvSpPr>
          <p:spPr bwMode="auto">
            <a:xfrm>
              <a:off x="2872" y="1646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4 w 37"/>
                <a:gd name="T3" fmla="*/ 396 h 396"/>
                <a:gd name="T4" fmla="*/ 8 w 37"/>
                <a:gd name="T5" fmla="*/ 396 h 396"/>
                <a:gd name="T6" fmla="*/ 12 w 37"/>
                <a:gd name="T7" fmla="*/ 396 h 396"/>
                <a:gd name="T8" fmla="*/ 16 w 37"/>
                <a:gd name="T9" fmla="*/ 396 h 396"/>
                <a:gd name="T10" fmla="*/ 21 w 37"/>
                <a:gd name="T11" fmla="*/ 396 h 396"/>
                <a:gd name="T12" fmla="*/ 24 w 37"/>
                <a:gd name="T13" fmla="*/ 396 h 396"/>
                <a:gd name="T14" fmla="*/ 29 w 37"/>
                <a:gd name="T15" fmla="*/ 396 h 396"/>
                <a:gd name="T16" fmla="*/ 32 w 37"/>
                <a:gd name="T17" fmla="*/ 396 h 396"/>
                <a:gd name="T18" fmla="*/ 33 w 37"/>
                <a:gd name="T19" fmla="*/ 396 h 396"/>
                <a:gd name="T20" fmla="*/ 35 w 37"/>
                <a:gd name="T21" fmla="*/ 396 h 396"/>
                <a:gd name="T22" fmla="*/ 36 w 37"/>
                <a:gd name="T23" fmla="*/ 396 h 396"/>
                <a:gd name="T24" fmla="*/ 37 w 37"/>
                <a:gd name="T25" fmla="*/ 396 h 396"/>
                <a:gd name="T26" fmla="*/ 37 w 37"/>
                <a:gd name="T27" fmla="*/ 0 h 396"/>
                <a:gd name="T28" fmla="*/ 0 w 37"/>
                <a:gd name="T29" fmla="*/ 0 h 396"/>
                <a:gd name="T30" fmla="*/ 0 w 37"/>
                <a:gd name="T31" fmla="*/ 396 h 39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396"/>
                <a:gd name="T50" fmla="*/ 37 w 37"/>
                <a:gd name="T51" fmla="*/ 396 h 39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396">
                  <a:moveTo>
                    <a:pt x="0" y="396"/>
                  </a:moveTo>
                  <a:lnTo>
                    <a:pt x="4" y="396"/>
                  </a:lnTo>
                  <a:lnTo>
                    <a:pt x="8" y="396"/>
                  </a:lnTo>
                  <a:lnTo>
                    <a:pt x="12" y="396"/>
                  </a:lnTo>
                  <a:lnTo>
                    <a:pt x="16" y="396"/>
                  </a:lnTo>
                  <a:lnTo>
                    <a:pt x="21" y="396"/>
                  </a:lnTo>
                  <a:lnTo>
                    <a:pt x="24" y="396"/>
                  </a:lnTo>
                  <a:lnTo>
                    <a:pt x="29" y="396"/>
                  </a:lnTo>
                  <a:lnTo>
                    <a:pt x="32" y="396"/>
                  </a:lnTo>
                  <a:lnTo>
                    <a:pt x="33" y="396"/>
                  </a:lnTo>
                  <a:lnTo>
                    <a:pt x="35" y="396"/>
                  </a:lnTo>
                  <a:lnTo>
                    <a:pt x="36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4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06"/>
            <p:cNvSpPr>
              <a:spLocks/>
            </p:cNvSpPr>
            <p:nvPr/>
          </p:nvSpPr>
          <p:spPr bwMode="auto">
            <a:xfrm>
              <a:off x="2854" y="1646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5 w 37"/>
                <a:gd name="T3" fmla="*/ 396 h 396"/>
                <a:gd name="T4" fmla="*/ 9 w 37"/>
                <a:gd name="T5" fmla="*/ 396 h 396"/>
                <a:gd name="T6" fmla="*/ 14 w 37"/>
                <a:gd name="T7" fmla="*/ 396 h 396"/>
                <a:gd name="T8" fmla="*/ 18 w 37"/>
                <a:gd name="T9" fmla="*/ 396 h 396"/>
                <a:gd name="T10" fmla="*/ 23 w 37"/>
                <a:gd name="T11" fmla="*/ 396 h 396"/>
                <a:gd name="T12" fmla="*/ 28 w 37"/>
                <a:gd name="T13" fmla="*/ 396 h 396"/>
                <a:gd name="T14" fmla="*/ 32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6"/>
                  </a:moveTo>
                  <a:lnTo>
                    <a:pt x="5" y="396"/>
                  </a:lnTo>
                  <a:lnTo>
                    <a:pt x="9" y="396"/>
                  </a:lnTo>
                  <a:lnTo>
                    <a:pt x="14" y="396"/>
                  </a:lnTo>
                  <a:lnTo>
                    <a:pt x="18" y="396"/>
                  </a:lnTo>
                  <a:lnTo>
                    <a:pt x="23" y="396"/>
                  </a:lnTo>
                  <a:lnTo>
                    <a:pt x="28" y="396"/>
                  </a:lnTo>
                  <a:lnTo>
                    <a:pt x="32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E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07"/>
            <p:cNvSpPr>
              <a:spLocks/>
            </p:cNvSpPr>
            <p:nvPr/>
          </p:nvSpPr>
          <p:spPr bwMode="auto">
            <a:xfrm>
              <a:off x="2836" y="1646"/>
              <a:ext cx="36" cy="396"/>
            </a:xfrm>
            <a:custGeom>
              <a:avLst/>
              <a:gdLst>
                <a:gd name="T0" fmla="*/ 0 w 36"/>
                <a:gd name="T1" fmla="*/ 395 h 396"/>
                <a:gd name="T2" fmla="*/ 4 w 36"/>
                <a:gd name="T3" fmla="*/ 395 h 396"/>
                <a:gd name="T4" fmla="*/ 8 w 36"/>
                <a:gd name="T5" fmla="*/ 396 h 396"/>
                <a:gd name="T6" fmla="*/ 13 w 36"/>
                <a:gd name="T7" fmla="*/ 396 h 396"/>
                <a:gd name="T8" fmla="*/ 17 w 36"/>
                <a:gd name="T9" fmla="*/ 396 h 396"/>
                <a:gd name="T10" fmla="*/ 22 w 36"/>
                <a:gd name="T11" fmla="*/ 396 h 396"/>
                <a:gd name="T12" fmla="*/ 26 w 36"/>
                <a:gd name="T13" fmla="*/ 396 h 396"/>
                <a:gd name="T14" fmla="*/ 31 w 36"/>
                <a:gd name="T15" fmla="*/ 396 h 396"/>
                <a:gd name="T16" fmla="*/ 36 w 36"/>
                <a:gd name="T17" fmla="*/ 396 h 396"/>
                <a:gd name="T18" fmla="*/ 36 w 36"/>
                <a:gd name="T19" fmla="*/ 0 h 396"/>
                <a:gd name="T20" fmla="*/ 0 w 36"/>
                <a:gd name="T21" fmla="*/ 0 h 396"/>
                <a:gd name="T22" fmla="*/ 0 w 36"/>
                <a:gd name="T23" fmla="*/ 395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6"/>
                <a:gd name="T38" fmla="*/ 36 w 36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6">
                  <a:moveTo>
                    <a:pt x="0" y="395"/>
                  </a:moveTo>
                  <a:lnTo>
                    <a:pt x="4" y="395"/>
                  </a:lnTo>
                  <a:lnTo>
                    <a:pt x="8" y="396"/>
                  </a:lnTo>
                  <a:lnTo>
                    <a:pt x="13" y="396"/>
                  </a:lnTo>
                  <a:lnTo>
                    <a:pt x="17" y="396"/>
                  </a:lnTo>
                  <a:lnTo>
                    <a:pt x="22" y="396"/>
                  </a:lnTo>
                  <a:lnTo>
                    <a:pt x="26" y="396"/>
                  </a:lnTo>
                  <a:lnTo>
                    <a:pt x="31" y="396"/>
                  </a:lnTo>
                  <a:lnTo>
                    <a:pt x="36" y="39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ED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08"/>
            <p:cNvSpPr>
              <a:spLocks/>
            </p:cNvSpPr>
            <p:nvPr/>
          </p:nvSpPr>
          <p:spPr bwMode="auto">
            <a:xfrm>
              <a:off x="2817" y="1646"/>
              <a:ext cx="37" cy="396"/>
            </a:xfrm>
            <a:custGeom>
              <a:avLst/>
              <a:gdLst>
                <a:gd name="T0" fmla="*/ 0 w 37"/>
                <a:gd name="T1" fmla="*/ 394 h 396"/>
                <a:gd name="T2" fmla="*/ 5 w 37"/>
                <a:gd name="T3" fmla="*/ 394 h 396"/>
                <a:gd name="T4" fmla="*/ 9 w 37"/>
                <a:gd name="T5" fmla="*/ 394 h 396"/>
                <a:gd name="T6" fmla="*/ 14 w 37"/>
                <a:gd name="T7" fmla="*/ 395 h 396"/>
                <a:gd name="T8" fmla="*/ 18 w 37"/>
                <a:gd name="T9" fmla="*/ 395 h 396"/>
                <a:gd name="T10" fmla="*/ 23 w 37"/>
                <a:gd name="T11" fmla="*/ 395 h 396"/>
                <a:gd name="T12" fmla="*/ 27 w 37"/>
                <a:gd name="T13" fmla="*/ 395 h 396"/>
                <a:gd name="T14" fmla="*/ 32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4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4"/>
                  </a:moveTo>
                  <a:lnTo>
                    <a:pt x="5" y="394"/>
                  </a:lnTo>
                  <a:lnTo>
                    <a:pt x="9" y="394"/>
                  </a:lnTo>
                  <a:lnTo>
                    <a:pt x="14" y="395"/>
                  </a:lnTo>
                  <a:lnTo>
                    <a:pt x="18" y="395"/>
                  </a:lnTo>
                  <a:lnTo>
                    <a:pt x="23" y="395"/>
                  </a:lnTo>
                  <a:lnTo>
                    <a:pt x="27" y="395"/>
                  </a:lnTo>
                  <a:lnTo>
                    <a:pt x="32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09"/>
            <p:cNvSpPr>
              <a:spLocks/>
            </p:cNvSpPr>
            <p:nvPr/>
          </p:nvSpPr>
          <p:spPr bwMode="auto">
            <a:xfrm>
              <a:off x="2798" y="1646"/>
              <a:ext cx="38" cy="395"/>
            </a:xfrm>
            <a:custGeom>
              <a:avLst/>
              <a:gdLst>
                <a:gd name="T0" fmla="*/ 0 w 38"/>
                <a:gd name="T1" fmla="*/ 393 h 395"/>
                <a:gd name="T2" fmla="*/ 5 w 38"/>
                <a:gd name="T3" fmla="*/ 393 h 395"/>
                <a:gd name="T4" fmla="*/ 9 w 38"/>
                <a:gd name="T5" fmla="*/ 393 h 395"/>
                <a:gd name="T6" fmla="*/ 14 w 38"/>
                <a:gd name="T7" fmla="*/ 394 h 395"/>
                <a:gd name="T8" fmla="*/ 19 w 38"/>
                <a:gd name="T9" fmla="*/ 394 h 395"/>
                <a:gd name="T10" fmla="*/ 24 w 38"/>
                <a:gd name="T11" fmla="*/ 394 h 395"/>
                <a:gd name="T12" fmla="*/ 28 w 38"/>
                <a:gd name="T13" fmla="*/ 395 h 395"/>
                <a:gd name="T14" fmla="*/ 33 w 38"/>
                <a:gd name="T15" fmla="*/ 395 h 395"/>
                <a:gd name="T16" fmla="*/ 38 w 38"/>
                <a:gd name="T17" fmla="*/ 395 h 395"/>
                <a:gd name="T18" fmla="*/ 38 w 38"/>
                <a:gd name="T19" fmla="*/ 0 h 395"/>
                <a:gd name="T20" fmla="*/ 0 w 38"/>
                <a:gd name="T21" fmla="*/ 0 h 395"/>
                <a:gd name="T22" fmla="*/ 0 w 38"/>
                <a:gd name="T23" fmla="*/ 393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95"/>
                <a:gd name="T38" fmla="*/ 38 w 38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95">
                  <a:moveTo>
                    <a:pt x="0" y="393"/>
                  </a:moveTo>
                  <a:lnTo>
                    <a:pt x="5" y="393"/>
                  </a:lnTo>
                  <a:lnTo>
                    <a:pt x="9" y="393"/>
                  </a:lnTo>
                  <a:lnTo>
                    <a:pt x="14" y="394"/>
                  </a:lnTo>
                  <a:lnTo>
                    <a:pt x="19" y="394"/>
                  </a:lnTo>
                  <a:lnTo>
                    <a:pt x="24" y="394"/>
                  </a:lnTo>
                  <a:lnTo>
                    <a:pt x="28" y="395"/>
                  </a:lnTo>
                  <a:lnTo>
                    <a:pt x="33" y="395"/>
                  </a:lnTo>
                  <a:lnTo>
                    <a:pt x="38" y="395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0"/>
            <p:cNvSpPr>
              <a:spLocks/>
            </p:cNvSpPr>
            <p:nvPr/>
          </p:nvSpPr>
          <p:spPr bwMode="auto">
            <a:xfrm>
              <a:off x="2780" y="1646"/>
              <a:ext cx="37" cy="394"/>
            </a:xfrm>
            <a:custGeom>
              <a:avLst/>
              <a:gdLst>
                <a:gd name="T0" fmla="*/ 0 w 37"/>
                <a:gd name="T1" fmla="*/ 391 h 394"/>
                <a:gd name="T2" fmla="*/ 5 w 37"/>
                <a:gd name="T3" fmla="*/ 392 h 394"/>
                <a:gd name="T4" fmla="*/ 9 w 37"/>
                <a:gd name="T5" fmla="*/ 392 h 394"/>
                <a:gd name="T6" fmla="*/ 14 w 37"/>
                <a:gd name="T7" fmla="*/ 393 h 394"/>
                <a:gd name="T8" fmla="*/ 18 w 37"/>
                <a:gd name="T9" fmla="*/ 393 h 394"/>
                <a:gd name="T10" fmla="*/ 23 w 37"/>
                <a:gd name="T11" fmla="*/ 393 h 394"/>
                <a:gd name="T12" fmla="*/ 27 w 37"/>
                <a:gd name="T13" fmla="*/ 393 h 394"/>
                <a:gd name="T14" fmla="*/ 32 w 37"/>
                <a:gd name="T15" fmla="*/ 394 h 394"/>
                <a:gd name="T16" fmla="*/ 37 w 37"/>
                <a:gd name="T17" fmla="*/ 394 h 394"/>
                <a:gd name="T18" fmla="*/ 37 w 37"/>
                <a:gd name="T19" fmla="*/ 0 h 394"/>
                <a:gd name="T20" fmla="*/ 0 w 37"/>
                <a:gd name="T21" fmla="*/ 0 h 394"/>
                <a:gd name="T22" fmla="*/ 0 w 37"/>
                <a:gd name="T23" fmla="*/ 391 h 3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4"/>
                <a:gd name="T38" fmla="*/ 37 w 37"/>
                <a:gd name="T39" fmla="*/ 394 h 3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4">
                  <a:moveTo>
                    <a:pt x="0" y="391"/>
                  </a:moveTo>
                  <a:lnTo>
                    <a:pt x="5" y="392"/>
                  </a:lnTo>
                  <a:lnTo>
                    <a:pt x="9" y="392"/>
                  </a:lnTo>
                  <a:lnTo>
                    <a:pt x="14" y="393"/>
                  </a:lnTo>
                  <a:lnTo>
                    <a:pt x="18" y="393"/>
                  </a:lnTo>
                  <a:lnTo>
                    <a:pt x="23" y="393"/>
                  </a:lnTo>
                  <a:lnTo>
                    <a:pt x="27" y="393"/>
                  </a:lnTo>
                  <a:lnTo>
                    <a:pt x="32" y="394"/>
                  </a:lnTo>
                  <a:lnTo>
                    <a:pt x="37" y="39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FFE5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1"/>
            <p:cNvSpPr>
              <a:spLocks/>
            </p:cNvSpPr>
            <p:nvPr/>
          </p:nvSpPr>
          <p:spPr bwMode="auto">
            <a:xfrm>
              <a:off x="2761" y="1646"/>
              <a:ext cx="37" cy="393"/>
            </a:xfrm>
            <a:custGeom>
              <a:avLst/>
              <a:gdLst>
                <a:gd name="T0" fmla="*/ 0 w 37"/>
                <a:gd name="T1" fmla="*/ 390 h 393"/>
                <a:gd name="T2" fmla="*/ 5 w 37"/>
                <a:gd name="T3" fmla="*/ 390 h 393"/>
                <a:gd name="T4" fmla="*/ 9 w 37"/>
                <a:gd name="T5" fmla="*/ 391 h 393"/>
                <a:gd name="T6" fmla="*/ 14 w 37"/>
                <a:gd name="T7" fmla="*/ 391 h 393"/>
                <a:gd name="T8" fmla="*/ 18 w 37"/>
                <a:gd name="T9" fmla="*/ 391 h 393"/>
                <a:gd name="T10" fmla="*/ 23 w 37"/>
                <a:gd name="T11" fmla="*/ 392 h 393"/>
                <a:gd name="T12" fmla="*/ 27 w 37"/>
                <a:gd name="T13" fmla="*/ 392 h 393"/>
                <a:gd name="T14" fmla="*/ 32 w 37"/>
                <a:gd name="T15" fmla="*/ 393 h 393"/>
                <a:gd name="T16" fmla="*/ 37 w 37"/>
                <a:gd name="T17" fmla="*/ 393 h 393"/>
                <a:gd name="T18" fmla="*/ 37 w 37"/>
                <a:gd name="T19" fmla="*/ 0 h 393"/>
                <a:gd name="T20" fmla="*/ 0 w 37"/>
                <a:gd name="T21" fmla="*/ 0 h 393"/>
                <a:gd name="T22" fmla="*/ 0 w 37"/>
                <a:gd name="T23" fmla="*/ 390 h 3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3"/>
                <a:gd name="T38" fmla="*/ 37 w 37"/>
                <a:gd name="T39" fmla="*/ 393 h 3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3">
                  <a:moveTo>
                    <a:pt x="0" y="390"/>
                  </a:moveTo>
                  <a:lnTo>
                    <a:pt x="5" y="390"/>
                  </a:lnTo>
                  <a:lnTo>
                    <a:pt x="9" y="391"/>
                  </a:lnTo>
                  <a:lnTo>
                    <a:pt x="14" y="391"/>
                  </a:lnTo>
                  <a:lnTo>
                    <a:pt x="18" y="391"/>
                  </a:lnTo>
                  <a:lnTo>
                    <a:pt x="23" y="392"/>
                  </a:lnTo>
                  <a:lnTo>
                    <a:pt x="27" y="392"/>
                  </a:lnTo>
                  <a:lnTo>
                    <a:pt x="32" y="393"/>
                  </a:lnTo>
                  <a:lnTo>
                    <a:pt x="37" y="39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E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2"/>
            <p:cNvSpPr>
              <a:spLocks/>
            </p:cNvSpPr>
            <p:nvPr/>
          </p:nvSpPr>
          <p:spPr bwMode="auto">
            <a:xfrm>
              <a:off x="2743" y="1646"/>
              <a:ext cx="37" cy="391"/>
            </a:xfrm>
            <a:custGeom>
              <a:avLst/>
              <a:gdLst>
                <a:gd name="T0" fmla="*/ 0 w 37"/>
                <a:gd name="T1" fmla="*/ 388 h 391"/>
                <a:gd name="T2" fmla="*/ 4 w 37"/>
                <a:gd name="T3" fmla="*/ 388 h 391"/>
                <a:gd name="T4" fmla="*/ 8 w 37"/>
                <a:gd name="T5" fmla="*/ 389 h 391"/>
                <a:gd name="T6" fmla="*/ 14 w 37"/>
                <a:gd name="T7" fmla="*/ 389 h 391"/>
                <a:gd name="T8" fmla="*/ 18 w 37"/>
                <a:gd name="T9" fmla="*/ 390 h 391"/>
                <a:gd name="T10" fmla="*/ 23 w 37"/>
                <a:gd name="T11" fmla="*/ 390 h 391"/>
                <a:gd name="T12" fmla="*/ 27 w 37"/>
                <a:gd name="T13" fmla="*/ 391 h 391"/>
                <a:gd name="T14" fmla="*/ 32 w 37"/>
                <a:gd name="T15" fmla="*/ 391 h 391"/>
                <a:gd name="T16" fmla="*/ 37 w 37"/>
                <a:gd name="T17" fmla="*/ 391 h 391"/>
                <a:gd name="T18" fmla="*/ 37 w 37"/>
                <a:gd name="T19" fmla="*/ 0 h 391"/>
                <a:gd name="T20" fmla="*/ 0 w 37"/>
                <a:gd name="T21" fmla="*/ 0 h 391"/>
                <a:gd name="T22" fmla="*/ 0 w 37"/>
                <a:gd name="T23" fmla="*/ 388 h 3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1"/>
                <a:gd name="T38" fmla="*/ 37 w 37"/>
                <a:gd name="T39" fmla="*/ 391 h 3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1">
                  <a:moveTo>
                    <a:pt x="0" y="388"/>
                  </a:moveTo>
                  <a:lnTo>
                    <a:pt x="4" y="388"/>
                  </a:lnTo>
                  <a:lnTo>
                    <a:pt x="8" y="389"/>
                  </a:lnTo>
                  <a:lnTo>
                    <a:pt x="14" y="389"/>
                  </a:lnTo>
                  <a:lnTo>
                    <a:pt x="18" y="390"/>
                  </a:lnTo>
                  <a:lnTo>
                    <a:pt x="23" y="390"/>
                  </a:lnTo>
                  <a:lnTo>
                    <a:pt x="27" y="391"/>
                  </a:lnTo>
                  <a:lnTo>
                    <a:pt x="32" y="391"/>
                  </a:lnTo>
                  <a:lnTo>
                    <a:pt x="37" y="39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FFDD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3"/>
            <p:cNvSpPr>
              <a:spLocks/>
            </p:cNvSpPr>
            <p:nvPr/>
          </p:nvSpPr>
          <p:spPr bwMode="auto">
            <a:xfrm>
              <a:off x="2724" y="1646"/>
              <a:ext cx="37" cy="390"/>
            </a:xfrm>
            <a:custGeom>
              <a:avLst/>
              <a:gdLst>
                <a:gd name="T0" fmla="*/ 0 w 37"/>
                <a:gd name="T1" fmla="*/ 385 h 390"/>
                <a:gd name="T2" fmla="*/ 5 w 37"/>
                <a:gd name="T3" fmla="*/ 386 h 390"/>
                <a:gd name="T4" fmla="*/ 9 w 37"/>
                <a:gd name="T5" fmla="*/ 386 h 390"/>
                <a:gd name="T6" fmla="*/ 13 w 37"/>
                <a:gd name="T7" fmla="*/ 387 h 390"/>
                <a:gd name="T8" fmla="*/ 18 w 37"/>
                <a:gd name="T9" fmla="*/ 388 h 390"/>
                <a:gd name="T10" fmla="*/ 23 w 37"/>
                <a:gd name="T11" fmla="*/ 388 h 390"/>
                <a:gd name="T12" fmla="*/ 27 w 37"/>
                <a:gd name="T13" fmla="*/ 389 h 390"/>
                <a:gd name="T14" fmla="*/ 33 w 37"/>
                <a:gd name="T15" fmla="*/ 389 h 390"/>
                <a:gd name="T16" fmla="*/ 37 w 37"/>
                <a:gd name="T17" fmla="*/ 390 h 390"/>
                <a:gd name="T18" fmla="*/ 37 w 37"/>
                <a:gd name="T19" fmla="*/ 0 h 390"/>
                <a:gd name="T20" fmla="*/ 0 w 37"/>
                <a:gd name="T21" fmla="*/ 0 h 390"/>
                <a:gd name="T22" fmla="*/ 0 w 37"/>
                <a:gd name="T23" fmla="*/ 385 h 3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0"/>
                <a:gd name="T38" fmla="*/ 37 w 37"/>
                <a:gd name="T39" fmla="*/ 390 h 3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0">
                  <a:moveTo>
                    <a:pt x="0" y="385"/>
                  </a:moveTo>
                  <a:lnTo>
                    <a:pt x="5" y="386"/>
                  </a:lnTo>
                  <a:lnTo>
                    <a:pt x="9" y="386"/>
                  </a:lnTo>
                  <a:lnTo>
                    <a:pt x="13" y="387"/>
                  </a:lnTo>
                  <a:lnTo>
                    <a:pt x="18" y="388"/>
                  </a:lnTo>
                  <a:lnTo>
                    <a:pt x="23" y="388"/>
                  </a:lnTo>
                  <a:lnTo>
                    <a:pt x="27" y="389"/>
                  </a:lnTo>
                  <a:lnTo>
                    <a:pt x="33" y="389"/>
                  </a:lnTo>
                  <a:lnTo>
                    <a:pt x="37" y="39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5"/>
                  </a:lnTo>
                  <a:close/>
                </a:path>
              </a:pathLst>
            </a:custGeom>
            <a:solidFill>
              <a:srgbClr val="FFD8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4"/>
            <p:cNvSpPr>
              <a:spLocks/>
            </p:cNvSpPr>
            <p:nvPr/>
          </p:nvSpPr>
          <p:spPr bwMode="auto">
            <a:xfrm>
              <a:off x="2706" y="1646"/>
              <a:ext cx="37" cy="388"/>
            </a:xfrm>
            <a:custGeom>
              <a:avLst/>
              <a:gdLst>
                <a:gd name="T0" fmla="*/ 0 w 37"/>
                <a:gd name="T1" fmla="*/ 382 h 388"/>
                <a:gd name="T2" fmla="*/ 4 w 37"/>
                <a:gd name="T3" fmla="*/ 383 h 388"/>
                <a:gd name="T4" fmla="*/ 9 w 37"/>
                <a:gd name="T5" fmla="*/ 384 h 388"/>
                <a:gd name="T6" fmla="*/ 13 w 37"/>
                <a:gd name="T7" fmla="*/ 384 h 388"/>
                <a:gd name="T8" fmla="*/ 18 w 37"/>
                <a:gd name="T9" fmla="*/ 385 h 388"/>
                <a:gd name="T10" fmla="*/ 22 w 37"/>
                <a:gd name="T11" fmla="*/ 386 h 388"/>
                <a:gd name="T12" fmla="*/ 27 w 37"/>
                <a:gd name="T13" fmla="*/ 386 h 388"/>
                <a:gd name="T14" fmla="*/ 32 w 37"/>
                <a:gd name="T15" fmla="*/ 387 h 388"/>
                <a:gd name="T16" fmla="*/ 37 w 37"/>
                <a:gd name="T17" fmla="*/ 388 h 388"/>
                <a:gd name="T18" fmla="*/ 37 w 37"/>
                <a:gd name="T19" fmla="*/ 0 h 388"/>
                <a:gd name="T20" fmla="*/ 0 w 37"/>
                <a:gd name="T21" fmla="*/ 0 h 388"/>
                <a:gd name="T22" fmla="*/ 0 w 37"/>
                <a:gd name="T23" fmla="*/ 382 h 3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8"/>
                <a:gd name="T38" fmla="*/ 37 w 37"/>
                <a:gd name="T39" fmla="*/ 388 h 3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8">
                  <a:moveTo>
                    <a:pt x="0" y="382"/>
                  </a:moveTo>
                  <a:lnTo>
                    <a:pt x="4" y="383"/>
                  </a:lnTo>
                  <a:lnTo>
                    <a:pt x="9" y="384"/>
                  </a:lnTo>
                  <a:lnTo>
                    <a:pt x="13" y="384"/>
                  </a:lnTo>
                  <a:lnTo>
                    <a:pt x="18" y="385"/>
                  </a:lnTo>
                  <a:lnTo>
                    <a:pt x="22" y="386"/>
                  </a:lnTo>
                  <a:lnTo>
                    <a:pt x="27" y="386"/>
                  </a:lnTo>
                  <a:lnTo>
                    <a:pt x="32" y="387"/>
                  </a:lnTo>
                  <a:lnTo>
                    <a:pt x="37" y="388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FFD6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5"/>
            <p:cNvSpPr>
              <a:spLocks/>
            </p:cNvSpPr>
            <p:nvPr/>
          </p:nvSpPr>
          <p:spPr bwMode="auto">
            <a:xfrm>
              <a:off x="2688" y="1646"/>
              <a:ext cx="36" cy="385"/>
            </a:xfrm>
            <a:custGeom>
              <a:avLst/>
              <a:gdLst>
                <a:gd name="T0" fmla="*/ 0 w 36"/>
                <a:gd name="T1" fmla="*/ 379 h 385"/>
                <a:gd name="T2" fmla="*/ 4 w 36"/>
                <a:gd name="T3" fmla="*/ 379 h 385"/>
                <a:gd name="T4" fmla="*/ 8 w 36"/>
                <a:gd name="T5" fmla="*/ 380 h 385"/>
                <a:gd name="T6" fmla="*/ 12 w 36"/>
                <a:gd name="T7" fmla="*/ 381 h 385"/>
                <a:gd name="T8" fmla="*/ 17 w 36"/>
                <a:gd name="T9" fmla="*/ 382 h 385"/>
                <a:gd name="T10" fmla="*/ 21 w 36"/>
                <a:gd name="T11" fmla="*/ 383 h 385"/>
                <a:gd name="T12" fmla="*/ 26 w 36"/>
                <a:gd name="T13" fmla="*/ 383 h 385"/>
                <a:gd name="T14" fmla="*/ 32 w 36"/>
                <a:gd name="T15" fmla="*/ 384 h 385"/>
                <a:gd name="T16" fmla="*/ 36 w 36"/>
                <a:gd name="T17" fmla="*/ 385 h 385"/>
                <a:gd name="T18" fmla="*/ 36 w 36"/>
                <a:gd name="T19" fmla="*/ 0 h 385"/>
                <a:gd name="T20" fmla="*/ 0 w 36"/>
                <a:gd name="T21" fmla="*/ 0 h 385"/>
                <a:gd name="T22" fmla="*/ 0 w 36"/>
                <a:gd name="T23" fmla="*/ 379 h 3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85"/>
                <a:gd name="T38" fmla="*/ 36 w 36"/>
                <a:gd name="T39" fmla="*/ 385 h 3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85">
                  <a:moveTo>
                    <a:pt x="0" y="379"/>
                  </a:moveTo>
                  <a:lnTo>
                    <a:pt x="4" y="379"/>
                  </a:lnTo>
                  <a:lnTo>
                    <a:pt x="8" y="380"/>
                  </a:lnTo>
                  <a:lnTo>
                    <a:pt x="12" y="381"/>
                  </a:lnTo>
                  <a:lnTo>
                    <a:pt x="17" y="382"/>
                  </a:lnTo>
                  <a:lnTo>
                    <a:pt x="21" y="383"/>
                  </a:lnTo>
                  <a:lnTo>
                    <a:pt x="26" y="383"/>
                  </a:lnTo>
                  <a:lnTo>
                    <a:pt x="32" y="384"/>
                  </a:lnTo>
                  <a:lnTo>
                    <a:pt x="36" y="385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16"/>
            <p:cNvSpPr>
              <a:spLocks/>
            </p:cNvSpPr>
            <p:nvPr/>
          </p:nvSpPr>
          <p:spPr bwMode="auto">
            <a:xfrm>
              <a:off x="2669" y="1646"/>
              <a:ext cx="37" cy="382"/>
            </a:xfrm>
            <a:custGeom>
              <a:avLst/>
              <a:gdLst>
                <a:gd name="T0" fmla="*/ 0 w 37"/>
                <a:gd name="T1" fmla="*/ 374 h 382"/>
                <a:gd name="T2" fmla="*/ 4 w 37"/>
                <a:gd name="T3" fmla="*/ 375 h 382"/>
                <a:gd name="T4" fmla="*/ 8 w 37"/>
                <a:gd name="T5" fmla="*/ 376 h 382"/>
                <a:gd name="T6" fmla="*/ 12 w 37"/>
                <a:gd name="T7" fmla="*/ 377 h 382"/>
                <a:gd name="T8" fmla="*/ 17 w 37"/>
                <a:gd name="T9" fmla="*/ 378 h 382"/>
                <a:gd name="T10" fmla="*/ 22 w 37"/>
                <a:gd name="T11" fmla="*/ 379 h 382"/>
                <a:gd name="T12" fmla="*/ 27 w 37"/>
                <a:gd name="T13" fmla="*/ 380 h 382"/>
                <a:gd name="T14" fmla="*/ 32 w 37"/>
                <a:gd name="T15" fmla="*/ 382 h 382"/>
                <a:gd name="T16" fmla="*/ 37 w 37"/>
                <a:gd name="T17" fmla="*/ 382 h 382"/>
                <a:gd name="T18" fmla="*/ 37 w 37"/>
                <a:gd name="T19" fmla="*/ 0 h 382"/>
                <a:gd name="T20" fmla="*/ 0 w 37"/>
                <a:gd name="T21" fmla="*/ 0 h 382"/>
                <a:gd name="T22" fmla="*/ 0 w 37"/>
                <a:gd name="T23" fmla="*/ 374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2"/>
                <a:gd name="T38" fmla="*/ 37 w 37"/>
                <a:gd name="T39" fmla="*/ 382 h 3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2">
                  <a:moveTo>
                    <a:pt x="0" y="374"/>
                  </a:moveTo>
                  <a:lnTo>
                    <a:pt x="4" y="375"/>
                  </a:lnTo>
                  <a:lnTo>
                    <a:pt x="8" y="376"/>
                  </a:lnTo>
                  <a:lnTo>
                    <a:pt x="12" y="377"/>
                  </a:lnTo>
                  <a:lnTo>
                    <a:pt x="17" y="378"/>
                  </a:lnTo>
                  <a:lnTo>
                    <a:pt x="22" y="379"/>
                  </a:lnTo>
                  <a:lnTo>
                    <a:pt x="27" y="380"/>
                  </a:lnTo>
                  <a:lnTo>
                    <a:pt x="32" y="382"/>
                  </a:lnTo>
                  <a:lnTo>
                    <a:pt x="37" y="38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17"/>
            <p:cNvSpPr>
              <a:spLocks/>
            </p:cNvSpPr>
            <p:nvPr/>
          </p:nvSpPr>
          <p:spPr bwMode="auto">
            <a:xfrm>
              <a:off x="2650" y="1646"/>
              <a:ext cx="38" cy="379"/>
            </a:xfrm>
            <a:custGeom>
              <a:avLst/>
              <a:gdLst>
                <a:gd name="T0" fmla="*/ 0 w 38"/>
                <a:gd name="T1" fmla="*/ 366 h 379"/>
                <a:gd name="T2" fmla="*/ 3 w 38"/>
                <a:gd name="T3" fmla="*/ 367 h 379"/>
                <a:gd name="T4" fmla="*/ 7 w 38"/>
                <a:gd name="T5" fmla="*/ 369 h 379"/>
                <a:gd name="T6" fmla="*/ 11 w 38"/>
                <a:gd name="T7" fmla="*/ 371 h 379"/>
                <a:gd name="T8" fmla="*/ 16 w 38"/>
                <a:gd name="T9" fmla="*/ 372 h 379"/>
                <a:gd name="T10" fmla="*/ 20 w 38"/>
                <a:gd name="T11" fmla="*/ 374 h 379"/>
                <a:gd name="T12" fmla="*/ 25 w 38"/>
                <a:gd name="T13" fmla="*/ 376 h 379"/>
                <a:gd name="T14" fmla="*/ 32 w 38"/>
                <a:gd name="T15" fmla="*/ 377 h 379"/>
                <a:gd name="T16" fmla="*/ 38 w 38"/>
                <a:gd name="T17" fmla="*/ 379 h 379"/>
                <a:gd name="T18" fmla="*/ 38 w 38"/>
                <a:gd name="T19" fmla="*/ 0 h 379"/>
                <a:gd name="T20" fmla="*/ 0 w 38"/>
                <a:gd name="T21" fmla="*/ 0 h 379"/>
                <a:gd name="T22" fmla="*/ 0 w 38"/>
                <a:gd name="T23" fmla="*/ 366 h 3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79"/>
                <a:gd name="T38" fmla="*/ 38 w 38"/>
                <a:gd name="T39" fmla="*/ 379 h 3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79">
                  <a:moveTo>
                    <a:pt x="0" y="366"/>
                  </a:moveTo>
                  <a:lnTo>
                    <a:pt x="3" y="367"/>
                  </a:lnTo>
                  <a:lnTo>
                    <a:pt x="7" y="369"/>
                  </a:lnTo>
                  <a:lnTo>
                    <a:pt x="11" y="371"/>
                  </a:lnTo>
                  <a:lnTo>
                    <a:pt x="16" y="372"/>
                  </a:lnTo>
                  <a:lnTo>
                    <a:pt x="20" y="374"/>
                  </a:lnTo>
                  <a:lnTo>
                    <a:pt x="25" y="376"/>
                  </a:lnTo>
                  <a:lnTo>
                    <a:pt x="32" y="377"/>
                  </a:lnTo>
                  <a:lnTo>
                    <a:pt x="38" y="37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FFCE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18"/>
            <p:cNvSpPr>
              <a:spLocks/>
            </p:cNvSpPr>
            <p:nvPr/>
          </p:nvSpPr>
          <p:spPr bwMode="auto">
            <a:xfrm>
              <a:off x="2642" y="1646"/>
              <a:ext cx="27" cy="374"/>
            </a:xfrm>
            <a:custGeom>
              <a:avLst/>
              <a:gdLst>
                <a:gd name="T0" fmla="*/ 27 w 27"/>
                <a:gd name="T1" fmla="*/ 0 h 374"/>
                <a:gd name="T2" fmla="*/ 0 w 27"/>
                <a:gd name="T3" fmla="*/ 0 h 374"/>
                <a:gd name="T4" fmla="*/ 0 w 27"/>
                <a:gd name="T5" fmla="*/ 356 h 374"/>
                <a:gd name="T6" fmla="*/ 1 w 27"/>
                <a:gd name="T7" fmla="*/ 358 h 374"/>
                <a:gd name="T8" fmla="*/ 2 w 27"/>
                <a:gd name="T9" fmla="*/ 360 h 374"/>
                <a:gd name="T10" fmla="*/ 4 w 27"/>
                <a:gd name="T11" fmla="*/ 363 h 374"/>
                <a:gd name="T12" fmla="*/ 7 w 27"/>
                <a:gd name="T13" fmla="*/ 365 h 374"/>
                <a:gd name="T14" fmla="*/ 11 w 27"/>
                <a:gd name="T15" fmla="*/ 367 h 374"/>
                <a:gd name="T16" fmla="*/ 16 w 27"/>
                <a:gd name="T17" fmla="*/ 369 h 374"/>
                <a:gd name="T18" fmla="*/ 21 w 27"/>
                <a:gd name="T19" fmla="*/ 372 h 374"/>
                <a:gd name="T20" fmla="*/ 27 w 27"/>
                <a:gd name="T21" fmla="*/ 374 h 374"/>
                <a:gd name="T22" fmla="*/ 27 w 27"/>
                <a:gd name="T23" fmla="*/ 0 h 3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"/>
                <a:gd name="T37" fmla="*/ 0 h 374"/>
                <a:gd name="T38" fmla="*/ 27 w 27"/>
                <a:gd name="T39" fmla="*/ 374 h 3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" h="374">
                  <a:moveTo>
                    <a:pt x="27" y="0"/>
                  </a:moveTo>
                  <a:lnTo>
                    <a:pt x="0" y="0"/>
                  </a:lnTo>
                  <a:lnTo>
                    <a:pt x="0" y="356"/>
                  </a:lnTo>
                  <a:lnTo>
                    <a:pt x="1" y="358"/>
                  </a:lnTo>
                  <a:lnTo>
                    <a:pt x="2" y="360"/>
                  </a:lnTo>
                  <a:lnTo>
                    <a:pt x="4" y="363"/>
                  </a:lnTo>
                  <a:lnTo>
                    <a:pt x="7" y="365"/>
                  </a:lnTo>
                  <a:lnTo>
                    <a:pt x="11" y="367"/>
                  </a:lnTo>
                  <a:lnTo>
                    <a:pt x="16" y="369"/>
                  </a:lnTo>
                  <a:lnTo>
                    <a:pt x="21" y="372"/>
                  </a:lnTo>
                  <a:lnTo>
                    <a:pt x="27" y="37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CC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19"/>
            <p:cNvSpPr>
              <a:spLocks/>
            </p:cNvSpPr>
            <p:nvPr/>
          </p:nvSpPr>
          <p:spPr bwMode="auto">
            <a:xfrm>
              <a:off x="3148" y="1646"/>
              <a:ext cx="18" cy="371"/>
            </a:xfrm>
            <a:custGeom>
              <a:avLst/>
              <a:gdLst>
                <a:gd name="T0" fmla="*/ 0 w 18"/>
                <a:gd name="T1" fmla="*/ 371 h 371"/>
                <a:gd name="T2" fmla="*/ 4 w 18"/>
                <a:gd name="T3" fmla="*/ 369 h 371"/>
                <a:gd name="T4" fmla="*/ 8 w 18"/>
                <a:gd name="T5" fmla="*/ 367 h 371"/>
                <a:gd name="T6" fmla="*/ 11 w 18"/>
                <a:gd name="T7" fmla="*/ 365 h 371"/>
                <a:gd name="T8" fmla="*/ 13 w 18"/>
                <a:gd name="T9" fmla="*/ 364 h 371"/>
                <a:gd name="T10" fmla="*/ 16 w 18"/>
                <a:gd name="T11" fmla="*/ 362 h 371"/>
                <a:gd name="T12" fmla="*/ 17 w 18"/>
                <a:gd name="T13" fmla="*/ 360 h 371"/>
                <a:gd name="T14" fmla="*/ 18 w 18"/>
                <a:gd name="T15" fmla="*/ 358 h 371"/>
                <a:gd name="T16" fmla="*/ 18 w 18"/>
                <a:gd name="T17" fmla="*/ 356 h 371"/>
                <a:gd name="T18" fmla="*/ 18 w 18"/>
                <a:gd name="T19" fmla="*/ 0 h 371"/>
                <a:gd name="T20" fmla="*/ 0 w 18"/>
                <a:gd name="T21" fmla="*/ 0 h 371"/>
                <a:gd name="T22" fmla="*/ 0 w 18"/>
                <a:gd name="T23" fmla="*/ 371 h 3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371"/>
                <a:gd name="T38" fmla="*/ 18 w 18"/>
                <a:gd name="T39" fmla="*/ 371 h 37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371">
                  <a:moveTo>
                    <a:pt x="0" y="371"/>
                  </a:moveTo>
                  <a:lnTo>
                    <a:pt x="4" y="369"/>
                  </a:lnTo>
                  <a:lnTo>
                    <a:pt x="8" y="367"/>
                  </a:lnTo>
                  <a:lnTo>
                    <a:pt x="11" y="365"/>
                  </a:lnTo>
                  <a:lnTo>
                    <a:pt x="13" y="364"/>
                  </a:lnTo>
                  <a:lnTo>
                    <a:pt x="16" y="362"/>
                  </a:lnTo>
                  <a:lnTo>
                    <a:pt x="17" y="360"/>
                  </a:lnTo>
                  <a:lnTo>
                    <a:pt x="18" y="358"/>
                  </a:lnTo>
                  <a:lnTo>
                    <a:pt x="18" y="356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0"/>
            <p:cNvSpPr>
              <a:spLocks/>
            </p:cNvSpPr>
            <p:nvPr/>
          </p:nvSpPr>
          <p:spPr bwMode="auto">
            <a:xfrm>
              <a:off x="2642" y="1605"/>
              <a:ext cx="524" cy="81"/>
            </a:xfrm>
            <a:custGeom>
              <a:avLst/>
              <a:gdLst>
                <a:gd name="T0" fmla="*/ 289 w 524"/>
                <a:gd name="T1" fmla="*/ 81 h 81"/>
                <a:gd name="T2" fmla="*/ 340 w 524"/>
                <a:gd name="T3" fmla="*/ 80 h 81"/>
                <a:gd name="T4" fmla="*/ 387 w 524"/>
                <a:gd name="T5" fmla="*/ 77 h 81"/>
                <a:gd name="T6" fmla="*/ 428 w 524"/>
                <a:gd name="T7" fmla="*/ 72 h 81"/>
                <a:gd name="T8" fmla="*/ 464 w 524"/>
                <a:gd name="T9" fmla="*/ 67 h 81"/>
                <a:gd name="T10" fmla="*/ 492 w 524"/>
                <a:gd name="T11" fmla="*/ 60 h 81"/>
                <a:gd name="T12" fmla="*/ 513 w 524"/>
                <a:gd name="T13" fmla="*/ 53 h 81"/>
                <a:gd name="T14" fmla="*/ 523 w 524"/>
                <a:gd name="T15" fmla="*/ 45 h 81"/>
                <a:gd name="T16" fmla="*/ 523 w 524"/>
                <a:gd name="T17" fmla="*/ 37 h 81"/>
                <a:gd name="T18" fmla="*/ 513 w 524"/>
                <a:gd name="T19" fmla="*/ 29 h 81"/>
                <a:gd name="T20" fmla="*/ 492 w 524"/>
                <a:gd name="T21" fmla="*/ 21 h 81"/>
                <a:gd name="T22" fmla="*/ 464 w 524"/>
                <a:gd name="T23" fmla="*/ 15 h 81"/>
                <a:gd name="T24" fmla="*/ 428 w 524"/>
                <a:gd name="T25" fmla="*/ 10 h 81"/>
                <a:gd name="T26" fmla="*/ 387 w 524"/>
                <a:gd name="T27" fmla="*/ 5 h 81"/>
                <a:gd name="T28" fmla="*/ 340 w 524"/>
                <a:gd name="T29" fmla="*/ 2 h 81"/>
                <a:gd name="T30" fmla="*/ 289 w 524"/>
                <a:gd name="T31" fmla="*/ 1 h 81"/>
                <a:gd name="T32" fmla="*/ 235 w 524"/>
                <a:gd name="T33" fmla="*/ 1 h 81"/>
                <a:gd name="T34" fmla="*/ 184 w 524"/>
                <a:gd name="T35" fmla="*/ 2 h 81"/>
                <a:gd name="T36" fmla="*/ 137 w 524"/>
                <a:gd name="T37" fmla="*/ 5 h 81"/>
                <a:gd name="T38" fmla="*/ 95 w 524"/>
                <a:gd name="T39" fmla="*/ 10 h 81"/>
                <a:gd name="T40" fmla="*/ 60 w 524"/>
                <a:gd name="T41" fmla="*/ 15 h 81"/>
                <a:gd name="T42" fmla="*/ 32 w 524"/>
                <a:gd name="T43" fmla="*/ 21 h 81"/>
                <a:gd name="T44" fmla="*/ 12 w 524"/>
                <a:gd name="T45" fmla="*/ 29 h 81"/>
                <a:gd name="T46" fmla="*/ 2 w 524"/>
                <a:gd name="T47" fmla="*/ 37 h 81"/>
                <a:gd name="T48" fmla="*/ 2 w 524"/>
                <a:gd name="T49" fmla="*/ 45 h 81"/>
                <a:gd name="T50" fmla="*/ 12 w 524"/>
                <a:gd name="T51" fmla="*/ 53 h 81"/>
                <a:gd name="T52" fmla="*/ 32 w 524"/>
                <a:gd name="T53" fmla="*/ 60 h 81"/>
                <a:gd name="T54" fmla="*/ 60 w 524"/>
                <a:gd name="T55" fmla="*/ 67 h 81"/>
                <a:gd name="T56" fmla="*/ 95 w 524"/>
                <a:gd name="T57" fmla="*/ 72 h 81"/>
                <a:gd name="T58" fmla="*/ 137 w 524"/>
                <a:gd name="T59" fmla="*/ 77 h 81"/>
                <a:gd name="T60" fmla="*/ 184 w 524"/>
                <a:gd name="T61" fmla="*/ 80 h 81"/>
                <a:gd name="T62" fmla="*/ 235 w 524"/>
                <a:gd name="T63" fmla="*/ 81 h 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24"/>
                <a:gd name="T97" fmla="*/ 0 h 81"/>
                <a:gd name="T98" fmla="*/ 524 w 524"/>
                <a:gd name="T99" fmla="*/ 81 h 8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24" h="81">
                  <a:moveTo>
                    <a:pt x="262" y="81"/>
                  </a:moveTo>
                  <a:lnTo>
                    <a:pt x="289" y="81"/>
                  </a:lnTo>
                  <a:lnTo>
                    <a:pt x="315" y="81"/>
                  </a:lnTo>
                  <a:lnTo>
                    <a:pt x="340" y="80"/>
                  </a:lnTo>
                  <a:lnTo>
                    <a:pt x="364" y="78"/>
                  </a:lnTo>
                  <a:lnTo>
                    <a:pt x="387" y="77"/>
                  </a:lnTo>
                  <a:lnTo>
                    <a:pt x="408" y="74"/>
                  </a:lnTo>
                  <a:lnTo>
                    <a:pt x="428" y="72"/>
                  </a:lnTo>
                  <a:lnTo>
                    <a:pt x="448" y="69"/>
                  </a:lnTo>
                  <a:lnTo>
                    <a:pt x="464" y="67"/>
                  </a:lnTo>
                  <a:lnTo>
                    <a:pt x="479" y="64"/>
                  </a:lnTo>
                  <a:lnTo>
                    <a:pt x="492" y="60"/>
                  </a:lnTo>
                  <a:lnTo>
                    <a:pt x="503" y="57"/>
                  </a:lnTo>
                  <a:lnTo>
                    <a:pt x="513" y="53"/>
                  </a:lnTo>
                  <a:lnTo>
                    <a:pt x="519" y="49"/>
                  </a:lnTo>
                  <a:lnTo>
                    <a:pt x="523" y="45"/>
                  </a:lnTo>
                  <a:lnTo>
                    <a:pt x="524" y="41"/>
                  </a:lnTo>
                  <a:lnTo>
                    <a:pt x="523" y="37"/>
                  </a:lnTo>
                  <a:lnTo>
                    <a:pt x="519" y="33"/>
                  </a:lnTo>
                  <a:lnTo>
                    <a:pt x="513" y="29"/>
                  </a:lnTo>
                  <a:lnTo>
                    <a:pt x="503" y="25"/>
                  </a:lnTo>
                  <a:lnTo>
                    <a:pt x="492" y="21"/>
                  </a:lnTo>
                  <a:lnTo>
                    <a:pt x="479" y="18"/>
                  </a:lnTo>
                  <a:lnTo>
                    <a:pt x="464" y="15"/>
                  </a:lnTo>
                  <a:lnTo>
                    <a:pt x="448" y="12"/>
                  </a:lnTo>
                  <a:lnTo>
                    <a:pt x="428" y="10"/>
                  </a:lnTo>
                  <a:lnTo>
                    <a:pt x="408" y="7"/>
                  </a:lnTo>
                  <a:lnTo>
                    <a:pt x="387" y="5"/>
                  </a:lnTo>
                  <a:lnTo>
                    <a:pt x="364" y="4"/>
                  </a:lnTo>
                  <a:lnTo>
                    <a:pt x="340" y="2"/>
                  </a:lnTo>
                  <a:lnTo>
                    <a:pt x="315" y="1"/>
                  </a:lnTo>
                  <a:lnTo>
                    <a:pt x="289" y="1"/>
                  </a:lnTo>
                  <a:lnTo>
                    <a:pt x="262" y="0"/>
                  </a:lnTo>
                  <a:lnTo>
                    <a:pt x="235" y="1"/>
                  </a:lnTo>
                  <a:lnTo>
                    <a:pt x="209" y="1"/>
                  </a:lnTo>
                  <a:lnTo>
                    <a:pt x="184" y="2"/>
                  </a:lnTo>
                  <a:lnTo>
                    <a:pt x="160" y="4"/>
                  </a:lnTo>
                  <a:lnTo>
                    <a:pt x="137" y="5"/>
                  </a:lnTo>
                  <a:lnTo>
                    <a:pt x="116" y="7"/>
                  </a:lnTo>
                  <a:lnTo>
                    <a:pt x="95" y="10"/>
                  </a:lnTo>
                  <a:lnTo>
                    <a:pt x="77" y="12"/>
                  </a:lnTo>
                  <a:lnTo>
                    <a:pt x="60" y="15"/>
                  </a:lnTo>
                  <a:lnTo>
                    <a:pt x="45" y="18"/>
                  </a:lnTo>
                  <a:lnTo>
                    <a:pt x="32" y="21"/>
                  </a:lnTo>
                  <a:lnTo>
                    <a:pt x="21" y="25"/>
                  </a:lnTo>
                  <a:lnTo>
                    <a:pt x="12" y="29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0" y="41"/>
                  </a:lnTo>
                  <a:lnTo>
                    <a:pt x="2" y="45"/>
                  </a:lnTo>
                  <a:lnTo>
                    <a:pt x="6" y="49"/>
                  </a:lnTo>
                  <a:lnTo>
                    <a:pt x="12" y="53"/>
                  </a:lnTo>
                  <a:lnTo>
                    <a:pt x="21" y="57"/>
                  </a:lnTo>
                  <a:lnTo>
                    <a:pt x="32" y="60"/>
                  </a:lnTo>
                  <a:lnTo>
                    <a:pt x="45" y="64"/>
                  </a:lnTo>
                  <a:lnTo>
                    <a:pt x="60" y="67"/>
                  </a:lnTo>
                  <a:lnTo>
                    <a:pt x="77" y="69"/>
                  </a:lnTo>
                  <a:lnTo>
                    <a:pt x="95" y="72"/>
                  </a:lnTo>
                  <a:lnTo>
                    <a:pt x="116" y="74"/>
                  </a:lnTo>
                  <a:lnTo>
                    <a:pt x="137" y="77"/>
                  </a:lnTo>
                  <a:lnTo>
                    <a:pt x="160" y="78"/>
                  </a:lnTo>
                  <a:lnTo>
                    <a:pt x="184" y="80"/>
                  </a:lnTo>
                  <a:lnTo>
                    <a:pt x="209" y="81"/>
                  </a:lnTo>
                  <a:lnTo>
                    <a:pt x="235" y="81"/>
                  </a:lnTo>
                  <a:lnTo>
                    <a:pt x="262" y="81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Rectangle 121"/>
            <p:cNvSpPr>
              <a:spLocks noChangeArrowheads="1"/>
            </p:cNvSpPr>
            <p:nvPr/>
          </p:nvSpPr>
          <p:spPr bwMode="auto">
            <a:xfrm>
              <a:off x="1056" y="768"/>
              <a:ext cx="748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Original </a:t>
              </a:r>
            </a:p>
            <a:p>
              <a:pPr algn="r" eaLnBrk="0" hangingPunct="0"/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Training data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21629" name="Line 122"/>
            <p:cNvSpPr>
              <a:spLocks noChangeShapeType="1"/>
            </p:cNvSpPr>
            <p:nvPr/>
          </p:nvSpPr>
          <p:spPr bwMode="auto">
            <a:xfrm>
              <a:off x="3383" y="1199"/>
              <a:ext cx="0" cy="132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3"/>
            <p:cNvSpPr>
              <a:spLocks/>
            </p:cNvSpPr>
            <p:nvPr/>
          </p:nvSpPr>
          <p:spPr bwMode="auto">
            <a:xfrm>
              <a:off x="3338" y="1320"/>
              <a:ext cx="90" cy="88"/>
            </a:xfrm>
            <a:custGeom>
              <a:avLst/>
              <a:gdLst>
                <a:gd name="T0" fmla="*/ 90 w 90"/>
                <a:gd name="T1" fmla="*/ 0 h 88"/>
                <a:gd name="T2" fmla="*/ 45 w 90"/>
                <a:gd name="T3" fmla="*/ 88 h 88"/>
                <a:gd name="T4" fmla="*/ 0 w 90"/>
                <a:gd name="T5" fmla="*/ 0 h 88"/>
                <a:gd name="T6" fmla="*/ 90 w 9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90" y="0"/>
                  </a:moveTo>
                  <a:lnTo>
                    <a:pt x="45" y="88"/>
                  </a:lnTo>
                  <a:lnTo>
                    <a:pt x="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4"/>
            <p:cNvSpPr>
              <a:spLocks/>
            </p:cNvSpPr>
            <p:nvPr/>
          </p:nvSpPr>
          <p:spPr bwMode="auto">
            <a:xfrm>
              <a:off x="3900" y="1647"/>
              <a:ext cx="36" cy="402"/>
            </a:xfrm>
            <a:custGeom>
              <a:avLst/>
              <a:gdLst>
                <a:gd name="T0" fmla="*/ 0 w 36"/>
                <a:gd name="T1" fmla="*/ 402 h 402"/>
                <a:gd name="T2" fmla="*/ 4 w 36"/>
                <a:gd name="T3" fmla="*/ 402 h 402"/>
                <a:gd name="T4" fmla="*/ 8 w 36"/>
                <a:gd name="T5" fmla="*/ 401 h 402"/>
                <a:gd name="T6" fmla="*/ 13 w 36"/>
                <a:gd name="T7" fmla="*/ 401 h 402"/>
                <a:gd name="T8" fmla="*/ 18 w 36"/>
                <a:gd name="T9" fmla="*/ 401 h 402"/>
                <a:gd name="T10" fmla="*/ 23 w 36"/>
                <a:gd name="T11" fmla="*/ 401 h 402"/>
                <a:gd name="T12" fmla="*/ 27 w 36"/>
                <a:gd name="T13" fmla="*/ 401 h 402"/>
                <a:gd name="T14" fmla="*/ 32 w 36"/>
                <a:gd name="T15" fmla="*/ 401 h 402"/>
                <a:gd name="T16" fmla="*/ 36 w 36"/>
                <a:gd name="T17" fmla="*/ 400 h 402"/>
                <a:gd name="T18" fmla="*/ 36 w 36"/>
                <a:gd name="T19" fmla="*/ 0 h 402"/>
                <a:gd name="T20" fmla="*/ 0 w 36"/>
                <a:gd name="T21" fmla="*/ 0 h 402"/>
                <a:gd name="T22" fmla="*/ 0 w 36"/>
                <a:gd name="T23" fmla="*/ 402 h 4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402"/>
                <a:gd name="T38" fmla="*/ 36 w 36"/>
                <a:gd name="T39" fmla="*/ 402 h 4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402">
                  <a:moveTo>
                    <a:pt x="0" y="402"/>
                  </a:moveTo>
                  <a:lnTo>
                    <a:pt x="4" y="402"/>
                  </a:lnTo>
                  <a:lnTo>
                    <a:pt x="8" y="401"/>
                  </a:lnTo>
                  <a:lnTo>
                    <a:pt x="13" y="401"/>
                  </a:lnTo>
                  <a:lnTo>
                    <a:pt x="18" y="401"/>
                  </a:lnTo>
                  <a:lnTo>
                    <a:pt x="23" y="401"/>
                  </a:lnTo>
                  <a:lnTo>
                    <a:pt x="27" y="401"/>
                  </a:lnTo>
                  <a:lnTo>
                    <a:pt x="32" y="401"/>
                  </a:lnTo>
                  <a:lnTo>
                    <a:pt x="36" y="40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25"/>
            <p:cNvSpPr>
              <a:spLocks/>
            </p:cNvSpPr>
            <p:nvPr/>
          </p:nvSpPr>
          <p:spPr bwMode="auto">
            <a:xfrm>
              <a:off x="3936" y="1647"/>
              <a:ext cx="37" cy="400"/>
            </a:xfrm>
            <a:custGeom>
              <a:avLst/>
              <a:gdLst>
                <a:gd name="T0" fmla="*/ 0 w 37"/>
                <a:gd name="T1" fmla="*/ 400 h 400"/>
                <a:gd name="T2" fmla="*/ 5 w 37"/>
                <a:gd name="T3" fmla="*/ 400 h 400"/>
                <a:gd name="T4" fmla="*/ 9 w 37"/>
                <a:gd name="T5" fmla="*/ 400 h 400"/>
                <a:gd name="T6" fmla="*/ 14 w 37"/>
                <a:gd name="T7" fmla="*/ 400 h 400"/>
                <a:gd name="T8" fmla="*/ 18 w 37"/>
                <a:gd name="T9" fmla="*/ 399 h 400"/>
                <a:gd name="T10" fmla="*/ 23 w 37"/>
                <a:gd name="T11" fmla="*/ 399 h 400"/>
                <a:gd name="T12" fmla="*/ 28 w 37"/>
                <a:gd name="T13" fmla="*/ 399 h 400"/>
                <a:gd name="T14" fmla="*/ 33 w 37"/>
                <a:gd name="T15" fmla="*/ 399 h 400"/>
                <a:gd name="T16" fmla="*/ 37 w 37"/>
                <a:gd name="T17" fmla="*/ 399 h 400"/>
                <a:gd name="T18" fmla="*/ 37 w 37"/>
                <a:gd name="T19" fmla="*/ 0 h 400"/>
                <a:gd name="T20" fmla="*/ 0 w 37"/>
                <a:gd name="T21" fmla="*/ 0 h 400"/>
                <a:gd name="T22" fmla="*/ 0 w 37"/>
                <a:gd name="T23" fmla="*/ 400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0"/>
                <a:gd name="T38" fmla="*/ 37 w 37"/>
                <a:gd name="T39" fmla="*/ 400 h 4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0">
                  <a:moveTo>
                    <a:pt x="0" y="400"/>
                  </a:moveTo>
                  <a:lnTo>
                    <a:pt x="5" y="400"/>
                  </a:lnTo>
                  <a:lnTo>
                    <a:pt x="9" y="400"/>
                  </a:lnTo>
                  <a:lnTo>
                    <a:pt x="14" y="400"/>
                  </a:lnTo>
                  <a:lnTo>
                    <a:pt x="18" y="399"/>
                  </a:lnTo>
                  <a:lnTo>
                    <a:pt x="23" y="399"/>
                  </a:lnTo>
                  <a:lnTo>
                    <a:pt x="28" y="399"/>
                  </a:lnTo>
                  <a:lnTo>
                    <a:pt x="33" y="399"/>
                  </a:lnTo>
                  <a:lnTo>
                    <a:pt x="37" y="39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9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26"/>
            <p:cNvSpPr>
              <a:spLocks/>
            </p:cNvSpPr>
            <p:nvPr/>
          </p:nvSpPr>
          <p:spPr bwMode="auto">
            <a:xfrm>
              <a:off x="3954" y="1647"/>
              <a:ext cx="37" cy="400"/>
            </a:xfrm>
            <a:custGeom>
              <a:avLst/>
              <a:gdLst>
                <a:gd name="T0" fmla="*/ 0 w 37"/>
                <a:gd name="T1" fmla="*/ 400 h 400"/>
                <a:gd name="T2" fmla="*/ 5 w 37"/>
                <a:gd name="T3" fmla="*/ 399 h 400"/>
                <a:gd name="T4" fmla="*/ 10 w 37"/>
                <a:gd name="T5" fmla="*/ 399 h 400"/>
                <a:gd name="T6" fmla="*/ 15 w 37"/>
                <a:gd name="T7" fmla="*/ 399 h 400"/>
                <a:gd name="T8" fmla="*/ 19 w 37"/>
                <a:gd name="T9" fmla="*/ 399 h 400"/>
                <a:gd name="T10" fmla="*/ 24 w 37"/>
                <a:gd name="T11" fmla="*/ 398 h 400"/>
                <a:gd name="T12" fmla="*/ 28 w 37"/>
                <a:gd name="T13" fmla="*/ 398 h 400"/>
                <a:gd name="T14" fmla="*/ 33 w 37"/>
                <a:gd name="T15" fmla="*/ 398 h 400"/>
                <a:gd name="T16" fmla="*/ 37 w 37"/>
                <a:gd name="T17" fmla="*/ 397 h 400"/>
                <a:gd name="T18" fmla="*/ 37 w 37"/>
                <a:gd name="T19" fmla="*/ 0 h 400"/>
                <a:gd name="T20" fmla="*/ 0 w 37"/>
                <a:gd name="T21" fmla="*/ 0 h 400"/>
                <a:gd name="T22" fmla="*/ 0 w 37"/>
                <a:gd name="T23" fmla="*/ 400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0"/>
                <a:gd name="T38" fmla="*/ 37 w 37"/>
                <a:gd name="T39" fmla="*/ 400 h 4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0">
                  <a:moveTo>
                    <a:pt x="0" y="400"/>
                  </a:moveTo>
                  <a:lnTo>
                    <a:pt x="5" y="399"/>
                  </a:lnTo>
                  <a:lnTo>
                    <a:pt x="10" y="399"/>
                  </a:lnTo>
                  <a:lnTo>
                    <a:pt x="15" y="399"/>
                  </a:lnTo>
                  <a:lnTo>
                    <a:pt x="19" y="399"/>
                  </a:lnTo>
                  <a:lnTo>
                    <a:pt x="24" y="398"/>
                  </a:lnTo>
                  <a:lnTo>
                    <a:pt x="28" y="398"/>
                  </a:lnTo>
                  <a:lnTo>
                    <a:pt x="33" y="398"/>
                  </a:lnTo>
                  <a:lnTo>
                    <a:pt x="37" y="39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4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4" name="Freeform 127"/>
            <p:cNvSpPr>
              <a:spLocks/>
            </p:cNvSpPr>
            <p:nvPr/>
          </p:nvSpPr>
          <p:spPr bwMode="auto">
            <a:xfrm>
              <a:off x="3972" y="1647"/>
              <a:ext cx="38" cy="399"/>
            </a:xfrm>
            <a:custGeom>
              <a:avLst/>
              <a:gdLst>
                <a:gd name="T0" fmla="*/ 0 w 38"/>
                <a:gd name="T1" fmla="*/ 399 h 399"/>
                <a:gd name="T2" fmla="*/ 5 w 38"/>
                <a:gd name="T3" fmla="*/ 398 h 399"/>
                <a:gd name="T4" fmla="*/ 10 w 38"/>
                <a:gd name="T5" fmla="*/ 398 h 399"/>
                <a:gd name="T6" fmla="*/ 15 w 38"/>
                <a:gd name="T7" fmla="*/ 398 h 399"/>
                <a:gd name="T8" fmla="*/ 19 w 38"/>
                <a:gd name="T9" fmla="*/ 397 h 399"/>
                <a:gd name="T10" fmla="*/ 24 w 38"/>
                <a:gd name="T11" fmla="*/ 397 h 399"/>
                <a:gd name="T12" fmla="*/ 28 w 38"/>
                <a:gd name="T13" fmla="*/ 396 h 399"/>
                <a:gd name="T14" fmla="*/ 33 w 38"/>
                <a:gd name="T15" fmla="*/ 396 h 399"/>
                <a:gd name="T16" fmla="*/ 38 w 38"/>
                <a:gd name="T17" fmla="*/ 396 h 399"/>
                <a:gd name="T18" fmla="*/ 38 w 38"/>
                <a:gd name="T19" fmla="*/ 0 h 399"/>
                <a:gd name="T20" fmla="*/ 0 w 38"/>
                <a:gd name="T21" fmla="*/ 0 h 399"/>
                <a:gd name="T22" fmla="*/ 0 w 38"/>
                <a:gd name="T23" fmla="*/ 399 h 3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99"/>
                <a:gd name="T38" fmla="*/ 38 w 38"/>
                <a:gd name="T39" fmla="*/ 399 h 3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99">
                  <a:moveTo>
                    <a:pt x="0" y="399"/>
                  </a:moveTo>
                  <a:lnTo>
                    <a:pt x="5" y="398"/>
                  </a:lnTo>
                  <a:lnTo>
                    <a:pt x="10" y="398"/>
                  </a:lnTo>
                  <a:lnTo>
                    <a:pt x="15" y="398"/>
                  </a:lnTo>
                  <a:lnTo>
                    <a:pt x="19" y="397"/>
                  </a:lnTo>
                  <a:lnTo>
                    <a:pt x="24" y="397"/>
                  </a:lnTo>
                  <a:lnTo>
                    <a:pt x="28" y="396"/>
                  </a:lnTo>
                  <a:lnTo>
                    <a:pt x="33" y="396"/>
                  </a:lnTo>
                  <a:lnTo>
                    <a:pt x="38" y="396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FFEF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5" name="Freeform 128"/>
            <p:cNvSpPr>
              <a:spLocks/>
            </p:cNvSpPr>
            <p:nvPr/>
          </p:nvSpPr>
          <p:spPr bwMode="auto">
            <a:xfrm>
              <a:off x="3991" y="1647"/>
              <a:ext cx="37" cy="397"/>
            </a:xfrm>
            <a:custGeom>
              <a:avLst/>
              <a:gdLst>
                <a:gd name="T0" fmla="*/ 0 w 37"/>
                <a:gd name="T1" fmla="*/ 397 h 397"/>
                <a:gd name="T2" fmla="*/ 5 w 37"/>
                <a:gd name="T3" fmla="*/ 397 h 397"/>
                <a:gd name="T4" fmla="*/ 9 w 37"/>
                <a:gd name="T5" fmla="*/ 396 h 397"/>
                <a:gd name="T6" fmla="*/ 14 w 37"/>
                <a:gd name="T7" fmla="*/ 396 h 397"/>
                <a:gd name="T8" fmla="*/ 19 w 37"/>
                <a:gd name="T9" fmla="*/ 396 h 397"/>
                <a:gd name="T10" fmla="*/ 23 w 37"/>
                <a:gd name="T11" fmla="*/ 395 h 397"/>
                <a:gd name="T12" fmla="*/ 28 w 37"/>
                <a:gd name="T13" fmla="*/ 395 h 397"/>
                <a:gd name="T14" fmla="*/ 33 w 37"/>
                <a:gd name="T15" fmla="*/ 395 h 397"/>
                <a:gd name="T16" fmla="*/ 37 w 37"/>
                <a:gd name="T17" fmla="*/ 394 h 397"/>
                <a:gd name="T18" fmla="*/ 37 w 37"/>
                <a:gd name="T19" fmla="*/ 0 h 397"/>
                <a:gd name="T20" fmla="*/ 0 w 37"/>
                <a:gd name="T21" fmla="*/ 0 h 397"/>
                <a:gd name="T22" fmla="*/ 0 w 37"/>
                <a:gd name="T23" fmla="*/ 397 h 3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7"/>
                <a:gd name="T38" fmla="*/ 37 w 37"/>
                <a:gd name="T39" fmla="*/ 397 h 39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7">
                  <a:moveTo>
                    <a:pt x="0" y="397"/>
                  </a:moveTo>
                  <a:lnTo>
                    <a:pt x="5" y="397"/>
                  </a:lnTo>
                  <a:lnTo>
                    <a:pt x="9" y="396"/>
                  </a:lnTo>
                  <a:lnTo>
                    <a:pt x="14" y="396"/>
                  </a:lnTo>
                  <a:lnTo>
                    <a:pt x="19" y="396"/>
                  </a:lnTo>
                  <a:lnTo>
                    <a:pt x="23" y="395"/>
                  </a:lnTo>
                  <a:lnTo>
                    <a:pt x="28" y="395"/>
                  </a:lnTo>
                  <a:lnTo>
                    <a:pt x="33" y="395"/>
                  </a:lnTo>
                  <a:lnTo>
                    <a:pt x="37" y="39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7"/>
                  </a:lnTo>
                  <a:close/>
                </a:path>
              </a:pathLst>
            </a:custGeom>
            <a:solidFill>
              <a:srgbClr val="FFEA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6" name="Freeform 129"/>
            <p:cNvSpPr>
              <a:spLocks/>
            </p:cNvSpPr>
            <p:nvPr/>
          </p:nvSpPr>
          <p:spPr bwMode="auto">
            <a:xfrm>
              <a:off x="4009" y="1647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5 w 37"/>
                <a:gd name="T3" fmla="*/ 395 h 396"/>
                <a:gd name="T4" fmla="*/ 10 w 37"/>
                <a:gd name="T5" fmla="*/ 395 h 396"/>
                <a:gd name="T6" fmla="*/ 15 w 37"/>
                <a:gd name="T7" fmla="*/ 395 h 396"/>
                <a:gd name="T8" fmla="*/ 20 w 37"/>
                <a:gd name="T9" fmla="*/ 394 h 396"/>
                <a:gd name="T10" fmla="*/ 24 w 37"/>
                <a:gd name="T11" fmla="*/ 393 h 396"/>
                <a:gd name="T12" fmla="*/ 28 w 37"/>
                <a:gd name="T13" fmla="*/ 393 h 396"/>
                <a:gd name="T14" fmla="*/ 32 w 37"/>
                <a:gd name="T15" fmla="*/ 392 h 396"/>
                <a:gd name="T16" fmla="*/ 37 w 37"/>
                <a:gd name="T17" fmla="*/ 392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6"/>
                  </a:moveTo>
                  <a:lnTo>
                    <a:pt x="5" y="395"/>
                  </a:lnTo>
                  <a:lnTo>
                    <a:pt x="10" y="395"/>
                  </a:lnTo>
                  <a:lnTo>
                    <a:pt x="15" y="395"/>
                  </a:lnTo>
                  <a:lnTo>
                    <a:pt x="20" y="394"/>
                  </a:lnTo>
                  <a:lnTo>
                    <a:pt x="24" y="393"/>
                  </a:lnTo>
                  <a:lnTo>
                    <a:pt x="28" y="393"/>
                  </a:lnTo>
                  <a:lnTo>
                    <a:pt x="32" y="392"/>
                  </a:lnTo>
                  <a:lnTo>
                    <a:pt x="37" y="39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7" name="Freeform 130"/>
            <p:cNvSpPr>
              <a:spLocks/>
            </p:cNvSpPr>
            <p:nvPr/>
          </p:nvSpPr>
          <p:spPr bwMode="auto">
            <a:xfrm>
              <a:off x="4027" y="1647"/>
              <a:ext cx="37" cy="394"/>
            </a:xfrm>
            <a:custGeom>
              <a:avLst/>
              <a:gdLst>
                <a:gd name="T0" fmla="*/ 0 w 37"/>
                <a:gd name="T1" fmla="*/ 394 h 394"/>
                <a:gd name="T2" fmla="*/ 5 w 37"/>
                <a:gd name="T3" fmla="*/ 393 h 394"/>
                <a:gd name="T4" fmla="*/ 10 w 37"/>
                <a:gd name="T5" fmla="*/ 393 h 394"/>
                <a:gd name="T6" fmla="*/ 15 w 37"/>
                <a:gd name="T7" fmla="*/ 392 h 394"/>
                <a:gd name="T8" fmla="*/ 20 w 37"/>
                <a:gd name="T9" fmla="*/ 392 h 394"/>
                <a:gd name="T10" fmla="*/ 24 w 37"/>
                <a:gd name="T11" fmla="*/ 391 h 394"/>
                <a:gd name="T12" fmla="*/ 29 w 37"/>
                <a:gd name="T13" fmla="*/ 390 h 394"/>
                <a:gd name="T14" fmla="*/ 33 w 37"/>
                <a:gd name="T15" fmla="*/ 389 h 394"/>
                <a:gd name="T16" fmla="*/ 37 w 37"/>
                <a:gd name="T17" fmla="*/ 389 h 394"/>
                <a:gd name="T18" fmla="*/ 37 w 37"/>
                <a:gd name="T19" fmla="*/ 0 h 394"/>
                <a:gd name="T20" fmla="*/ 0 w 37"/>
                <a:gd name="T21" fmla="*/ 0 h 394"/>
                <a:gd name="T22" fmla="*/ 0 w 37"/>
                <a:gd name="T23" fmla="*/ 394 h 3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4"/>
                <a:gd name="T38" fmla="*/ 37 w 37"/>
                <a:gd name="T39" fmla="*/ 394 h 3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4">
                  <a:moveTo>
                    <a:pt x="0" y="394"/>
                  </a:moveTo>
                  <a:lnTo>
                    <a:pt x="5" y="393"/>
                  </a:lnTo>
                  <a:lnTo>
                    <a:pt x="10" y="393"/>
                  </a:lnTo>
                  <a:lnTo>
                    <a:pt x="15" y="392"/>
                  </a:lnTo>
                  <a:lnTo>
                    <a:pt x="20" y="392"/>
                  </a:lnTo>
                  <a:lnTo>
                    <a:pt x="24" y="391"/>
                  </a:lnTo>
                  <a:lnTo>
                    <a:pt x="29" y="390"/>
                  </a:lnTo>
                  <a:lnTo>
                    <a:pt x="33" y="389"/>
                  </a:lnTo>
                  <a:lnTo>
                    <a:pt x="37" y="38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DD7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8" name="Freeform 131"/>
            <p:cNvSpPr>
              <a:spLocks/>
            </p:cNvSpPr>
            <p:nvPr/>
          </p:nvSpPr>
          <p:spPr bwMode="auto">
            <a:xfrm>
              <a:off x="4046" y="1647"/>
              <a:ext cx="37" cy="392"/>
            </a:xfrm>
            <a:custGeom>
              <a:avLst/>
              <a:gdLst>
                <a:gd name="T0" fmla="*/ 0 w 37"/>
                <a:gd name="T1" fmla="*/ 392 h 392"/>
                <a:gd name="T2" fmla="*/ 5 w 37"/>
                <a:gd name="T3" fmla="*/ 391 h 392"/>
                <a:gd name="T4" fmla="*/ 10 w 37"/>
                <a:gd name="T5" fmla="*/ 390 h 392"/>
                <a:gd name="T6" fmla="*/ 15 w 37"/>
                <a:gd name="T7" fmla="*/ 389 h 392"/>
                <a:gd name="T8" fmla="*/ 19 w 37"/>
                <a:gd name="T9" fmla="*/ 389 h 392"/>
                <a:gd name="T10" fmla="*/ 24 w 37"/>
                <a:gd name="T11" fmla="*/ 388 h 392"/>
                <a:gd name="T12" fmla="*/ 28 w 37"/>
                <a:gd name="T13" fmla="*/ 387 h 392"/>
                <a:gd name="T14" fmla="*/ 32 w 37"/>
                <a:gd name="T15" fmla="*/ 386 h 392"/>
                <a:gd name="T16" fmla="*/ 37 w 37"/>
                <a:gd name="T17" fmla="*/ 386 h 392"/>
                <a:gd name="T18" fmla="*/ 37 w 37"/>
                <a:gd name="T19" fmla="*/ 0 h 392"/>
                <a:gd name="T20" fmla="*/ 0 w 37"/>
                <a:gd name="T21" fmla="*/ 0 h 392"/>
                <a:gd name="T22" fmla="*/ 0 w 37"/>
                <a:gd name="T23" fmla="*/ 392 h 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2"/>
                <a:gd name="T38" fmla="*/ 37 w 37"/>
                <a:gd name="T39" fmla="*/ 392 h 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2">
                  <a:moveTo>
                    <a:pt x="0" y="392"/>
                  </a:moveTo>
                  <a:lnTo>
                    <a:pt x="5" y="391"/>
                  </a:lnTo>
                  <a:lnTo>
                    <a:pt x="10" y="390"/>
                  </a:lnTo>
                  <a:lnTo>
                    <a:pt x="15" y="389"/>
                  </a:lnTo>
                  <a:lnTo>
                    <a:pt x="19" y="389"/>
                  </a:lnTo>
                  <a:lnTo>
                    <a:pt x="24" y="388"/>
                  </a:lnTo>
                  <a:lnTo>
                    <a:pt x="28" y="387"/>
                  </a:lnTo>
                  <a:lnTo>
                    <a:pt x="32" y="386"/>
                  </a:lnTo>
                  <a:lnTo>
                    <a:pt x="37" y="38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FFD8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9" name="Freeform 132"/>
            <p:cNvSpPr>
              <a:spLocks/>
            </p:cNvSpPr>
            <p:nvPr/>
          </p:nvSpPr>
          <p:spPr bwMode="auto">
            <a:xfrm>
              <a:off x="4064" y="1647"/>
              <a:ext cx="37" cy="389"/>
            </a:xfrm>
            <a:custGeom>
              <a:avLst/>
              <a:gdLst>
                <a:gd name="T0" fmla="*/ 0 w 37"/>
                <a:gd name="T1" fmla="*/ 389 h 389"/>
                <a:gd name="T2" fmla="*/ 5 w 37"/>
                <a:gd name="T3" fmla="*/ 388 h 389"/>
                <a:gd name="T4" fmla="*/ 11 w 37"/>
                <a:gd name="T5" fmla="*/ 387 h 389"/>
                <a:gd name="T6" fmla="*/ 15 w 37"/>
                <a:gd name="T7" fmla="*/ 386 h 389"/>
                <a:gd name="T8" fmla="*/ 20 w 37"/>
                <a:gd name="T9" fmla="*/ 385 h 389"/>
                <a:gd name="T10" fmla="*/ 25 w 37"/>
                <a:gd name="T11" fmla="*/ 384 h 389"/>
                <a:gd name="T12" fmla="*/ 29 w 37"/>
                <a:gd name="T13" fmla="*/ 384 h 389"/>
                <a:gd name="T14" fmla="*/ 33 w 37"/>
                <a:gd name="T15" fmla="*/ 382 h 389"/>
                <a:gd name="T16" fmla="*/ 37 w 37"/>
                <a:gd name="T17" fmla="*/ 381 h 389"/>
                <a:gd name="T18" fmla="*/ 37 w 37"/>
                <a:gd name="T19" fmla="*/ 0 h 389"/>
                <a:gd name="T20" fmla="*/ 0 w 37"/>
                <a:gd name="T21" fmla="*/ 0 h 389"/>
                <a:gd name="T22" fmla="*/ 0 w 37"/>
                <a:gd name="T23" fmla="*/ 38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9"/>
                <a:gd name="T38" fmla="*/ 37 w 37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9">
                  <a:moveTo>
                    <a:pt x="0" y="389"/>
                  </a:moveTo>
                  <a:lnTo>
                    <a:pt x="5" y="388"/>
                  </a:lnTo>
                  <a:lnTo>
                    <a:pt x="11" y="387"/>
                  </a:lnTo>
                  <a:lnTo>
                    <a:pt x="15" y="386"/>
                  </a:lnTo>
                  <a:lnTo>
                    <a:pt x="20" y="385"/>
                  </a:lnTo>
                  <a:lnTo>
                    <a:pt x="25" y="384"/>
                  </a:lnTo>
                  <a:lnTo>
                    <a:pt x="29" y="384"/>
                  </a:lnTo>
                  <a:lnTo>
                    <a:pt x="33" y="382"/>
                  </a:lnTo>
                  <a:lnTo>
                    <a:pt x="37" y="38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FFD3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0" name="Freeform 133"/>
            <p:cNvSpPr>
              <a:spLocks/>
            </p:cNvSpPr>
            <p:nvPr/>
          </p:nvSpPr>
          <p:spPr bwMode="auto">
            <a:xfrm>
              <a:off x="4083" y="1647"/>
              <a:ext cx="36" cy="386"/>
            </a:xfrm>
            <a:custGeom>
              <a:avLst/>
              <a:gdLst>
                <a:gd name="T0" fmla="*/ 0 w 36"/>
                <a:gd name="T1" fmla="*/ 386 h 386"/>
                <a:gd name="T2" fmla="*/ 5 w 36"/>
                <a:gd name="T3" fmla="*/ 384 h 386"/>
                <a:gd name="T4" fmla="*/ 11 w 36"/>
                <a:gd name="T5" fmla="*/ 384 h 386"/>
                <a:gd name="T6" fmla="*/ 16 w 36"/>
                <a:gd name="T7" fmla="*/ 382 h 386"/>
                <a:gd name="T8" fmla="*/ 20 w 36"/>
                <a:gd name="T9" fmla="*/ 381 h 386"/>
                <a:gd name="T10" fmla="*/ 25 w 36"/>
                <a:gd name="T11" fmla="*/ 380 h 386"/>
                <a:gd name="T12" fmla="*/ 29 w 36"/>
                <a:gd name="T13" fmla="*/ 378 h 386"/>
                <a:gd name="T14" fmla="*/ 33 w 36"/>
                <a:gd name="T15" fmla="*/ 377 h 386"/>
                <a:gd name="T16" fmla="*/ 36 w 36"/>
                <a:gd name="T17" fmla="*/ 376 h 386"/>
                <a:gd name="T18" fmla="*/ 36 w 36"/>
                <a:gd name="T19" fmla="*/ 0 h 386"/>
                <a:gd name="T20" fmla="*/ 0 w 36"/>
                <a:gd name="T21" fmla="*/ 0 h 386"/>
                <a:gd name="T22" fmla="*/ 0 w 36"/>
                <a:gd name="T23" fmla="*/ 386 h 3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86"/>
                <a:gd name="T38" fmla="*/ 36 w 36"/>
                <a:gd name="T39" fmla="*/ 386 h 3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86">
                  <a:moveTo>
                    <a:pt x="0" y="386"/>
                  </a:moveTo>
                  <a:lnTo>
                    <a:pt x="5" y="384"/>
                  </a:lnTo>
                  <a:lnTo>
                    <a:pt x="11" y="384"/>
                  </a:lnTo>
                  <a:lnTo>
                    <a:pt x="16" y="382"/>
                  </a:lnTo>
                  <a:lnTo>
                    <a:pt x="20" y="381"/>
                  </a:lnTo>
                  <a:lnTo>
                    <a:pt x="25" y="380"/>
                  </a:lnTo>
                  <a:lnTo>
                    <a:pt x="29" y="378"/>
                  </a:lnTo>
                  <a:lnTo>
                    <a:pt x="33" y="377"/>
                  </a:lnTo>
                  <a:lnTo>
                    <a:pt x="36" y="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rgbClr val="FFC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1" name="Freeform 134"/>
            <p:cNvSpPr>
              <a:spLocks/>
            </p:cNvSpPr>
            <p:nvPr/>
          </p:nvSpPr>
          <p:spPr bwMode="auto">
            <a:xfrm>
              <a:off x="4101" y="1647"/>
              <a:ext cx="37" cy="381"/>
            </a:xfrm>
            <a:custGeom>
              <a:avLst/>
              <a:gdLst>
                <a:gd name="T0" fmla="*/ 0 w 37"/>
                <a:gd name="T1" fmla="*/ 381 h 381"/>
                <a:gd name="T2" fmla="*/ 8 w 37"/>
                <a:gd name="T3" fmla="*/ 379 h 381"/>
                <a:gd name="T4" fmla="*/ 15 w 37"/>
                <a:gd name="T5" fmla="*/ 377 h 381"/>
                <a:gd name="T6" fmla="*/ 22 w 37"/>
                <a:gd name="T7" fmla="*/ 374 h 381"/>
                <a:gd name="T8" fmla="*/ 27 w 37"/>
                <a:gd name="T9" fmla="*/ 371 h 381"/>
                <a:gd name="T10" fmla="*/ 31 w 37"/>
                <a:gd name="T11" fmla="*/ 369 h 381"/>
                <a:gd name="T12" fmla="*/ 34 w 37"/>
                <a:gd name="T13" fmla="*/ 366 h 381"/>
                <a:gd name="T14" fmla="*/ 36 w 37"/>
                <a:gd name="T15" fmla="*/ 363 h 381"/>
                <a:gd name="T16" fmla="*/ 37 w 37"/>
                <a:gd name="T17" fmla="*/ 361 h 381"/>
                <a:gd name="T18" fmla="*/ 37 w 37"/>
                <a:gd name="T19" fmla="*/ 0 h 381"/>
                <a:gd name="T20" fmla="*/ 0 w 37"/>
                <a:gd name="T21" fmla="*/ 0 h 381"/>
                <a:gd name="T22" fmla="*/ 0 w 37"/>
                <a:gd name="T23" fmla="*/ 381 h 3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1"/>
                <a:gd name="T38" fmla="*/ 37 w 37"/>
                <a:gd name="T39" fmla="*/ 381 h 3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1">
                  <a:moveTo>
                    <a:pt x="0" y="381"/>
                  </a:moveTo>
                  <a:lnTo>
                    <a:pt x="8" y="379"/>
                  </a:lnTo>
                  <a:lnTo>
                    <a:pt x="15" y="377"/>
                  </a:lnTo>
                  <a:lnTo>
                    <a:pt x="22" y="374"/>
                  </a:lnTo>
                  <a:lnTo>
                    <a:pt x="27" y="371"/>
                  </a:lnTo>
                  <a:lnTo>
                    <a:pt x="31" y="369"/>
                  </a:lnTo>
                  <a:lnTo>
                    <a:pt x="34" y="366"/>
                  </a:lnTo>
                  <a:lnTo>
                    <a:pt x="36" y="363"/>
                  </a:lnTo>
                  <a:lnTo>
                    <a:pt x="37" y="36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FFC9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2" name="Freeform 135"/>
            <p:cNvSpPr>
              <a:spLocks/>
            </p:cNvSpPr>
            <p:nvPr/>
          </p:nvSpPr>
          <p:spPr bwMode="auto">
            <a:xfrm>
              <a:off x="3881" y="1647"/>
              <a:ext cx="37" cy="402"/>
            </a:xfrm>
            <a:custGeom>
              <a:avLst/>
              <a:gdLst>
                <a:gd name="T0" fmla="*/ 0 w 37"/>
                <a:gd name="T1" fmla="*/ 402 h 402"/>
                <a:gd name="T2" fmla="*/ 5 w 37"/>
                <a:gd name="T3" fmla="*/ 402 h 402"/>
                <a:gd name="T4" fmla="*/ 10 w 37"/>
                <a:gd name="T5" fmla="*/ 402 h 402"/>
                <a:gd name="T6" fmla="*/ 14 w 37"/>
                <a:gd name="T7" fmla="*/ 402 h 402"/>
                <a:gd name="T8" fmla="*/ 19 w 37"/>
                <a:gd name="T9" fmla="*/ 402 h 402"/>
                <a:gd name="T10" fmla="*/ 23 w 37"/>
                <a:gd name="T11" fmla="*/ 402 h 402"/>
                <a:gd name="T12" fmla="*/ 28 w 37"/>
                <a:gd name="T13" fmla="*/ 402 h 402"/>
                <a:gd name="T14" fmla="*/ 32 w 37"/>
                <a:gd name="T15" fmla="*/ 401 h 402"/>
                <a:gd name="T16" fmla="*/ 37 w 37"/>
                <a:gd name="T17" fmla="*/ 401 h 402"/>
                <a:gd name="T18" fmla="*/ 37 w 37"/>
                <a:gd name="T19" fmla="*/ 0 h 402"/>
                <a:gd name="T20" fmla="*/ 0 w 37"/>
                <a:gd name="T21" fmla="*/ 0 h 402"/>
                <a:gd name="T22" fmla="*/ 0 w 37"/>
                <a:gd name="T23" fmla="*/ 402 h 4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2"/>
                <a:gd name="T38" fmla="*/ 37 w 37"/>
                <a:gd name="T39" fmla="*/ 402 h 4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2">
                  <a:moveTo>
                    <a:pt x="0" y="402"/>
                  </a:moveTo>
                  <a:lnTo>
                    <a:pt x="5" y="402"/>
                  </a:lnTo>
                  <a:lnTo>
                    <a:pt x="10" y="402"/>
                  </a:lnTo>
                  <a:lnTo>
                    <a:pt x="14" y="402"/>
                  </a:lnTo>
                  <a:lnTo>
                    <a:pt x="19" y="402"/>
                  </a:lnTo>
                  <a:lnTo>
                    <a:pt x="23" y="402"/>
                  </a:lnTo>
                  <a:lnTo>
                    <a:pt x="28" y="402"/>
                  </a:lnTo>
                  <a:lnTo>
                    <a:pt x="32" y="401"/>
                  </a:lnTo>
                  <a:lnTo>
                    <a:pt x="37" y="40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3" name="Freeform 136"/>
            <p:cNvSpPr>
              <a:spLocks/>
            </p:cNvSpPr>
            <p:nvPr/>
          </p:nvSpPr>
          <p:spPr bwMode="auto">
            <a:xfrm>
              <a:off x="3862" y="1647"/>
              <a:ext cx="37" cy="402"/>
            </a:xfrm>
            <a:custGeom>
              <a:avLst/>
              <a:gdLst>
                <a:gd name="T0" fmla="*/ 0 w 37"/>
                <a:gd name="T1" fmla="*/ 402 h 402"/>
                <a:gd name="T2" fmla="*/ 4 w 37"/>
                <a:gd name="T3" fmla="*/ 402 h 402"/>
                <a:gd name="T4" fmla="*/ 7 w 37"/>
                <a:gd name="T5" fmla="*/ 402 h 402"/>
                <a:gd name="T6" fmla="*/ 11 w 37"/>
                <a:gd name="T7" fmla="*/ 402 h 402"/>
                <a:gd name="T8" fmla="*/ 14 w 37"/>
                <a:gd name="T9" fmla="*/ 402 h 402"/>
                <a:gd name="T10" fmla="*/ 17 w 37"/>
                <a:gd name="T11" fmla="*/ 402 h 402"/>
                <a:gd name="T12" fmla="*/ 20 w 37"/>
                <a:gd name="T13" fmla="*/ 402 h 402"/>
                <a:gd name="T14" fmla="*/ 23 w 37"/>
                <a:gd name="T15" fmla="*/ 402 h 402"/>
                <a:gd name="T16" fmla="*/ 25 w 37"/>
                <a:gd name="T17" fmla="*/ 402 h 402"/>
                <a:gd name="T18" fmla="*/ 29 w 37"/>
                <a:gd name="T19" fmla="*/ 402 h 402"/>
                <a:gd name="T20" fmla="*/ 32 w 37"/>
                <a:gd name="T21" fmla="*/ 402 h 402"/>
                <a:gd name="T22" fmla="*/ 34 w 37"/>
                <a:gd name="T23" fmla="*/ 402 h 402"/>
                <a:gd name="T24" fmla="*/ 37 w 37"/>
                <a:gd name="T25" fmla="*/ 402 h 402"/>
                <a:gd name="T26" fmla="*/ 37 w 37"/>
                <a:gd name="T27" fmla="*/ 0 h 402"/>
                <a:gd name="T28" fmla="*/ 0 w 37"/>
                <a:gd name="T29" fmla="*/ 0 h 402"/>
                <a:gd name="T30" fmla="*/ 0 w 37"/>
                <a:gd name="T31" fmla="*/ 402 h 4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402"/>
                <a:gd name="T50" fmla="*/ 37 w 37"/>
                <a:gd name="T51" fmla="*/ 402 h 4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402">
                  <a:moveTo>
                    <a:pt x="0" y="402"/>
                  </a:moveTo>
                  <a:lnTo>
                    <a:pt x="4" y="402"/>
                  </a:lnTo>
                  <a:lnTo>
                    <a:pt x="7" y="402"/>
                  </a:lnTo>
                  <a:lnTo>
                    <a:pt x="11" y="402"/>
                  </a:lnTo>
                  <a:lnTo>
                    <a:pt x="14" y="402"/>
                  </a:lnTo>
                  <a:lnTo>
                    <a:pt x="17" y="402"/>
                  </a:lnTo>
                  <a:lnTo>
                    <a:pt x="20" y="402"/>
                  </a:lnTo>
                  <a:lnTo>
                    <a:pt x="23" y="402"/>
                  </a:lnTo>
                  <a:lnTo>
                    <a:pt x="25" y="402"/>
                  </a:lnTo>
                  <a:lnTo>
                    <a:pt x="29" y="402"/>
                  </a:lnTo>
                  <a:lnTo>
                    <a:pt x="32" y="402"/>
                  </a:lnTo>
                  <a:lnTo>
                    <a:pt x="34" y="402"/>
                  </a:lnTo>
                  <a:lnTo>
                    <a:pt x="37" y="40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FFF7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4" name="Freeform 137"/>
            <p:cNvSpPr>
              <a:spLocks/>
            </p:cNvSpPr>
            <p:nvPr/>
          </p:nvSpPr>
          <p:spPr bwMode="auto">
            <a:xfrm>
              <a:off x="3844" y="1647"/>
              <a:ext cx="37" cy="402"/>
            </a:xfrm>
            <a:custGeom>
              <a:avLst/>
              <a:gdLst>
                <a:gd name="T0" fmla="*/ 0 w 37"/>
                <a:gd name="T1" fmla="*/ 401 h 402"/>
                <a:gd name="T2" fmla="*/ 4 w 37"/>
                <a:gd name="T3" fmla="*/ 401 h 402"/>
                <a:gd name="T4" fmla="*/ 8 w 37"/>
                <a:gd name="T5" fmla="*/ 402 h 402"/>
                <a:gd name="T6" fmla="*/ 12 w 37"/>
                <a:gd name="T7" fmla="*/ 402 h 402"/>
                <a:gd name="T8" fmla="*/ 16 w 37"/>
                <a:gd name="T9" fmla="*/ 402 h 402"/>
                <a:gd name="T10" fmla="*/ 20 w 37"/>
                <a:gd name="T11" fmla="*/ 402 h 402"/>
                <a:gd name="T12" fmla="*/ 24 w 37"/>
                <a:gd name="T13" fmla="*/ 402 h 402"/>
                <a:gd name="T14" fmla="*/ 28 w 37"/>
                <a:gd name="T15" fmla="*/ 402 h 402"/>
                <a:gd name="T16" fmla="*/ 32 w 37"/>
                <a:gd name="T17" fmla="*/ 402 h 402"/>
                <a:gd name="T18" fmla="*/ 33 w 37"/>
                <a:gd name="T19" fmla="*/ 402 h 402"/>
                <a:gd name="T20" fmla="*/ 34 w 37"/>
                <a:gd name="T21" fmla="*/ 402 h 402"/>
                <a:gd name="T22" fmla="*/ 36 w 37"/>
                <a:gd name="T23" fmla="*/ 402 h 402"/>
                <a:gd name="T24" fmla="*/ 37 w 37"/>
                <a:gd name="T25" fmla="*/ 402 h 402"/>
                <a:gd name="T26" fmla="*/ 37 w 37"/>
                <a:gd name="T27" fmla="*/ 0 h 402"/>
                <a:gd name="T28" fmla="*/ 0 w 37"/>
                <a:gd name="T29" fmla="*/ 0 h 402"/>
                <a:gd name="T30" fmla="*/ 0 w 37"/>
                <a:gd name="T31" fmla="*/ 401 h 4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402"/>
                <a:gd name="T50" fmla="*/ 37 w 37"/>
                <a:gd name="T51" fmla="*/ 402 h 4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402">
                  <a:moveTo>
                    <a:pt x="0" y="401"/>
                  </a:moveTo>
                  <a:lnTo>
                    <a:pt x="4" y="401"/>
                  </a:lnTo>
                  <a:lnTo>
                    <a:pt x="8" y="402"/>
                  </a:lnTo>
                  <a:lnTo>
                    <a:pt x="12" y="402"/>
                  </a:lnTo>
                  <a:lnTo>
                    <a:pt x="16" y="402"/>
                  </a:lnTo>
                  <a:lnTo>
                    <a:pt x="20" y="402"/>
                  </a:lnTo>
                  <a:lnTo>
                    <a:pt x="24" y="402"/>
                  </a:lnTo>
                  <a:lnTo>
                    <a:pt x="28" y="402"/>
                  </a:lnTo>
                  <a:lnTo>
                    <a:pt x="32" y="402"/>
                  </a:lnTo>
                  <a:lnTo>
                    <a:pt x="33" y="402"/>
                  </a:lnTo>
                  <a:lnTo>
                    <a:pt x="34" y="402"/>
                  </a:lnTo>
                  <a:lnTo>
                    <a:pt x="36" y="402"/>
                  </a:lnTo>
                  <a:lnTo>
                    <a:pt x="37" y="40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FFF4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5" name="Freeform 138"/>
            <p:cNvSpPr>
              <a:spLocks/>
            </p:cNvSpPr>
            <p:nvPr/>
          </p:nvSpPr>
          <p:spPr bwMode="auto">
            <a:xfrm>
              <a:off x="3826" y="1647"/>
              <a:ext cx="36" cy="402"/>
            </a:xfrm>
            <a:custGeom>
              <a:avLst/>
              <a:gdLst>
                <a:gd name="T0" fmla="*/ 0 w 36"/>
                <a:gd name="T1" fmla="*/ 401 h 402"/>
                <a:gd name="T2" fmla="*/ 5 w 36"/>
                <a:gd name="T3" fmla="*/ 401 h 402"/>
                <a:gd name="T4" fmla="*/ 9 w 36"/>
                <a:gd name="T5" fmla="*/ 401 h 402"/>
                <a:gd name="T6" fmla="*/ 14 w 36"/>
                <a:gd name="T7" fmla="*/ 401 h 402"/>
                <a:gd name="T8" fmla="*/ 18 w 36"/>
                <a:gd name="T9" fmla="*/ 401 h 402"/>
                <a:gd name="T10" fmla="*/ 23 w 36"/>
                <a:gd name="T11" fmla="*/ 402 h 402"/>
                <a:gd name="T12" fmla="*/ 27 w 36"/>
                <a:gd name="T13" fmla="*/ 402 h 402"/>
                <a:gd name="T14" fmla="*/ 32 w 36"/>
                <a:gd name="T15" fmla="*/ 402 h 402"/>
                <a:gd name="T16" fmla="*/ 36 w 36"/>
                <a:gd name="T17" fmla="*/ 402 h 402"/>
                <a:gd name="T18" fmla="*/ 36 w 36"/>
                <a:gd name="T19" fmla="*/ 0 h 402"/>
                <a:gd name="T20" fmla="*/ 0 w 36"/>
                <a:gd name="T21" fmla="*/ 0 h 402"/>
                <a:gd name="T22" fmla="*/ 0 w 36"/>
                <a:gd name="T23" fmla="*/ 401 h 4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402"/>
                <a:gd name="T38" fmla="*/ 36 w 36"/>
                <a:gd name="T39" fmla="*/ 402 h 4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402">
                  <a:moveTo>
                    <a:pt x="0" y="401"/>
                  </a:moveTo>
                  <a:lnTo>
                    <a:pt x="5" y="401"/>
                  </a:lnTo>
                  <a:lnTo>
                    <a:pt x="9" y="401"/>
                  </a:lnTo>
                  <a:lnTo>
                    <a:pt x="14" y="401"/>
                  </a:lnTo>
                  <a:lnTo>
                    <a:pt x="18" y="401"/>
                  </a:lnTo>
                  <a:lnTo>
                    <a:pt x="23" y="402"/>
                  </a:lnTo>
                  <a:lnTo>
                    <a:pt x="27" y="402"/>
                  </a:lnTo>
                  <a:lnTo>
                    <a:pt x="32" y="402"/>
                  </a:lnTo>
                  <a:lnTo>
                    <a:pt x="36" y="40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FFE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6" name="Freeform 139"/>
            <p:cNvSpPr>
              <a:spLocks/>
            </p:cNvSpPr>
            <p:nvPr/>
          </p:nvSpPr>
          <p:spPr bwMode="auto">
            <a:xfrm>
              <a:off x="3807" y="1647"/>
              <a:ext cx="37" cy="401"/>
            </a:xfrm>
            <a:custGeom>
              <a:avLst/>
              <a:gdLst>
                <a:gd name="T0" fmla="*/ 0 w 37"/>
                <a:gd name="T1" fmla="*/ 400 h 401"/>
                <a:gd name="T2" fmla="*/ 4 w 37"/>
                <a:gd name="T3" fmla="*/ 400 h 401"/>
                <a:gd name="T4" fmla="*/ 9 w 37"/>
                <a:gd name="T5" fmla="*/ 401 h 401"/>
                <a:gd name="T6" fmla="*/ 14 w 37"/>
                <a:gd name="T7" fmla="*/ 401 h 401"/>
                <a:gd name="T8" fmla="*/ 18 w 37"/>
                <a:gd name="T9" fmla="*/ 401 h 401"/>
                <a:gd name="T10" fmla="*/ 23 w 37"/>
                <a:gd name="T11" fmla="*/ 401 h 401"/>
                <a:gd name="T12" fmla="*/ 27 w 37"/>
                <a:gd name="T13" fmla="*/ 401 h 401"/>
                <a:gd name="T14" fmla="*/ 32 w 37"/>
                <a:gd name="T15" fmla="*/ 401 h 401"/>
                <a:gd name="T16" fmla="*/ 37 w 37"/>
                <a:gd name="T17" fmla="*/ 401 h 401"/>
                <a:gd name="T18" fmla="*/ 37 w 37"/>
                <a:gd name="T19" fmla="*/ 0 h 401"/>
                <a:gd name="T20" fmla="*/ 0 w 37"/>
                <a:gd name="T21" fmla="*/ 0 h 401"/>
                <a:gd name="T22" fmla="*/ 0 w 37"/>
                <a:gd name="T23" fmla="*/ 400 h 4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1"/>
                <a:gd name="T38" fmla="*/ 37 w 37"/>
                <a:gd name="T39" fmla="*/ 401 h 4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1">
                  <a:moveTo>
                    <a:pt x="0" y="400"/>
                  </a:moveTo>
                  <a:lnTo>
                    <a:pt x="4" y="400"/>
                  </a:lnTo>
                  <a:lnTo>
                    <a:pt x="9" y="401"/>
                  </a:lnTo>
                  <a:lnTo>
                    <a:pt x="14" y="401"/>
                  </a:lnTo>
                  <a:lnTo>
                    <a:pt x="18" y="401"/>
                  </a:lnTo>
                  <a:lnTo>
                    <a:pt x="23" y="401"/>
                  </a:lnTo>
                  <a:lnTo>
                    <a:pt x="27" y="401"/>
                  </a:lnTo>
                  <a:lnTo>
                    <a:pt x="32" y="401"/>
                  </a:lnTo>
                  <a:lnTo>
                    <a:pt x="37" y="40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ED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7" name="Freeform 140"/>
            <p:cNvSpPr>
              <a:spLocks/>
            </p:cNvSpPr>
            <p:nvPr/>
          </p:nvSpPr>
          <p:spPr bwMode="auto">
            <a:xfrm>
              <a:off x="3789" y="1647"/>
              <a:ext cx="37" cy="401"/>
            </a:xfrm>
            <a:custGeom>
              <a:avLst/>
              <a:gdLst>
                <a:gd name="T0" fmla="*/ 0 w 37"/>
                <a:gd name="T1" fmla="*/ 399 h 401"/>
                <a:gd name="T2" fmla="*/ 4 w 37"/>
                <a:gd name="T3" fmla="*/ 399 h 401"/>
                <a:gd name="T4" fmla="*/ 8 w 37"/>
                <a:gd name="T5" fmla="*/ 399 h 401"/>
                <a:gd name="T6" fmla="*/ 13 w 37"/>
                <a:gd name="T7" fmla="*/ 400 h 401"/>
                <a:gd name="T8" fmla="*/ 18 w 37"/>
                <a:gd name="T9" fmla="*/ 400 h 401"/>
                <a:gd name="T10" fmla="*/ 22 w 37"/>
                <a:gd name="T11" fmla="*/ 400 h 401"/>
                <a:gd name="T12" fmla="*/ 27 w 37"/>
                <a:gd name="T13" fmla="*/ 400 h 401"/>
                <a:gd name="T14" fmla="*/ 32 w 37"/>
                <a:gd name="T15" fmla="*/ 401 h 401"/>
                <a:gd name="T16" fmla="*/ 37 w 37"/>
                <a:gd name="T17" fmla="*/ 401 h 401"/>
                <a:gd name="T18" fmla="*/ 37 w 37"/>
                <a:gd name="T19" fmla="*/ 0 h 401"/>
                <a:gd name="T20" fmla="*/ 0 w 37"/>
                <a:gd name="T21" fmla="*/ 0 h 401"/>
                <a:gd name="T22" fmla="*/ 0 w 37"/>
                <a:gd name="T23" fmla="*/ 399 h 4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1"/>
                <a:gd name="T38" fmla="*/ 37 w 37"/>
                <a:gd name="T39" fmla="*/ 401 h 4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1">
                  <a:moveTo>
                    <a:pt x="0" y="399"/>
                  </a:moveTo>
                  <a:lnTo>
                    <a:pt x="4" y="399"/>
                  </a:lnTo>
                  <a:lnTo>
                    <a:pt x="8" y="399"/>
                  </a:lnTo>
                  <a:lnTo>
                    <a:pt x="13" y="400"/>
                  </a:lnTo>
                  <a:lnTo>
                    <a:pt x="18" y="400"/>
                  </a:lnTo>
                  <a:lnTo>
                    <a:pt x="22" y="400"/>
                  </a:lnTo>
                  <a:lnTo>
                    <a:pt x="27" y="400"/>
                  </a:lnTo>
                  <a:lnTo>
                    <a:pt x="32" y="401"/>
                  </a:lnTo>
                  <a:lnTo>
                    <a:pt x="37" y="40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8" name="Freeform 141"/>
            <p:cNvSpPr>
              <a:spLocks/>
            </p:cNvSpPr>
            <p:nvPr/>
          </p:nvSpPr>
          <p:spPr bwMode="auto">
            <a:xfrm>
              <a:off x="3770" y="1647"/>
              <a:ext cx="37" cy="400"/>
            </a:xfrm>
            <a:custGeom>
              <a:avLst/>
              <a:gdLst>
                <a:gd name="T0" fmla="*/ 0 w 37"/>
                <a:gd name="T1" fmla="*/ 398 h 400"/>
                <a:gd name="T2" fmla="*/ 5 w 37"/>
                <a:gd name="T3" fmla="*/ 399 h 400"/>
                <a:gd name="T4" fmla="*/ 9 w 37"/>
                <a:gd name="T5" fmla="*/ 399 h 400"/>
                <a:gd name="T6" fmla="*/ 14 w 37"/>
                <a:gd name="T7" fmla="*/ 399 h 400"/>
                <a:gd name="T8" fmla="*/ 18 w 37"/>
                <a:gd name="T9" fmla="*/ 399 h 400"/>
                <a:gd name="T10" fmla="*/ 23 w 37"/>
                <a:gd name="T11" fmla="*/ 399 h 400"/>
                <a:gd name="T12" fmla="*/ 27 w 37"/>
                <a:gd name="T13" fmla="*/ 400 h 400"/>
                <a:gd name="T14" fmla="*/ 32 w 37"/>
                <a:gd name="T15" fmla="*/ 400 h 400"/>
                <a:gd name="T16" fmla="*/ 37 w 37"/>
                <a:gd name="T17" fmla="*/ 400 h 400"/>
                <a:gd name="T18" fmla="*/ 37 w 37"/>
                <a:gd name="T19" fmla="*/ 0 h 400"/>
                <a:gd name="T20" fmla="*/ 0 w 37"/>
                <a:gd name="T21" fmla="*/ 0 h 400"/>
                <a:gd name="T22" fmla="*/ 0 w 37"/>
                <a:gd name="T23" fmla="*/ 398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0"/>
                <a:gd name="T38" fmla="*/ 37 w 37"/>
                <a:gd name="T39" fmla="*/ 400 h 4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0">
                  <a:moveTo>
                    <a:pt x="0" y="398"/>
                  </a:moveTo>
                  <a:lnTo>
                    <a:pt x="5" y="399"/>
                  </a:lnTo>
                  <a:lnTo>
                    <a:pt x="9" y="399"/>
                  </a:lnTo>
                  <a:lnTo>
                    <a:pt x="14" y="399"/>
                  </a:lnTo>
                  <a:lnTo>
                    <a:pt x="18" y="399"/>
                  </a:lnTo>
                  <a:lnTo>
                    <a:pt x="23" y="399"/>
                  </a:lnTo>
                  <a:lnTo>
                    <a:pt x="27" y="400"/>
                  </a:lnTo>
                  <a:lnTo>
                    <a:pt x="32" y="400"/>
                  </a:lnTo>
                  <a:lnTo>
                    <a:pt x="37" y="40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9" name="Freeform 142"/>
            <p:cNvSpPr>
              <a:spLocks/>
            </p:cNvSpPr>
            <p:nvPr/>
          </p:nvSpPr>
          <p:spPr bwMode="auto">
            <a:xfrm>
              <a:off x="3751" y="1647"/>
              <a:ext cx="38" cy="399"/>
            </a:xfrm>
            <a:custGeom>
              <a:avLst/>
              <a:gdLst>
                <a:gd name="T0" fmla="*/ 0 w 38"/>
                <a:gd name="T1" fmla="*/ 396 h 399"/>
                <a:gd name="T2" fmla="*/ 5 w 38"/>
                <a:gd name="T3" fmla="*/ 397 h 399"/>
                <a:gd name="T4" fmla="*/ 9 w 38"/>
                <a:gd name="T5" fmla="*/ 397 h 399"/>
                <a:gd name="T6" fmla="*/ 15 w 38"/>
                <a:gd name="T7" fmla="*/ 398 h 399"/>
                <a:gd name="T8" fmla="*/ 19 w 38"/>
                <a:gd name="T9" fmla="*/ 398 h 399"/>
                <a:gd name="T10" fmla="*/ 24 w 38"/>
                <a:gd name="T11" fmla="*/ 398 h 399"/>
                <a:gd name="T12" fmla="*/ 28 w 38"/>
                <a:gd name="T13" fmla="*/ 399 h 399"/>
                <a:gd name="T14" fmla="*/ 33 w 38"/>
                <a:gd name="T15" fmla="*/ 399 h 399"/>
                <a:gd name="T16" fmla="*/ 38 w 38"/>
                <a:gd name="T17" fmla="*/ 399 h 399"/>
                <a:gd name="T18" fmla="*/ 38 w 38"/>
                <a:gd name="T19" fmla="*/ 0 h 399"/>
                <a:gd name="T20" fmla="*/ 0 w 38"/>
                <a:gd name="T21" fmla="*/ 0 h 399"/>
                <a:gd name="T22" fmla="*/ 0 w 38"/>
                <a:gd name="T23" fmla="*/ 396 h 3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99"/>
                <a:gd name="T38" fmla="*/ 38 w 38"/>
                <a:gd name="T39" fmla="*/ 399 h 3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99">
                  <a:moveTo>
                    <a:pt x="0" y="396"/>
                  </a:moveTo>
                  <a:lnTo>
                    <a:pt x="5" y="397"/>
                  </a:lnTo>
                  <a:lnTo>
                    <a:pt x="9" y="397"/>
                  </a:lnTo>
                  <a:lnTo>
                    <a:pt x="15" y="398"/>
                  </a:lnTo>
                  <a:lnTo>
                    <a:pt x="19" y="398"/>
                  </a:lnTo>
                  <a:lnTo>
                    <a:pt x="24" y="398"/>
                  </a:lnTo>
                  <a:lnTo>
                    <a:pt x="28" y="399"/>
                  </a:lnTo>
                  <a:lnTo>
                    <a:pt x="33" y="399"/>
                  </a:lnTo>
                  <a:lnTo>
                    <a:pt x="38" y="39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E5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50" name="Freeform 143"/>
            <p:cNvSpPr>
              <a:spLocks/>
            </p:cNvSpPr>
            <p:nvPr/>
          </p:nvSpPr>
          <p:spPr bwMode="auto">
            <a:xfrm>
              <a:off x="3733" y="1647"/>
              <a:ext cx="37" cy="398"/>
            </a:xfrm>
            <a:custGeom>
              <a:avLst/>
              <a:gdLst>
                <a:gd name="T0" fmla="*/ 0 w 37"/>
                <a:gd name="T1" fmla="*/ 395 h 398"/>
                <a:gd name="T2" fmla="*/ 4 w 37"/>
                <a:gd name="T3" fmla="*/ 395 h 398"/>
                <a:gd name="T4" fmla="*/ 9 w 37"/>
                <a:gd name="T5" fmla="*/ 396 h 398"/>
                <a:gd name="T6" fmla="*/ 13 w 37"/>
                <a:gd name="T7" fmla="*/ 396 h 398"/>
                <a:gd name="T8" fmla="*/ 18 w 37"/>
                <a:gd name="T9" fmla="*/ 396 h 398"/>
                <a:gd name="T10" fmla="*/ 23 w 37"/>
                <a:gd name="T11" fmla="*/ 397 h 398"/>
                <a:gd name="T12" fmla="*/ 27 w 37"/>
                <a:gd name="T13" fmla="*/ 397 h 398"/>
                <a:gd name="T14" fmla="*/ 32 w 37"/>
                <a:gd name="T15" fmla="*/ 398 h 398"/>
                <a:gd name="T16" fmla="*/ 37 w 37"/>
                <a:gd name="T17" fmla="*/ 398 h 398"/>
                <a:gd name="T18" fmla="*/ 37 w 37"/>
                <a:gd name="T19" fmla="*/ 0 h 398"/>
                <a:gd name="T20" fmla="*/ 0 w 37"/>
                <a:gd name="T21" fmla="*/ 0 h 398"/>
                <a:gd name="T22" fmla="*/ 0 w 37"/>
                <a:gd name="T23" fmla="*/ 395 h 3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8"/>
                <a:gd name="T38" fmla="*/ 37 w 37"/>
                <a:gd name="T39" fmla="*/ 398 h 39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8">
                  <a:moveTo>
                    <a:pt x="0" y="395"/>
                  </a:moveTo>
                  <a:lnTo>
                    <a:pt x="4" y="395"/>
                  </a:lnTo>
                  <a:lnTo>
                    <a:pt x="9" y="396"/>
                  </a:lnTo>
                  <a:lnTo>
                    <a:pt x="13" y="396"/>
                  </a:lnTo>
                  <a:lnTo>
                    <a:pt x="18" y="396"/>
                  </a:lnTo>
                  <a:lnTo>
                    <a:pt x="23" y="397"/>
                  </a:lnTo>
                  <a:lnTo>
                    <a:pt x="27" y="397"/>
                  </a:lnTo>
                  <a:lnTo>
                    <a:pt x="32" y="398"/>
                  </a:lnTo>
                  <a:lnTo>
                    <a:pt x="37" y="398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E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51" name="Freeform 144"/>
            <p:cNvSpPr>
              <a:spLocks/>
            </p:cNvSpPr>
            <p:nvPr/>
          </p:nvSpPr>
          <p:spPr bwMode="auto">
            <a:xfrm>
              <a:off x="3715" y="1647"/>
              <a:ext cx="36" cy="396"/>
            </a:xfrm>
            <a:custGeom>
              <a:avLst/>
              <a:gdLst>
                <a:gd name="T0" fmla="*/ 0 w 36"/>
                <a:gd name="T1" fmla="*/ 393 h 396"/>
                <a:gd name="T2" fmla="*/ 4 w 36"/>
                <a:gd name="T3" fmla="*/ 393 h 396"/>
                <a:gd name="T4" fmla="*/ 8 w 36"/>
                <a:gd name="T5" fmla="*/ 394 h 396"/>
                <a:gd name="T6" fmla="*/ 13 w 36"/>
                <a:gd name="T7" fmla="*/ 395 h 396"/>
                <a:gd name="T8" fmla="*/ 17 w 36"/>
                <a:gd name="T9" fmla="*/ 395 h 396"/>
                <a:gd name="T10" fmla="*/ 22 w 36"/>
                <a:gd name="T11" fmla="*/ 395 h 396"/>
                <a:gd name="T12" fmla="*/ 27 w 36"/>
                <a:gd name="T13" fmla="*/ 396 h 396"/>
                <a:gd name="T14" fmla="*/ 31 w 36"/>
                <a:gd name="T15" fmla="*/ 396 h 396"/>
                <a:gd name="T16" fmla="*/ 36 w 36"/>
                <a:gd name="T17" fmla="*/ 396 h 396"/>
                <a:gd name="T18" fmla="*/ 36 w 36"/>
                <a:gd name="T19" fmla="*/ 0 h 396"/>
                <a:gd name="T20" fmla="*/ 0 w 36"/>
                <a:gd name="T21" fmla="*/ 0 h 396"/>
                <a:gd name="T22" fmla="*/ 0 w 36"/>
                <a:gd name="T23" fmla="*/ 393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6"/>
                <a:gd name="T38" fmla="*/ 36 w 36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6">
                  <a:moveTo>
                    <a:pt x="0" y="393"/>
                  </a:moveTo>
                  <a:lnTo>
                    <a:pt x="4" y="393"/>
                  </a:lnTo>
                  <a:lnTo>
                    <a:pt x="8" y="394"/>
                  </a:lnTo>
                  <a:lnTo>
                    <a:pt x="13" y="395"/>
                  </a:lnTo>
                  <a:lnTo>
                    <a:pt x="17" y="395"/>
                  </a:lnTo>
                  <a:lnTo>
                    <a:pt x="22" y="395"/>
                  </a:lnTo>
                  <a:lnTo>
                    <a:pt x="27" y="396"/>
                  </a:lnTo>
                  <a:lnTo>
                    <a:pt x="31" y="396"/>
                  </a:lnTo>
                  <a:lnTo>
                    <a:pt x="36" y="39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FDD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52" name="Freeform 145"/>
            <p:cNvSpPr>
              <a:spLocks/>
            </p:cNvSpPr>
            <p:nvPr/>
          </p:nvSpPr>
          <p:spPr bwMode="auto">
            <a:xfrm>
              <a:off x="3696" y="1647"/>
              <a:ext cx="37" cy="395"/>
            </a:xfrm>
            <a:custGeom>
              <a:avLst/>
              <a:gdLst>
                <a:gd name="T0" fmla="*/ 0 w 37"/>
                <a:gd name="T1" fmla="*/ 390 h 395"/>
                <a:gd name="T2" fmla="*/ 4 w 37"/>
                <a:gd name="T3" fmla="*/ 391 h 395"/>
                <a:gd name="T4" fmla="*/ 9 w 37"/>
                <a:gd name="T5" fmla="*/ 392 h 395"/>
                <a:gd name="T6" fmla="*/ 13 w 37"/>
                <a:gd name="T7" fmla="*/ 392 h 395"/>
                <a:gd name="T8" fmla="*/ 18 w 37"/>
                <a:gd name="T9" fmla="*/ 393 h 395"/>
                <a:gd name="T10" fmla="*/ 23 w 37"/>
                <a:gd name="T11" fmla="*/ 393 h 395"/>
                <a:gd name="T12" fmla="*/ 27 w 37"/>
                <a:gd name="T13" fmla="*/ 394 h 395"/>
                <a:gd name="T14" fmla="*/ 32 w 37"/>
                <a:gd name="T15" fmla="*/ 395 h 395"/>
                <a:gd name="T16" fmla="*/ 37 w 37"/>
                <a:gd name="T17" fmla="*/ 395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0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0"/>
                  </a:moveTo>
                  <a:lnTo>
                    <a:pt x="4" y="391"/>
                  </a:lnTo>
                  <a:lnTo>
                    <a:pt x="9" y="392"/>
                  </a:lnTo>
                  <a:lnTo>
                    <a:pt x="13" y="392"/>
                  </a:lnTo>
                  <a:lnTo>
                    <a:pt x="18" y="393"/>
                  </a:lnTo>
                  <a:lnTo>
                    <a:pt x="23" y="393"/>
                  </a:lnTo>
                  <a:lnTo>
                    <a:pt x="27" y="394"/>
                  </a:lnTo>
                  <a:lnTo>
                    <a:pt x="32" y="395"/>
                  </a:lnTo>
                  <a:lnTo>
                    <a:pt x="37" y="395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D8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53" name="Freeform 146"/>
            <p:cNvSpPr>
              <a:spLocks/>
            </p:cNvSpPr>
            <p:nvPr/>
          </p:nvSpPr>
          <p:spPr bwMode="auto">
            <a:xfrm>
              <a:off x="3678" y="1655"/>
              <a:ext cx="37" cy="393"/>
            </a:xfrm>
            <a:custGeom>
              <a:avLst/>
              <a:gdLst>
                <a:gd name="T0" fmla="*/ 0 w 37"/>
                <a:gd name="T1" fmla="*/ 387 h 393"/>
                <a:gd name="T2" fmla="*/ 4 w 37"/>
                <a:gd name="T3" fmla="*/ 388 h 393"/>
                <a:gd name="T4" fmla="*/ 8 w 37"/>
                <a:gd name="T5" fmla="*/ 389 h 393"/>
                <a:gd name="T6" fmla="*/ 13 w 37"/>
                <a:gd name="T7" fmla="*/ 389 h 393"/>
                <a:gd name="T8" fmla="*/ 17 w 37"/>
                <a:gd name="T9" fmla="*/ 390 h 393"/>
                <a:gd name="T10" fmla="*/ 22 w 37"/>
                <a:gd name="T11" fmla="*/ 391 h 393"/>
                <a:gd name="T12" fmla="*/ 27 w 37"/>
                <a:gd name="T13" fmla="*/ 392 h 393"/>
                <a:gd name="T14" fmla="*/ 32 w 37"/>
                <a:gd name="T15" fmla="*/ 392 h 393"/>
                <a:gd name="T16" fmla="*/ 37 w 37"/>
                <a:gd name="T17" fmla="*/ 393 h 393"/>
                <a:gd name="T18" fmla="*/ 37 w 37"/>
                <a:gd name="T19" fmla="*/ 0 h 393"/>
                <a:gd name="T20" fmla="*/ 0 w 37"/>
                <a:gd name="T21" fmla="*/ 0 h 393"/>
                <a:gd name="T22" fmla="*/ 0 w 37"/>
                <a:gd name="T23" fmla="*/ 387 h 3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3"/>
                <a:gd name="T38" fmla="*/ 37 w 37"/>
                <a:gd name="T39" fmla="*/ 393 h 3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3">
                  <a:moveTo>
                    <a:pt x="0" y="387"/>
                  </a:moveTo>
                  <a:lnTo>
                    <a:pt x="4" y="388"/>
                  </a:lnTo>
                  <a:lnTo>
                    <a:pt x="8" y="389"/>
                  </a:lnTo>
                  <a:lnTo>
                    <a:pt x="13" y="389"/>
                  </a:lnTo>
                  <a:lnTo>
                    <a:pt x="17" y="390"/>
                  </a:lnTo>
                  <a:lnTo>
                    <a:pt x="22" y="391"/>
                  </a:lnTo>
                  <a:lnTo>
                    <a:pt x="27" y="392"/>
                  </a:lnTo>
                  <a:lnTo>
                    <a:pt x="32" y="392"/>
                  </a:lnTo>
                  <a:lnTo>
                    <a:pt x="37" y="39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rgbClr val="FFD6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54" name="Freeform 147"/>
            <p:cNvSpPr>
              <a:spLocks/>
            </p:cNvSpPr>
            <p:nvPr/>
          </p:nvSpPr>
          <p:spPr bwMode="auto">
            <a:xfrm>
              <a:off x="3659" y="1655"/>
              <a:ext cx="37" cy="390"/>
            </a:xfrm>
            <a:custGeom>
              <a:avLst/>
              <a:gdLst>
                <a:gd name="T0" fmla="*/ 0 w 37"/>
                <a:gd name="T1" fmla="*/ 384 h 390"/>
                <a:gd name="T2" fmla="*/ 5 w 37"/>
                <a:gd name="T3" fmla="*/ 384 h 390"/>
                <a:gd name="T4" fmla="*/ 8 w 37"/>
                <a:gd name="T5" fmla="*/ 385 h 390"/>
                <a:gd name="T6" fmla="*/ 13 w 37"/>
                <a:gd name="T7" fmla="*/ 386 h 390"/>
                <a:gd name="T8" fmla="*/ 18 w 37"/>
                <a:gd name="T9" fmla="*/ 387 h 390"/>
                <a:gd name="T10" fmla="*/ 22 w 37"/>
                <a:gd name="T11" fmla="*/ 388 h 390"/>
                <a:gd name="T12" fmla="*/ 27 w 37"/>
                <a:gd name="T13" fmla="*/ 389 h 390"/>
                <a:gd name="T14" fmla="*/ 32 w 37"/>
                <a:gd name="T15" fmla="*/ 389 h 390"/>
                <a:gd name="T16" fmla="*/ 37 w 37"/>
                <a:gd name="T17" fmla="*/ 390 h 390"/>
                <a:gd name="T18" fmla="*/ 37 w 37"/>
                <a:gd name="T19" fmla="*/ 0 h 390"/>
                <a:gd name="T20" fmla="*/ 0 w 37"/>
                <a:gd name="T21" fmla="*/ 0 h 390"/>
                <a:gd name="T22" fmla="*/ 0 w 37"/>
                <a:gd name="T23" fmla="*/ 384 h 3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0"/>
                <a:gd name="T38" fmla="*/ 37 w 37"/>
                <a:gd name="T39" fmla="*/ 390 h 3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0">
                  <a:moveTo>
                    <a:pt x="0" y="384"/>
                  </a:moveTo>
                  <a:lnTo>
                    <a:pt x="5" y="384"/>
                  </a:lnTo>
                  <a:lnTo>
                    <a:pt x="8" y="385"/>
                  </a:lnTo>
                  <a:lnTo>
                    <a:pt x="13" y="386"/>
                  </a:lnTo>
                  <a:lnTo>
                    <a:pt x="18" y="387"/>
                  </a:lnTo>
                  <a:lnTo>
                    <a:pt x="22" y="388"/>
                  </a:lnTo>
                  <a:lnTo>
                    <a:pt x="27" y="389"/>
                  </a:lnTo>
                  <a:lnTo>
                    <a:pt x="32" y="389"/>
                  </a:lnTo>
                  <a:lnTo>
                    <a:pt x="37" y="39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55" name="Freeform 148"/>
            <p:cNvSpPr>
              <a:spLocks/>
            </p:cNvSpPr>
            <p:nvPr/>
          </p:nvSpPr>
          <p:spPr bwMode="auto">
            <a:xfrm>
              <a:off x="3640" y="1655"/>
              <a:ext cx="38" cy="387"/>
            </a:xfrm>
            <a:custGeom>
              <a:avLst/>
              <a:gdLst>
                <a:gd name="T0" fmla="*/ 0 w 38"/>
                <a:gd name="T1" fmla="*/ 378 h 387"/>
                <a:gd name="T2" fmla="*/ 5 w 38"/>
                <a:gd name="T3" fmla="*/ 380 h 387"/>
                <a:gd name="T4" fmla="*/ 8 w 38"/>
                <a:gd name="T5" fmla="*/ 381 h 387"/>
                <a:gd name="T6" fmla="*/ 13 w 38"/>
                <a:gd name="T7" fmla="*/ 382 h 387"/>
                <a:gd name="T8" fmla="*/ 17 w 38"/>
                <a:gd name="T9" fmla="*/ 383 h 387"/>
                <a:gd name="T10" fmla="*/ 22 w 38"/>
                <a:gd name="T11" fmla="*/ 384 h 387"/>
                <a:gd name="T12" fmla="*/ 27 w 38"/>
                <a:gd name="T13" fmla="*/ 385 h 387"/>
                <a:gd name="T14" fmla="*/ 32 w 38"/>
                <a:gd name="T15" fmla="*/ 386 h 387"/>
                <a:gd name="T16" fmla="*/ 38 w 38"/>
                <a:gd name="T17" fmla="*/ 387 h 387"/>
                <a:gd name="T18" fmla="*/ 38 w 38"/>
                <a:gd name="T19" fmla="*/ 0 h 387"/>
                <a:gd name="T20" fmla="*/ 0 w 38"/>
                <a:gd name="T21" fmla="*/ 0 h 387"/>
                <a:gd name="T22" fmla="*/ 0 w 38"/>
                <a:gd name="T23" fmla="*/ 378 h 3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87"/>
                <a:gd name="T38" fmla="*/ 38 w 38"/>
                <a:gd name="T39" fmla="*/ 387 h 3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87">
                  <a:moveTo>
                    <a:pt x="0" y="378"/>
                  </a:moveTo>
                  <a:lnTo>
                    <a:pt x="5" y="380"/>
                  </a:lnTo>
                  <a:lnTo>
                    <a:pt x="8" y="381"/>
                  </a:lnTo>
                  <a:lnTo>
                    <a:pt x="13" y="382"/>
                  </a:lnTo>
                  <a:lnTo>
                    <a:pt x="17" y="383"/>
                  </a:lnTo>
                  <a:lnTo>
                    <a:pt x="22" y="384"/>
                  </a:lnTo>
                  <a:lnTo>
                    <a:pt x="27" y="385"/>
                  </a:lnTo>
                  <a:lnTo>
                    <a:pt x="32" y="386"/>
                  </a:lnTo>
                  <a:lnTo>
                    <a:pt x="38" y="387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56" name="Freeform 149"/>
            <p:cNvSpPr>
              <a:spLocks/>
            </p:cNvSpPr>
            <p:nvPr/>
          </p:nvSpPr>
          <p:spPr bwMode="auto">
            <a:xfrm>
              <a:off x="3622" y="1655"/>
              <a:ext cx="37" cy="384"/>
            </a:xfrm>
            <a:custGeom>
              <a:avLst/>
              <a:gdLst>
                <a:gd name="T0" fmla="*/ 0 w 37"/>
                <a:gd name="T1" fmla="*/ 371 h 384"/>
                <a:gd name="T2" fmla="*/ 3 w 37"/>
                <a:gd name="T3" fmla="*/ 372 h 384"/>
                <a:gd name="T4" fmla="*/ 7 w 37"/>
                <a:gd name="T5" fmla="*/ 374 h 384"/>
                <a:gd name="T6" fmla="*/ 11 w 37"/>
                <a:gd name="T7" fmla="*/ 376 h 384"/>
                <a:gd name="T8" fmla="*/ 15 w 37"/>
                <a:gd name="T9" fmla="*/ 377 h 384"/>
                <a:gd name="T10" fmla="*/ 20 w 37"/>
                <a:gd name="T11" fmla="*/ 379 h 384"/>
                <a:gd name="T12" fmla="*/ 25 w 37"/>
                <a:gd name="T13" fmla="*/ 381 h 384"/>
                <a:gd name="T14" fmla="*/ 31 w 37"/>
                <a:gd name="T15" fmla="*/ 382 h 384"/>
                <a:gd name="T16" fmla="*/ 37 w 37"/>
                <a:gd name="T17" fmla="*/ 384 h 384"/>
                <a:gd name="T18" fmla="*/ 37 w 37"/>
                <a:gd name="T19" fmla="*/ 0 h 384"/>
                <a:gd name="T20" fmla="*/ 0 w 37"/>
                <a:gd name="T21" fmla="*/ 0 h 384"/>
                <a:gd name="T22" fmla="*/ 0 w 37"/>
                <a:gd name="T23" fmla="*/ 371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4"/>
                <a:gd name="T38" fmla="*/ 37 w 37"/>
                <a:gd name="T39" fmla="*/ 384 h 3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4">
                  <a:moveTo>
                    <a:pt x="0" y="371"/>
                  </a:moveTo>
                  <a:lnTo>
                    <a:pt x="3" y="372"/>
                  </a:lnTo>
                  <a:lnTo>
                    <a:pt x="7" y="374"/>
                  </a:lnTo>
                  <a:lnTo>
                    <a:pt x="11" y="376"/>
                  </a:lnTo>
                  <a:lnTo>
                    <a:pt x="15" y="377"/>
                  </a:lnTo>
                  <a:lnTo>
                    <a:pt x="20" y="379"/>
                  </a:lnTo>
                  <a:lnTo>
                    <a:pt x="25" y="381"/>
                  </a:lnTo>
                  <a:lnTo>
                    <a:pt x="31" y="382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FFCE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57" name="Freeform 150"/>
            <p:cNvSpPr>
              <a:spLocks/>
            </p:cNvSpPr>
            <p:nvPr/>
          </p:nvSpPr>
          <p:spPr bwMode="auto">
            <a:xfrm>
              <a:off x="3614" y="1655"/>
              <a:ext cx="26" cy="378"/>
            </a:xfrm>
            <a:custGeom>
              <a:avLst/>
              <a:gdLst>
                <a:gd name="T0" fmla="*/ 26 w 26"/>
                <a:gd name="T1" fmla="*/ 0 h 378"/>
                <a:gd name="T2" fmla="*/ 0 w 26"/>
                <a:gd name="T3" fmla="*/ 0 h 378"/>
                <a:gd name="T4" fmla="*/ 0 w 26"/>
                <a:gd name="T5" fmla="*/ 361 h 378"/>
                <a:gd name="T6" fmla="*/ 1 w 26"/>
                <a:gd name="T7" fmla="*/ 363 h 378"/>
                <a:gd name="T8" fmla="*/ 2 w 26"/>
                <a:gd name="T9" fmla="*/ 365 h 378"/>
                <a:gd name="T10" fmla="*/ 4 w 26"/>
                <a:gd name="T11" fmla="*/ 368 h 378"/>
                <a:gd name="T12" fmla="*/ 7 w 26"/>
                <a:gd name="T13" fmla="*/ 370 h 378"/>
                <a:gd name="T14" fmla="*/ 11 w 26"/>
                <a:gd name="T15" fmla="*/ 372 h 378"/>
                <a:gd name="T16" fmla="*/ 15 w 26"/>
                <a:gd name="T17" fmla="*/ 374 h 378"/>
                <a:gd name="T18" fmla="*/ 20 w 26"/>
                <a:gd name="T19" fmla="*/ 377 h 378"/>
                <a:gd name="T20" fmla="*/ 26 w 26"/>
                <a:gd name="T21" fmla="*/ 378 h 378"/>
                <a:gd name="T22" fmla="*/ 26 w 26"/>
                <a:gd name="T23" fmla="*/ 0 h 37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78"/>
                <a:gd name="T38" fmla="*/ 26 w 26"/>
                <a:gd name="T39" fmla="*/ 378 h 37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78">
                  <a:moveTo>
                    <a:pt x="26" y="0"/>
                  </a:moveTo>
                  <a:lnTo>
                    <a:pt x="0" y="0"/>
                  </a:lnTo>
                  <a:lnTo>
                    <a:pt x="0" y="361"/>
                  </a:lnTo>
                  <a:lnTo>
                    <a:pt x="1" y="363"/>
                  </a:lnTo>
                  <a:lnTo>
                    <a:pt x="2" y="365"/>
                  </a:lnTo>
                  <a:lnTo>
                    <a:pt x="4" y="368"/>
                  </a:lnTo>
                  <a:lnTo>
                    <a:pt x="7" y="370"/>
                  </a:lnTo>
                  <a:lnTo>
                    <a:pt x="11" y="372"/>
                  </a:lnTo>
                  <a:lnTo>
                    <a:pt x="15" y="374"/>
                  </a:lnTo>
                  <a:lnTo>
                    <a:pt x="20" y="377"/>
                  </a:lnTo>
                  <a:lnTo>
                    <a:pt x="26" y="37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CC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58" name="Freeform 151"/>
            <p:cNvSpPr>
              <a:spLocks/>
            </p:cNvSpPr>
            <p:nvPr/>
          </p:nvSpPr>
          <p:spPr bwMode="auto">
            <a:xfrm>
              <a:off x="4119" y="1655"/>
              <a:ext cx="19" cy="376"/>
            </a:xfrm>
            <a:custGeom>
              <a:avLst/>
              <a:gdLst>
                <a:gd name="T0" fmla="*/ 0 w 19"/>
                <a:gd name="T1" fmla="*/ 376 h 376"/>
                <a:gd name="T2" fmla="*/ 5 w 19"/>
                <a:gd name="T3" fmla="*/ 374 h 376"/>
                <a:gd name="T4" fmla="*/ 8 w 19"/>
                <a:gd name="T5" fmla="*/ 372 h 376"/>
                <a:gd name="T6" fmla="*/ 11 w 19"/>
                <a:gd name="T7" fmla="*/ 370 h 376"/>
                <a:gd name="T8" fmla="*/ 14 w 19"/>
                <a:gd name="T9" fmla="*/ 368 h 376"/>
                <a:gd name="T10" fmla="*/ 16 w 19"/>
                <a:gd name="T11" fmla="*/ 366 h 376"/>
                <a:gd name="T12" fmla="*/ 18 w 19"/>
                <a:gd name="T13" fmla="*/ 365 h 376"/>
                <a:gd name="T14" fmla="*/ 18 w 19"/>
                <a:gd name="T15" fmla="*/ 362 h 376"/>
                <a:gd name="T16" fmla="*/ 19 w 19"/>
                <a:gd name="T17" fmla="*/ 361 h 376"/>
                <a:gd name="T18" fmla="*/ 19 w 19"/>
                <a:gd name="T19" fmla="*/ 0 h 376"/>
                <a:gd name="T20" fmla="*/ 0 w 19"/>
                <a:gd name="T21" fmla="*/ 0 h 376"/>
                <a:gd name="T22" fmla="*/ 0 w 19"/>
                <a:gd name="T23" fmla="*/ 376 h 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"/>
                <a:gd name="T37" fmla="*/ 0 h 376"/>
                <a:gd name="T38" fmla="*/ 19 w 19"/>
                <a:gd name="T39" fmla="*/ 376 h 3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" h="376">
                  <a:moveTo>
                    <a:pt x="0" y="376"/>
                  </a:moveTo>
                  <a:lnTo>
                    <a:pt x="5" y="374"/>
                  </a:lnTo>
                  <a:lnTo>
                    <a:pt x="8" y="372"/>
                  </a:lnTo>
                  <a:lnTo>
                    <a:pt x="11" y="370"/>
                  </a:lnTo>
                  <a:lnTo>
                    <a:pt x="14" y="368"/>
                  </a:lnTo>
                  <a:lnTo>
                    <a:pt x="16" y="366"/>
                  </a:lnTo>
                  <a:lnTo>
                    <a:pt x="18" y="365"/>
                  </a:lnTo>
                  <a:lnTo>
                    <a:pt x="18" y="362"/>
                  </a:lnTo>
                  <a:lnTo>
                    <a:pt x="19" y="36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59" name="Freeform 152"/>
            <p:cNvSpPr>
              <a:spLocks/>
            </p:cNvSpPr>
            <p:nvPr/>
          </p:nvSpPr>
          <p:spPr bwMode="auto">
            <a:xfrm>
              <a:off x="3614" y="1613"/>
              <a:ext cx="524" cy="83"/>
            </a:xfrm>
            <a:custGeom>
              <a:avLst/>
              <a:gdLst>
                <a:gd name="T0" fmla="*/ 289 w 524"/>
                <a:gd name="T1" fmla="*/ 82 h 83"/>
                <a:gd name="T2" fmla="*/ 340 w 524"/>
                <a:gd name="T3" fmla="*/ 81 h 83"/>
                <a:gd name="T4" fmla="*/ 386 w 524"/>
                <a:gd name="T5" fmla="*/ 78 h 83"/>
                <a:gd name="T6" fmla="*/ 428 w 524"/>
                <a:gd name="T7" fmla="*/ 73 h 83"/>
                <a:gd name="T8" fmla="*/ 464 w 524"/>
                <a:gd name="T9" fmla="*/ 67 h 83"/>
                <a:gd name="T10" fmla="*/ 492 w 524"/>
                <a:gd name="T11" fmla="*/ 61 h 83"/>
                <a:gd name="T12" fmla="*/ 512 w 524"/>
                <a:gd name="T13" fmla="*/ 54 h 83"/>
                <a:gd name="T14" fmla="*/ 523 w 524"/>
                <a:gd name="T15" fmla="*/ 46 h 83"/>
                <a:gd name="T16" fmla="*/ 523 w 524"/>
                <a:gd name="T17" fmla="*/ 37 h 83"/>
                <a:gd name="T18" fmla="*/ 512 w 524"/>
                <a:gd name="T19" fmla="*/ 29 h 83"/>
                <a:gd name="T20" fmla="*/ 492 w 524"/>
                <a:gd name="T21" fmla="*/ 22 h 83"/>
                <a:gd name="T22" fmla="*/ 464 w 524"/>
                <a:gd name="T23" fmla="*/ 15 h 83"/>
                <a:gd name="T24" fmla="*/ 428 w 524"/>
                <a:gd name="T25" fmla="*/ 10 h 83"/>
                <a:gd name="T26" fmla="*/ 386 w 524"/>
                <a:gd name="T27" fmla="*/ 5 h 83"/>
                <a:gd name="T28" fmla="*/ 340 w 524"/>
                <a:gd name="T29" fmla="*/ 2 h 83"/>
                <a:gd name="T30" fmla="*/ 289 w 524"/>
                <a:gd name="T31" fmla="*/ 1 h 83"/>
                <a:gd name="T32" fmla="*/ 235 w 524"/>
                <a:gd name="T33" fmla="*/ 1 h 83"/>
                <a:gd name="T34" fmla="*/ 184 w 524"/>
                <a:gd name="T35" fmla="*/ 2 h 83"/>
                <a:gd name="T36" fmla="*/ 137 w 524"/>
                <a:gd name="T37" fmla="*/ 5 h 83"/>
                <a:gd name="T38" fmla="*/ 95 w 524"/>
                <a:gd name="T39" fmla="*/ 10 h 83"/>
                <a:gd name="T40" fmla="*/ 59 w 524"/>
                <a:gd name="T41" fmla="*/ 15 h 83"/>
                <a:gd name="T42" fmla="*/ 32 w 524"/>
                <a:gd name="T43" fmla="*/ 22 h 83"/>
                <a:gd name="T44" fmla="*/ 12 w 524"/>
                <a:gd name="T45" fmla="*/ 29 h 83"/>
                <a:gd name="T46" fmla="*/ 1 w 524"/>
                <a:gd name="T47" fmla="*/ 37 h 83"/>
                <a:gd name="T48" fmla="*/ 1 w 524"/>
                <a:gd name="T49" fmla="*/ 46 h 83"/>
                <a:gd name="T50" fmla="*/ 12 w 524"/>
                <a:gd name="T51" fmla="*/ 54 h 83"/>
                <a:gd name="T52" fmla="*/ 32 w 524"/>
                <a:gd name="T53" fmla="*/ 61 h 83"/>
                <a:gd name="T54" fmla="*/ 59 w 524"/>
                <a:gd name="T55" fmla="*/ 67 h 83"/>
                <a:gd name="T56" fmla="*/ 95 w 524"/>
                <a:gd name="T57" fmla="*/ 73 h 83"/>
                <a:gd name="T58" fmla="*/ 137 w 524"/>
                <a:gd name="T59" fmla="*/ 78 h 83"/>
                <a:gd name="T60" fmla="*/ 184 w 524"/>
                <a:gd name="T61" fmla="*/ 81 h 83"/>
                <a:gd name="T62" fmla="*/ 235 w 524"/>
                <a:gd name="T63" fmla="*/ 82 h 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24"/>
                <a:gd name="T97" fmla="*/ 0 h 83"/>
                <a:gd name="T98" fmla="*/ 524 w 524"/>
                <a:gd name="T99" fmla="*/ 83 h 8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24" h="83">
                  <a:moveTo>
                    <a:pt x="262" y="83"/>
                  </a:moveTo>
                  <a:lnTo>
                    <a:pt x="289" y="82"/>
                  </a:lnTo>
                  <a:lnTo>
                    <a:pt x="315" y="82"/>
                  </a:lnTo>
                  <a:lnTo>
                    <a:pt x="340" y="81"/>
                  </a:lnTo>
                  <a:lnTo>
                    <a:pt x="364" y="79"/>
                  </a:lnTo>
                  <a:lnTo>
                    <a:pt x="386" y="78"/>
                  </a:lnTo>
                  <a:lnTo>
                    <a:pt x="408" y="76"/>
                  </a:lnTo>
                  <a:lnTo>
                    <a:pt x="428" y="73"/>
                  </a:lnTo>
                  <a:lnTo>
                    <a:pt x="447" y="70"/>
                  </a:lnTo>
                  <a:lnTo>
                    <a:pt x="464" y="67"/>
                  </a:lnTo>
                  <a:lnTo>
                    <a:pt x="479" y="65"/>
                  </a:lnTo>
                  <a:lnTo>
                    <a:pt x="492" y="61"/>
                  </a:lnTo>
                  <a:lnTo>
                    <a:pt x="503" y="57"/>
                  </a:lnTo>
                  <a:lnTo>
                    <a:pt x="512" y="54"/>
                  </a:lnTo>
                  <a:lnTo>
                    <a:pt x="518" y="50"/>
                  </a:lnTo>
                  <a:lnTo>
                    <a:pt x="523" y="46"/>
                  </a:lnTo>
                  <a:lnTo>
                    <a:pt x="524" y="42"/>
                  </a:lnTo>
                  <a:lnTo>
                    <a:pt x="523" y="37"/>
                  </a:lnTo>
                  <a:lnTo>
                    <a:pt x="518" y="33"/>
                  </a:lnTo>
                  <a:lnTo>
                    <a:pt x="512" y="29"/>
                  </a:lnTo>
                  <a:lnTo>
                    <a:pt x="503" y="26"/>
                  </a:lnTo>
                  <a:lnTo>
                    <a:pt x="492" y="22"/>
                  </a:lnTo>
                  <a:lnTo>
                    <a:pt x="479" y="18"/>
                  </a:lnTo>
                  <a:lnTo>
                    <a:pt x="464" y="15"/>
                  </a:lnTo>
                  <a:lnTo>
                    <a:pt x="447" y="12"/>
                  </a:lnTo>
                  <a:lnTo>
                    <a:pt x="428" y="10"/>
                  </a:lnTo>
                  <a:lnTo>
                    <a:pt x="408" y="8"/>
                  </a:lnTo>
                  <a:lnTo>
                    <a:pt x="386" y="5"/>
                  </a:lnTo>
                  <a:lnTo>
                    <a:pt x="364" y="4"/>
                  </a:lnTo>
                  <a:lnTo>
                    <a:pt x="340" y="2"/>
                  </a:lnTo>
                  <a:lnTo>
                    <a:pt x="315" y="1"/>
                  </a:lnTo>
                  <a:lnTo>
                    <a:pt x="289" y="1"/>
                  </a:lnTo>
                  <a:lnTo>
                    <a:pt x="262" y="0"/>
                  </a:lnTo>
                  <a:lnTo>
                    <a:pt x="235" y="1"/>
                  </a:lnTo>
                  <a:lnTo>
                    <a:pt x="209" y="1"/>
                  </a:lnTo>
                  <a:lnTo>
                    <a:pt x="184" y="2"/>
                  </a:lnTo>
                  <a:lnTo>
                    <a:pt x="160" y="4"/>
                  </a:lnTo>
                  <a:lnTo>
                    <a:pt x="137" y="5"/>
                  </a:lnTo>
                  <a:lnTo>
                    <a:pt x="115" y="8"/>
                  </a:lnTo>
                  <a:lnTo>
                    <a:pt x="95" y="10"/>
                  </a:lnTo>
                  <a:lnTo>
                    <a:pt x="77" y="12"/>
                  </a:lnTo>
                  <a:lnTo>
                    <a:pt x="59" y="15"/>
                  </a:lnTo>
                  <a:lnTo>
                    <a:pt x="45" y="18"/>
                  </a:lnTo>
                  <a:lnTo>
                    <a:pt x="32" y="22"/>
                  </a:lnTo>
                  <a:lnTo>
                    <a:pt x="21" y="26"/>
                  </a:lnTo>
                  <a:lnTo>
                    <a:pt x="12" y="29"/>
                  </a:lnTo>
                  <a:lnTo>
                    <a:pt x="5" y="33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1" y="46"/>
                  </a:lnTo>
                  <a:lnTo>
                    <a:pt x="5" y="50"/>
                  </a:lnTo>
                  <a:lnTo>
                    <a:pt x="12" y="54"/>
                  </a:lnTo>
                  <a:lnTo>
                    <a:pt x="21" y="57"/>
                  </a:lnTo>
                  <a:lnTo>
                    <a:pt x="32" y="61"/>
                  </a:lnTo>
                  <a:lnTo>
                    <a:pt x="45" y="65"/>
                  </a:lnTo>
                  <a:lnTo>
                    <a:pt x="59" y="67"/>
                  </a:lnTo>
                  <a:lnTo>
                    <a:pt x="77" y="70"/>
                  </a:lnTo>
                  <a:lnTo>
                    <a:pt x="95" y="73"/>
                  </a:lnTo>
                  <a:lnTo>
                    <a:pt x="115" y="76"/>
                  </a:lnTo>
                  <a:lnTo>
                    <a:pt x="137" y="78"/>
                  </a:lnTo>
                  <a:lnTo>
                    <a:pt x="160" y="79"/>
                  </a:lnTo>
                  <a:lnTo>
                    <a:pt x="184" y="81"/>
                  </a:lnTo>
                  <a:lnTo>
                    <a:pt x="209" y="82"/>
                  </a:lnTo>
                  <a:lnTo>
                    <a:pt x="235" y="82"/>
                  </a:lnTo>
                  <a:lnTo>
                    <a:pt x="262" y="83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60" name="Freeform 153"/>
            <p:cNvSpPr>
              <a:spLocks/>
            </p:cNvSpPr>
            <p:nvPr/>
          </p:nvSpPr>
          <p:spPr bwMode="auto">
            <a:xfrm>
              <a:off x="3900" y="1655"/>
              <a:ext cx="36" cy="402"/>
            </a:xfrm>
            <a:custGeom>
              <a:avLst/>
              <a:gdLst>
                <a:gd name="T0" fmla="*/ 0 w 36"/>
                <a:gd name="T1" fmla="*/ 402 h 402"/>
                <a:gd name="T2" fmla="*/ 4 w 36"/>
                <a:gd name="T3" fmla="*/ 402 h 402"/>
                <a:gd name="T4" fmla="*/ 8 w 36"/>
                <a:gd name="T5" fmla="*/ 401 h 402"/>
                <a:gd name="T6" fmla="*/ 13 w 36"/>
                <a:gd name="T7" fmla="*/ 401 h 402"/>
                <a:gd name="T8" fmla="*/ 18 w 36"/>
                <a:gd name="T9" fmla="*/ 401 h 402"/>
                <a:gd name="T10" fmla="*/ 23 w 36"/>
                <a:gd name="T11" fmla="*/ 401 h 402"/>
                <a:gd name="T12" fmla="*/ 27 w 36"/>
                <a:gd name="T13" fmla="*/ 401 h 402"/>
                <a:gd name="T14" fmla="*/ 32 w 36"/>
                <a:gd name="T15" fmla="*/ 401 h 402"/>
                <a:gd name="T16" fmla="*/ 36 w 36"/>
                <a:gd name="T17" fmla="*/ 400 h 402"/>
                <a:gd name="T18" fmla="*/ 36 w 36"/>
                <a:gd name="T19" fmla="*/ 0 h 402"/>
                <a:gd name="T20" fmla="*/ 0 w 36"/>
                <a:gd name="T21" fmla="*/ 0 h 402"/>
                <a:gd name="T22" fmla="*/ 0 w 36"/>
                <a:gd name="T23" fmla="*/ 402 h 4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402"/>
                <a:gd name="T38" fmla="*/ 36 w 36"/>
                <a:gd name="T39" fmla="*/ 402 h 4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402">
                  <a:moveTo>
                    <a:pt x="0" y="402"/>
                  </a:moveTo>
                  <a:lnTo>
                    <a:pt x="4" y="402"/>
                  </a:lnTo>
                  <a:lnTo>
                    <a:pt x="8" y="401"/>
                  </a:lnTo>
                  <a:lnTo>
                    <a:pt x="13" y="401"/>
                  </a:lnTo>
                  <a:lnTo>
                    <a:pt x="18" y="401"/>
                  </a:lnTo>
                  <a:lnTo>
                    <a:pt x="23" y="401"/>
                  </a:lnTo>
                  <a:lnTo>
                    <a:pt x="27" y="401"/>
                  </a:lnTo>
                  <a:lnTo>
                    <a:pt x="32" y="401"/>
                  </a:lnTo>
                  <a:lnTo>
                    <a:pt x="36" y="40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61" name="Freeform 154"/>
            <p:cNvSpPr>
              <a:spLocks/>
            </p:cNvSpPr>
            <p:nvPr/>
          </p:nvSpPr>
          <p:spPr bwMode="auto">
            <a:xfrm>
              <a:off x="3936" y="1655"/>
              <a:ext cx="37" cy="400"/>
            </a:xfrm>
            <a:custGeom>
              <a:avLst/>
              <a:gdLst>
                <a:gd name="T0" fmla="*/ 0 w 37"/>
                <a:gd name="T1" fmla="*/ 400 h 400"/>
                <a:gd name="T2" fmla="*/ 5 w 37"/>
                <a:gd name="T3" fmla="*/ 400 h 400"/>
                <a:gd name="T4" fmla="*/ 9 w 37"/>
                <a:gd name="T5" fmla="*/ 400 h 400"/>
                <a:gd name="T6" fmla="*/ 14 w 37"/>
                <a:gd name="T7" fmla="*/ 400 h 400"/>
                <a:gd name="T8" fmla="*/ 18 w 37"/>
                <a:gd name="T9" fmla="*/ 399 h 400"/>
                <a:gd name="T10" fmla="*/ 23 w 37"/>
                <a:gd name="T11" fmla="*/ 399 h 400"/>
                <a:gd name="T12" fmla="*/ 28 w 37"/>
                <a:gd name="T13" fmla="*/ 399 h 400"/>
                <a:gd name="T14" fmla="*/ 33 w 37"/>
                <a:gd name="T15" fmla="*/ 399 h 400"/>
                <a:gd name="T16" fmla="*/ 37 w 37"/>
                <a:gd name="T17" fmla="*/ 399 h 400"/>
                <a:gd name="T18" fmla="*/ 37 w 37"/>
                <a:gd name="T19" fmla="*/ 0 h 400"/>
                <a:gd name="T20" fmla="*/ 0 w 37"/>
                <a:gd name="T21" fmla="*/ 0 h 400"/>
                <a:gd name="T22" fmla="*/ 0 w 37"/>
                <a:gd name="T23" fmla="*/ 400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0"/>
                <a:gd name="T38" fmla="*/ 37 w 37"/>
                <a:gd name="T39" fmla="*/ 400 h 4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0">
                  <a:moveTo>
                    <a:pt x="0" y="400"/>
                  </a:moveTo>
                  <a:lnTo>
                    <a:pt x="5" y="400"/>
                  </a:lnTo>
                  <a:lnTo>
                    <a:pt x="9" y="400"/>
                  </a:lnTo>
                  <a:lnTo>
                    <a:pt x="14" y="400"/>
                  </a:lnTo>
                  <a:lnTo>
                    <a:pt x="18" y="399"/>
                  </a:lnTo>
                  <a:lnTo>
                    <a:pt x="23" y="399"/>
                  </a:lnTo>
                  <a:lnTo>
                    <a:pt x="28" y="399"/>
                  </a:lnTo>
                  <a:lnTo>
                    <a:pt x="33" y="399"/>
                  </a:lnTo>
                  <a:lnTo>
                    <a:pt x="37" y="39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9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62" name="Freeform 155"/>
            <p:cNvSpPr>
              <a:spLocks/>
            </p:cNvSpPr>
            <p:nvPr/>
          </p:nvSpPr>
          <p:spPr bwMode="auto">
            <a:xfrm>
              <a:off x="3954" y="1655"/>
              <a:ext cx="37" cy="400"/>
            </a:xfrm>
            <a:custGeom>
              <a:avLst/>
              <a:gdLst>
                <a:gd name="T0" fmla="*/ 0 w 37"/>
                <a:gd name="T1" fmla="*/ 400 h 400"/>
                <a:gd name="T2" fmla="*/ 5 w 37"/>
                <a:gd name="T3" fmla="*/ 399 h 400"/>
                <a:gd name="T4" fmla="*/ 10 w 37"/>
                <a:gd name="T5" fmla="*/ 399 h 400"/>
                <a:gd name="T6" fmla="*/ 15 w 37"/>
                <a:gd name="T7" fmla="*/ 399 h 400"/>
                <a:gd name="T8" fmla="*/ 19 w 37"/>
                <a:gd name="T9" fmla="*/ 399 h 400"/>
                <a:gd name="T10" fmla="*/ 24 w 37"/>
                <a:gd name="T11" fmla="*/ 398 h 400"/>
                <a:gd name="T12" fmla="*/ 28 w 37"/>
                <a:gd name="T13" fmla="*/ 398 h 400"/>
                <a:gd name="T14" fmla="*/ 33 w 37"/>
                <a:gd name="T15" fmla="*/ 398 h 400"/>
                <a:gd name="T16" fmla="*/ 37 w 37"/>
                <a:gd name="T17" fmla="*/ 397 h 400"/>
                <a:gd name="T18" fmla="*/ 37 w 37"/>
                <a:gd name="T19" fmla="*/ 0 h 400"/>
                <a:gd name="T20" fmla="*/ 0 w 37"/>
                <a:gd name="T21" fmla="*/ 0 h 400"/>
                <a:gd name="T22" fmla="*/ 0 w 37"/>
                <a:gd name="T23" fmla="*/ 400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0"/>
                <a:gd name="T38" fmla="*/ 37 w 37"/>
                <a:gd name="T39" fmla="*/ 400 h 4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0">
                  <a:moveTo>
                    <a:pt x="0" y="400"/>
                  </a:moveTo>
                  <a:lnTo>
                    <a:pt x="5" y="399"/>
                  </a:lnTo>
                  <a:lnTo>
                    <a:pt x="10" y="399"/>
                  </a:lnTo>
                  <a:lnTo>
                    <a:pt x="15" y="399"/>
                  </a:lnTo>
                  <a:lnTo>
                    <a:pt x="19" y="399"/>
                  </a:lnTo>
                  <a:lnTo>
                    <a:pt x="24" y="398"/>
                  </a:lnTo>
                  <a:lnTo>
                    <a:pt x="28" y="398"/>
                  </a:lnTo>
                  <a:lnTo>
                    <a:pt x="33" y="398"/>
                  </a:lnTo>
                  <a:lnTo>
                    <a:pt x="37" y="39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4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63" name="Freeform 156"/>
            <p:cNvSpPr>
              <a:spLocks/>
            </p:cNvSpPr>
            <p:nvPr/>
          </p:nvSpPr>
          <p:spPr bwMode="auto">
            <a:xfrm>
              <a:off x="3972" y="1655"/>
              <a:ext cx="38" cy="399"/>
            </a:xfrm>
            <a:custGeom>
              <a:avLst/>
              <a:gdLst>
                <a:gd name="T0" fmla="*/ 0 w 38"/>
                <a:gd name="T1" fmla="*/ 399 h 399"/>
                <a:gd name="T2" fmla="*/ 5 w 38"/>
                <a:gd name="T3" fmla="*/ 398 h 399"/>
                <a:gd name="T4" fmla="*/ 10 w 38"/>
                <a:gd name="T5" fmla="*/ 398 h 399"/>
                <a:gd name="T6" fmla="*/ 15 w 38"/>
                <a:gd name="T7" fmla="*/ 398 h 399"/>
                <a:gd name="T8" fmla="*/ 19 w 38"/>
                <a:gd name="T9" fmla="*/ 397 h 399"/>
                <a:gd name="T10" fmla="*/ 24 w 38"/>
                <a:gd name="T11" fmla="*/ 397 h 399"/>
                <a:gd name="T12" fmla="*/ 28 w 38"/>
                <a:gd name="T13" fmla="*/ 396 h 399"/>
                <a:gd name="T14" fmla="*/ 33 w 38"/>
                <a:gd name="T15" fmla="*/ 396 h 399"/>
                <a:gd name="T16" fmla="*/ 38 w 38"/>
                <a:gd name="T17" fmla="*/ 396 h 399"/>
                <a:gd name="T18" fmla="*/ 38 w 38"/>
                <a:gd name="T19" fmla="*/ 0 h 399"/>
                <a:gd name="T20" fmla="*/ 0 w 38"/>
                <a:gd name="T21" fmla="*/ 0 h 399"/>
                <a:gd name="T22" fmla="*/ 0 w 38"/>
                <a:gd name="T23" fmla="*/ 399 h 3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99"/>
                <a:gd name="T38" fmla="*/ 38 w 38"/>
                <a:gd name="T39" fmla="*/ 399 h 3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99">
                  <a:moveTo>
                    <a:pt x="0" y="399"/>
                  </a:moveTo>
                  <a:lnTo>
                    <a:pt x="5" y="398"/>
                  </a:lnTo>
                  <a:lnTo>
                    <a:pt x="10" y="398"/>
                  </a:lnTo>
                  <a:lnTo>
                    <a:pt x="15" y="398"/>
                  </a:lnTo>
                  <a:lnTo>
                    <a:pt x="19" y="397"/>
                  </a:lnTo>
                  <a:lnTo>
                    <a:pt x="24" y="397"/>
                  </a:lnTo>
                  <a:lnTo>
                    <a:pt x="28" y="396"/>
                  </a:lnTo>
                  <a:lnTo>
                    <a:pt x="33" y="396"/>
                  </a:lnTo>
                  <a:lnTo>
                    <a:pt x="38" y="396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FFEF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64" name="Freeform 157"/>
            <p:cNvSpPr>
              <a:spLocks/>
            </p:cNvSpPr>
            <p:nvPr/>
          </p:nvSpPr>
          <p:spPr bwMode="auto">
            <a:xfrm>
              <a:off x="3991" y="1655"/>
              <a:ext cx="37" cy="397"/>
            </a:xfrm>
            <a:custGeom>
              <a:avLst/>
              <a:gdLst>
                <a:gd name="T0" fmla="*/ 0 w 37"/>
                <a:gd name="T1" fmla="*/ 397 h 397"/>
                <a:gd name="T2" fmla="*/ 5 w 37"/>
                <a:gd name="T3" fmla="*/ 397 h 397"/>
                <a:gd name="T4" fmla="*/ 9 w 37"/>
                <a:gd name="T5" fmla="*/ 396 h 397"/>
                <a:gd name="T6" fmla="*/ 14 w 37"/>
                <a:gd name="T7" fmla="*/ 396 h 397"/>
                <a:gd name="T8" fmla="*/ 19 w 37"/>
                <a:gd name="T9" fmla="*/ 396 h 397"/>
                <a:gd name="T10" fmla="*/ 23 w 37"/>
                <a:gd name="T11" fmla="*/ 395 h 397"/>
                <a:gd name="T12" fmla="*/ 28 w 37"/>
                <a:gd name="T13" fmla="*/ 395 h 397"/>
                <a:gd name="T14" fmla="*/ 33 w 37"/>
                <a:gd name="T15" fmla="*/ 395 h 397"/>
                <a:gd name="T16" fmla="*/ 37 w 37"/>
                <a:gd name="T17" fmla="*/ 394 h 397"/>
                <a:gd name="T18" fmla="*/ 37 w 37"/>
                <a:gd name="T19" fmla="*/ 0 h 397"/>
                <a:gd name="T20" fmla="*/ 0 w 37"/>
                <a:gd name="T21" fmla="*/ 0 h 397"/>
                <a:gd name="T22" fmla="*/ 0 w 37"/>
                <a:gd name="T23" fmla="*/ 397 h 3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7"/>
                <a:gd name="T38" fmla="*/ 37 w 37"/>
                <a:gd name="T39" fmla="*/ 397 h 39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7">
                  <a:moveTo>
                    <a:pt x="0" y="397"/>
                  </a:moveTo>
                  <a:lnTo>
                    <a:pt x="5" y="397"/>
                  </a:lnTo>
                  <a:lnTo>
                    <a:pt x="9" y="396"/>
                  </a:lnTo>
                  <a:lnTo>
                    <a:pt x="14" y="396"/>
                  </a:lnTo>
                  <a:lnTo>
                    <a:pt x="19" y="396"/>
                  </a:lnTo>
                  <a:lnTo>
                    <a:pt x="23" y="395"/>
                  </a:lnTo>
                  <a:lnTo>
                    <a:pt x="28" y="395"/>
                  </a:lnTo>
                  <a:lnTo>
                    <a:pt x="33" y="395"/>
                  </a:lnTo>
                  <a:lnTo>
                    <a:pt x="37" y="39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7"/>
                  </a:lnTo>
                  <a:close/>
                </a:path>
              </a:pathLst>
            </a:custGeom>
            <a:solidFill>
              <a:srgbClr val="FFEA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65" name="Freeform 158"/>
            <p:cNvSpPr>
              <a:spLocks/>
            </p:cNvSpPr>
            <p:nvPr/>
          </p:nvSpPr>
          <p:spPr bwMode="auto">
            <a:xfrm>
              <a:off x="4009" y="1655"/>
              <a:ext cx="37" cy="396"/>
            </a:xfrm>
            <a:custGeom>
              <a:avLst/>
              <a:gdLst>
                <a:gd name="T0" fmla="*/ 0 w 37"/>
                <a:gd name="T1" fmla="*/ 396 h 396"/>
                <a:gd name="T2" fmla="*/ 5 w 37"/>
                <a:gd name="T3" fmla="*/ 395 h 396"/>
                <a:gd name="T4" fmla="*/ 10 w 37"/>
                <a:gd name="T5" fmla="*/ 395 h 396"/>
                <a:gd name="T6" fmla="*/ 15 w 37"/>
                <a:gd name="T7" fmla="*/ 395 h 396"/>
                <a:gd name="T8" fmla="*/ 20 w 37"/>
                <a:gd name="T9" fmla="*/ 394 h 396"/>
                <a:gd name="T10" fmla="*/ 24 w 37"/>
                <a:gd name="T11" fmla="*/ 393 h 396"/>
                <a:gd name="T12" fmla="*/ 28 w 37"/>
                <a:gd name="T13" fmla="*/ 393 h 396"/>
                <a:gd name="T14" fmla="*/ 32 w 37"/>
                <a:gd name="T15" fmla="*/ 392 h 396"/>
                <a:gd name="T16" fmla="*/ 37 w 37"/>
                <a:gd name="T17" fmla="*/ 392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6"/>
                  </a:moveTo>
                  <a:lnTo>
                    <a:pt x="5" y="395"/>
                  </a:lnTo>
                  <a:lnTo>
                    <a:pt x="10" y="395"/>
                  </a:lnTo>
                  <a:lnTo>
                    <a:pt x="15" y="395"/>
                  </a:lnTo>
                  <a:lnTo>
                    <a:pt x="20" y="394"/>
                  </a:lnTo>
                  <a:lnTo>
                    <a:pt x="24" y="393"/>
                  </a:lnTo>
                  <a:lnTo>
                    <a:pt x="28" y="393"/>
                  </a:lnTo>
                  <a:lnTo>
                    <a:pt x="32" y="392"/>
                  </a:lnTo>
                  <a:lnTo>
                    <a:pt x="37" y="39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66" name="Freeform 159"/>
            <p:cNvSpPr>
              <a:spLocks/>
            </p:cNvSpPr>
            <p:nvPr/>
          </p:nvSpPr>
          <p:spPr bwMode="auto">
            <a:xfrm>
              <a:off x="4027" y="1655"/>
              <a:ext cx="37" cy="394"/>
            </a:xfrm>
            <a:custGeom>
              <a:avLst/>
              <a:gdLst>
                <a:gd name="T0" fmla="*/ 0 w 37"/>
                <a:gd name="T1" fmla="*/ 394 h 394"/>
                <a:gd name="T2" fmla="*/ 5 w 37"/>
                <a:gd name="T3" fmla="*/ 393 h 394"/>
                <a:gd name="T4" fmla="*/ 10 w 37"/>
                <a:gd name="T5" fmla="*/ 393 h 394"/>
                <a:gd name="T6" fmla="*/ 15 w 37"/>
                <a:gd name="T7" fmla="*/ 392 h 394"/>
                <a:gd name="T8" fmla="*/ 20 w 37"/>
                <a:gd name="T9" fmla="*/ 392 h 394"/>
                <a:gd name="T10" fmla="*/ 24 w 37"/>
                <a:gd name="T11" fmla="*/ 391 h 394"/>
                <a:gd name="T12" fmla="*/ 29 w 37"/>
                <a:gd name="T13" fmla="*/ 390 h 394"/>
                <a:gd name="T14" fmla="*/ 33 w 37"/>
                <a:gd name="T15" fmla="*/ 389 h 394"/>
                <a:gd name="T16" fmla="*/ 37 w 37"/>
                <a:gd name="T17" fmla="*/ 389 h 394"/>
                <a:gd name="T18" fmla="*/ 37 w 37"/>
                <a:gd name="T19" fmla="*/ 0 h 394"/>
                <a:gd name="T20" fmla="*/ 0 w 37"/>
                <a:gd name="T21" fmla="*/ 0 h 394"/>
                <a:gd name="T22" fmla="*/ 0 w 37"/>
                <a:gd name="T23" fmla="*/ 394 h 3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4"/>
                <a:gd name="T38" fmla="*/ 37 w 37"/>
                <a:gd name="T39" fmla="*/ 394 h 3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4">
                  <a:moveTo>
                    <a:pt x="0" y="394"/>
                  </a:moveTo>
                  <a:lnTo>
                    <a:pt x="5" y="393"/>
                  </a:lnTo>
                  <a:lnTo>
                    <a:pt x="10" y="393"/>
                  </a:lnTo>
                  <a:lnTo>
                    <a:pt x="15" y="392"/>
                  </a:lnTo>
                  <a:lnTo>
                    <a:pt x="20" y="392"/>
                  </a:lnTo>
                  <a:lnTo>
                    <a:pt x="24" y="391"/>
                  </a:lnTo>
                  <a:lnTo>
                    <a:pt x="29" y="390"/>
                  </a:lnTo>
                  <a:lnTo>
                    <a:pt x="33" y="389"/>
                  </a:lnTo>
                  <a:lnTo>
                    <a:pt x="37" y="38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DD7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67" name="Freeform 160"/>
            <p:cNvSpPr>
              <a:spLocks/>
            </p:cNvSpPr>
            <p:nvPr/>
          </p:nvSpPr>
          <p:spPr bwMode="auto">
            <a:xfrm>
              <a:off x="4046" y="1655"/>
              <a:ext cx="37" cy="392"/>
            </a:xfrm>
            <a:custGeom>
              <a:avLst/>
              <a:gdLst>
                <a:gd name="T0" fmla="*/ 0 w 37"/>
                <a:gd name="T1" fmla="*/ 392 h 392"/>
                <a:gd name="T2" fmla="*/ 5 w 37"/>
                <a:gd name="T3" fmla="*/ 391 h 392"/>
                <a:gd name="T4" fmla="*/ 10 w 37"/>
                <a:gd name="T5" fmla="*/ 390 h 392"/>
                <a:gd name="T6" fmla="*/ 15 w 37"/>
                <a:gd name="T7" fmla="*/ 389 h 392"/>
                <a:gd name="T8" fmla="*/ 19 w 37"/>
                <a:gd name="T9" fmla="*/ 389 h 392"/>
                <a:gd name="T10" fmla="*/ 24 w 37"/>
                <a:gd name="T11" fmla="*/ 388 h 392"/>
                <a:gd name="T12" fmla="*/ 28 w 37"/>
                <a:gd name="T13" fmla="*/ 387 h 392"/>
                <a:gd name="T14" fmla="*/ 32 w 37"/>
                <a:gd name="T15" fmla="*/ 386 h 392"/>
                <a:gd name="T16" fmla="*/ 37 w 37"/>
                <a:gd name="T17" fmla="*/ 386 h 392"/>
                <a:gd name="T18" fmla="*/ 37 w 37"/>
                <a:gd name="T19" fmla="*/ 0 h 392"/>
                <a:gd name="T20" fmla="*/ 0 w 37"/>
                <a:gd name="T21" fmla="*/ 0 h 392"/>
                <a:gd name="T22" fmla="*/ 0 w 37"/>
                <a:gd name="T23" fmla="*/ 392 h 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2"/>
                <a:gd name="T38" fmla="*/ 37 w 37"/>
                <a:gd name="T39" fmla="*/ 392 h 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2">
                  <a:moveTo>
                    <a:pt x="0" y="392"/>
                  </a:moveTo>
                  <a:lnTo>
                    <a:pt x="5" y="391"/>
                  </a:lnTo>
                  <a:lnTo>
                    <a:pt x="10" y="390"/>
                  </a:lnTo>
                  <a:lnTo>
                    <a:pt x="15" y="389"/>
                  </a:lnTo>
                  <a:lnTo>
                    <a:pt x="19" y="389"/>
                  </a:lnTo>
                  <a:lnTo>
                    <a:pt x="24" y="388"/>
                  </a:lnTo>
                  <a:lnTo>
                    <a:pt x="28" y="387"/>
                  </a:lnTo>
                  <a:lnTo>
                    <a:pt x="32" y="386"/>
                  </a:lnTo>
                  <a:lnTo>
                    <a:pt x="37" y="38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FFD8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68" name="Freeform 161"/>
            <p:cNvSpPr>
              <a:spLocks/>
            </p:cNvSpPr>
            <p:nvPr/>
          </p:nvSpPr>
          <p:spPr bwMode="auto">
            <a:xfrm>
              <a:off x="4064" y="1655"/>
              <a:ext cx="37" cy="389"/>
            </a:xfrm>
            <a:custGeom>
              <a:avLst/>
              <a:gdLst>
                <a:gd name="T0" fmla="*/ 0 w 37"/>
                <a:gd name="T1" fmla="*/ 389 h 389"/>
                <a:gd name="T2" fmla="*/ 5 w 37"/>
                <a:gd name="T3" fmla="*/ 388 h 389"/>
                <a:gd name="T4" fmla="*/ 11 w 37"/>
                <a:gd name="T5" fmla="*/ 387 h 389"/>
                <a:gd name="T6" fmla="*/ 15 w 37"/>
                <a:gd name="T7" fmla="*/ 386 h 389"/>
                <a:gd name="T8" fmla="*/ 20 w 37"/>
                <a:gd name="T9" fmla="*/ 385 h 389"/>
                <a:gd name="T10" fmla="*/ 25 w 37"/>
                <a:gd name="T11" fmla="*/ 384 h 389"/>
                <a:gd name="T12" fmla="*/ 29 w 37"/>
                <a:gd name="T13" fmla="*/ 384 h 389"/>
                <a:gd name="T14" fmla="*/ 33 w 37"/>
                <a:gd name="T15" fmla="*/ 382 h 389"/>
                <a:gd name="T16" fmla="*/ 37 w 37"/>
                <a:gd name="T17" fmla="*/ 381 h 389"/>
                <a:gd name="T18" fmla="*/ 37 w 37"/>
                <a:gd name="T19" fmla="*/ 0 h 389"/>
                <a:gd name="T20" fmla="*/ 0 w 37"/>
                <a:gd name="T21" fmla="*/ 0 h 389"/>
                <a:gd name="T22" fmla="*/ 0 w 37"/>
                <a:gd name="T23" fmla="*/ 38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9"/>
                <a:gd name="T38" fmla="*/ 37 w 37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9">
                  <a:moveTo>
                    <a:pt x="0" y="389"/>
                  </a:moveTo>
                  <a:lnTo>
                    <a:pt x="5" y="388"/>
                  </a:lnTo>
                  <a:lnTo>
                    <a:pt x="11" y="387"/>
                  </a:lnTo>
                  <a:lnTo>
                    <a:pt x="15" y="386"/>
                  </a:lnTo>
                  <a:lnTo>
                    <a:pt x="20" y="385"/>
                  </a:lnTo>
                  <a:lnTo>
                    <a:pt x="25" y="384"/>
                  </a:lnTo>
                  <a:lnTo>
                    <a:pt x="29" y="384"/>
                  </a:lnTo>
                  <a:lnTo>
                    <a:pt x="33" y="382"/>
                  </a:lnTo>
                  <a:lnTo>
                    <a:pt x="37" y="38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FFD3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69" name="Freeform 162"/>
            <p:cNvSpPr>
              <a:spLocks/>
            </p:cNvSpPr>
            <p:nvPr/>
          </p:nvSpPr>
          <p:spPr bwMode="auto">
            <a:xfrm>
              <a:off x="4083" y="1655"/>
              <a:ext cx="36" cy="386"/>
            </a:xfrm>
            <a:custGeom>
              <a:avLst/>
              <a:gdLst>
                <a:gd name="T0" fmla="*/ 0 w 36"/>
                <a:gd name="T1" fmla="*/ 386 h 386"/>
                <a:gd name="T2" fmla="*/ 5 w 36"/>
                <a:gd name="T3" fmla="*/ 384 h 386"/>
                <a:gd name="T4" fmla="*/ 11 w 36"/>
                <a:gd name="T5" fmla="*/ 384 h 386"/>
                <a:gd name="T6" fmla="*/ 16 w 36"/>
                <a:gd name="T7" fmla="*/ 382 h 386"/>
                <a:gd name="T8" fmla="*/ 20 w 36"/>
                <a:gd name="T9" fmla="*/ 381 h 386"/>
                <a:gd name="T10" fmla="*/ 25 w 36"/>
                <a:gd name="T11" fmla="*/ 380 h 386"/>
                <a:gd name="T12" fmla="*/ 29 w 36"/>
                <a:gd name="T13" fmla="*/ 378 h 386"/>
                <a:gd name="T14" fmla="*/ 33 w 36"/>
                <a:gd name="T15" fmla="*/ 377 h 386"/>
                <a:gd name="T16" fmla="*/ 36 w 36"/>
                <a:gd name="T17" fmla="*/ 376 h 386"/>
                <a:gd name="T18" fmla="*/ 36 w 36"/>
                <a:gd name="T19" fmla="*/ 0 h 386"/>
                <a:gd name="T20" fmla="*/ 0 w 36"/>
                <a:gd name="T21" fmla="*/ 0 h 386"/>
                <a:gd name="T22" fmla="*/ 0 w 36"/>
                <a:gd name="T23" fmla="*/ 386 h 3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86"/>
                <a:gd name="T38" fmla="*/ 36 w 36"/>
                <a:gd name="T39" fmla="*/ 386 h 3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86">
                  <a:moveTo>
                    <a:pt x="0" y="386"/>
                  </a:moveTo>
                  <a:lnTo>
                    <a:pt x="5" y="384"/>
                  </a:lnTo>
                  <a:lnTo>
                    <a:pt x="11" y="384"/>
                  </a:lnTo>
                  <a:lnTo>
                    <a:pt x="16" y="382"/>
                  </a:lnTo>
                  <a:lnTo>
                    <a:pt x="20" y="381"/>
                  </a:lnTo>
                  <a:lnTo>
                    <a:pt x="25" y="380"/>
                  </a:lnTo>
                  <a:lnTo>
                    <a:pt x="29" y="378"/>
                  </a:lnTo>
                  <a:lnTo>
                    <a:pt x="33" y="377"/>
                  </a:lnTo>
                  <a:lnTo>
                    <a:pt x="36" y="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rgbClr val="FFC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0" name="Freeform 163"/>
            <p:cNvSpPr>
              <a:spLocks/>
            </p:cNvSpPr>
            <p:nvPr/>
          </p:nvSpPr>
          <p:spPr bwMode="auto">
            <a:xfrm>
              <a:off x="4101" y="1655"/>
              <a:ext cx="37" cy="381"/>
            </a:xfrm>
            <a:custGeom>
              <a:avLst/>
              <a:gdLst>
                <a:gd name="T0" fmla="*/ 0 w 37"/>
                <a:gd name="T1" fmla="*/ 381 h 381"/>
                <a:gd name="T2" fmla="*/ 8 w 37"/>
                <a:gd name="T3" fmla="*/ 379 h 381"/>
                <a:gd name="T4" fmla="*/ 15 w 37"/>
                <a:gd name="T5" fmla="*/ 377 h 381"/>
                <a:gd name="T6" fmla="*/ 22 w 37"/>
                <a:gd name="T7" fmla="*/ 374 h 381"/>
                <a:gd name="T8" fmla="*/ 27 w 37"/>
                <a:gd name="T9" fmla="*/ 371 h 381"/>
                <a:gd name="T10" fmla="*/ 31 w 37"/>
                <a:gd name="T11" fmla="*/ 369 h 381"/>
                <a:gd name="T12" fmla="*/ 34 w 37"/>
                <a:gd name="T13" fmla="*/ 366 h 381"/>
                <a:gd name="T14" fmla="*/ 36 w 37"/>
                <a:gd name="T15" fmla="*/ 363 h 381"/>
                <a:gd name="T16" fmla="*/ 37 w 37"/>
                <a:gd name="T17" fmla="*/ 361 h 381"/>
                <a:gd name="T18" fmla="*/ 37 w 37"/>
                <a:gd name="T19" fmla="*/ 0 h 381"/>
                <a:gd name="T20" fmla="*/ 0 w 37"/>
                <a:gd name="T21" fmla="*/ 0 h 381"/>
                <a:gd name="T22" fmla="*/ 0 w 37"/>
                <a:gd name="T23" fmla="*/ 381 h 3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1"/>
                <a:gd name="T38" fmla="*/ 37 w 37"/>
                <a:gd name="T39" fmla="*/ 381 h 3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1">
                  <a:moveTo>
                    <a:pt x="0" y="381"/>
                  </a:moveTo>
                  <a:lnTo>
                    <a:pt x="8" y="379"/>
                  </a:lnTo>
                  <a:lnTo>
                    <a:pt x="15" y="377"/>
                  </a:lnTo>
                  <a:lnTo>
                    <a:pt x="22" y="374"/>
                  </a:lnTo>
                  <a:lnTo>
                    <a:pt x="27" y="371"/>
                  </a:lnTo>
                  <a:lnTo>
                    <a:pt x="31" y="369"/>
                  </a:lnTo>
                  <a:lnTo>
                    <a:pt x="34" y="366"/>
                  </a:lnTo>
                  <a:lnTo>
                    <a:pt x="36" y="363"/>
                  </a:lnTo>
                  <a:lnTo>
                    <a:pt x="37" y="36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FFC9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1" name="Freeform 164"/>
            <p:cNvSpPr>
              <a:spLocks/>
            </p:cNvSpPr>
            <p:nvPr/>
          </p:nvSpPr>
          <p:spPr bwMode="auto">
            <a:xfrm>
              <a:off x="3881" y="1655"/>
              <a:ext cx="37" cy="402"/>
            </a:xfrm>
            <a:custGeom>
              <a:avLst/>
              <a:gdLst>
                <a:gd name="T0" fmla="*/ 0 w 37"/>
                <a:gd name="T1" fmla="*/ 402 h 402"/>
                <a:gd name="T2" fmla="*/ 5 w 37"/>
                <a:gd name="T3" fmla="*/ 402 h 402"/>
                <a:gd name="T4" fmla="*/ 10 w 37"/>
                <a:gd name="T5" fmla="*/ 402 h 402"/>
                <a:gd name="T6" fmla="*/ 14 w 37"/>
                <a:gd name="T7" fmla="*/ 402 h 402"/>
                <a:gd name="T8" fmla="*/ 19 w 37"/>
                <a:gd name="T9" fmla="*/ 402 h 402"/>
                <a:gd name="T10" fmla="*/ 23 w 37"/>
                <a:gd name="T11" fmla="*/ 402 h 402"/>
                <a:gd name="T12" fmla="*/ 28 w 37"/>
                <a:gd name="T13" fmla="*/ 402 h 402"/>
                <a:gd name="T14" fmla="*/ 32 w 37"/>
                <a:gd name="T15" fmla="*/ 401 h 402"/>
                <a:gd name="T16" fmla="*/ 37 w 37"/>
                <a:gd name="T17" fmla="*/ 401 h 402"/>
                <a:gd name="T18" fmla="*/ 37 w 37"/>
                <a:gd name="T19" fmla="*/ 0 h 402"/>
                <a:gd name="T20" fmla="*/ 0 w 37"/>
                <a:gd name="T21" fmla="*/ 0 h 402"/>
                <a:gd name="T22" fmla="*/ 0 w 37"/>
                <a:gd name="T23" fmla="*/ 402 h 4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2"/>
                <a:gd name="T38" fmla="*/ 37 w 37"/>
                <a:gd name="T39" fmla="*/ 402 h 4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2">
                  <a:moveTo>
                    <a:pt x="0" y="402"/>
                  </a:moveTo>
                  <a:lnTo>
                    <a:pt x="5" y="402"/>
                  </a:lnTo>
                  <a:lnTo>
                    <a:pt x="10" y="402"/>
                  </a:lnTo>
                  <a:lnTo>
                    <a:pt x="14" y="402"/>
                  </a:lnTo>
                  <a:lnTo>
                    <a:pt x="19" y="402"/>
                  </a:lnTo>
                  <a:lnTo>
                    <a:pt x="23" y="402"/>
                  </a:lnTo>
                  <a:lnTo>
                    <a:pt x="28" y="402"/>
                  </a:lnTo>
                  <a:lnTo>
                    <a:pt x="32" y="401"/>
                  </a:lnTo>
                  <a:lnTo>
                    <a:pt x="37" y="40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2" name="Freeform 165"/>
            <p:cNvSpPr>
              <a:spLocks/>
            </p:cNvSpPr>
            <p:nvPr/>
          </p:nvSpPr>
          <p:spPr bwMode="auto">
            <a:xfrm>
              <a:off x="3862" y="1655"/>
              <a:ext cx="37" cy="402"/>
            </a:xfrm>
            <a:custGeom>
              <a:avLst/>
              <a:gdLst>
                <a:gd name="T0" fmla="*/ 0 w 37"/>
                <a:gd name="T1" fmla="*/ 402 h 402"/>
                <a:gd name="T2" fmla="*/ 4 w 37"/>
                <a:gd name="T3" fmla="*/ 402 h 402"/>
                <a:gd name="T4" fmla="*/ 7 w 37"/>
                <a:gd name="T5" fmla="*/ 402 h 402"/>
                <a:gd name="T6" fmla="*/ 11 w 37"/>
                <a:gd name="T7" fmla="*/ 402 h 402"/>
                <a:gd name="T8" fmla="*/ 14 w 37"/>
                <a:gd name="T9" fmla="*/ 402 h 402"/>
                <a:gd name="T10" fmla="*/ 17 w 37"/>
                <a:gd name="T11" fmla="*/ 402 h 402"/>
                <a:gd name="T12" fmla="*/ 20 w 37"/>
                <a:gd name="T13" fmla="*/ 402 h 402"/>
                <a:gd name="T14" fmla="*/ 23 w 37"/>
                <a:gd name="T15" fmla="*/ 402 h 402"/>
                <a:gd name="T16" fmla="*/ 25 w 37"/>
                <a:gd name="T17" fmla="*/ 402 h 402"/>
                <a:gd name="T18" fmla="*/ 29 w 37"/>
                <a:gd name="T19" fmla="*/ 402 h 402"/>
                <a:gd name="T20" fmla="*/ 32 w 37"/>
                <a:gd name="T21" fmla="*/ 402 h 402"/>
                <a:gd name="T22" fmla="*/ 34 w 37"/>
                <a:gd name="T23" fmla="*/ 402 h 402"/>
                <a:gd name="T24" fmla="*/ 37 w 37"/>
                <a:gd name="T25" fmla="*/ 402 h 402"/>
                <a:gd name="T26" fmla="*/ 37 w 37"/>
                <a:gd name="T27" fmla="*/ 0 h 402"/>
                <a:gd name="T28" fmla="*/ 0 w 37"/>
                <a:gd name="T29" fmla="*/ 0 h 402"/>
                <a:gd name="T30" fmla="*/ 0 w 37"/>
                <a:gd name="T31" fmla="*/ 402 h 4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402"/>
                <a:gd name="T50" fmla="*/ 37 w 37"/>
                <a:gd name="T51" fmla="*/ 402 h 4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402">
                  <a:moveTo>
                    <a:pt x="0" y="402"/>
                  </a:moveTo>
                  <a:lnTo>
                    <a:pt x="4" y="402"/>
                  </a:lnTo>
                  <a:lnTo>
                    <a:pt x="7" y="402"/>
                  </a:lnTo>
                  <a:lnTo>
                    <a:pt x="11" y="402"/>
                  </a:lnTo>
                  <a:lnTo>
                    <a:pt x="14" y="402"/>
                  </a:lnTo>
                  <a:lnTo>
                    <a:pt x="17" y="402"/>
                  </a:lnTo>
                  <a:lnTo>
                    <a:pt x="20" y="402"/>
                  </a:lnTo>
                  <a:lnTo>
                    <a:pt x="23" y="402"/>
                  </a:lnTo>
                  <a:lnTo>
                    <a:pt x="25" y="402"/>
                  </a:lnTo>
                  <a:lnTo>
                    <a:pt x="29" y="402"/>
                  </a:lnTo>
                  <a:lnTo>
                    <a:pt x="32" y="402"/>
                  </a:lnTo>
                  <a:lnTo>
                    <a:pt x="34" y="402"/>
                  </a:lnTo>
                  <a:lnTo>
                    <a:pt x="37" y="40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FFF7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3" name="Freeform 166"/>
            <p:cNvSpPr>
              <a:spLocks/>
            </p:cNvSpPr>
            <p:nvPr/>
          </p:nvSpPr>
          <p:spPr bwMode="auto">
            <a:xfrm>
              <a:off x="3844" y="1655"/>
              <a:ext cx="37" cy="402"/>
            </a:xfrm>
            <a:custGeom>
              <a:avLst/>
              <a:gdLst>
                <a:gd name="T0" fmla="*/ 0 w 37"/>
                <a:gd name="T1" fmla="*/ 401 h 402"/>
                <a:gd name="T2" fmla="*/ 4 w 37"/>
                <a:gd name="T3" fmla="*/ 401 h 402"/>
                <a:gd name="T4" fmla="*/ 8 w 37"/>
                <a:gd name="T5" fmla="*/ 402 h 402"/>
                <a:gd name="T6" fmla="*/ 12 w 37"/>
                <a:gd name="T7" fmla="*/ 402 h 402"/>
                <a:gd name="T8" fmla="*/ 16 w 37"/>
                <a:gd name="T9" fmla="*/ 402 h 402"/>
                <a:gd name="T10" fmla="*/ 20 w 37"/>
                <a:gd name="T11" fmla="*/ 402 h 402"/>
                <a:gd name="T12" fmla="*/ 24 w 37"/>
                <a:gd name="T13" fmla="*/ 402 h 402"/>
                <a:gd name="T14" fmla="*/ 28 w 37"/>
                <a:gd name="T15" fmla="*/ 402 h 402"/>
                <a:gd name="T16" fmla="*/ 32 w 37"/>
                <a:gd name="T17" fmla="*/ 402 h 402"/>
                <a:gd name="T18" fmla="*/ 33 w 37"/>
                <a:gd name="T19" fmla="*/ 402 h 402"/>
                <a:gd name="T20" fmla="*/ 34 w 37"/>
                <a:gd name="T21" fmla="*/ 402 h 402"/>
                <a:gd name="T22" fmla="*/ 36 w 37"/>
                <a:gd name="T23" fmla="*/ 402 h 402"/>
                <a:gd name="T24" fmla="*/ 37 w 37"/>
                <a:gd name="T25" fmla="*/ 402 h 402"/>
                <a:gd name="T26" fmla="*/ 37 w 37"/>
                <a:gd name="T27" fmla="*/ 0 h 402"/>
                <a:gd name="T28" fmla="*/ 0 w 37"/>
                <a:gd name="T29" fmla="*/ 0 h 402"/>
                <a:gd name="T30" fmla="*/ 0 w 37"/>
                <a:gd name="T31" fmla="*/ 401 h 4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402"/>
                <a:gd name="T50" fmla="*/ 37 w 37"/>
                <a:gd name="T51" fmla="*/ 402 h 4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402">
                  <a:moveTo>
                    <a:pt x="0" y="401"/>
                  </a:moveTo>
                  <a:lnTo>
                    <a:pt x="4" y="401"/>
                  </a:lnTo>
                  <a:lnTo>
                    <a:pt x="8" y="402"/>
                  </a:lnTo>
                  <a:lnTo>
                    <a:pt x="12" y="402"/>
                  </a:lnTo>
                  <a:lnTo>
                    <a:pt x="16" y="402"/>
                  </a:lnTo>
                  <a:lnTo>
                    <a:pt x="20" y="402"/>
                  </a:lnTo>
                  <a:lnTo>
                    <a:pt x="24" y="402"/>
                  </a:lnTo>
                  <a:lnTo>
                    <a:pt x="28" y="402"/>
                  </a:lnTo>
                  <a:lnTo>
                    <a:pt x="32" y="402"/>
                  </a:lnTo>
                  <a:lnTo>
                    <a:pt x="33" y="402"/>
                  </a:lnTo>
                  <a:lnTo>
                    <a:pt x="34" y="402"/>
                  </a:lnTo>
                  <a:lnTo>
                    <a:pt x="36" y="402"/>
                  </a:lnTo>
                  <a:lnTo>
                    <a:pt x="37" y="40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FFF4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4" name="Freeform 167"/>
            <p:cNvSpPr>
              <a:spLocks/>
            </p:cNvSpPr>
            <p:nvPr/>
          </p:nvSpPr>
          <p:spPr bwMode="auto">
            <a:xfrm>
              <a:off x="3826" y="1655"/>
              <a:ext cx="36" cy="402"/>
            </a:xfrm>
            <a:custGeom>
              <a:avLst/>
              <a:gdLst>
                <a:gd name="T0" fmla="*/ 0 w 36"/>
                <a:gd name="T1" fmla="*/ 401 h 402"/>
                <a:gd name="T2" fmla="*/ 5 w 36"/>
                <a:gd name="T3" fmla="*/ 401 h 402"/>
                <a:gd name="T4" fmla="*/ 9 w 36"/>
                <a:gd name="T5" fmla="*/ 401 h 402"/>
                <a:gd name="T6" fmla="*/ 14 w 36"/>
                <a:gd name="T7" fmla="*/ 401 h 402"/>
                <a:gd name="T8" fmla="*/ 18 w 36"/>
                <a:gd name="T9" fmla="*/ 401 h 402"/>
                <a:gd name="T10" fmla="*/ 23 w 36"/>
                <a:gd name="T11" fmla="*/ 402 h 402"/>
                <a:gd name="T12" fmla="*/ 27 w 36"/>
                <a:gd name="T13" fmla="*/ 402 h 402"/>
                <a:gd name="T14" fmla="*/ 32 w 36"/>
                <a:gd name="T15" fmla="*/ 402 h 402"/>
                <a:gd name="T16" fmla="*/ 36 w 36"/>
                <a:gd name="T17" fmla="*/ 402 h 402"/>
                <a:gd name="T18" fmla="*/ 36 w 36"/>
                <a:gd name="T19" fmla="*/ 0 h 402"/>
                <a:gd name="T20" fmla="*/ 0 w 36"/>
                <a:gd name="T21" fmla="*/ 0 h 402"/>
                <a:gd name="T22" fmla="*/ 0 w 36"/>
                <a:gd name="T23" fmla="*/ 401 h 4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402"/>
                <a:gd name="T38" fmla="*/ 36 w 36"/>
                <a:gd name="T39" fmla="*/ 402 h 4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402">
                  <a:moveTo>
                    <a:pt x="0" y="401"/>
                  </a:moveTo>
                  <a:lnTo>
                    <a:pt x="5" y="401"/>
                  </a:lnTo>
                  <a:lnTo>
                    <a:pt x="9" y="401"/>
                  </a:lnTo>
                  <a:lnTo>
                    <a:pt x="14" y="401"/>
                  </a:lnTo>
                  <a:lnTo>
                    <a:pt x="18" y="401"/>
                  </a:lnTo>
                  <a:lnTo>
                    <a:pt x="23" y="402"/>
                  </a:lnTo>
                  <a:lnTo>
                    <a:pt x="27" y="402"/>
                  </a:lnTo>
                  <a:lnTo>
                    <a:pt x="32" y="402"/>
                  </a:lnTo>
                  <a:lnTo>
                    <a:pt x="36" y="40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FFE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5" name="Freeform 168"/>
            <p:cNvSpPr>
              <a:spLocks/>
            </p:cNvSpPr>
            <p:nvPr/>
          </p:nvSpPr>
          <p:spPr bwMode="auto">
            <a:xfrm>
              <a:off x="3807" y="1655"/>
              <a:ext cx="37" cy="401"/>
            </a:xfrm>
            <a:custGeom>
              <a:avLst/>
              <a:gdLst>
                <a:gd name="T0" fmla="*/ 0 w 37"/>
                <a:gd name="T1" fmla="*/ 400 h 401"/>
                <a:gd name="T2" fmla="*/ 4 w 37"/>
                <a:gd name="T3" fmla="*/ 400 h 401"/>
                <a:gd name="T4" fmla="*/ 9 w 37"/>
                <a:gd name="T5" fmla="*/ 401 h 401"/>
                <a:gd name="T6" fmla="*/ 14 w 37"/>
                <a:gd name="T7" fmla="*/ 401 h 401"/>
                <a:gd name="T8" fmla="*/ 18 w 37"/>
                <a:gd name="T9" fmla="*/ 401 h 401"/>
                <a:gd name="T10" fmla="*/ 23 w 37"/>
                <a:gd name="T11" fmla="*/ 401 h 401"/>
                <a:gd name="T12" fmla="*/ 27 w 37"/>
                <a:gd name="T13" fmla="*/ 401 h 401"/>
                <a:gd name="T14" fmla="*/ 32 w 37"/>
                <a:gd name="T15" fmla="*/ 401 h 401"/>
                <a:gd name="T16" fmla="*/ 37 w 37"/>
                <a:gd name="T17" fmla="*/ 401 h 401"/>
                <a:gd name="T18" fmla="*/ 37 w 37"/>
                <a:gd name="T19" fmla="*/ 0 h 401"/>
                <a:gd name="T20" fmla="*/ 0 w 37"/>
                <a:gd name="T21" fmla="*/ 0 h 401"/>
                <a:gd name="T22" fmla="*/ 0 w 37"/>
                <a:gd name="T23" fmla="*/ 400 h 4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1"/>
                <a:gd name="T38" fmla="*/ 37 w 37"/>
                <a:gd name="T39" fmla="*/ 401 h 4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1">
                  <a:moveTo>
                    <a:pt x="0" y="400"/>
                  </a:moveTo>
                  <a:lnTo>
                    <a:pt x="4" y="400"/>
                  </a:lnTo>
                  <a:lnTo>
                    <a:pt x="9" y="401"/>
                  </a:lnTo>
                  <a:lnTo>
                    <a:pt x="14" y="401"/>
                  </a:lnTo>
                  <a:lnTo>
                    <a:pt x="18" y="401"/>
                  </a:lnTo>
                  <a:lnTo>
                    <a:pt x="23" y="401"/>
                  </a:lnTo>
                  <a:lnTo>
                    <a:pt x="27" y="401"/>
                  </a:lnTo>
                  <a:lnTo>
                    <a:pt x="32" y="401"/>
                  </a:lnTo>
                  <a:lnTo>
                    <a:pt x="37" y="40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ED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6" name="Freeform 169"/>
            <p:cNvSpPr>
              <a:spLocks/>
            </p:cNvSpPr>
            <p:nvPr/>
          </p:nvSpPr>
          <p:spPr bwMode="auto">
            <a:xfrm>
              <a:off x="3789" y="1655"/>
              <a:ext cx="37" cy="401"/>
            </a:xfrm>
            <a:custGeom>
              <a:avLst/>
              <a:gdLst>
                <a:gd name="T0" fmla="*/ 0 w 37"/>
                <a:gd name="T1" fmla="*/ 399 h 401"/>
                <a:gd name="T2" fmla="*/ 4 w 37"/>
                <a:gd name="T3" fmla="*/ 399 h 401"/>
                <a:gd name="T4" fmla="*/ 8 w 37"/>
                <a:gd name="T5" fmla="*/ 399 h 401"/>
                <a:gd name="T6" fmla="*/ 13 w 37"/>
                <a:gd name="T7" fmla="*/ 400 h 401"/>
                <a:gd name="T8" fmla="*/ 18 w 37"/>
                <a:gd name="T9" fmla="*/ 400 h 401"/>
                <a:gd name="T10" fmla="*/ 22 w 37"/>
                <a:gd name="T11" fmla="*/ 400 h 401"/>
                <a:gd name="T12" fmla="*/ 27 w 37"/>
                <a:gd name="T13" fmla="*/ 400 h 401"/>
                <a:gd name="T14" fmla="*/ 32 w 37"/>
                <a:gd name="T15" fmla="*/ 401 h 401"/>
                <a:gd name="T16" fmla="*/ 37 w 37"/>
                <a:gd name="T17" fmla="*/ 401 h 401"/>
                <a:gd name="T18" fmla="*/ 37 w 37"/>
                <a:gd name="T19" fmla="*/ 0 h 401"/>
                <a:gd name="T20" fmla="*/ 0 w 37"/>
                <a:gd name="T21" fmla="*/ 0 h 401"/>
                <a:gd name="T22" fmla="*/ 0 w 37"/>
                <a:gd name="T23" fmla="*/ 399 h 4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1"/>
                <a:gd name="T38" fmla="*/ 37 w 37"/>
                <a:gd name="T39" fmla="*/ 401 h 4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1">
                  <a:moveTo>
                    <a:pt x="0" y="399"/>
                  </a:moveTo>
                  <a:lnTo>
                    <a:pt x="4" y="399"/>
                  </a:lnTo>
                  <a:lnTo>
                    <a:pt x="8" y="399"/>
                  </a:lnTo>
                  <a:lnTo>
                    <a:pt x="13" y="400"/>
                  </a:lnTo>
                  <a:lnTo>
                    <a:pt x="18" y="400"/>
                  </a:lnTo>
                  <a:lnTo>
                    <a:pt x="22" y="400"/>
                  </a:lnTo>
                  <a:lnTo>
                    <a:pt x="27" y="400"/>
                  </a:lnTo>
                  <a:lnTo>
                    <a:pt x="32" y="401"/>
                  </a:lnTo>
                  <a:lnTo>
                    <a:pt x="37" y="40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7" name="Freeform 170"/>
            <p:cNvSpPr>
              <a:spLocks/>
            </p:cNvSpPr>
            <p:nvPr/>
          </p:nvSpPr>
          <p:spPr bwMode="auto">
            <a:xfrm>
              <a:off x="3770" y="1655"/>
              <a:ext cx="37" cy="400"/>
            </a:xfrm>
            <a:custGeom>
              <a:avLst/>
              <a:gdLst>
                <a:gd name="T0" fmla="*/ 0 w 37"/>
                <a:gd name="T1" fmla="*/ 398 h 400"/>
                <a:gd name="T2" fmla="*/ 5 w 37"/>
                <a:gd name="T3" fmla="*/ 399 h 400"/>
                <a:gd name="T4" fmla="*/ 9 w 37"/>
                <a:gd name="T5" fmla="*/ 399 h 400"/>
                <a:gd name="T6" fmla="*/ 14 w 37"/>
                <a:gd name="T7" fmla="*/ 399 h 400"/>
                <a:gd name="T8" fmla="*/ 18 w 37"/>
                <a:gd name="T9" fmla="*/ 399 h 400"/>
                <a:gd name="T10" fmla="*/ 23 w 37"/>
                <a:gd name="T11" fmla="*/ 399 h 400"/>
                <a:gd name="T12" fmla="*/ 27 w 37"/>
                <a:gd name="T13" fmla="*/ 400 h 400"/>
                <a:gd name="T14" fmla="*/ 32 w 37"/>
                <a:gd name="T15" fmla="*/ 400 h 400"/>
                <a:gd name="T16" fmla="*/ 37 w 37"/>
                <a:gd name="T17" fmla="*/ 400 h 400"/>
                <a:gd name="T18" fmla="*/ 37 w 37"/>
                <a:gd name="T19" fmla="*/ 0 h 400"/>
                <a:gd name="T20" fmla="*/ 0 w 37"/>
                <a:gd name="T21" fmla="*/ 0 h 400"/>
                <a:gd name="T22" fmla="*/ 0 w 37"/>
                <a:gd name="T23" fmla="*/ 398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0"/>
                <a:gd name="T38" fmla="*/ 37 w 37"/>
                <a:gd name="T39" fmla="*/ 400 h 4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0">
                  <a:moveTo>
                    <a:pt x="0" y="398"/>
                  </a:moveTo>
                  <a:lnTo>
                    <a:pt x="5" y="399"/>
                  </a:lnTo>
                  <a:lnTo>
                    <a:pt x="9" y="399"/>
                  </a:lnTo>
                  <a:lnTo>
                    <a:pt x="14" y="399"/>
                  </a:lnTo>
                  <a:lnTo>
                    <a:pt x="18" y="399"/>
                  </a:lnTo>
                  <a:lnTo>
                    <a:pt x="23" y="399"/>
                  </a:lnTo>
                  <a:lnTo>
                    <a:pt x="27" y="400"/>
                  </a:lnTo>
                  <a:lnTo>
                    <a:pt x="32" y="400"/>
                  </a:lnTo>
                  <a:lnTo>
                    <a:pt x="37" y="40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8" name="Freeform 171"/>
            <p:cNvSpPr>
              <a:spLocks/>
            </p:cNvSpPr>
            <p:nvPr/>
          </p:nvSpPr>
          <p:spPr bwMode="auto">
            <a:xfrm>
              <a:off x="3751" y="1655"/>
              <a:ext cx="38" cy="399"/>
            </a:xfrm>
            <a:custGeom>
              <a:avLst/>
              <a:gdLst>
                <a:gd name="T0" fmla="*/ 0 w 38"/>
                <a:gd name="T1" fmla="*/ 396 h 399"/>
                <a:gd name="T2" fmla="*/ 5 w 38"/>
                <a:gd name="T3" fmla="*/ 397 h 399"/>
                <a:gd name="T4" fmla="*/ 9 w 38"/>
                <a:gd name="T5" fmla="*/ 397 h 399"/>
                <a:gd name="T6" fmla="*/ 15 w 38"/>
                <a:gd name="T7" fmla="*/ 398 h 399"/>
                <a:gd name="T8" fmla="*/ 19 w 38"/>
                <a:gd name="T9" fmla="*/ 398 h 399"/>
                <a:gd name="T10" fmla="*/ 24 w 38"/>
                <a:gd name="T11" fmla="*/ 398 h 399"/>
                <a:gd name="T12" fmla="*/ 28 w 38"/>
                <a:gd name="T13" fmla="*/ 399 h 399"/>
                <a:gd name="T14" fmla="*/ 33 w 38"/>
                <a:gd name="T15" fmla="*/ 399 h 399"/>
                <a:gd name="T16" fmla="*/ 38 w 38"/>
                <a:gd name="T17" fmla="*/ 399 h 399"/>
                <a:gd name="T18" fmla="*/ 38 w 38"/>
                <a:gd name="T19" fmla="*/ 0 h 399"/>
                <a:gd name="T20" fmla="*/ 0 w 38"/>
                <a:gd name="T21" fmla="*/ 0 h 399"/>
                <a:gd name="T22" fmla="*/ 0 w 38"/>
                <a:gd name="T23" fmla="*/ 396 h 3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99"/>
                <a:gd name="T38" fmla="*/ 38 w 38"/>
                <a:gd name="T39" fmla="*/ 399 h 3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99">
                  <a:moveTo>
                    <a:pt x="0" y="396"/>
                  </a:moveTo>
                  <a:lnTo>
                    <a:pt x="5" y="397"/>
                  </a:lnTo>
                  <a:lnTo>
                    <a:pt x="9" y="397"/>
                  </a:lnTo>
                  <a:lnTo>
                    <a:pt x="15" y="398"/>
                  </a:lnTo>
                  <a:lnTo>
                    <a:pt x="19" y="398"/>
                  </a:lnTo>
                  <a:lnTo>
                    <a:pt x="24" y="398"/>
                  </a:lnTo>
                  <a:lnTo>
                    <a:pt x="28" y="399"/>
                  </a:lnTo>
                  <a:lnTo>
                    <a:pt x="33" y="399"/>
                  </a:lnTo>
                  <a:lnTo>
                    <a:pt x="38" y="39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E5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9" name="Freeform 172"/>
            <p:cNvSpPr>
              <a:spLocks/>
            </p:cNvSpPr>
            <p:nvPr/>
          </p:nvSpPr>
          <p:spPr bwMode="auto">
            <a:xfrm>
              <a:off x="3733" y="1655"/>
              <a:ext cx="37" cy="398"/>
            </a:xfrm>
            <a:custGeom>
              <a:avLst/>
              <a:gdLst>
                <a:gd name="T0" fmla="*/ 0 w 37"/>
                <a:gd name="T1" fmla="*/ 395 h 398"/>
                <a:gd name="T2" fmla="*/ 4 w 37"/>
                <a:gd name="T3" fmla="*/ 395 h 398"/>
                <a:gd name="T4" fmla="*/ 9 w 37"/>
                <a:gd name="T5" fmla="*/ 396 h 398"/>
                <a:gd name="T6" fmla="*/ 13 w 37"/>
                <a:gd name="T7" fmla="*/ 396 h 398"/>
                <a:gd name="T8" fmla="*/ 18 w 37"/>
                <a:gd name="T9" fmla="*/ 396 h 398"/>
                <a:gd name="T10" fmla="*/ 23 w 37"/>
                <a:gd name="T11" fmla="*/ 397 h 398"/>
                <a:gd name="T12" fmla="*/ 27 w 37"/>
                <a:gd name="T13" fmla="*/ 397 h 398"/>
                <a:gd name="T14" fmla="*/ 32 w 37"/>
                <a:gd name="T15" fmla="*/ 398 h 398"/>
                <a:gd name="T16" fmla="*/ 37 w 37"/>
                <a:gd name="T17" fmla="*/ 398 h 398"/>
                <a:gd name="T18" fmla="*/ 37 w 37"/>
                <a:gd name="T19" fmla="*/ 0 h 398"/>
                <a:gd name="T20" fmla="*/ 0 w 37"/>
                <a:gd name="T21" fmla="*/ 0 h 398"/>
                <a:gd name="T22" fmla="*/ 0 w 37"/>
                <a:gd name="T23" fmla="*/ 395 h 3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8"/>
                <a:gd name="T38" fmla="*/ 37 w 37"/>
                <a:gd name="T39" fmla="*/ 398 h 39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8">
                  <a:moveTo>
                    <a:pt x="0" y="395"/>
                  </a:moveTo>
                  <a:lnTo>
                    <a:pt x="4" y="395"/>
                  </a:lnTo>
                  <a:lnTo>
                    <a:pt x="9" y="396"/>
                  </a:lnTo>
                  <a:lnTo>
                    <a:pt x="13" y="396"/>
                  </a:lnTo>
                  <a:lnTo>
                    <a:pt x="18" y="396"/>
                  </a:lnTo>
                  <a:lnTo>
                    <a:pt x="23" y="397"/>
                  </a:lnTo>
                  <a:lnTo>
                    <a:pt x="27" y="397"/>
                  </a:lnTo>
                  <a:lnTo>
                    <a:pt x="32" y="398"/>
                  </a:lnTo>
                  <a:lnTo>
                    <a:pt x="37" y="398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E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0" name="Freeform 173"/>
            <p:cNvSpPr>
              <a:spLocks/>
            </p:cNvSpPr>
            <p:nvPr/>
          </p:nvSpPr>
          <p:spPr bwMode="auto">
            <a:xfrm>
              <a:off x="3715" y="1655"/>
              <a:ext cx="36" cy="396"/>
            </a:xfrm>
            <a:custGeom>
              <a:avLst/>
              <a:gdLst>
                <a:gd name="T0" fmla="*/ 0 w 36"/>
                <a:gd name="T1" fmla="*/ 393 h 396"/>
                <a:gd name="T2" fmla="*/ 4 w 36"/>
                <a:gd name="T3" fmla="*/ 393 h 396"/>
                <a:gd name="T4" fmla="*/ 8 w 36"/>
                <a:gd name="T5" fmla="*/ 394 h 396"/>
                <a:gd name="T6" fmla="*/ 13 w 36"/>
                <a:gd name="T7" fmla="*/ 395 h 396"/>
                <a:gd name="T8" fmla="*/ 17 w 36"/>
                <a:gd name="T9" fmla="*/ 395 h 396"/>
                <a:gd name="T10" fmla="*/ 22 w 36"/>
                <a:gd name="T11" fmla="*/ 395 h 396"/>
                <a:gd name="T12" fmla="*/ 27 w 36"/>
                <a:gd name="T13" fmla="*/ 396 h 396"/>
                <a:gd name="T14" fmla="*/ 31 w 36"/>
                <a:gd name="T15" fmla="*/ 396 h 396"/>
                <a:gd name="T16" fmla="*/ 36 w 36"/>
                <a:gd name="T17" fmla="*/ 396 h 396"/>
                <a:gd name="T18" fmla="*/ 36 w 36"/>
                <a:gd name="T19" fmla="*/ 0 h 396"/>
                <a:gd name="T20" fmla="*/ 0 w 36"/>
                <a:gd name="T21" fmla="*/ 0 h 396"/>
                <a:gd name="T22" fmla="*/ 0 w 36"/>
                <a:gd name="T23" fmla="*/ 393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6"/>
                <a:gd name="T38" fmla="*/ 36 w 36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6">
                  <a:moveTo>
                    <a:pt x="0" y="393"/>
                  </a:moveTo>
                  <a:lnTo>
                    <a:pt x="4" y="393"/>
                  </a:lnTo>
                  <a:lnTo>
                    <a:pt x="8" y="394"/>
                  </a:lnTo>
                  <a:lnTo>
                    <a:pt x="13" y="395"/>
                  </a:lnTo>
                  <a:lnTo>
                    <a:pt x="17" y="395"/>
                  </a:lnTo>
                  <a:lnTo>
                    <a:pt x="22" y="395"/>
                  </a:lnTo>
                  <a:lnTo>
                    <a:pt x="27" y="396"/>
                  </a:lnTo>
                  <a:lnTo>
                    <a:pt x="31" y="396"/>
                  </a:lnTo>
                  <a:lnTo>
                    <a:pt x="36" y="39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FDD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1" name="Freeform 174"/>
            <p:cNvSpPr>
              <a:spLocks/>
            </p:cNvSpPr>
            <p:nvPr/>
          </p:nvSpPr>
          <p:spPr bwMode="auto">
            <a:xfrm>
              <a:off x="3696" y="1655"/>
              <a:ext cx="37" cy="395"/>
            </a:xfrm>
            <a:custGeom>
              <a:avLst/>
              <a:gdLst>
                <a:gd name="T0" fmla="*/ 0 w 37"/>
                <a:gd name="T1" fmla="*/ 390 h 395"/>
                <a:gd name="T2" fmla="*/ 4 w 37"/>
                <a:gd name="T3" fmla="*/ 391 h 395"/>
                <a:gd name="T4" fmla="*/ 9 w 37"/>
                <a:gd name="T5" fmla="*/ 392 h 395"/>
                <a:gd name="T6" fmla="*/ 13 w 37"/>
                <a:gd name="T7" fmla="*/ 392 h 395"/>
                <a:gd name="T8" fmla="*/ 18 w 37"/>
                <a:gd name="T9" fmla="*/ 393 h 395"/>
                <a:gd name="T10" fmla="*/ 23 w 37"/>
                <a:gd name="T11" fmla="*/ 393 h 395"/>
                <a:gd name="T12" fmla="*/ 27 w 37"/>
                <a:gd name="T13" fmla="*/ 394 h 395"/>
                <a:gd name="T14" fmla="*/ 32 w 37"/>
                <a:gd name="T15" fmla="*/ 395 h 395"/>
                <a:gd name="T16" fmla="*/ 37 w 37"/>
                <a:gd name="T17" fmla="*/ 395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0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0"/>
                  </a:moveTo>
                  <a:lnTo>
                    <a:pt x="4" y="391"/>
                  </a:lnTo>
                  <a:lnTo>
                    <a:pt x="9" y="392"/>
                  </a:lnTo>
                  <a:lnTo>
                    <a:pt x="13" y="392"/>
                  </a:lnTo>
                  <a:lnTo>
                    <a:pt x="18" y="393"/>
                  </a:lnTo>
                  <a:lnTo>
                    <a:pt x="23" y="393"/>
                  </a:lnTo>
                  <a:lnTo>
                    <a:pt x="27" y="394"/>
                  </a:lnTo>
                  <a:lnTo>
                    <a:pt x="32" y="395"/>
                  </a:lnTo>
                  <a:lnTo>
                    <a:pt x="37" y="395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D8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2" name="Freeform 175"/>
            <p:cNvSpPr>
              <a:spLocks/>
            </p:cNvSpPr>
            <p:nvPr/>
          </p:nvSpPr>
          <p:spPr bwMode="auto">
            <a:xfrm>
              <a:off x="3678" y="1655"/>
              <a:ext cx="37" cy="393"/>
            </a:xfrm>
            <a:custGeom>
              <a:avLst/>
              <a:gdLst>
                <a:gd name="T0" fmla="*/ 0 w 37"/>
                <a:gd name="T1" fmla="*/ 387 h 393"/>
                <a:gd name="T2" fmla="*/ 4 w 37"/>
                <a:gd name="T3" fmla="*/ 388 h 393"/>
                <a:gd name="T4" fmla="*/ 8 w 37"/>
                <a:gd name="T5" fmla="*/ 389 h 393"/>
                <a:gd name="T6" fmla="*/ 13 w 37"/>
                <a:gd name="T7" fmla="*/ 389 h 393"/>
                <a:gd name="T8" fmla="*/ 17 w 37"/>
                <a:gd name="T9" fmla="*/ 390 h 393"/>
                <a:gd name="T10" fmla="*/ 22 w 37"/>
                <a:gd name="T11" fmla="*/ 391 h 393"/>
                <a:gd name="T12" fmla="*/ 27 w 37"/>
                <a:gd name="T13" fmla="*/ 392 h 393"/>
                <a:gd name="T14" fmla="*/ 32 w 37"/>
                <a:gd name="T15" fmla="*/ 392 h 393"/>
                <a:gd name="T16" fmla="*/ 37 w 37"/>
                <a:gd name="T17" fmla="*/ 393 h 393"/>
                <a:gd name="T18" fmla="*/ 37 w 37"/>
                <a:gd name="T19" fmla="*/ 0 h 393"/>
                <a:gd name="T20" fmla="*/ 0 w 37"/>
                <a:gd name="T21" fmla="*/ 0 h 393"/>
                <a:gd name="T22" fmla="*/ 0 w 37"/>
                <a:gd name="T23" fmla="*/ 387 h 3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3"/>
                <a:gd name="T38" fmla="*/ 37 w 37"/>
                <a:gd name="T39" fmla="*/ 393 h 3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3">
                  <a:moveTo>
                    <a:pt x="0" y="387"/>
                  </a:moveTo>
                  <a:lnTo>
                    <a:pt x="4" y="388"/>
                  </a:lnTo>
                  <a:lnTo>
                    <a:pt x="8" y="389"/>
                  </a:lnTo>
                  <a:lnTo>
                    <a:pt x="13" y="389"/>
                  </a:lnTo>
                  <a:lnTo>
                    <a:pt x="17" y="390"/>
                  </a:lnTo>
                  <a:lnTo>
                    <a:pt x="22" y="391"/>
                  </a:lnTo>
                  <a:lnTo>
                    <a:pt x="27" y="392"/>
                  </a:lnTo>
                  <a:lnTo>
                    <a:pt x="32" y="392"/>
                  </a:lnTo>
                  <a:lnTo>
                    <a:pt x="37" y="39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rgbClr val="FFD6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3" name="Freeform 176"/>
            <p:cNvSpPr>
              <a:spLocks/>
            </p:cNvSpPr>
            <p:nvPr/>
          </p:nvSpPr>
          <p:spPr bwMode="auto">
            <a:xfrm>
              <a:off x="3659" y="1655"/>
              <a:ext cx="37" cy="390"/>
            </a:xfrm>
            <a:custGeom>
              <a:avLst/>
              <a:gdLst>
                <a:gd name="T0" fmla="*/ 0 w 37"/>
                <a:gd name="T1" fmla="*/ 384 h 390"/>
                <a:gd name="T2" fmla="*/ 5 w 37"/>
                <a:gd name="T3" fmla="*/ 384 h 390"/>
                <a:gd name="T4" fmla="*/ 8 w 37"/>
                <a:gd name="T5" fmla="*/ 385 h 390"/>
                <a:gd name="T6" fmla="*/ 13 w 37"/>
                <a:gd name="T7" fmla="*/ 386 h 390"/>
                <a:gd name="T8" fmla="*/ 18 w 37"/>
                <a:gd name="T9" fmla="*/ 387 h 390"/>
                <a:gd name="T10" fmla="*/ 22 w 37"/>
                <a:gd name="T11" fmla="*/ 388 h 390"/>
                <a:gd name="T12" fmla="*/ 27 w 37"/>
                <a:gd name="T13" fmla="*/ 389 h 390"/>
                <a:gd name="T14" fmla="*/ 32 w 37"/>
                <a:gd name="T15" fmla="*/ 389 h 390"/>
                <a:gd name="T16" fmla="*/ 37 w 37"/>
                <a:gd name="T17" fmla="*/ 390 h 390"/>
                <a:gd name="T18" fmla="*/ 37 w 37"/>
                <a:gd name="T19" fmla="*/ 0 h 390"/>
                <a:gd name="T20" fmla="*/ 0 w 37"/>
                <a:gd name="T21" fmla="*/ 0 h 390"/>
                <a:gd name="T22" fmla="*/ 0 w 37"/>
                <a:gd name="T23" fmla="*/ 384 h 3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0"/>
                <a:gd name="T38" fmla="*/ 37 w 37"/>
                <a:gd name="T39" fmla="*/ 390 h 3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0">
                  <a:moveTo>
                    <a:pt x="0" y="384"/>
                  </a:moveTo>
                  <a:lnTo>
                    <a:pt x="5" y="384"/>
                  </a:lnTo>
                  <a:lnTo>
                    <a:pt x="8" y="385"/>
                  </a:lnTo>
                  <a:lnTo>
                    <a:pt x="13" y="386"/>
                  </a:lnTo>
                  <a:lnTo>
                    <a:pt x="18" y="387"/>
                  </a:lnTo>
                  <a:lnTo>
                    <a:pt x="22" y="388"/>
                  </a:lnTo>
                  <a:lnTo>
                    <a:pt x="27" y="389"/>
                  </a:lnTo>
                  <a:lnTo>
                    <a:pt x="32" y="389"/>
                  </a:lnTo>
                  <a:lnTo>
                    <a:pt x="37" y="39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4" name="Freeform 177"/>
            <p:cNvSpPr>
              <a:spLocks/>
            </p:cNvSpPr>
            <p:nvPr/>
          </p:nvSpPr>
          <p:spPr bwMode="auto">
            <a:xfrm>
              <a:off x="3640" y="1655"/>
              <a:ext cx="38" cy="387"/>
            </a:xfrm>
            <a:custGeom>
              <a:avLst/>
              <a:gdLst>
                <a:gd name="T0" fmla="*/ 0 w 38"/>
                <a:gd name="T1" fmla="*/ 378 h 387"/>
                <a:gd name="T2" fmla="*/ 5 w 38"/>
                <a:gd name="T3" fmla="*/ 380 h 387"/>
                <a:gd name="T4" fmla="*/ 8 w 38"/>
                <a:gd name="T5" fmla="*/ 381 h 387"/>
                <a:gd name="T6" fmla="*/ 13 w 38"/>
                <a:gd name="T7" fmla="*/ 382 h 387"/>
                <a:gd name="T8" fmla="*/ 17 w 38"/>
                <a:gd name="T9" fmla="*/ 383 h 387"/>
                <a:gd name="T10" fmla="*/ 22 w 38"/>
                <a:gd name="T11" fmla="*/ 384 h 387"/>
                <a:gd name="T12" fmla="*/ 27 w 38"/>
                <a:gd name="T13" fmla="*/ 385 h 387"/>
                <a:gd name="T14" fmla="*/ 32 w 38"/>
                <a:gd name="T15" fmla="*/ 386 h 387"/>
                <a:gd name="T16" fmla="*/ 38 w 38"/>
                <a:gd name="T17" fmla="*/ 387 h 387"/>
                <a:gd name="T18" fmla="*/ 38 w 38"/>
                <a:gd name="T19" fmla="*/ 0 h 387"/>
                <a:gd name="T20" fmla="*/ 0 w 38"/>
                <a:gd name="T21" fmla="*/ 0 h 387"/>
                <a:gd name="T22" fmla="*/ 0 w 38"/>
                <a:gd name="T23" fmla="*/ 378 h 3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87"/>
                <a:gd name="T38" fmla="*/ 38 w 38"/>
                <a:gd name="T39" fmla="*/ 387 h 3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87">
                  <a:moveTo>
                    <a:pt x="0" y="378"/>
                  </a:moveTo>
                  <a:lnTo>
                    <a:pt x="5" y="380"/>
                  </a:lnTo>
                  <a:lnTo>
                    <a:pt x="8" y="381"/>
                  </a:lnTo>
                  <a:lnTo>
                    <a:pt x="13" y="382"/>
                  </a:lnTo>
                  <a:lnTo>
                    <a:pt x="17" y="383"/>
                  </a:lnTo>
                  <a:lnTo>
                    <a:pt x="22" y="384"/>
                  </a:lnTo>
                  <a:lnTo>
                    <a:pt x="27" y="385"/>
                  </a:lnTo>
                  <a:lnTo>
                    <a:pt x="32" y="386"/>
                  </a:lnTo>
                  <a:lnTo>
                    <a:pt x="38" y="387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5" name="Freeform 178"/>
            <p:cNvSpPr>
              <a:spLocks/>
            </p:cNvSpPr>
            <p:nvPr/>
          </p:nvSpPr>
          <p:spPr bwMode="auto">
            <a:xfrm>
              <a:off x="3622" y="1655"/>
              <a:ext cx="37" cy="384"/>
            </a:xfrm>
            <a:custGeom>
              <a:avLst/>
              <a:gdLst>
                <a:gd name="T0" fmla="*/ 0 w 37"/>
                <a:gd name="T1" fmla="*/ 371 h 384"/>
                <a:gd name="T2" fmla="*/ 3 w 37"/>
                <a:gd name="T3" fmla="*/ 372 h 384"/>
                <a:gd name="T4" fmla="*/ 7 w 37"/>
                <a:gd name="T5" fmla="*/ 374 h 384"/>
                <a:gd name="T6" fmla="*/ 11 w 37"/>
                <a:gd name="T7" fmla="*/ 376 h 384"/>
                <a:gd name="T8" fmla="*/ 15 w 37"/>
                <a:gd name="T9" fmla="*/ 377 h 384"/>
                <a:gd name="T10" fmla="*/ 20 w 37"/>
                <a:gd name="T11" fmla="*/ 379 h 384"/>
                <a:gd name="T12" fmla="*/ 25 w 37"/>
                <a:gd name="T13" fmla="*/ 381 h 384"/>
                <a:gd name="T14" fmla="*/ 31 w 37"/>
                <a:gd name="T15" fmla="*/ 382 h 384"/>
                <a:gd name="T16" fmla="*/ 37 w 37"/>
                <a:gd name="T17" fmla="*/ 384 h 384"/>
                <a:gd name="T18" fmla="*/ 37 w 37"/>
                <a:gd name="T19" fmla="*/ 0 h 384"/>
                <a:gd name="T20" fmla="*/ 0 w 37"/>
                <a:gd name="T21" fmla="*/ 0 h 384"/>
                <a:gd name="T22" fmla="*/ 0 w 37"/>
                <a:gd name="T23" fmla="*/ 371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4"/>
                <a:gd name="T38" fmla="*/ 37 w 37"/>
                <a:gd name="T39" fmla="*/ 384 h 3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4">
                  <a:moveTo>
                    <a:pt x="0" y="371"/>
                  </a:moveTo>
                  <a:lnTo>
                    <a:pt x="3" y="372"/>
                  </a:lnTo>
                  <a:lnTo>
                    <a:pt x="7" y="374"/>
                  </a:lnTo>
                  <a:lnTo>
                    <a:pt x="11" y="376"/>
                  </a:lnTo>
                  <a:lnTo>
                    <a:pt x="15" y="377"/>
                  </a:lnTo>
                  <a:lnTo>
                    <a:pt x="20" y="379"/>
                  </a:lnTo>
                  <a:lnTo>
                    <a:pt x="25" y="381"/>
                  </a:lnTo>
                  <a:lnTo>
                    <a:pt x="31" y="382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FFCE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6" name="Freeform 179"/>
            <p:cNvSpPr>
              <a:spLocks/>
            </p:cNvSpPr>
            <p:nvPr/>
          </p:nvSpPr>
          <p:spPr bwMode="auto">
            <a:xfrm>
              <a:off x="3614" y="1655"/>
              <a:ext cx="26" cy="378"/>
            </a:xfrm>
            <a:custGeom>
              <a:avLst/>
              <a:gdLst>
                <a:gd name="T0" fmla="*/ 26 w 26"/>
                <a:gd name="T1" fmla="*/ 0 h 378"/>
                <a:gd name="T2" fmla="*/ 0 w 26"/>
                <a:gd name="T3" fmla="*/ 0 h 378"/>
                <a:gd name="T4" fmla="*/ 0 w 26"/>
                <a:gd name="T5" fmla="*/ 361 h 378"/>
                <a:gd name="T6" fmla="*/ 1 w 26"/>
                <a:gd name="T7" fmla="*/ 363 h 378"/>
                <a:gd name="T8" fmla="*/ 2 w 26"/>
                <a:gd name="T9" fmla="*/ 365 h 378"/>
                <a:gd name="T10" fmla="*/ 4 w 26"/>
                <a:gd name="T11" fmla="*/ 368 h 378"/>
                <a:gd name="T12" fmla="*/ 7 w 26"/>
                <a:gd name="T13" fmla="*/ 370 h 378"/>
                <a:gd name="T14" fmla="*/ 11 w 26"/>
                <a:gd name="T15" fmla="*/ 372 h 378"/>
                <a:gd name="T16" fmla="*/ 15 w 26"/>
                <a:gd name="T17" fmla="*/ 374 h 378"/>
                <a:gd name="T18" fmla="*/ 20 w 26"/>
                <a:gd name="T19" fmla="*/ 377 h 378"/>
                <a:gd name="T20" fmla="*/ 26 w 26"/>
                <a:gd name="T21" fmla="*/ 378 h 378"/>
                <a:gd name="T22" fmla="*/ 26 w 26"/>
                <a:gd name="T23" fmla="*/ 0 h 37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78"/>
                <a:gd name="T38" fmla="*/ 26 w 26"/>
                <a:gd name="T39" fmla="*/ 378 h 37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78">
                  <a:moveTo>
                    <a:pt x="26" y="0"/>
                  </a:moveTo>
                  <a:lnTo>
                    <a:pt x="0" y="0"/>
                  </a:lnTo>
                  <a:lnTo>
                    <a:pt x="0" y="361"/>
                  </a:lnTo>
                  <a:lnTo>
                    <a:pt x="1" y="363"/>
                  </a:lnTo>
                  <a:lnTo>
                    <a:pt x="2" y="365"/>
                  </a:lnTo>
                  <a:lnTo>
                    <a:pt x="4" y="368"/>
                  </a:lnTo>
                  <a:lnTo>
                    <a:pt x="7" y="370"/>
                  </a:lnTo>
                  <a:lnTo>
                    <a:pt x="11" y="372"/>
                  </a:lnTo>
                  <a:lnTo>
                    <a:pt x="15" y="374"/>
                  </a:lnTo>
                  <a:lnTo>
                    <a:pt x="20" y="377"/>
                  </a:lnTo>
                  <a:lnTo>
                    <a:pt x="26" y="37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CC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7" name="Freeform 180"/>
            <p:cNvSpPr>
              <a:spLocks/>
            </p:cNvSpPr>
            <p:nvPr/>
          </p:nvSpPr>
          <p:spPr bwMode="auto">
            <a:xfrm>
              <a:off x="4119" y="1655"/>
              <a:ext cx="19" cy="376"/>
            </a:xfrm>
            <a:custGeom>
              <a:avLst/>
              <a:gdLst>
                <a:gd name="T0" fmla="*/ 0 w 19"/>
                <a:gd name="T1" fmla="*/ 376 h 376"/>
                <a:gd name="T2" fmla="*/ 5 w 19"/>
                <a:gd name="T3" fmla="*/ 374 h 376"/>
                <a:gd name="T4" fmla="*/ 8 w 19"/>
                <a:gd name="T5" fmla="*/ 372 h 376"/>
                <a:gd name="T6" fmla="*/ 11 w 19"/>
                <a:gd name="T7" fmla="*/ 370 h 376"/>
                <a:gd name="T8" fmla="*/ 14 w 19"/>
                <a:gd name="T9" fmla="*/ 368 h 376"/>
                <a:gd name="T10" fmla="*/ 16 w 19"/>
                <a:gd name="T11" fmla="*/ 366 h 376"/>
                <a:gd name="T12" fmla="*/ 18 w 19"/>
                <a:gd name="T13" fmla="*/ 365 h 376"/>
                <a:gd name="T14" fmla="*/ 18 w 19"/>
                <a:gd name="T15" fmla="*/ 362 h 376"/>
                <a:gd name="T16" fmla="*/ 19 w 19"/>
                <a:gd name="T17" fmla="*/ 361 h 376"/>
                <a:gd name="T18" fmla="*/ 19 w 19"/>
                <a:gd name="T19" fmla="*/ 0 h 376"/>
                <a:gd name="T20" fmla="*/ 0 w 19"/>
                <a:gd name="T21" fmla="*/ 0 h 376"/>
                <a:gd name="T22" fmla="*/ 0 w 19"/>
                <a:gd name="T23" fmla="*/ 376 h 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"/>
                <a:gd name="T37" fmla="*/ 0 h 376"/>
                <a:gd name="T38" fmla="*/ 19 w 19"/>
                <a:gd name="T39" fmla="*/ 376 h 3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" h="376">
                  <a:moveTo>
                    <a:pt x="0" y="376"/>
                  </a:moveTo>
                  <a:lnTo>
                    <a:pt x="5" y="374"/>
                  </a:lnTo>
                  <a:lnTo>
                    <a:pt x="8" y="372"/>
                  </a:lnTo>
                  <a:lnTo>
                    <a:pt x="11" y="370"/>
                  </a:lnTo>
                  <a:lnTo>
                    <a:pt x="14" y="368"/>
                  </a:lnTo>
                  <a:lnTo>
                    <a:pt x="16" y="366"/>
                  </a:lnTo>
                  <a:lnTo>
                    <a:pt x="18" y="365"/>
                  </a:lnTo>
                  <a:lnTo>
                    <a:pt x="18" y="362"/>
                  </a:lnTo>
                  <a:lnTo>
                    <a:pt x="19" y="36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8" name="Freeform 181"/>
            <p:cNvSpPr>
              <a:spLocks/>
            </p:cNvSpPr>
            <p:nvPr/>
          </p:nvSpPr>
          <p:spPr bwMode="auto">
            <a:xfrm>
              <a:off x="3614" y="1613"/>
              <a:ext cx="524" cy="83"/>
            </a:xfrm>
            <a:custGeom>
              <a:avLst/>
              <a:gdLst>
                <a:gd name="T0" fmla="*/ 289 w 524"/>
                <a:gd name="T1" fmla="*/ 82 h 83"/>
                <a:gd name="T2" fmla="*/ 340 w 524"/>
                <a:gd name="T3" fmla="*/ 81 h 83"/>
                <a:gd name="T4" fmla="*/ 386 w 524"/>
                <a:gd name="T5" fmla="*/ 78 h 83"/>
                <a:gd name="T6" fmla="*/ 428 w 524"/>
                <a:gd name="T7" fmla="*/ 73 h 83"/>
                <a:gd name="T8" fmla="*/ 464 w 524"/>
                <a:gd name="T9" fmla="*/ 67 h 83"/>
                <a:gd name="T10" fmla="*/ 492 w 524"/>
                <a:gd name="T11" fmla="*/ 61 h 83"/>
                <a:gd name="T12" fmla="*/ 512 w 524"/>
                <a:gd name="T13" fmla="*/ 54 h 83"/>
                <a:gd name="T14" fmla="*/ 523 w 524"/>
                <a:gd name="T15" fmla="*/ 46 h 83"/>
                <a:gd name="T16" fmla="*/ 523 w 524"/>
                <a:gd name="T17" fmla="*/ 37 h 83"/>
                <a:gd name="T18" fmla="*/ 512 w 524"/>
                <a:gd name="T19" fmla="*/ 29 h 83"/>
                <a:gd name="T20" fmla="*/ 492 w 524"/>
                <a:gd name="T21" fmla="*/ 22 h 83"/>
                <a:gd name="T22" fmla="*/ 464 w 524"/>
                <a:gd name="T23" fmla="*/ 15 h 83"/>
                <a:gd name="T24" fmla="*/ 428 w 524"/>
                <a:gd name="T25" fmla="*/ 10 h 83"/>
                <a:gd name="T26" fmla="*/ 386 w 524"/>
                <a:gd name="T27" fmla="*/ 5 h 83"/>
                <a:gd name="T28" fmla="*/ 340 w 524"/>
                <a:gd name="T29" fmla="*/ 2 h 83"/>
                <a:gd name="T30" fmla="*/ 289 w 524"/>
                <a:gd name="T31" fmla="*/ 1 h 83"/>
                <a:gd name="T32" fmla="*/ 235 w 524"/>
                <a:gd name="T33" fmla="*/ 1 h 83"/>
                <a:gd name="T34" fmla="*/ 184 w 524"/>
                <a:gd name="T35" fmla="*/ 2 h 83"/>
                <a:gd name="T36" fmla="*/ 137 w 524"/>
                <a:gd name="T37" fmla="*/ 5 h 83"/>
                <a:gd name="T38" fmla="*/ 95 w 524"/>
                <a:gd name="T39" fmla="*/ 10 h 83"/>
                <a:gd name="T40" fmla="*/ 59 w 524"/>
                <a:gd name="T41" fmla="*/ 15 h 83"/>
                <a:gd name="T42" fmla="*/ 32 w 524"/>
                <a:gd name="T43" fmla="*/ 22 h 83"/>
                <a:gd name="T44" fmla="*/ 12 w 524"/>
                <a:gd name="T45" fmla="*/ 29 h 83"/>
                <a:gd name="T46" fmla="*/ 1 w 524"/>
                <a:gd name="T47" fmla="*/ 37 h 83"/>
                <a:gd name="T48" fmla="*/ 1 w 524"/>
                <a:gd name="T49" fmla="*/ 46 h 83"/>
                <a:gd name="T50" fmla="*/ 12 w 524"/>
                <a:gd name="T51" fmla="*/ 54 h 83"/>
                <a:gd name="T52" fmla="*/ 32 w 524"/>
                <a:gd name="T53" fmla="*/ 61 h 83"/>
                <a:gd name="T54" fmla="*/ 59 w 524"/>
                <a:gd name="T55" fmla="*/ 67 h 83"/>
                <a:gd name="T56" fmla="*/ 95 w 524"/>
                <a:gd name="T57" fmla="*/ 73 h 83"/>
                <a:gd name="T58" fmla="*/ 137 w 524"/>
                <a:gd name="T59" fmla="*/ 78 h 83"/>
                <a:gd name="T60" fmla="*/ 184 w 524"/>
                <a:gd name="T61" fmla="*/ 81 h 83"/>
                <a:gd name="T62" fmla="*/ 235 w 524"/>
                <a:gd name="T63" fmla="*/ 82 h 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24"/>
                <a:gd name="T97" fmla="*/ 0 h 83"/>
                <a:gd name="T98" fmla="*/ 524 w 524"/>
                <a:gd name="T99" fmla="*/ 83 h 8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24" h="83">
                  <a:moveTo>
                    <a:pt x="262" y="83"/>
                  </a:moveTo>
                  <a:lnTo>
                    <a:pt x="289" y="82"/>
                  </a:lnTo>
                  <a:lnTo>
                    <a:pt x="315" y="82"/>
                  </a:lnTo>
                  <a:lnTo>
                    <a:pt x="340" y="81"/>
                  </a:lnTo>
                  <a:lnTo>
                    <a:pt x="364" y="79"/>
                  </a:lnTo>
                  <a:lnTo>
                    <a:pt x="386" y="78"/>
                  </a:lnTo>
                  <a:lnTo>
                    <a:pt x="408" y="76"/>
                  </a:lnTo>
                  <a:lnTo>
                    <a:pt x="428" y="73"/>
                  </a:lnTo>
                  <a:lnTo>
                    <a:pt x="447" y="70"/>
                  </a:lnTo>
                  <a:lnTo>
                    <a:pt x="464" y="67"/>
                  </a:lnTo>
                  <a:lnTo>
                    <a:pt x="479" y="65"/>
                  </a:lnTo>
                  <a:lnTo>
                    <a:pt x="492" y="61"/>
                  </a:lnTo>
                  <a:lnTo>
                    <a:pt x="503" y="57"/>
                  </a:lnTo>
                  <a:lnTo>
                    <a:pt x="512" y="54"/>
                  </a:lnTo>
                  <a:lnTo>
                    <a:pt x="518" y="50"/>
                  </a:lnTo>
                  <a:lnTo>
                    <a:pt x="523" y="46"/>
                  </a:lnTo>
                  <a:lnTo>
                    <a:pt x="524" y="42"/>
                  </a:lnTo>
                  <a:lnTo>
                    <a:pt x="523" y="37"/>
                  </a:lnTo>
                  <a:lnTo>
                    <a:pt x="518" y="33"/>
                  </a:lnTo>
                  <a:lnTo>
                    <a:pt x="512" y="29"/>
                  </a:lnTo>
                  <a:lnTo>
                    <a:pt x="503" y="26"/>
                  </a:lnTo>
                  <a:lnTo>
                    <a:pt x="492" y="22"/>
                  </a:lnTo>
                  <a:lnTo>
                    <a:pt x="479" y="18"/>
                  </a:lnTo>
                  <a:lnTo>
                    <a:pt x="464" y="15"/>
                  </a:lnTo>
                  <a:lnTo>
                    <a:pt x="447" y="12"/>
                  </a:lnTo>
                  <a:lnTo>
                    <a:pt x="428" y="10"/>
                  </a:lnTo>
                  <a:lnTo>
                    <a:pt x="408" y="8"/>
                  </a:lnTo>
                  <a:lnTo>
                    <a:pt x="386" y="5"/>
                  </a:lnTo>
                  <a:lnTo>
                    <a:pt x="364" y="4"/>
                  </a:lnTo>
                  <a:lnTo>
                    <a:pt x="340" y="2"/>
                  </a:lnTo>
                  <a:lnTo>
                    <a:pt x="315" y="1"/>
                  </a:lnTo>
                  <a:lnTo>
                    <a:pt x="289" y="1"/>
                  </a:lnTo>
                  <a:lnTo>
                    <a:pt x="262" y="0"/>
                  </a:lnTo>
                  <a:lnTo>
                    <a:pt x="235" y="1"/>
                  </a:lnTo>
                  <a:lnTo>
                    <a:pt x="209" y="1"/>
                  </a:lnTo>
                  <a:lnTo>
                    <a:pt x="184" y="2"/>
                  </a:lnTo>
                  <a:lnTo>
                    <a:pt x="160" y="4"/>
                  </a:lnTo>
                  <a:lnTo>
                    <a:pt x="137" y="5"/>
                  </a:lnTo>
                  <a:lnTo>
                    <a:pt x="115" y="8"/>
                  </a:lnTo>
                  <a:lnTo>
                    <a:pt x="95" y="10"/>
                  </a:lnTo>
                  <a:lnTo>
                    <a:pt x="77" y="12"/>
                  </a:lnTo>
                  <a:lnTo>
                    <a:pt x="59" y="15"/>
                  </a:lnTo>
                  <a:lnTo>
                    <a:pt x="45" y="18"/>
                  </a:lnTo>
                  <a:lnTo>
                    <a:pt x="32" y="22"/>
                  </a:lnTo>
                  <a:lnTo>
                    <a:pt x="21" y="26"/>
                  </a:lnTo>
                  <a:lnTo>
                    <a:pt x="12" y="29"/>
                  </a:lnTo>
                  <a:lnTo>
                    <a:pt x="5" y="33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1" y="46"/>
                  </a:lnTo>
                  <a:lnTo>
                    <a:pt x="5" y="50"/>
                  </a:lnTo>
                  <a:lnTo>
                    <a:pt x="12" y="54"/>
                  </a:lnTo>
                  <a:lnTo>
                    <a:pt x="21" y="57"/>
                  </a:lnTo>
                  <a:lnTo>
                    <a:pt x="32" y="61"/>
                  </a:lnTo>
                  <a:lnTo>
                    <a:pt x="45" y="65"/>
                  </a:lnTo>
                  <a:lnTo>
                    <a:pt x="59" y="67"/>
                  </a:lnTo>
                  <a:lnTo>
                    <a:pt x="77" y="70"/>
                  </a:lnTo>
                  <a:lnTo>
                    <a:pt x="95" y="73"/>
                  </a:lnTo>
                  <a:lnTo>
                    <a:pt x="115" y="76"/>
                  </a:lnTo>
                  <a:lnTo>
                    <a:pt x="137" y="78"/>
                  </a:lnTo>
                  <a:lnTo>
                    <a:pt x="160" y="79"/>
                  </a:lnTo>
                  <a:lnTo>
                    <a:pt x="184" y="81"/>
                  </a:lnTo>
                  <a:lnTo>
                    <a:pt x="209" y="82"/>
                  </a:lnTo>
                  <a:lnTo>
                    <a:pt x="235" y="82"/>
                  </a:lnTo>
                  <a:lnTo>
                    <a:pt x="262" y="83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9" name="Freeform 182"/>
            <p:cNvSpPr>
              <a:spLocks/>
            </p:cNvSpPr>
            <p:nvPr/>
          </p:nvSpPr>
          <p:spPr bwMode="auto">
            <a:xfrm>
              <a:off x="4705" y="1655"/>
              <a:ext cx="37" cy="402"/>
            </a:xfrm>
            <a:custGeom>
              <a:avLst/>
              <a:gdLst>
                <a:gd name="T0" fmla="*/ 0 w 37"/>
                <a:gd name="T1" fmla="*/ 402 h 402"/>
                <a:gd name="T2" fmla="*/ 5 w 37"/>
                <a:gd name="T3" fmla="*/ 402 h 402"/>
                <a:gd name="T4" fmla="*/ 9 w 37"/>
                <a:gd name="T5" fmla="*/ 401 h 402"/>
                <a:gd name="T6" fmla="*/ 14 w 37"/>
                <a:gd name="T7" fmla="*/ 401 h 402"/>
                <a:gd name="T8" fmla="*/ 18 w 37"/>
                <a:gd name="T9" fmla="*/ 401 h 402"/>
                <a:gd name="T10" fmla="*/ 23 w 37"/>
                <a:gd name="T11" fmla="*/ 401 h 402"/>
                <a:gd name="T12" fmla="*/ 27 w 37"/>
                <a:gd name="T13" fmla="*/ 401 h 402"/>
                <a:gd name="T14" fmla="*/ 32 w 37"/>
                <a:gd name="T15" fmla="*/ 401 h 402"/>
                <a:gd name="T16" fmla="*/ 37 w 37"/>
                <a:gd name="T17" fmla="*/ 400 h 402"/>
                <a:gd name="T18" fmla="*/ 37 w 37"/>
                <a:gd name="T19" fmla="*/ 0 h 402"/>
                <a:gd name="T20" fmla="*/ 0 w 37"/>
                <a:gd name="T21" fmla="*/ 0 h 402"/>
                <a:gd name="T22" fmla="*/ 0 w 37"/>
                <a:gd name="T23" fmla="*/ 402 h 4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2"/>
                <a:gd name="T38" fmla="*/ 37 w 37"/>
                <a:gd name="T39" fmla="*/ 402 h 4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2">
                  <a:moveTo>
                    <a:pt x="0" y="402"/>
                  </a:moveTo>
                  <a:lnTo>
                    <a:pt x="5" y="402"/>
                  </a:lnTo>
                  <a:lnTo>
                    <a:pt x="9" y="401"/>
                  </a:lnTo>
                  <a:lnTo>
                    <a:pt x="14" y="401"/>
                  </a:lnTo>
                  <a:lnTo>
                    <a:pt x="18" y="401"/>
                  </a:lnTo>
                  <a:lnTo>
                    <a:pt x="23" y="401"/>
                  </a:lnTo>
                  <a:lnTo>
                    <a:pt x="27" y="401"/>
                  </a:lnTo>
                  <a:lnTo>
                    <a:pt x="32" y="401"/>
                  </a:lnTo>
                  <a:lnTo>
                    <a:pt x="37" y="40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90" name="Freeform 183"/>
            <p:cNvSpPr>
              <a:spLocks/>
            </p:cNvSpPr>
            <p:nvPr/>
          </p:nvSpPr>
          <p:spPr bwMode="auto">
            <a:xfrm>
              <a:off x="4742" y="1655"/>
              <a:ext cx="36" cy="400"/>
            </a:xfrm>
            <a:custGeom>
              <a:avLst/>
              <a:gdLst>
                <a:gd name="T0" fmla="*/ 0 w 36"/>
                <a:gd name="T1" fmla="*/ 400 h 400"/>
                <a:gd name="T2" fmla="*/ 5 w 36"/>
                <a:gd name="T3" fmla="*/ 400 h 400"/>
                <a:gd name="T4" fmla="*/ 9 w 36"/>
                <a:gd name="T5" fmla="*/ 400 h 400"/>
                <a:gd name="T6" fmla="*/ 14 w 36"/>
                <a:gd name="T7" fmla="*/ 400 h 400"/>
                <a:gd name="T8" fmla="*/ 18 w 36"/>
                <a:gd name="T9" fmla="*/ 399 h 400"/>
                <a:gd name="T10" fmla="*/ 23 w 36"/>
                <a:gd name="T11" fmla="*/ 399 h 400"/>
                <a:gd name="T12" fmla="*/ 27 w 36"/>
                <a:gd name="T13" fmla="*/ 399 h 400"/>
                <a:gd name="T14" fmla="*/ 32 w 36"/>
                <a:gd name="T15" fmla="*/ 399 h 400"/>
                <a:gd name="T16" fmla="*/ 36 w 36"/>
                <a:gd name="T17" fmla="*/ 399 h 400"/>
                <a:gd name="T18" fmla="*/ 36 w 36"/>
                <a:gd name="T19" fmla="*/ 0 h 400"/>
                <a:gd name="T20" fmla="*/ 0 w 36"/>
                <a:gd name="T21" fmla="*/ 0 h 400"/>
                <a:gd name="T22" fmla="*/ 0 w 36"/>
                <a:gd name="T23" fmla="*/ 400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400"/>
                <a:gd name="T38" fmla="*/ 36 w 36"/>
                <a:gd name="T39" fmla="*/ 400 h 4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400">
                  <a:moveTo>
                    <a:pt x="0" y="400"/>
                  </a:moveTo>
                  <a:lnTo>
                    <a:pt x="5" y="400"/>
                  </a:lnTo>
                  <a:lnTo>
                    <a:pt x="9" y="400"/>
                  </a:lnTo>
                  <a:lnTo>
                    <a:pt x="14" y="400"/>
                  </a:lnTo>
                  <a:lnTo>
                    <a:pt x="18" y="399"/>
                  </a:lnTo>
                  <a:lnTo>
                    <a:pt x="23" y="399"/>
                  </a:lnTo>
                  <a:lnTo>
                    <a:pt x="27" y="399"/>
                  </a:lnTo>
                  <a:lnTo>
                    <a:pt x="32" y="399"/>
                  </a:lnTo>
                  <a:lnTo>
                    <a:pt x="36" y="39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9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91" name="Freeform 184"/>
            <p:cNvSpPr>
              <a:spLocks/>
            </p:cNvSpPr>
            <p:nvPr/>
          </p:nvSpPr>
          <p:spPr bwMode="auto">
            <a:xfrm>
              <a:off x="4760" y="1655"/>
              <a:ext cx="37" cy="400"/>
            </a:xfrm>
            <a:custGeom>
              <a:avLst/>
              <a:gdLst>
                <a:gd name="T0" fmla="*/ 0 w 37"/>
                <a:gd name="T1" fmla="*/ 400 h 400"/>
                <a:gd name="T2" fmla="*/ 5 w 37"/>
                <a:gd name="T3" fmla="*/ 399 h 400"/>
                <a:gd name="T4" fmla="*/ 9 w 37"/>
                <a:gd name="T5" fmla="*/ 399 h 400"/>
                <a:gd name="T6" fmla="*/ 14 w 37"/>
                <a:gd name="T7" fmla="*/ 399 h 400"/>
                <a:gd name="T8" fmla="*/ 18 w 37"/>
                <a:gd name="T9" fmla="*/ 399 h 400"/>
                <a:gd name="T10" fmla="*/ 23 w 37"/>
                <a:gd name="T11" fmla="*/ 398 h 400"/>
                <a:gd name="T12" fmla="*/ 28 w 37"/>
                <a:gd name="T13" fmla="*/ 398 h 400"/>
                <a:gd name="T14" fmla="*/ 32 w 37"/>
                <a:gd name="T15" fmla="*/ 398 h 400"/>
                <a:gd name="T16" fmla="*/ 37 w 37"/>
                <a:gd name="T17" fmla="*/ 397 h 400"/>
                <a:gd name="T18" fmla="*/ 37 w 37"/>
                <a:gd name="T19" fmla="*/ 0 h 400"/>
                <a:gd name="T20" fmla="*/ 0 w 37"/>
                <a:gd name="T21" fmla="*/ 0 h 400"/>
                <a:gd name="T22" fmla="*/ 0 w 37"/>
                <a:gd name="T23" fmla="*/ 400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0"/>
                <a:gd name="T38" fmla="*/ 37 w 37"/>
                <a:gd name="T39" fmla="*/ 400 h 4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0">
                  <a:moveTo>
                    <a:pt x="0" y="400"/>
                  </a:moveTo>
                  <a:lnTo>
                    <a:pt x="5" y="399"/>
                  </a:lnTo>
                  <a:lnTo>
                    <a:pt x="9" y="399"/>
                  </a:lnTo>
                  <a:lnTo>
                    <a:pt x="14" y="399"/>
                  </a:lnTo>
                  <a:lnTo>
                    <a:pt x="18" y="399"/>
                  </a:lnTo>
                  <a:lnTo>
                    <a:pt x="23" y="398"/>
                  </a:lnTo>
                  <a:lnTo>
                    <a:pt x="28" y="398"/>
                  </a:lnTo>
                  <a:lnTo>
                    <a:pt x="32" y="398"/>
                  </a:lnTo>
                  <a:lnTo>
                    <a:pt x="37" y="39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4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92" name="Freeform 185"/>
            <p:cNvSpPr>
              <a:spLocks/>
            </p:cNvSpPr>
            <p:nvPr/>
          </p:nvSpPr>
          <p:spPr bwMode="auto">
            <a:xfrm>
              <a:off x="4778" y="1655"/>
              <a:ext cx="37" cy="399"/>
            </a:xfrm>
            <a:custGeom>
              <a:avLst/>
              <a:gdLst>
                <a:gd name="T0" fmla="*/ 0 w 37"/>
                <a:gd name="T1" fmla="*/ 399 h 399"/>
                <a:gd name="T2" fmla="*/ 5 w 37"/>
                <a:gd name="T3" fmla="*/ 398 h 399"/>
                <a:gd name="T4" fmla="*/ 10 w 37"/>
                <a:gd name="T5" fmla="*/ 398 h 399"/>
                <a:gd name="T6" fmla="*/ 14 w 37"/>
                <a:gd name="T7" fmla="*/ 398 h 399"/>
                <a:gd name="T8" fmla="*/ 19 w 37"/>
                <a:gd name="T9" fmla="*/ 397 h 399"/>
                <a:gd name="T10" fmla="*/ 24 w 37"/>
                <a:gd name="T11" fmla="*/ 397 h 399"/>
                <a:gd name="T12" fmla="*/ 28 w 37"/>
                <a:gd name="T13" fmla="*/ 396 h 399"/>
                <a:gd name="T14" fmla="*/ 33 w 37"/>
                <a:gd name="T15" fmla="*/ 396 h 399"/>
                <a:gd name="T16" fmla="*/ 37 w 37"/>
                <a:gd name="T17" fmla="*/ 396 h 399"/>
                <a:gd name="T18" fmla="*/ 37 w 37"/>
                <a:gd name="T19" fmla="*/ 0 h 399"/>
                <a:gd name="T20" fmla="*/ 0 w 37"/>
                <a:gd name="T21" fmla="*/ 0 h 399"/>
                <a:gd name="T22" fmla="*/ 0 w 37"/>
                <a:gd name="T23" fmla="*/ 399 h 3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9"/>
                <a:gd name="T38" fmla="*/ 37 w 37"/>
                <a:gd name="T39" fmla="*/ 399 h 3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9">
                  <a:moveTo>
                    <a:pt x="0" y="399"/>
                  </a:moveTo>
                  <a:lnTo>
                    <a:pt x="5" y="398"/>
                  </a:lnTo>
                  <a:lnTo>
                    <a:pt x="10" y="398"/>
                  </a:lnTo>
                  <a:lnTo>
                    <a:pt x="14" y="398"/>
                  </a:lnTo>
                  <a:lnTo>
                    <a:pt x="19" y="397"/>
                  </a:lnTo>
                  <a:lnTo>
                    <a:pt x="24" y="397"/>
                  </a:lnTo>
                  <a:lnTo>
                    <a:pt x="28" y="396"/>
                  </a:lnTo>
                  <a:lnTo>
                    <a:pt x="33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FFEF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93" name="Freeform 186"/>
            <p:cNvSpPr>
              <a:spLocks/>
            </p:cNvSpPr>
            <p:nvPr/>
          </p:nvSpPr>
          <p:spPr bwMode="auto">
            <a:xfrm>
              <a:off x="4796" y="1655"/>
              <a:ext cx="38" cy="397"/>
            </a:xfrm>
            <a:custGeom>
              <a:avLst/>
              <a:gdLst>
                <a:gd name="T0" fmla="*/ 0 w 38"/>
                <a:gd name="T1" fmla="*/ 397 h 397"/>
                <a:gd name="T2" fmla="*/ 5 w 38"/>
                <a:gd name="T3" fmla="*/ 397 h 397"/>
                <a:gd name="T4" fmla="*/ 10 w 38"/>
                <a:gd name="T5" fmla="*/ 396 h 397"/>
                <a:gd name="T6" fmla="*/ 15 w 38"/>
                <a:gd name="T7" fmla="*/ 396 h 397"/>
                <a:gd name="T8" fmla="*/ 19 w 38"/>
                <a:gd name="T9" fmla="*/ 396 h 397"/>
                <a:gd name="T10" fmla="*/ 24 w 38"/>
                <a:gd name="T11" fmla="*/ 395 h 397"/>
                <a:gd name="T12" fmla="*/ 29 w 38"/>
                <a:gd name="T13" fmla="*/ 395 h 397"/>
                <a:gd name="T14" fmla="*/ 33 w 38"/>
                <a:gd name="T15" fmla="*/ 395 h 397"/>
                <a:gd name="T16" fmla="*/ 38 w 38"/>
                <a:gd name="T17" fmla="*/ 394 h 397"/>
                <a:gd name="T18" fmla="*/ 38 w 38"/>
                <a:gd name="T19" fmla="*/ 0 h 397"/>
                <a:gd name="T20" fmla="*/ 0 w 38"/>
                <a:gd name="T21" fmla="*/ 0 h 397"/>
                <a:gd name="T22" fmla="*/ 0 w 38"/>
                <a:gd name="T23" fmla="*/ 397 h 3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97"/>
                <a:gd name="T38" fmla="*/ 38 w 38"/>
                <a:gd name="T39" fmla="*/ 397 h 39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97">
                  <a:moveTo>
                    <a:pt x="0" y="397"/>
                  </a:moveTo>
                  <a:lnTo>
                    <a:pt x="5" y="397"/>
                  </a:lnTo>
                  <a:lnTo>
                    <a:pt x="10" y="396"/>
                  </a:lnTo>
                  <a:lnTo>
                    <a:pt x="15" y="396"/>
                  </a:lnTo>
                  <a:lnTo>
                    <a:pt x="19" y="396"/>
                  </a:lnTo>
                  <a:lnTo>
                    <a:pt x="24" y="395"/>
                  </a:lnTo>
                  <a:lnTo>
                    <a:pt x="29" y="395"/>
                  </a:lnTo>
                  <a:lnTo>
                    <a:pt x="33" y="395"/>
                  </a:lnTo>
                  <a:lnTo>
                    <a:pt x="38" y="394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97"/>
                  </a:lnTo>
                  <a:close/>
                </a:path>
              </a:pathLst>
            </a:custGeom>
            <a:solidFill>
              <a:srgbClr val="FFEA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94" name="Freeform 187"/>
            <p:cNvSpPr>
              <a:spLocks/>
            </p:cNvSpPr>
            <p:nvPr/>
          </p:nvSpPr>
          <p:spPr bwMode="auto">
            <a:xfrm>
              <a:off x="4815" y="1655"/>
              <a:ext cx="36" cy="396"/>
            </a:xfrm>
            <a:custGeom>
              <a:avLst/>
              <a:gdLst>
                <a:gd name="T0" fmla="*/ 0 w 36"/>
                <a:gd name="T1" fmla="*/ 396 h 396"/>
                <a:gd name="T2" fmla="*/ 4 w 36"/>
                <a:gd name="T3" fmla="*/ 395 h 396"/>
                <a:gd name="T4" fmla="*/ 10 w 36"/>
                <a:gd name="T5" fmla="*/ 395 h 396"/>
                <a:gd name="T6" fmla="*/ 14 w 36"/>
                <a:gd name="T7" fmla="*/ 395 h 396"/>
                <a:gd name="T8" fmla="*/ 19 w 36"/>
                <a:gd name="T9" fmla="*/ 394 h 396"/>
                <a:gd name="T10" fmla="*/ 24 w 36"/>
                <a:gd name="T11" fmla="*/ 393 h 396"/>
                <a:gd name="T12" fmla="*/ 28 w 36"/>
                <a:gd name="T13" fmla="*/ 393 h 396"/>
                <a:gd name="T14" fmla="*/ 32 w 36"/>
                <a:gd name="T15" fmla="*/ 392 h 396"/>
                <a:gd name="T16" fmla="*/ 36 w 36"/>
                <a:gd name="T17" fmla="*/ 392 h 396"/>
                <a:gd name="T18" fmla="*/ 36 w 36"/>
                <a:gd name="T19" fmla="*/ 0 h 396"/>
                <a:gd name="T20" fmla="*/ 0 w 36"/>
                <a:gd name="T21" fmla="*/ 0 h 396"/>
                <a:gd name="T22" fmla="*/ 0 w 36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6"/>
                <a:gd name="T38" fmla="*/ 36 w 36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6">
                  <a:moveTo>
                    <a:pt x="0" y="396"/>
                  </a:moveTo>
                  <a:lnTo>
                    <a:pt x="4" y="395"/>
                  </a:lnTo>
                  <a:lnTo>
                    <a:pt x="10" y="395"/>
                  </a:lnTo>
                  <a:lnTo>
                    <a:pt x="14" y="395"/>
                  </a:lnTo>
                  <a:lnTo>
                    <a:pt x="19" y="394"/>
                  </a:lnTo>
                  <a:lnTo>
                    <a:pt x="24" y="393"/>
                  </a:lnTo>
                  <a:lnTo>
                    <a:pt x="28" y="393"/>
                  </a:lnTo>
                  <a:lnTo>
                    <a:pt x="32" y="392"/>
                  </a:lnTo>
                  <a:lnTo>
                    <a:pt x="36" y="39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95" name="Freeform 188"/>
            <p:cNvSpPr>
              <a:spLocks/>
            </p:cNvSpPr>
            <p:nvPr/>
          </p:nvSpPr>
          <p:spPr bwMode="auto">
            <a:xfrm>
              <a:off x="4833" y="1655"/>
              <a:ext cx="37" cy="394"/>
            </a:xfrm>
            <a:custGeom>
              <a:avLst/>
              <a:gdLst>
                <a:gd name="T0" fmla="*/ 0 w 37"/>
                <a:gd name="T1" fmla="*/ 394 h 394"/>
                <a:gd name="T2" fmla="*/ 5 w 37"/>
                <a:gd name="T3" fmla="*/ 393 h 394"/>
                <a:gd name="T4" fmla="*/ 10 w 37"/>
                <a:gd name="T5" fmla="*/ 393 h 394"/>
                <a:gd name="T6" fmla="*/ 15 w 37"/>
                <a:gd name="T7" fmla="*/ 392 h 394"/>
                <a:gd name="T8" fmla="*/ 20 w 37"/>
                <a:gd name="T9" fmla="*/ 392 h 394"/>
                <a:gd name="T10" fmla="*/ 24 w 37"/>
                <a:gd name="T11" fmla="*/ 391 h 394"/>
                <a:gd name="T12" fmla="*/ 28 w 37"/>
                <a:gd name="T13" fmla="*/ 390 h 394"/>
                <a:gd name="T14" fmla="*/ 32 w 37"/>
                <a:gd name="T15" fmla="*/ 389 h 394"/>
                <a:gd name="T16" fmla="*/ 37 w 37"/>
                <a:gd name="T17" fmla="*/ 389 h 394"/>
                <a:gd name="T18" fmla="*/ 37 w 37"/>
                <a:gd name="T19" fmla="*/ 0 h 394"/>
                <a:gd name="T20" fmla="*/ 0 w 37"/>
                <a:gd name="T21" fmla="*/ 0 h 394"/>
                <a:gd name="T22" fmla="*/ 0 w 37"/>
                <a:gd name="T23" fmla="*/ 394 h 3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4"/>
                <a:gd name="T38" fmla="*/ 37 w 37"/>
                <a:gd name="T39" fmla="*/ 394 h 3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4">
                  <a:moveTo>
                    <a:pt x="0" y="394"/>
                  </a:moveTo>
                  <a:lnTo>
                    <a:pt x="5" y="393"/>
                  </a:lnTo>
                  <a:lnTo>
                    <a:pt x="10" y="393"/>
                  </a:lnTo>
                  <a:lnTo>
                    <a:pt x="15" y="392"/>
                  </a:lnTo>
                  <a:lnTo>
                    <a:pt x="20" y="392"/>
                  </a:lnTo>
                  <a:lnTo>
                    <a:pt x="24" y="391"/>
                  </a:lnTo>
                  <a:lnTo>
                    <a:pt x="28" y="390"/>
                  </a:lnTo>
                  <a:lnTo>
                    <a:pt x="32" y="389"/>
                  </a:lnTo>
                  <a:lnTo>
                    <a:pt x="37" y="38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DD7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96" name="Freeform 189"/>
            <p:cNvSpPr>
              <a:spLocks/>
            </p:cNvSpPr>
            <p:nvPr/>
          </p:nvSpPr>
          <p:spPr bwMode="auto">
            <a:xfrm>
              <a:off x="4851" y="1655"/>
              <a:ext cx="37" cy="392"/>
            </a:xfrm>
            <a:custGeom>
              <a:avLst/>
              <a:gdLst>
                <a:gd name="T0" fmla="*/ 0 w 37"/>
                <a:gd name="T1" fmla="*/ 392 h 392"/>
                <a:gd name="T2" fmla="*/ 5 w 37"/>
                <a:gd name="T3" fmla="*/ 391 h 392"/>
                <a:gd name="T4" fmla="*/ 10 w 37"/>
                <a:gd name="T5" fmla="*/ 390 h 392"/>
                <a:gd name="T6" fmla="*/ 15 w 37"/>
                <a:gd name="T7" fmla="*/ 389 h 392"/>
                <a:gd name="T8" fmla="*/ 20 w 37"/>
                <a:gd name="T9" fmla="*/ 389 h 392"/>
                <a:gd name="T10" fmla="*/ 24 w 37"/>
                <a:gd name="T11" fmla="*/ 388 h 392"/>
                <a:gd name="T12" fmla="*/ 29 w 37"/>
                <a:gd name="T13" fmla="*/ 387 h 392"/>
                <a:gd name="T14" fmla="*/ 33 w 37"/>
                <a:gd name="T15" fmla="*/ 386 h 392"/>
                <a:gd name="T16" fmla="*/ 37 w 37"/>
                <a:gd name="T17" fmla="*/ 386 h 392"/>
                <a:gd name="T18" fmla="*/ 37 w 37"/>
                <a:gd name="T19" fmla="*/ 0 h 392"/>
                <a:gd name="T20" fmla="*/ 0 w 37"/>
                <a:gd name="T21" fmla="*/ 0 h 392"/>
                <a:gd name="T22" fmla="*/ 0 w 37"/>
                <a:gd name="T23" fmla="*/ 392 h 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2"/>
                <a:gd name="T38" fmla="*/ 37 w 37"/>
                <a:gd name="T39" fmla="*/ 392 h 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2">
                  <a:moveTo>
                    <a:pt x="0" y="392"/>
                  </a:moveTo>
                  <a:lnTo>
                    <a:pt x="5" y="391"/>
                  </a:lnTo>
                  <a:lnTo>
                    <a:pt x="10" y="390"/>
                  </a:lnTo>
                  <a:lnTo>
                    <a:pt x="15" y="389"/>
                  </a:lnTo>
                  <a:lnTo>
                    <a:pt x="20" y="389"/>
                  </a:lnTo>
                  <a:lnTo>
                    <a:pt x="24" y="388"/>
                  </a:lnTo>
                  <a:lnTo>
                    <a:pt x="29" y="387"/>
                  </a:lnTo>
                  <a:lnTo>
                    <a:pt x="33" y="386"/>
                  </a:lnTo>
                  <a:lnTo>
                    <a:pt x="37" y="38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FFD8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97" name="Freeform 190"/>
            <p:cNvSpPr>
              <a:spLocks/>
            </p:cNvSpPr>
            <p:nvPr/>
          </p:nvSpPr>
          <p:spPr bwMode="auto">
            <a:xfrm>
              <a:off x="4870" y="1655"/>
              <a:ext cx="37" cy="389"/>
            </a:xfrm>
            <a:custGeom>
              <a:avLst/>
              <a:gdLst>
                <a:gd name="T0" fmla="*/ 0 w 37"/>
                <a:gd name="T1" fmla="*/ 389 h 389"/>
                <a:gd name="T2" fmla="*/ 5 w 37"/>
                <a:gd name="T3" fmla="*/ 388 h 389"/>
                <a:gd name="T4" fmla="*/ 10 w 37"/>
                <a:gd name="T5" fmla="*/ 387 h 389"/>
                <a:gd name="T6" fmla="*/ 15 w 37"/>
                <a:gd name="T7" fmla="*/ 386 h 389"/>
                <a:gd name="T8" fmla="*/ 19 w 37"/>
                <a:gd name="T9" fmla="*/ 385 h 389"/>
                <a:gd name="T10" fmla="*/ 24 w 37"/>
                <a:gd name="T11" fmla="*/ 384 h 389"/>
                <a:gd name="T12" fmla="*/ 29 w 37"/>
                <a:gd name="T13" fmla="*/ 384 h 389"/>
                <a:gd name="T14" fmla="*/ 32 w 37"/>
                <a:gd name="T15" fmla="*/ 382 h 389"/>
                <a:gd name="T16" fmla="*/ 37 w 37"/>
                <a:gd name="T17" fmla="*/ 381 h 389"/>
                <a:gd name="T18" fmla="*/ 37 w 37"/>
                <a:gd name="T19" fmla="*/ 0 h 389"/>
                <a:gd name="T20" fmla="*/ 0 w 37"/>
                <a:gd name="T21" fmla="*/ 0 h 389"/>
                <a:gd name="T22" fmla="*/ 0 w 37"/>
                <a:gd name="T23" fmla="*/ 38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9"/>
                <a:gd name="T38" fmla="*/ 37 w 37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9">
                  <a:moveTo>
                    <a:pt x="0" y="389"/>
                  </a:moveTo>
                  <a:lnTo>
                    <a:pt x="5" y="388"/>
                  </a:lnTo>
                  <a:lnTo>
                    <a:pt x="10" y="387"/>
                  </a:lnTo>
                  <a:lnTo>
                    <a:pt x="15" y="386"/>
                  </a:lnTo>
                  <a:lnTo>
                    <a:pt x="19" y="385"/>
                  </a:lnTo>
                  <a:lnTo>
                    <a:pt x="24" y="384"/>
                  </a:lnTo>
                  <a:lnTo>
                    <a:pt x="29" y="384"/>
                  </a:lnTo>
                  <a:lnTo>
                    <a:pt x="32" y="382"/>
                  </a:lnTo>
                  <a:lnTo>
                    <a:pt x="37" y="38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FFD3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98" name="Freeform 191"/>
            <p:cNvSpPr>
              <a:spLocks/>
            </p:cNvSpPr>
            <p:nvPr/>
          </p:nvSpPr>
          <p:spPr bwMode="auto">
            <a:xfrm>
              <a:off x="4888" y="1655"/>
              <a:ext cx="37" cy="386"/>
            </a:xfrm>
            <a:custGeom>
              <a:avLst/>
              <a:gdLst>
                <a:gd name="T0" fmla="*/ 0 w 37"/>
                <a:gd name="T1" fmla="*/ 386 h 386"/>
                <a:gd name="T2" fmla="*/ 6 w 37"/>
                <a:gd name="T3" fmla="*/ 384 h 386"/>
                <a:gd name="T4" fmla="*/ 11 w 37"/>
                <a:gd name="T5" fmla="*/ 384 h 386"/>
                <a:gd name="T6" fmla="*/ 16 w 37"/>
                <a:gd name="T7" fmla="*/ 382 h 386"/>
                <a:gd name="T8" fmla="*/ 21 w 37"/>
                <a:gd name="T9" fmla="*/ 381 h 386"/>
                <a:gd name="T10" fmla="*/ 25 w 37"/>
                <a:gd name="T11" fmla="*/ 380 h 386"/>
                <a:gd name="T12" fmla="*/ 30 w 37"/>
                <a:gd name="T13" fmla="*/ 378 h 386"/>
                <a:gd name="T14" fmla="*/ 33 w 37"/>
                <a:gd name="T15" fmla="*/ 377 h 386"/>
                <a:gd name="T16" fmla="*/ 37 w 37"/>
                <a:gd name="T17" fmla="*/ 376 h 386"/>
                <a:gd name="T18" fmla="*/ 37 w 37"/>
                <a:gd name="T19" fmla="*/ 0 h 386"/>
                <a:gd name="T20" fmla="*/ 0 w 37"/>
                <a:gd name="T21" fmla="*/ 0 h 386"/>
                <a:gd name="T22" fmla="*/ 0 w 37"/>
                <a:gd name="T23" fmla="*/ 386 h 3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6"/>
                <a:gd name="T38" fmla="*/ 37 w 37"/>
                <a:gd name="T39" fmla="*/ 386 h 3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6">
                  <a:moveTo>
                    <a:pt x="0" y="386"/>
                  </a:moveTo>
                  <a:lnTo>
                    <a:pt x="6" y="384"/>
                  </a:lnTo>
                  <a:lnTo>
                    <a:pt x="11" y="384"/>
                  </a:lnTo>
                  <a:lnTo>
                    <a:pt x="16" y="382"/>
                  </a:lnTo>
                  <a:lnTo>
                    <a:pt x="21" y="381"/>
                  </a:lnTo>
                  <a:lnTo>
                    <a:pt x="25" y="380"/>
                  </a:lnTo>
                  <a:lnTo>
                    <a:pt x="30" y="378"/>
                  </a:lnTo>
                  <a:lnTo>
                    <a:pt x="33" y="377"/>
                  </a:lnTo>
                  <a:lnTo>
                    <a:pt x="37" y="37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rgbClr val="FFC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99" name="Freeform 192"/>
            <p:cNvSpPr>
              <a:spLocks/>
            </p:cNvSpPr>
            <p:nvPr/>
          </p:nvSpPr>
          <p:spPr bwMode="auto">
            <a:xfrm>
              <a:off x="4907" y="1655"/>
              <a:ext cx="36" cy="381"/>
            </a:xfrm>
            <a:custGeom>
              <a:avLst/>
              <a:gdLst>
                <a:gd name="T0" fmla="*/ 0 w 36"/>
                <a:gd name="T1" fmla="*/ 381 h 381"/>
                <a:gd name="T2" fmla="*/ 8 w 36"/>
                <a:gd name="T3" fmla="*/ 379 h 381"/>
                <a:gd name="T4" fmla="*/ 15 w 36"/>
                <a:gd name="T5" fmla="*/ 377 h 381"/>
                <a:gd name="T6" fmla="*/ 22 w 36"/>
                <a:gd name="T7" fmla="*/ 374 h 381"/>
                <a:gd name="T8" fmla="*/ 27 w 36"/>
                <a:gd name="T9" fmla="*/ 371 h 381"/>
                <a:gd name="T10" fmla="*/ 31 w 36"/>
                <a:gd name="T11" fmla="*/ 369 h 381"/>
                <a:gd name="T12" fmla="*/ 34 w 36"/>
                <a:gd name="T13" fmla="*/ 366 h 381"/>
                <a:gd name="T14" fmla="*/ 36 w 36"/>
                <a:gd name="T15" fmla="*/ 363 h 381"/>
                <a:gd name="T16" fmla="*/ 36 w 36"/>
                <a:gd name="T17" fmla="*/ 361 h 381"/>
                <a:gd name="T18" fmla="*/ 36 w 36"/>
                <a:gd name="T19" fmla="*/ 0 h 381"/>
                <a:gd name="T20" fmla="*/ 0 w 36"/>
                <a:gd name="T21" fmla="*/ 0 h 381"/>
                <a:gd name="T22" fmla="*/ 0 w 36"/>
                <a:gd name="T23" fmla="*/ 381 h 3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81"/>
                <a:gd name="T38" fmla="*/ 36 w 36"/>
                <a:gd name="T39" fmla="*/ 381 h 3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81">
                  <a:moveTo>
                    <a:pt x="0" y="381"/>
                  </a:moveTo>
                  <a:lnTo>
                    <a:pt x="8" y="379"/>
                  </a:lnTo>
                  <a:lnTo>
                    <a:pt x="15" y="377"/>
                  </a:lnTo>
                  <a:lnTo>
                    <a:pt x="22" y="374"/>
                  </a:lnTo>
                  <a:lnTo>
                    <a:pt x="27" y="371"/>
                  </a:lnTo>
                  <a:lnTo>
                    <a:pt x="31" y="369"/>
                  </a:lnTo>
                  <a:lnTo>
                    <a:pt x="34" y="366"/>
                  </a:lnTo>
                  <a:lnTo>
                    <a:pt x="36" y="363"/>
                  </a:lnTo>
                  <a:lnTo>
                    <a:pt x="36" y="36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FFC9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0" name="Freeform 193"/>
            <p:cNvSpPr>
              <a:spLocks/>
            </p:cNvSpPr>
            <p:nvPr/>
          </p:nvSpPr>
          <p:spPr bwMode="auto">
            <a:xfrm>
              <a:off x="4686" y="1655"/>
              <a:ext cx="37" cy="402"/>
            </a:xfrm>
            <a:custGeom>
              <a:avLst/>
              <a:gdLst>
                <a:gd name="T0" fmla="*/ 0 w 37"/>
                <a:gd name="T1" fmla="*/ 402 h 402"/>
                <a:gd name="T2" fmla="*/ 5 w 37"/>
                <a:gd name="T3" fmla="*/ 402 h 402"/>
                <a:gd name="T4" fmla="*/ 10 w 37"/>
                <a:gd name="T5" fmla="*/ 402 h 402"/>
                <a:gd name="T6" fmla="*/ 14 w 37"/>
                <a:gd name="T7" fmla="*/ 402 h 402"/>
                <a:gd name="T8" fmla="*/ 19 w 37"/>
                <a:gd name="T9" fmla="*/ 402 h 402"/>
                <a:gd name="T10" fmla="*/ 24 w 37"/>
                <a:gd name="T11" fmla="*/ 402 h 402"/>
                <a:gd name="T12" fmla="*/ 29 w 37"/>
                <a:gd name="T13" fmla="*/ 402 h 402"/>
                <a:gd name="T14" fmla="*/ 33 w 37"/>
                <a:gd name="T15" fmla="*/ 401 h 402"/>
                <a:gd name="T16" fmla="*/ 37 w 37"/>
                <a:gd name="T17" fmla="*/ 401 h 402"/>
                <a:gd name="T18" fmla="*/ 37 w 37"/>
                <a:gd name="T19" fmla="*/ 0 h 402"/>
                <a:gd name="T20" fmla="*/ 0 w 37"/>
                <a:gd name="T21" fmla="*/ 0 h 402"/>
                <a:gd name="T22" fmla="*/ 0 w 37"/>
                <a:gd name="T23" fmla="*/ 402 h 4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2"/>
                <a:gd name="T38" fmla="*/ 37 w 37"/>
                <a:gd name="T39" fmla="*/ 402 h 4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2">
                  <a:moveTo>
                    <a:pt x="0" y="402"/>
                  </a:moveTo>
                  <a:lnTo>
                    <a:pt x="5" y="402"/>
                  </a:lnTo>
                  <a:lnTo>
                    <a:pt x="10" y="402"/>
                  </a:lnTo>
                  <a:lnTo>
                    <a:pt x="14" y="402"/>
                  </a:lnTo>
                  <a:lnTo>
                    <a:pt x="19" y="402"/>
                  </a:lnTo>
                  <a:lnTo>
                    <a:pt x="24" y="402"/>
                  </a:lnTo>
                  <a:lnTo>
                    <a:pt x="29" y="402"/>
                  </a:lnTo>
                  <a:lnTo>
                    <a:pt x="33" y="401"/>
                  </a:lnTo>
                  <a:lnTo>
                    <a:pt x="37" y="40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1" name="Freeform 194"/>
            <p:cNvSpPr>
              <a:spLocks/>
            </p:cNvSpPr>
            <p:nvPr/>
          </p:nvSpPr>
          <p:spPr bwMode="auto">
            <a:xfrm>
              <a:off x="4668" y="1655"/>
              <a:ext cx="37" cy="402"/>
            </a:xfrm>
            <a:custGeom>
              <a:avLst/>
              <a:gdLst>
                <a:gd name="T0" fmla="*/ 0 w 37"/>
                <a:gd name="T1" fmla="*/ 402 h 402"/>
                <a:gd name="T2" fmla="*/ 4 w 37"/>
                <a:gd name="T3" fmla="*/ 402 h 402"/>
                <a:gd name="T4" fmla="*/ 7 w 37"/>
                <a:gd name="T5" fmla="*/ 402 h 402"/>
                <a:gd name="T6" fmla="*/ 10 w 37"/>
                <a:gd name="T7" fmla="*/ 402 h 402"/>
                <a:gd name="T8" fmla="*/ 14 w 37"/>
                <a:gd name="T9" fmla="*/ 402 h 402"/>
                <a:gd name="T10" fmla="*/ 17 w 37"/>
                <a:gd name="T11" fmla="*/ 402 h 402"/>
                <a:gd name="T12" fmla="*/ 20 w 37"/>
                <a:gd name="T13" fmla="*/ 402 h 402"/>
                <a:gd name="T14" fmla="*/ 23 w 37"/>
                <a:gd name="T15" fmla="*/ 402 h 402"/>
                <a:gd name="T16" fmla="*/ 25 w 37"/>
                <a:gd name="T17" fmla="*/ 402 h 402"/>
                <a:gd name="T18" fmla="*/ 28 w 37"/>
                <a:gd name="T19" fmla="*/ 402 h 402"/>
                <a:gd name="T20" fmla="*/ 31 w 37"/>
                <a:gd name="T21" fmla="*/ 402 h 402"/>
                <a:gd name="T22" fmla="*/ 34 w 37"/>
                <a:gd name="T23" fmla="*/ 402 h 402"/>
                <a:gd name="T24" fmla="*/ 37 w 37"/>
                <a:gd name="T25" fmla="*/ 402 h 402"/>
                <a:gd name="T26" fmla="*/ 37 w 37"/>
                <a:gd name="T27" fmla="*/ 0 h 402"/>
                <a:gd name="T28" fmla="*/ 0 w 37"/>
                <a:gd name="T29" fmla="*/ 0 h 402"/>
                <a:gd name="T30" fmla="*/ 0 w 37"/>
                <a:gd name="T31" fmla="*/ 402 h 4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402"/>
                <a:gd name="T50" fmla="*/ 37 w 37"/>
                <a:gd name="T51" fmla="*/ 402 h 4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402">
                  <a:moveTo>
                    <a:pt x="0" y="402"/>
                  </a:moveTo>
                  <a:lnTo>
                    <a:pt x="4" y="402"/>
                  </a:lnTo>
                  <a:lnTo>
                    <a:pt x="7" y="402"/>
                  </a:lnTo>
                  <a:lnTo>
                    <a:pt x="10" y="402"/>
                  </a:lnTo>
                  <a:lnTo>
                    <a:pt x="14" y="402"/>
                  </a:lnTo>
                  <a:lnTo>
                    <a:pt x="17" y="402"/>
                  </a:lnTo>
                  <a:lnTo>
                    <a:pt x="20" y="402"/>
                  </a:lnTo>
                  <a:lnTo>
                    <a:pt x="23" y="402"/>
                  </a:lnTo>
                  <a:lnTo>
                    <a:pt x="25" y="402"/>
                  </a:lnTo>
                  <a:lnTo>
                    <a:pt x="28" y="402"/>
                  </a:lnTo>
                  <a:lnTo>
                    <a:pt x="31" y="402"/>
                  </a:lnTo>
                  <a:lnTo>
                    <a:pt x="34" y="402"/>
                  </a:lnTo>
                  <a:lnTo>
                    <a:pt x="37" y="40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FFF7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2" name="Freeform 195"/>
            <p:cNvSpPr>
              <a:spLocks/>
            </p:cNvSpPr>
            <p:nvPr/>
          </p:nvSpPr>
          <p:spPr bwMode="auto">
            <a:xfrm>
              <a:off x="4649" y="1655"/>
              <a:ext cx="37" cy="402"/>
            </a:xfrm>
            <a:custGeom>
              <a:avLst/>
              <a:gdLst>
                <a:gd name="T0" fmla="*/ 0 w 37"/>
                <a:gd name="T1" fmla="*/ 401 h 402"/>
                <a:gd name="T2" fmla="*/ 4 w 37"/>
                <a:gd name="T3" fmla="*/ 401 h 402"/>
                <a:gd name="T4" fmla="*/ 9 w 37"/>
                <a:gd name="T5" fmla="*/ 402 h 402"/>
                <a:gd name="T6" fmla="*/ 12 w 37"/>
                <a:gd name="T7" fmla="*/ 402 h 402"/>
                <a:gd name="T8" fmla="*/ 16 w 37"/>
                <a:gd name="T9" fmla="*/ 402 h 402"/>
                <a:gd name="T10" fmla="*/ 21 w 37"/>
                <a:gd name="T11" fmla="*/ 402 h 402"/>
                <a:gd name="T12" fmla="*/ 24 w 37"/>
                <a:gd name="T13" fmla="*/ 402 h 402"/>
                <a:gd name="T14" fmla="*/ 29 w 37"/>
                <a:gd name="T15" fmla="*/ 402 h 402"/>
                <a:gd name="T16" fmla="*/ 33 w 37"/>
                <a:gd name="T17" fmla="*/ 402 h 402"/>
                <a:gd name="T18" fmla="*/ 34 w 37"/>
                <a:gd name="T19" fmla="*/ 402 h 402"/>
                <a:gd name="T20" fmla="*/ 35 w 37"/>
                <a:gd name="T21" fmla="*/ 402 h 402"/>
                <a:gd name="T22" fmla="*/ 36 w 37"/>
                <a:gd name="T23" fmla="*/ 402 h 402"/>
                <a:gd name="T24" fmla="*/ 37 w 37"/>
                <a:gd name="T25" fmla="*/ 402 h 402"/>
                <a:gd name="T26" fmla="*/ 37 w 37"/>
                <a:gd name="T27" fmla="*/ 0 h 402"/>
                <a:gd name="T28" fmla="*/ 0 w 37"/>
                <a:gd name="T29" fmla="*/ 0 h 402"/>
                <a:gd name="T30" fmla="*/ 0 w 37"/>
                <a:gd name="T31" fmla="*/ 401 h 4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402"/>
                <a:gd name="T50" fmla="*/ 37 w 37"/>
                <a:gd name="T51" fmla="*/ 402 h 4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402">
                  <a:moveTo>
                    <a:pt x="0" y="401"/>
                  </a:moveTo>
                  <a:lnTo>
                    <a:pt x="4" y="401"/>
                  </a:lnTo>
                  <a:lnTo>
                    <a:pt x="9" y="402"/>
                  </a:lnTo>
                  <a:lnTo>
                    <a:pt x="12" y="402"/>
                  </a:lnTo>
                  <a:lnTo>
                    <a:pt x="16" y="402"/>
                  </a:lnTo>
                  <a:lnTo>
                    <a:pt x="21" y="402"/>
                  </a:lnTo>
                  <a:lnTo>
                    <a:pt x="24" y="402"/>
                  </a:lnTo>
                  <a:lnTo>
                    <a:pt x="29" y="402"/>
                  </a:lnTo>
                  <a:lnTo>
                    <a:pt x="33" y="402"/>
                  </a:lnTo>
                  <a:lnTo>
                    <a:pt x="34" y="402"/>
                  </a:lnTo>
                  <a:lnTo>
                    <a:pt x="35" y="402"/>
                  </a:lnTo>
                  <a:lnTo>
                    <a:pt x="36" y="402"/>
                  </a:lnTo>
                  <a:lnTo>
                    <a:pt x="37" y="40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FFF4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3" name="Freeform 196"/>
            <p:cNvSpPr>
              <a:spLocks/>
            </p:cNvSpPr>
            <p:nvPr/>
          </p:nvSpPr>
          <p:spPr bwMode="auto">
            <a:xfrm>
              <a:off x="4631" y="1655"/>
              <a:ext cx="37" cy="402"/>
            </a:xfrm>
            <a:custGeom>
              <a:avLst/>
              <a:gdLst>
                <a:gd name="T0" fmla="*/ 0 w 37"/>
                <a:gd name="T1" fmla="*/ 401 h 402"/>
                <a:gd name="T2" fmla="*/ 5 w 37"/>
                <a:gd name="T3" fmla="*/ 401 h 402"/>
                <a:gd name="T4" fmla="*/ 9 w 37"/>
                <a:gd name="T5" fmla="*/ 401 h 402"/>
                <a:gd name="T6" fmla="*/ 14 w 37"/>
                <a:gd name="T7" fmla="*/ 401 h 402"/>
                <a:gd name="T8" fmla="*/ 18 w 37"/>
                <a:gd name="T9" fmla="*/ 401 h 402"/>
                <a:gd name="T10" fmla="*/ 23 w 37"/>
                <a:gd name="T11" fmla="*/ 402 h 402"/>
                <a:gd name="T12" fmla="*/ 28 w 37"/>
                <a:gd name="T13" fmla="*/ 402 h 402"/>
                <a:gd name="T14" fmla="*/ 33 w 37"/>
                <a:gd name="T15" fmla="*/ 402 h 402"/>
                <a:gd name="T16" fmla="*/ 37 w 37"/>
                <a:gd name="T17" fmla="*/ 402 h 402"/>
                <a:gd name="T18" fmla="*/ 37 w 37"/>
                <a:gd name="T19" fmla="*/ 0 h 402"/>
                <a:gd name="T20" fmla="*/ 0 w 37"/>
                <a:gd name="T21" fmla="*/ 0 h 402"/>
                <a:gd name="T22" fmla="*/ 0 w 37"/>
                <a:gd name="T23" fmla="*/ 401 h 4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2"/>
                <a:gd name="T38" fmla="*/ 37 w 37"/>
                <a:gd name="T39" fmla="*/ 402 h 4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2">
                  <a:moveTo>
                    <a:pt x="0" y="401"/>
                  </a:moveTo>
                  <a:lnTo>
                    <a:pt x="5" y="401"/>
                  </a:lnTo>
                  <a:lnTo>
                    <a:pt x="9" y="401"/>
                  </a:lnTo>
                  <a:lnTo>
                    <a:pt x="14" y="401"/>
                  </a:lnTo>
                  <a:lnTo>
                    <a:pt x="18" y="401"/>
                  </a:lnTo>
                  <a:lnTo>
                    <a:pt x="23" y="402"/>
                  </a:lnTo>
                  <a:lnTo>
                    <a:pt x="28" y="402"/>
                  </a:lnTo>
                  <a:lnTo>
                    <a:pt x="33" y="402"/>
                  </a:lnTo>
                  <a:lnTo>
                    <a:pt x="37" y="40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FFE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4" name="Freeform 197"/>
            <p:cNvSpPr>
              <a:spLocks/>
            </p:cNvSpPr>
            <p:nvPr/>
          </p:nvSpPr>
          <p:spPr bwMode="auto">
            <a:xfrm>
              <a:off x="4613" y="1655"/>
              <a:ext cx="36" cy="401"/>
            </a:xfrm>
            <a:custGeom>
              <a:avLst/>
              <a:gdLst>
                <a:gd name="T0" fmla="*/ 0 w 36"/>
                <a:gd name="T1" fmla="*/ 400 h 401"/>
                <a:gd name="T2" fmla="*/ 4 w 36"/>
                <a:gd name="T3" fmla="*/ 400 h 401"/>
                <a:gd name="T4" fmla="*/ 8 w 36"/>
                <a:gd name="T5" fmla="*/ 401 h 401"/>
                <a:gd name="T6" fmla="*/ 13 w 36"/>
                <a:gd name="T7" fmla="*/ 401 h 401"/>
                <a:gd name="T8" fmla="*/ 18 w 36"/>
                <a:gd name="T9" fmla="*/ 401 h 401"/>
                <a:gd name="T10" fmla="*/ 22 w 36"/>
                <a:gd name="T11" fmla="*/ 401 h 401"/>
                <a:gd name="T12" fmla="*/ 27 w 36"/>
                <a:gd name="T13" fmla="*/ 401 h 401"/>
                <a:gd name="T14" fmla="*/ 32 w 36"/>
                <a:gd name="T15" fmla="*/ 401 h 401"/>
                <a:gd name="T16" fmla="*/ 36 w 36"/>
                <a:gd name="T17" fmla="*/ 401 h 401"/>
                <a:gd name="T18" fmla="*/ 36 w 36"/>
                <a:gd name="T19" fmla="*/ 0 h 401"/>
                <a:gd name="T20" fmla="*/ 0 w 36"/>
                <a:gd name="T21" fmla="*/ 0 h 401"/>
                <a:gd name="T22" fmla="*/ 0 w 36"/>
                <a:gd name="T23" fmla="*/ 400 h 4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401"/>
                <a:gd name="T38" fmla="*/ 36 w 36"/>
                <a:gd name="T39" fmla="*/ 401 h 4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401">
                  <a:moveTo>
                    <a:pt x="0" y="400"/>
                  </a:moveTo>
                  <a:lnTo>
                    <a:pt x="4" y="400"/>
                  </a:lnTo>
                  <a:lnTo>
                    <a:pt x="8" y="401"/>
                  </a:lnTo>
                  <a:lnTo>
                    <a:pt x="13" y="401"/>
                  </a:lnTo>
                  <a:lnTo>
                    <a:pt x="18" y="401"/>
                  </a:lnTo>
                  <a:lnTo>
                    <a:pt x="22" y="401"/>
                  </a:lnTo>
                  <a:lnTo>
                    <a:pt x="27" y="401"/>
                  </a:lnTo>
                  <a:lnTo>
                    <a:pt x="32" y="401"/>
                  </a:lnTo>
                  <a:lnTo>
                    <a:pt x="36" y="40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ED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5" name="Freeform 198"/>
            <p:cNvSpPr>
              <a:spLocks/>
            </p:cNvSpPr>
            <p:nvPr/>
          </p:nvSpPr>
          <p:spPr bwMode="auto">
            <a:xfrm>
              <a:off x="4594" y="1655"/>
              <a:ext cx="37" cy="401"/>
            </a:xfrm>
            <a:custGeom>
              <a:avLst/>
              <a:gdLst>
                <a:gd name="T0" fmla="*/ 0 w 37"/>
                <a:gd name="T1" fmla="*/ 399 h 401"/>
                <a:gd name="T2" fmla="*/ 5 w 37"/>
                <a:gd name="T3" fmla="*/ 399 h 401"/>
                <a:gd name="T4" fmla="*/ 9 w 37"/>
                <a:gd name="T5" fmla="*/ 399 h 401"/>
                <a:gd name="T6" fmla="*/ 14 w 37"/>
                <a:gd name="T7" fmla="*/ 400 h 401"/>
                <a:gd name="T8" fmla="*/ 18 w 37"/>
                <a:gd name="T9" fmla="*/ 400 h 401"/>
                <a:gd name="T10" fmla="*/ 23 w 37"/>
                <a:gd name="T11" fmla="*/ 400 h 401"/>
                <a:gd name="T12" fmla="*/ 27 w 37"/>
                <a:gd name="T13" fmla="*/ 400 h 401"/>
                <a:gd name="T14" fmla="*/ 32 w 37"/>
                <a:gd name="T15" fmla="*/ 401 h 401"/>
                <a:gd name="T16" fmla="*/ 37 w 37"/>
                <a:gd name="T17" fmla="*/ 401 h 401"/>
                <a:gd name="T18" fmla="*/ 37 w 37"/>
                <a:gd name="T19" fmla="*/ 0 h 401"/>
                <a:gd name="T20" fmla="*/ 0 w 37"/>
                <a:gd name="T21" fmla="*/ 0 h 401"/>
                <a:gd name="T22" fmla="*/ 0 w 37"/>
                <a:gd name="T23" fmla="*/ 399 h 4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1"/>
                <a:gd name="T38" fmla="*/ 37 w 37"/>
                <a:gd name="T39" fmla="*/ 401 h 4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1">
                  <a:moveTo>
                    <a:pt x="0" y="399"/>
                  </a:moveTo>
                  <a:lnTo>
                    <a:pt x="5" y="399"/>
                  </a:lnTo>
                  <a:lnTo>
                    <a:pt x="9" y="399"/>
                  </a:lnTo>
                  <a:lnTo>
                    <a:pt x="14" y="400"/>
                  </a:lnTo>
                  <a:lnTo>
                    <a:pt x="18" y="400"/>
                  </a:lnTo>
                  <a:lnTo>
                    <a:pt x="23" y="400"/>
                  </a:lnTo>
                  <a:lnTo>
                    <a:pt x="27" y="400"/>
                  </a:lnTo>
                  <a:lnTo>
                    <a:pt x="32" y="401"/>
                  </a:lnTo>
                  <a:lnTo>
                    <a:pt x="37" y="40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6" name="Freeform 199"/>
            <p:cNvSpPr>
              <a:spLocks/>
            </p:cNvSpPr>
            <p:nvPr/>
          </p:nvSpPr>
          <p:spPr bwMode="auto">
            <a:xfrm>
              <a:off x="4575" y="1655"/>
              <a:ext cx="38" cy="400"/>
            </a:xfrm>
            <a:custGeom>
              <a:avLst/>
              <a:gdLst>
                <a:gd name="T0" fmla="*/ 0 w 38"/>
                <a:gd name="T1" fmla="*/ 398 h 400"/>
                <a:gd name="T2" fmla="*/ 5 w 38"/>
                <a:gd name="T3" fmla="*/ 399 h 400"/>
                <a:gd name="T4" fmla="*/ 10 w 38"/>
                <a:gd name="T5" fmla="*/ 399 h 400"/>
                <a:gd name="T6" fmla="*/ 14 w 38"/>
                <a:gd name="T7" fmla="*/ 399 h 400"/>
                <a:gd name="T8" fmla="*/ 19 w 38"/>
                <a:gd name="T9" fmla="*/ 399 h 400"/>
                <a:gd name="T10" fmla="*/ 24 w 38"/>
                <a:gd name="T11" fmla="*/ 399 h 400"/>
                <a:gd name="T12" fmla="*/ 28 w 38"/>
                <a:gd name="T13" fmla="*/ 400 h 400"/>
                <a:gd name="T14" fmla="*/ 33 w 38"/>
                <a:gd name="T15" fmla="*/ 400 h 400"/>
                <a:gd name="T16" fmla="*/ 38 w 38"/>
                <a:gd name="T17" fmla="*/ 400 h 400"/>
                <a:gd name="T18" fmla="*/ 38 w 38"/>
                <a:gd name="T19" fmla="*/ 0 h 400"/>
                <a:gd name="T20" fmla="*/ 0 w 38"/>
                <a:gd name="T21" fmla="*/ 0 h 400"/>
                <a:gd name="T22" fmla="*/ 0 w 38"/>
                <a:gd name="T23" fmla="*/ 398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400"/>
                <a:gd name="T38" fmla="*/ 38 w 38"/>
                <a:gd name="T39" fmla="*/ 400 h 4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400">
                  <a:moveTo>
                    <a:pt x="0" y="398"/>
                  </a:moveTo>
                  <a:lnTo>
                    <a:pt x="5" y="399"/>
                  </a:lnTo>
                  <a:lnTo>
                    <a:pt x="10" y="399"/>
                  </a:lnTo>
                  <a:lnTo>
                    <a:pt x="14" y="399"/>
                  </a:lnTo>
                  <a:lnTo>
                    <a:pt x="19" y="399"/>
                  </a:lnTo>
                  <a:lnTo>
                    <a:pt x="24" y="399"/>
                  </a:lnTo>
                  <a:lnTo>
                    <a:pt x="28" y="400"/>
                  </a:lnTo>
                  <a:lnTo>
                    <a:pt x="33" y="400"/>
                  </a:lnTo>
                  <a:lnTo>
                    <a:pt x="38" y="40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7" name="Freeform 200"/>
            <p:cNvSpPr>
              <a:spLocks/>
            </p:cNvSpPr>
            <p:nvPr/>
          </p:nvSpPr>
          <p:spPr bwMode="auto">
            <a:xfrm>
              <a:off x="4557" y="1655"/>
              <a:ext cx="37" cy="399"/>
            </a:xfrm>
            <a:custGeom>
              <a:avLst/>
              <a:gdLst>
                <a:gd name="T0" fmla="*/ 0 w 37"/>
                <a:gd name="T1" fmla="*/ 396 h 399"/>
                <a:gd name="T2" fmla="*/ 5 w 37"/>
                <a:gd name="T3" fmla="*/ 397 h 399"/>
                <a:gd name="T4" fmla="*/ 9 w 37"/>
                <a:gd name="T5" fmla="*/ 397 h 399"/>
                <a:gd name="T6" fmla="*/ 14 w 37"/>
                <a:gd name="T7" fmla="*/ 398 h 399"/>
                <a:gd name="T8" fmla="*/ 18 w 37"/>
                <a:gd name="T9" fmla="*/ 398 h 399"/>
                <a:gd name="T10" fmla="*/ 23 w 37"/>
                <a:gd name="T11" fmla="*/ 398 h 399"/>
                <a:gd name="T12" fmla="*/ 28 w 37"/>
                <a:gd name="T13" fmla="*/ 399 h 399"/>
                <a:gd name="T14" fmla="*/ 32 w 37"/>
                <a:gd name="T15" fmla="*/ 399 h 399"/>
                <a:gd name="T16" fmla="*/ 37 w 37"/>
                <a:gd name="T17" fmla="*/ 399 h 399"/>
                <a:gd name="T18" fmla="*/ 37 w 37"/>
                <a:gd name="T19" fmla="*/ 0 h 399"/>
                <a:gd name="T20" fmla="*/ 0 w 37"/>
                <a:gd name="T21" fmla="*/ 0 h 399"/>
                <a:gd name="T22" fmla="*/ 0 w 37"/>
                <a:gd name="T23" fmla="*/ 396 h 3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9"/>
                <a:gd name="T38" fmla="*/ 37 w 37"/>
                <a:gd name="T39" fmla="*/ 399 h 3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9">
                  <a:moveTo>
                    <a:pt x="0" y="396"/>
                  </a:moveTo>
                  <a:lnTo>
                    <a:pt x="5" y="397"/>
                  </a:lnTo>
                  <a:lnTo>
                    <a:pt x="9" y="397"/>
                  </a:lnTo>
                  <a:lnTo>
                    <a:pt x="14" y="398"/>
                  </a:lnTo>
                  <a:lnTo>
                    <a:pt x="18" y="398"/>
                  </a:lnTo>
                  <a:lnTo>
                    <a:pt x="23" y="398"/>
                  </a:lnTo>
                  <a:lnTo>
                    <a:pt x="28" y="399"/>
                  </a:lnTo>
                  <a:lnTo>
                    <a:pt x="32" y="399"/>
                  </a:lnTo>
                  <a:lnTo>
                    <a:pt x="37" y="39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E5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8" name="Freeform 201"/>
            <p:cNvSpPr>
              <a:spLocks/>
            </p:cNvSpPr>
            <p:nvPr/>
          </p:nvSpPr>
          <p:spPr bwMode="auto">
            <a:xfrm>
              <a:off x="4539" y="1655"/>
              <a:ext cx="36" cy="398"/>
            </a:xfrm>
            <a:custGeom>
              <a:avLst/>
              <a:gdLst>
                <a:gd name="T0" fmla="*/ 0 w 36"/>
                <a:gd name="T1" fmla="*/ 395 h 398"/>
                <a:gd name="T2" fmla="*/ 4 w 36"/>
                <a:gd name="T3" fmla="*/ 395 h 398"/>
                <a:gd name="T4" fmla="*/ 8 w 36"/>
                <a:gd name="T5" fmla="*/ 396 h 398"/>
                <a:gd name="T6" fmla="*/ 13 w 36"/>
                <a:gd name="T7" fmla="*/ 396 h 398"/>
                <a:gd name="T8" fmla="*/ 17 w 36"/>
                <a:gd name="T9" fmla="*/ 396 h 398"/>
                <a:gd name="T10" fmla="*/ 22 w 36"/>
                <a:gd name="T11" fmla="*/ 397 h 398"/>
                <a:gd name="T12" fmla="*/ 27 w 36"/>
                <a:gd name="T13" fmla="*/ 397 h 398"/>
                <a:gd name="T14" fmla="*/ 31 w 36"/>
                <a:gd name="T15" fmla="*/ 398 h 398"/>
                <a:gd name="T16" fmla="*/ 36 w 36"/>
                <a:gd name="T17" fmla="*/ 398 h 398"/>
                <a:gd name="T18" fmla="*/ 36 w 36"/>
                <a:gd name="T19" fmla="*/ 0 h 398"/>
                <a:gd name="T20" fmla="*/ 0 w 36"/>
                <a:gd name="T21" fmla="*/ 0 h 398"/>
                <a:gd name="T22" fmla="*/ 0 w 36"/>
                <a:gd name="T23" fmla="*/ 395 h 3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8"/>
                <a:gd name="T38" fmla="*/ 36 w 36"/>
                <a:gd name="T39" fmla="*/ 398 h 39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8">
                  <a:moveTo>
                    <a:pt x="0" y="395"/>
                  </a:moveTo>
                  <a:lnTo>
                    <a:pt x="4" y="395"/>
                  </a:lnTo>
                  <a:lnTo>
                    <a:pt x="8" y="396"/>
                  </a:lnTo>
                  <a:lnTo>
                    <a:pt x="13" y="396"/>
                  </a:lnTo>
                  <a:lnTo>
                    <a:pt x="17" y="396"/>
                  </a:lnTo>
                  <a:lnTo>
                    <a:pt x="22" y="397"/>
                  </a:lnTo>
                  <a:lnTo>
                    <a:pt x="27" y="397"/>
                  </a:lnTo>
                  <a:lnTo>
                    <a:pt x="31" y="398"/>
                  </a:lnTo>
                  <a:lnTo>
                    <a:pt x="36" y="398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E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9" name="Freeform 202"/>
            <p:cNvSpPr>
              <a:spLocks/>
            </p:cNvSpPr>
            <p:nvPr/>
          </p:nvSpPr>
          <p:spPr bwMode="auto">
            <a:xfrm>
              <a:off x="4520" y="1655"/>
              <a:ext cx="37" cy="396"/>
            </a:xfrm>
            <a:custGeom>
              <a:avLst/>
              <a:gdLst>
                <a:gd name="T0" fmla="*/ 0 w 37"/>
                <a:gd name="T1" fmla="*/ 393 h 396"/>
                <a:gd name="T2" fmla="*/ 4 w 37"/>
                <a:gd name="T3" fmla="*/ 393 h 396"/>
                <a:gd name="T4" fmla="*/ 9 w 37"/>
                <a:gd name="T5" fmla="*/ 394 h 396"/>
                <a:gd name="T6" fmla="*/ 14 w 37"/>
                <a:gd name="T7" fmla="*/ 395 h 396"/>
                <a:gd name="T8" fmla="*/ 18 w 37"/>
                <a:gd name="T9" fmla="*/ 395 h 396"/>
                <a:gd name="T10" fmla="*/ 23 w 37"/>
                <a:gd name="T11" fmla="*/ 395 h 396"/>
                <a:gd name="T12" fmla="*/ 27 w 37"/>
                <a:gd name="T13" fmla="*/ 396 h 396"/>
                <a:gd name="T14" fmla="*/ 32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3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3"/>
                  </a:moveTo>
                  <a:lnTo>
                    <a:pt x="4" y="393"/>
                  </a:lnTo>
                  <a:lnTo>
                    <a:pt x="9" y="394"/>
                  </a:lnTo>
                  <a:lnTo>
                    <a:pt x="14" y="395"/>
                  </a:lnTo>
                  <a:lnTo>
                    <a:pt x="18" y="395"/>
                  </a:lnTo>
                  <a:lnTo>
                    <a:pt x="23" y="395"/>
                  </a:lnTo>
                  <a:lnTo>
                    <a:pt x="27" y="396"/>
                  </a:lnTo>
                  <a:lnTo>
                    <a:pt x="32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FDD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0" name="Freeform 203"/>
            <p:cNvSpPr>
              <a:spLocks/>
            </p:cNvSpPr>
            <p:nvPr/>
          </p:nvSpPr>
          <p:spPr bwMode="auto">
            <a:xfrm>
              <a:off x="4502" y="1655"/>
              <a:ext cx="37" cy="395"/>
            </a:xfrm>
            <a:custGeom>
              <a:avLst/>
              <a:gdLst>
                <a:gd name="T0" fmla="*/ 0 w 37"/>
                <a:gd name="T1" fmla="*/ 390 h 395"/>
                <a:gd name="T2" fmla="*/ 4 w 37"/>
                <a:gd name="T3" fmla="*/ 391 h 395"/>
                <a:gd name="T4" fmla="*/ 8 w 37"/>
                <a:gd name="T5" fmla="*/ 392 h 395"/>
                <a:gd name="T6" fmla="*/ 13 w 37"/>
                <a:gd name="T7" fmla="*/ 392 h 395"/>
                <a:gd name="T8" fmla="*/ 18 w 37"/>
                <a:gd name="T9" fmla="*/ 393 h 395"/>
                <a:gd name="T10" fmla="*/ 22 w 37"/>
                <a:gd name="T11" fmla="*/ 393 h 395"/>
                <a:gd name="T12" fmla="*/ 27 w 37"/>
                <a:gd name="T13" fmla="*/ 394 h 395"/>
                <a:gd name="T14" fmla="*/ 32 w 37"/>
                <a:gd name="T15" fmla="*/ 395 h 395"/>
                <a:gd name="T16" fmla="*/ 37 w 37"/>
                <a:gd name="T17" fmla="*/ 395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0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0"/>
                  </a:moveTo>
                  <a:lnTo>
                    <a:pt x="4" y="391"/>
                  </a:lnTo>
                  <a:lnTo>
                    <a:pt x="8" y="392"/>
                  </a:lnTo>
                  <a:lnTo>
                    <a:pt x="13" y="392"/>
                  </a:lnTo>
                  <a:lnTo>
                    <a:pt x="18" y="393"/>
                  </a:lnTo>
                  <a:lnTo>
                    <a:pt x="22" y="393"/>
                  </a:lnTo>
                  <a:lnTo>
                    <a:pt x="27" y="394"/>
                  </a:lnTo>
                  <a:lnTo>
                    <a:pt x="32" y="395"/>
                  </a:lnTo>
                  <a:lnTo>
                    <a:pt x="37" y="395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D8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1" name="Freeform 204"/>
            <p:cNvSpPr>
              <a:spLocks/>
            </p:cNvSpPr>
            <p:nvPr/>
          </p:nvSpPr>
          <p:spPr bwMode="auto">
            <a:xfrm>
              <a:off x="4483" y="1655"/>
              <a:ext cx="37" cy="393"/>
            </a:xfrm>
            <a:custGeom>
              <a:avLst/>
              <a:gdLst>
                <a:gd name="T0" fmla="*/ 0 w 37"/>
                <a:gd name="T1" fmla="*/ 387 h 393"/>
                <a:gd name="T2" fmla="*/ 5 w 37"/>
                <a:gd name="T3" fmla="*/ 388 h 393"/>
                <a:gd name="T4" fmla="*/ 9 w 37"/>
                <a:gd name="T5" fmla="*/ 389 h 393"/>
                <a:gd name="T6" fmla="*/ 13 w 37"/>
                <a:gd name="T7" fmla="*/ 389 h 393"/>
                <a:gd name="T8" fmla="*/ 18 w 37"/>
                <a:gd name="T9" fmla="*/ 390 h 393"/>
                <a:gd name="T10" fmla="*/ 23 w 37"/>
                <a:gd name="T11" fmla="*/ 391 h 393"/>
                <a:gd name="T12" fmla="*/ 27 w 37"/>
                <a:gd name="T13" fmla="*/ 392 h 393"/>
                <a:gd name="T14" fmla="*/ 32 w 37"/>
                <a:gd name="T15" fmla="*/ 392 h 393"/>
                <a:gd name="T16" fmla="*/ 37 w 37"/>
                <a:gd name="T17" fmla="*/ 393 h 393"/>
                <a:gd name="T18" fmla="*/ 37 w 37"/>
                <a:gd name="T19" fmla="*/ 0 h 393"/>
                <a:gd name="T20" fmla="*/ 0 w 37"/>
                <a:gd name="T21" fmla="*/ 0 h 393"/>
                <a:gd name="T22" fmla="*/ 0 w 37"/>
                <a:gd name="T23" fmla="*/ 387 h 3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3"/>
                <a:gd name="T38" fmla="*/ 37 w 37"/>
                <a:gd name="T39" fmla="*/ 393 h 3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3">
                  <a:moveTo>
                    <a:pt x="0" y="387"/>
                  </a:moveTo>
                  <a:lnTo>
                    <a:pt x="5" y="388"/>
                  </a:lnTo>
                  <a:lnTo>
                    <a:pt x="9" y="389"/>
                  </a:lnTo>
                  <a:lnTo>
                    <a:pt x="13" y="389"/>
                  </a:lnTo>
                  <a:lnTo>
                    <a:pt x="18" y="390"/>
                  </a:lnTo>
                  <a:lnTo>
                    <a:pt x="23" y="391"/>
                  </a:lnTo>
                  <a:lnTo>
                    <a:pt x="27" y="392"/>
                  </a:lnTo>
                  <a:lnTo>
                    <a:pt x="32" y="392"/>
                  </a:lnTo>
                  <a:lnTo>
                    <a:pt x="37" y="39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rgbClr val="FFD6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2" name="Freeform 205"/>
            <p:cNvSpPr>
              <a:spLocks/>
            </p:cNvSpPr>
            <p:nvPr/>
          </p:nvSpPr>
          <p:spPr bwMode="auto">
            <a:xfrm>
              <a:off x="4465" y="1655"/>
              <a:ext cx="37" cy="390"/>
            </a:xfrm>
            <a:custGeom>
              <a:avLst/>
              <a:gdLst>
                <a:gd name="T0" fmla="*/ 0 w 37"/>
                <a:gd name="T1" fmla="*/ 384 h 390"/>
                <a:gd name="T2" fmla="*/ 4 w 37"/>
                <a:gd name="T3" fmla="*/ 384 h 390"/>
                <a:gd name="T4" fmla="*/ 8 w 37"/>
                <a:gd name="T5" fmla="*/ 385 h 390"/>
                <a:gd name="T6" fmla="*/ 12 w 37"/>
                <a:gd name="T7" fmla="*/ 386 h 390"/>
                <a:gd name="T8" fmla="*/ 17 w 37"/>
                <a:gd name="T9" fmla="*/ 387 h 390"/>
                <a:gd name="T10" fmla="*/ 21 w 37"/>
                <a:gd name="T11" fmla="*/ 388 h 390"/>
                <a:gd name="T12" fmla="*/ 26 w 37"/>
                <a:gd name="T13" fmla="*/ 389 h 390"/>
                <a:gd name="T14" fmla="*/ 32 w 37"/>
                <a:gd name="T15" fmla="*/ 389 h 390"/>
                <a:gd name="T16" fmla="*/ 37 w 37"/>
                <a:gd name="T17" fmla="*/ 390 h 390"/>
                <a:gd name="T18" fmla="*/ 37 w 37"/>
                <a:gd name="T19" fmla="*/ 0 h 390"/>
                <a:gd name="T20" fmla="*/ 0 w 37"/>
                <a:gd name="T21" fmla="*/ 0 h 390"/>
                <a:gd name="T22" fmla="*/ 0 w 37"/>
                <a:gd name="T23" fmla="*/ 384 h 3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0"/>
                <a:gd name="T38" fmla="*/ 37 w 37"/>
                <a:gd name="T39" fmla="*/ 390 h 3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0">
                  <a:moveTo>
                    <a:pt x="0" y="384"/>
                  </a:moveTo>
                  <a:lnTo>
                    <a:pt x="4" y="384"/>
                  </a:lnTo>
                  <a:lnTo>
                    <a:pt x="8" y="385"/>
                  </a:lnTo>
                  <a:lnTo>
                    <a:pt x="12" y="386"/>
                  </a:lnTo>
                  <a:lnTo>
                    <a:pt x="17" y="387"/>
                  </a:lnTo>
                  <a:lnTo>
                    <a:pt x="21" y="388"/>
                  </a:lnTo>
                  <a:lnTo>
                    <a:pt x="26" y="389"/>
                  </a:lnTo>
                  <a:lnTo>
                    <a:pt x="32" y="389"/>
                  </a:lnTo>
                  <a:lnTo>
                    <a:pt x="37" y="39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3" name="Freeform 206"/>
            <p:cNvSpPr>
              <a:spLocks/>
            </p:cNvSpPr>
            <p:nvPr/>
          </p:nvSpPr>
          <p:spPr bwMode="auto">
            <a:xfrm>
              <a:off x="4446" y="1655"/>
              <a:ext cx="37" cy="387"/>
            </a:xfrm>
            <a:custGeom>
              <a:avLst/>
              <a:gdLst>
                <a:gd name="T0" fmla="*/ 0 w 37"/>
                <a:gd name="T1" fmla="*/ 378 h 387"/>
                <a:gd name="T2" fmla="*/ 4 w 37"/>
                <a:gd name="T3" fmla="*/ 380 h 387"/>
                <a:gd name="T4" fmla="*/ 8 w 37"/>
                <a:gd name="T5" fmla="*/ 381 h 387"/>
                <a:gd name="T6" fmla="*/ 12 w 37"/>
                <a:gd name="T7" fmla="*/ 382 h 387"/>
                <a:gd name="T8" fmla="*/ 17 w 37"/>
                <a:gd name="T9" fmla="*/ 383 h 387"/>
                <a:gd name="T10" fmla="*/ 22 w 37"/>
                <a:gd name="T11" fmla="*/ 384 h 387"/>
                <a:gd name="T12" fmla="*/ 27 w 37"/>
                <a:gd name="T13" fmla="*/ 385 h 387"/>
                <a:gd name="T14" fmla="*/ 32 w 37"/>
                <a:gd name="T15" fmla="*/ 386 h 387"/>
                <a:gd name="T16" fmla="*/ 37 w 37"/>
                <a:gd name="T17" fmla="*/ 387 h 387"/>
                <a:gd name="T18" fmla="*/ 37 w 37"/>
                <a:gd name="T19" fmla="*/ 0 h 387"/>
                <a:gd name="T20" fmla="*/ 0 w 37"/>
                <a:gd name="T21" fmla="*/ 0 h 387"/>
                <a:gd name="T22" fmla="*/ 0 w 37"/>
                <a:gd name="T23" fmla="*/ 378 h 3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7"/>
                <a:gd name="T38" fmla="*/ 37 w 37"/>
                <a:gd name="T39" fmla="*/ 387 h 3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7">
                  <a:moveTo>
                    <a:pt x="0" y="378"/>
                  </a:moveTo>
                  <a:lnTo>
                    <a:pt x="4" y="380"/>
                  </a:lnTo>
                  <a:lnTo>
                    <a:pt x="8" y="381"/>
                  </a:lnTo>
                  <a:lnTo>
                    <a:pt x="12" y="382"/>
                  </a:lnTo>
                  <a:lnTo>
                    <a:pt x="17" y="383"/>
                  </a:lnTo>
                  <a:lnTo>
                    <a:pt x="22" y="384"/>
                  </a:lnTo>
                  <a:lnTo>
                    <a:pt x="27" y="385"/>
                  </a:lnTo>
                  <a:lnTo>
                    <a:pt x="32" y="386"/>
                  </a:lnTo>
                  <a:lnTo>
                    <a:pt x="37" y="38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4" name="Freeform 207"/>
            <p:cNvSpPr>
              <a:spLocks/>
            </p:cNvSpPr>
            <p:nvPr/>
          </p:nvSpPr>
          <p:spPr bwMode="auto">
            <a:xfrm>
              <a:off x="4428" y="1655"/>
              <a:ext cx="37" cy="384"/>
            </a:xfrm>
            <a:custGeom>
              <a:avLst/>
              <a:gdLst>
                <a:gd name="T0" fmla="*/ 0 w 37"/>
                <a:gd name="T1" fmla="*/ 371 h 384"/>
                <a:gd name="T2" fmla="*/ 3 w 37"/>
                <a:gd name="T3" fmla="*/ 372 h 384"/>
                <a:gd name="T4" fmla="*/ 6 w 37"/>
                <a:gd name="T5" fmla="*/ 374 h 384"/>
                <a:gd name="T6" fmla="*/ 11 w 37"/>
                <a:gd name="T7" fmla="*/ 376 h 384"/>
                <a:gd name="T8" fmla="*/ 15 w 37"/>
                <a:gd name="T9" fmla="*/ 377 h 384"/>
                <a:gd name="T10" fmla="*/ 20 w 37"/>
                <a:gd name="T11" fmla="*/ 379 h 384"/>
                <a:gd name="T12" fmla="*/ 25 w 37"/>
                <a:gd name="T13" fmla="*/ 381 h 384"/>
                <a:gd name="T14" fmla="*/ 31 w 37"/>
                <a:gd name="T15" fmla="*/ 382 h 384"/>
                <a:gd name="T16" fmla="*/ 37 w 37"/>
                <a:gd name="T17" fmla="*/ 384 h 384"/>
                <a:gd name="T18" fmla="*/ 37 w 37"/>
                <a:gd name="T19" fmla="*/ 0 h 384"/>
                <a:gd name="T20" fmla="*/ 0 w 37"/>
                <a:gd name="T21" fmla="*/ 0 h 384"/>
                <a:gd name="T22" fmla="*/ 0 w 37"/>
                <a:gd name="T23" fmla="*/ 371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4"/>
                <a:gd name="T38" fmla="*/ 37 w 37"/>
                <a:gd name="T39" fmla="*/ 384 h 3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4">
                  <a:moveTo>
                    <a:pt x="0" y="371"/>
                  </a:moveTo>
                  <a:lnTo>
                    <a:pt x="3" y="372"/>
                  </a:lnTo>
                  <a:lnTo>
                    <a:pt x="6" y="374"/>
                  </a:lnTo>
                  <a:lnTo>
                    <a:pt x="11" y="376"/>
                  </a:lnTo>
                  <a:lnTo>
                    <a:pt x="15" y="377"/>
                  </a:lnTo>
                  <a:lnTo>
                    <a:pt x="20" y="379"/>
                  </a:lnTo>
                  <a:lnTo>
                    <a:pt x="25" y="381"/>
                  </a:lnTo>
                  <a:lnTo>
                    <a:pt x="31" y="382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FFCE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5" name="Freeform 208"/>
            <p:cNvSpPr>
              <a:spLocks/>
            </p:cNvSpPr>
            <p:nvPr/>
          </p:nvSpPr>
          <p:spPr bwMode="auto">
            <a:xfrm>
              <a:off x="4419" y="1655"/>
              <a:ext cx="27" cy="378"/>
            </a:xfrm>
            <a:custGeom>
              <a:avLst/>
              <a:gdLst>
                <a:gd name="T0" fmla="*/ 27 w 27"/>
                <a:gd name="T1" fmla="*/ 0 h 378"/>
                <a:gd name="T2" fmla="*/ 0 w 27"/>
                <a:gd name="T3" fmla="*/ 0 h 378"/>
                <a:gd name="T4" fmla="*/ 0 w 27"/>
                <a:gd name="T5" fmla="*/ 361 h 378"/>
                <a:gd name="T6" fmla="*/ 1 w 27"/>
                <a:gd name="T7" fmla="*/ 363 h 378"/>
                <a:gd name="T8" fmla="*/ 2 w 27"/>
                <a:gd name="T9" fmla="*/ 365 h 378"/>
                <a:gd name="T10" fmla="*/ 4 w 27"/>
                <a:gd name="T11" fmla="*/ 368 h 378"/>
                <a:gd name="T12" fmla="*/ 7 w 27"/>
                <a:gd name="T13" fmla="*/ 370 h 378"/>
                <a:gd name="T14" fmla="*/ 12 w 27"/>
                <a:gd name="T15" fmla="*/ 372 h 378"/>
                <a:gd name="T16" fmla="*/ 16 w 27"/>
                <a:gd name="T17" fmla="*/ 374 h 378"/>
                <a:gd name="T18" fmla="*/ 21 w 27"/>
                <a:gd name="T19" fmla="*/ 377 h 378"/>
                <a:gd name="T20" fmla="*/ 27 w 27"/>
                <a:gd name="T21" fmla="*/ 378 h 378"/>
                <a:gd name="T22" fmla="*/ 27 w 27"/>
                <a:gd name="T23" fmla="*/ 0 h 37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"/>
                <a:gd name="T37" fmla="*/ 0 h 378"/>
                <a:gd name="T38" fmla="*/ 27 w 27"/>
                <a:gd name="T39" fmla="*/ 378 h 37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" h="378">
                  <a:moveTo>
                    <a:pt x="27" y="0"/>
                  </a:moveTo>
                  <a:lnTo>
                    <a:pt x="0" y="0"/>
                  </a:lnTo>
                  <a:lnTo>
                    <a:pt x="0" y="361"/>
                  </a:lnTo>
                  <a:lnTo>
                    <a:pt x="1" y="363"/>
                  </a:lnTo>
                  <a:lnTo>
                    <a:pt x="2" y="365"/>
                  </a:lnTo>
                  <a:lnTo>
                    <a:pt x="4" y="368"/>
                  </a:lnTo>
                  <a:lnTo>
                    <a:pt x="7" y="370"/>
                  </a:lnTo>
                  <a:lnTo>
                    <a:pt x="12" y="372"/>
                  </a:lnTo>
                  <a:lnTo>
                    <a:pt x="16" y="374"/>
                  </a:lnTo>
                  <a:lnTo>
                    <a:pt x="21" y="377"/>
                  </a:lnTo>
                  <a:lnTo>
                    <a:pt x="27" y="37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CC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6" name="Freeform 209"/>
            <p:cNvSpPr>
              <a:spLocks/>
            </p:cNvSpPr>
            <p:nvPr/>
          </p:nvSpPr>
          <p:spPr bwMode="auto">
            <a:xfrm>
              <a:off x="4925" y="1655"/>
              <a:ext cx="18" cy="376"/>
            </a:xfrm>
            <a:custGeom>
              <a:avLst/>
              <a:gdLst>
                <a:gd name="T0" fmla="*/ 0 w 18"/>
                <a:gd name="T1" fmla="*/ 376 h 376"/>
                <a:gd name="T2" fmla="*/ 4 w 18"/>
                <a:gd name="T3" fmla="*/ 374 h 376"/>
                <a:gd name="T4" fmla="*/ 8 w 18"/>
                <a:gd name="T5" fmla="*/ 372 h 376"/>
                <a:gd name="T6" fmla="*/ 11 w 18"/>
                <a:gd name="T7" fmla="*/ 370 h 376"/>
                <a:gd name="T8" fmla="*/ 14 w 18"/>
                <a:gd name="T9" fmla="*/ 368 h 376"/>
                <a:gd name="T10" fmla="*/ 16 w 18"/>
                <a:gd name="T11" fmla="*/ 366 h 376"/>
                <a:gd name="T12" fmla="*/ 17 w 18"/>
                <a:gd name="T13" fmla="*/ 365 h 376"/>
                <a:gd name="T14" fmla="*/ 18 w 18"/>
                <a:gd name="T15" fmla="*/ 362 h 376"/>
                <a:gd name="T16" fmla="*/ 18 w 18"/>
                <a:gd name="T17" fmla="*/ 361 h 376"/>
                <a:gd name="T18" fmla="*/ 18 w 18"/>
                <a:gd name="T19" fmla="*/ 0 h 376"/>
                <a:gd name="T20" fmla="*/ 0 w 18"/>
                <a:gd name="T21" fmla="*/ 0 h 376"/>
                <a:gd name="T22" fmla="*/ 0 w 18"/>
                <a:gd name="T23" fmla="*/ 376 h 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376"/>
                <a:gd name="T38" fmla="*/ 18 w 18"/>
                <a:gd name="T39" fmla="*/ 376 h 3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376">
                  <a:moveTo>
                    <a:pt x="0" y="376"/>
                  </a:moveTo>
                  <a:lnTo>
                    <a:pt x="4" y="374"/>
                  </a:lnTo>
                  <a:lnTo>
                    <a:pt x="8" y="372"/>
                  </a:lnTo>
                  <a:lnTo>
                    <a:pt x="11" y="370"/>
                  </a:lnTo>
                  <a:lnTo>
                    <a:pt x="14" y="368"/>
                  </a:lnTo>
                  <a:lnTo>
                    <a:pt x="16" y="366"/>
                  </a:lnTo>
                  <a:lnTo>
                    <a:pt x="17" y="365"/>
                  </a:lnTo>
                  <a:lnTo>
                    <a:pt x="18" y="362"/>
                  </a:lnTo>
                  <a:lnTo>
                    <a:pt x="18" y="361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7" name="Freeform 210"/>
            <p:cNvSpPr>
              <a:spLocks/>
            </p:cNvSpPr>
            <p:nvPr/>
          </p:nvSpPr>
          <p:spPr bwMode="auto">
            <a:xfrm>
              <a:off x="4419" y="1613"/>
              <a:ext cx="524" cy="83"/>
            </a:xfrm>
            <a:custGeom>
              <a:avLst/>
              <a:gdLst>
                <a:gd name="T0" fmla="*/ 290 w 524"/>
                <a:gd name="T1" fmla="*/ 82 h 83"/>
                <a:gd name="T2" fmla="*/ 340 w 524"/>
                <a:gd name="T3" fmla="*/ 81 h 83"/>
                <a:gd name="T4" fmla="*/ 387 w 524"/>
                <a:gd name="T5" fmla="*/ 78 h 83"/>
                <a:gd name="T6" fmla="*/ 429 w 524"/>
                <a:gd name="T7" fmla="*/ 73 h 83"/>
                <a:gd name="T8" fmla="*/ 464 w 524"/>
                <a:gd name="T9" fmla="*/ 67 h 83"/>
                <a:gd name="T10" fmla="*/ 493 w 524"/>
                <a:gd name="T11" fmla="*/ 61 h 83"/>
                <a:gd name="T12" fmla="*/ 513 w 524"/>
                <a:gd name="T13" fmla="*/ 54 h 83"/>
                <a:gd name="T14" fmla="*/ 523 w 524"/>
                <a:gd name="T15" fmla="*/ 46 h 83"/>
                <a:gd name="T16" fmla="*/ 523 w 524"/>
                <a:gd name="T17" fmla="*/ 37 h 83"/>
                <a:gd name="T18" fmla="*/ 513 w 524"/>
                <a:gd name="T19" fmla="*/ 29 h 83"/>
                <a:gd name="T20" fmla="*/ 493 w 524"/>
                <a:gd name="T21" fmla="*/ 22 h 83"/>
                <a:gd name="T22" fmla="*/ 464 w 524"/>
                <a:gd name="T23" fmla="*/ 15 h 83"/>
                <a:gd name="T24" fmla="*/ 429 w 524"/>
                <a:gd name="T25" fmla="*/ 10 h 83"/>
                <a:gd name="T26" fmla="*/ 387 w 524"/>
                <a:gd name="T27" fmla="*/ 5 h 83"/>
                <a:gd name="T28" fmla="*/ 340 w 524"/>
                <a:gd name="T29" fmla="*/ 2 h 83"/>
                <a:gd name="T30" fmla="*/ 290 w 524"/>
                <a:gd name="T31" fmla="*/ 1 h 83"/>
                <a:gd name="T32" fmla="*/ 235 w 524"/>
                <a:gd name="T33" fmla="*/ 1 h 83"/>
                <a:gd name="T34" fmla="*/ 185 w 524"/>
                <a:gd name="T35" fmla="*/ 2 h 83"/>
                <a:gd name="T36" fmla="*/ 137 w 524"/>
                <a:gd name="T37" fmla="*/ 5 h 83"/>
                <a:gd name="T38" fmla="*/ 96 w 524"/>
                <a:gd name="T39" fmla="*/ 10 h 83"/>
                <a:gd name="T40" fmla="*/ 60 w 524"/>
                <a:gd name="T41" fmla="*/ 15 h 83"/>
                <a:gd name="T42" fmla="*/ 32 w 524"/>
                <a:gd name="T43" fmla="*/ 22 h 83"/>
                <a:gd name="T44" fmla="*/ 12 w 524"/>
                <a:gd name="T45" fmla="*/ 29 h 83"/>
                <a:gd name="T46" fmla="*/ 2 w 524"/>
                <a:gd name="T47" fmla="*/ 37 h 83"/>
                <a:gd name="T48" fmla="*/ 2 w 524"/>
                <a:gd name="T49" fmla="*/ 46 h 83"/>
                <a:gd name="T50" fmla="*/ 12 w 524"/>
                <a:gd name="T51" fmla="*/ 54 h 83"/>
                <a:gd name="T52" fmla="*/ 32 w 524"/>
                <a:gd name="T53" fmla="*/ 61 h 83"/>
                <a:gd name="T54" fmla="*/ 60 w 524"/>
                <a:gd name="T55" fmla="*/ 67 h 83"/>
                <a:gd name="T56" fmla="*/ 96 w 524"/>
                <a:gd name="T57" fmla="*/ 73 h 83"/>
                <a:gd name="T58" fmla="*/ 137 w 524"/>
                <a:gd name="T59" fmla="*/ 78 h 83"/>
                <a:gd name="T60" fmla="*/ 185 w 524"/>
                <a:gd name="T61" fmla="*/ 81 h 83"/>
                <a:gd name="T62" fmla="*/ 235 w 524"/>
                <a:gd name="T63" fmla="*/ 82 h 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24"/>
                <a:gd name="T97" fmla="*/ 0 h 83"/>
                <a:gd name="T98" fmla="*/ 524 w 524"/>
                <a:gd name="T99" fmla="*/ 83 h 8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24" h="83">
                  <a:moveTo>
                    <a:pt x="263" y="83"/>
                  </a:moveTo>
                  <a:lnTo>
                    <a:pt x="290" y="82"/>
                  </a:lnTo>
                  <a:lnTo>
                    <a:pt x="315" y="82"/>
                  </a:lnTo>
                  <a:lnTo>
                    <a:pt x="340" y="81"/>
                  </a:lnTo>
                  <a:lnTo>
                    <a:pt x="364" y="79"/>
                  </a:lnTo>
                  <a:lnTo>
                    <a:pt x="387" y="78"/>
                  </a:lnTo>
                  <a:lnTo>
                    <a:pt x="408" y="76"/>
                  </a:lnTo>
                  <a:lnTo>
                    <a:pt x="429" y="73"/>
                  </a:lnTo>
                  <a:lnTo>
                    <a:pt x="448" y="70"/>
                  </a:lnTo>
                  <a:lnTo>
                    <a:pt x="464" y="67"/>
                  </a:lnTo>
                  <a:lnTo>
                    <a:pt x="480" y="65"/>
                  </a:lnTo>
                  <a:lnTo>
                    <a:pt x="493" y="61"/>
                  </a:lnTo>
                  <a:lnTo>
                    <a:pt x="504" y="57"/>
                  </a:lnTo>
                  <a:lnTo>
                    <a:pt x="513" y="54"/>
                  </a:lnTo>
                  <a:lnTo>
                    <a:pt x="519" y="50"/>
                  </a:lnTo>
                  <a:lnTo>
                    <a:pt x="523" y="46"/>
                  </a:lnTo>
                  <a:lnTo>
                    <a:pt x="524" y="42"/>
                  </a:lnTo>
                  <a:lnTo>
                    <a:pt x="523" y="37"/>
                  </a:lnTo>
                  <a:lnTo>
                    <a:pt x="519" y="33"/>
                  </a:lnTo>
                  <a:lnTo>
                    <a:pt x="513" y="29"/>
                  </a:lnTo>
                  <a:lnTo>
                    <a:pt x="504" y="26"/>
                  </a:lnTo>
                  <a:lnTo>
                    <a:pt x="493" y="22"/>
                  </a:lnTo>
                  <a:lnTo>
                    <a:pt x="480" y="18"/>
                  </a:lnTo>
                  <a:lnTo>
                    <a:pt x="464" y="15"/>
                  </a:lnTo>
                  <a:lnTo>
                    <a:pt x="448" y="12"/>
                  </a:lnTo>
                  <a:lnTo>
                    <a:pt x="429" y="10"/>
                  </a:lnTo>
                  <a:lnTo>
                    <a:pt x="408" y="8"/>
                  </a:lnTo>
                  <a:lnTo>
                    <a:pt x="387" y="5"/>
                  </a:lnTo>
                  <a:lnTo>
                    <a:pt x="364" y="4"/>
                  </a:lnTo>
                  <a:lnTo>
                    <a:pt x="340" y="2"/>
                  </a:lnTo>
                  <a:lnTo>
                    <a:pt x="315" y="1"/>
                  </a:lnTo>
                  <a:lnTo>
                    <a:pt x="290" y="1"/>
                  </a:lnTo>
                  <a:lnTo>
                    <a:pt x="263" y="0"/>
                  </a:lnTo>
                  <a:lnTo>
                    <a:pt x="235" y="1"/>
                  </a:lnTo>
                  <a:lnTo>
                    <a:pt x="210" y="1"/>
                  </a:lnTo>
                  <a:lnTo>
                    <a:pt x="185" y="2"/>
                  </a:lnTo>
                  <a:lnTo>
                    <a:pt x="161" y="4"/>
                  </a:lnTo>
                  <a:lnTo>
                    <a:pt x="137" y="5"/>
                  </a:lnTo>
                  <a:lnTo>
                    <a:pt x="116" y="8"/>
                  </a:lnTo>
                  <a:lnTo>
                    <a:pt x="96" y="10"/>
                  </a:lnTo>
                  <a:lnTo>
                    <a:pt x="77" y="12"/>
                  </a:lnTo>
                  <a:lnTo>
                    <a:pt x="60" y="15"/>
                  </a:lnTo>
                  <a:lnTo>
                    <a:pt x="45" y="18"/>
                  </a:lnTo>
                  <a:lnTo>
                    <a:pt x="32" y="22"/>
                  </a:lnTo>
                  <a:lnTo>
                    <a:pt x="21" y="26"/>
                  </a:lnTo>
                  <a:lnTo>
                    <a:pt x="12" y="29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0" y="42"/>
                  </a:lnTo>
                  <a:lnTo>
                    <a:pt x="2" y="46"/>
                  </a:lnTo>
                  <a:lnTo>
                    <a:pt x="6" y="50"/>
                  </a:lnTo>
                  <a:lnTo>
                    <a:pt x="12" y="54"/>
                  </a:lnTo>
                  <a:lnTo>
                    <a:pt x="21" y="57"/>
                  </a:lnTo>
                  <a:lnTo>
                    <a:pt x="32" y="61"/>
                  </a:lnTo>
                  <a:lnTo>
                    <a:pt x="45" y="65"/>
                  </a:lnTo>
                  <a:lnTo>
                    <a:pt x="60" y="67"/>
                  </a:lnTo>
                  <a:lnTo>
                    <a:pt x="77" y="70"/>
                  </a:lnTo>
                  <a:lnTo>
                    <a:pt x="96" y="73"/>
                  </a:lnTo>
                  <a:lnTo>
                    <a:pt x="116" y="76"/>
                  </a:lnTo>
                  <a:lnTo>
                    <a:pt x="137" y="78"/>
                  </a:lnTo>
                  <a:lnTo>
                    <a:pt x="161" y="79"/>
                  </a:lnTo>
                  <a:lnTo>
                    <a:pt x="185" y="81"/>
                  </a:lnTo>
                  <a:lnTo>
                    <a:pt x="210" y="82"/>
                  </a:lnTo>
                  <a:lnTo>
                    <a:pt x="235" y="82"/>
                  </a:lnTo>
                  <a:lnTo>
                    <a:pt x="263" y="83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8" name="Freeform 211"/>
            <p:cNvSpPr>
              <a:spLocks/>
            </p:cNvSpPr>
            <p:nvPr/>
          </p:nvSpPr>
          <p:spPr bwMode="auto">
            <a:xfrm>
              <a:off x="4705" y="1655"/>
              <a:ext cx="37" cy="402"/>
            </a:xfrm>
            <a:custGeom>
              <a:avLst/>
              <a:gdLst>
                <a:gd name="T0" fmla="*/ 0 w 37"/>
                <a:gd name="T1" fmla="*/ 402 h 402"/>
                <a:gd name="T2" fmla="*/ 5 w 37"/>
                <a:gd name="T3" fmla="*/ 402 h 402"/>
                <a:gd name="T4" fmla="*/ 9 w 37"/>
                <a:gd name="T5" fmla="*/ 401 h 402"/>
                <a:gd name="T6" fmla="*/ 14 w 37"/>
                <a:gd name="T7" fmla="*/ 401 h 402"/>
                <a:gd name="T8" fmla="*/ 18 w 37"/>
                <a:gd name="T9" fmla="*/ 401 h 402"/>
                <a:gd name="T10" fmla="*/ 23 w 37"/>
                <a:gd name="T11" fmla="*/ 401 h 402"/>
                <a:gd name="T12" fmla="*/ 27 w 37"/>
                <a:gd name="T13" fmla="*/ 401 h 402"/>
                <a:gd name="T14" fmla="*/ 32 w 37"/>
                <a:gd name="T15" fmla="*/ 401 h 402"/>
                <a:gd name="T16" fmla="*/ 37 w 37"/>
                <a:gd name="T17" fmla="*/ 400 h 402"/>
                <a:gd name="T18" fmla="*/ 37 w 37"/>
                <a:gd name="T19" fmla="*/ 0 h 402"/>
                <a:gd name="T20" fmla="*/ 0 w 37"/>
                <a:gd name="T21" fmla="*/ 0 h 402"/>
                <a:gd name="T22" fmla="*/ 0 w 37"/>
                <a:gd name="T23" fmla="*/ 402 h 4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2"/>
                <a:gd name="T38" fmla="*/ 37 w 37"/>
                <a:gd name="T39" fmla="*/ 402 h 4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2">
                  <a:moveTo>
                    <a:pt x="0" y="402"/>
                  </a:moveTo>
                  <a:lnTo>
                    <a:pt x="5" y="402"/>
                  </a:lnTo>
                  <a:lnTo>
                    <a:pt x="9" y="401"/>
                  </a:lnTo>
                  <a:lnTo>
                    <a:pt x="14" y="401"/>
                  </a:lnTo>
                  <a:lnTo>
                    <a:pt x="18" y="401"/>
                  </a:lnTo>
                  <a:lnTo>
                    <a:pt x="23" y="401"/>
                  </a:lnTo>
                  <a:lnTo>
                    <a:pt x="27" y="401"/>
                  </a:lnTo>
                  <a:lnTo>
                    <a:pt x="32" y="401"/>
                  </a:lnTo>
                  <a:lnTo>
                    <a:pt x="37" y="40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9" name="Freeform 212"/>
            <p:cNvSpPr>
              <a:spLocks/>
            </p:cNvSpPr>
            <p:nvPr/>
          </p:nvSpPr>
          <p:spPr bwMode="auto">
            <a:xfrm>
              <a:off x="4742" y="1655"/>
              <a:ext cx="36" cy="400"/>
            </a:xfrm>
            <a:custGeom>
              <a:avLst/>
              <a:gdLst>
                <a:gd name="T0" fmla="*/ 0 w 36"/>
                <a:gd name="T1" fmla="*/ 400 h 400"/>
                <a:gd name="T2" fmla="*/ 5 w 36"/>
                <a:gd name="T3" fmla="*/ 400 h 400"/>
                <a:gd name="T4" fmla="*/ 9 w 36"/>
                <a:gd name="T5" fmla="*/ 400 h 400"/>
                <a:gd name="T6" fmla="*/ 14 w 36"/>
                <a:gd name="T7" fmla="*/ 400 h 400"/>
                <a:gd name="T8" fmla="*/ 18 w 36"/>
                <a:gd name="T9" fmla="*/ 399 h 400"/>
                <a:gd name="T10" fmla="*/ 23 w 36"/>
                <a:gd name="T11" fmla="*/ 399 h 400"/>
                <a:gd name="T12" fmla="*/ 27 w 36"/>
                <a:gd name="T13" fmla="*/ 399 h 400"/>
                <a:gd name="T14" fmla="*/ 32 w 36"/>
                <a:gd name="T15" fmla="*/ 399 h 400"/>
                <a:gd name="T16" fmla="*/ 36 w 36"/>
                <a:gd name="T17" fmla="*/ 399 h 400"/>
                <a:gd name="T18" fmla="*/ 36 w 36"/>
                <a:gd name="T19" fmla="*/ 0 h 400"/>
                <a:gd name="T20" fmla="*/ 0 w 36"/>
                <a:gd name="T21" fmla="*/ 0 h 400"/>
                <a:gd name="T22" fmla="*/ 0 w 36"/>
                <a:gd name="T23" fmla="*/ 400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400"/>
                <a:gd name="T38" fmla="*/ 36 w 36"/>
                <a:gd name="T39" fmla="*/ 400 h 4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400">
                  <a:moveTo>
                    <a:pt x="0" y="400"/>
                  </a:moveTo>
                  <a:lnTo>
                    <a:pt x="5" y="400"/>
                  </a:lnTo>
                  <a:lnTo>
                    <a:pt x="9" y="400"/>
                  </a:lnTo>
                  <a:lnTo>
                    <a:pt x="14" y="400"/>
                  </a:lnTo>
                  <a:lnTo>
                    <a:pt x="18" y="399"/>
                  </a:lnTo>
                  <a:lnTo>
                    <a:pt x="23" y="399"/>
                  </a:lnTo>
                  <a:lnTo>
                    <a:pt x="27" y="399"/>
                  </a:lnTo>
                  <a:lnTo>
                    <a:pt x="32" y="399"/>
                  </a:lnTo>
                  <a:lnTo>
                    <a:pt x="36" y="39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9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20" name="Freeform 213"/>
            <p:cNvSpPr>
              <a:spLocks/>
            </p:cNvSpPr>
            <p:nvPr/>
          </p:nvSpPr>
          <p:spPr bwMode="auto">
            <a:xfrm>
              <a:off x="4760" y="1655"/>
              <a:ext cx="37" cy="400"/>
            </a:xfrm>
            <a:custGeom>
              <a:avLst/>
              <a:gdLst>
                <a:gd name="T0" fmla="*/ 0 w 37"/>
                <a:gd name="T1" fmla="*/ 400 h 400"/>
                <a:gd name="T2" fmla="*/ 5 w 37"/>
                <a:gd name="T3" fmla="*/ 399 h 400"/>
                <a:gd name="T4" fmla="*/ 9 w 37"/>
                <a:gd name="T5" fmla="*/ 399 h 400"/>
                <a:gd name="T6" fmla="*/ 14 w 37"/>
                <a:gd name="T7" fmla="*/ 399 h 400"/>
                <a:gd name="T8" fmla="*/ 18 w 37"/>
                <a:gd name="T9" fmla="*/ 399 h 400"/>
                <a:gd name="T10" fmla="*/ 23 w 37"/>
                <a:gd name="T11" fmla="*/ 398 h 400"/>
                <a:gd name="T12" fmla="*/ 28 w 37"/>
                <a:gd name="T13" fmla="*/ 398 h 400"/>
                <a:gd name="T14" fmla="*/ 32 w 37"/>
                <a:gd name="T15" fmla="*/ 398 h 400"/>
                <a:gd name="T16" fmla="*/ 37 w 37"/>
                <a:gd name="T17" fmla="*/ 397 h 400"/>
                <a:gd name="T18" fmla="*/ 37 w 37"/>
                <a:gd name="T19" fmla="*/ 0 h 400"/>
                <a:gd name="T20" fmla="*/ 0 w 37"/>
                <a:gd name="T21" fmla="*/ 0 h 400"/>
                <a:gd name="T22" fmla="*/ 0 w 37"/>
                <a:gd name="T23" fmla="*/ 400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0"/>
                <a:gd name="T38" fmla="*/ 37 w 37"/>
                <a:gd name="T39" fmla="*/ 400 h 4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0">
                  <a:moveTo>
                    <a:pt x="0" y="400"/>
                  </a:moveTo>
                  <a:lnTo>
                    <a:pt x="5" y="399"/>
                  </a:lnTo>
                  <a:lnTo>
                    <a:pt x="9" y="399"/>
                  </a:lnTo>
                  <a:lnTo>
                    <a:pt x="14" y="399"/>
                  </a:lnTo>
                  <a:lnTo>
                    <a:pt x="18" y="399"/>
                  </a:lnTo>
                  <a:lnTo>
                    <a:pt x="23" y="398"/>
                  </a:lnTo>
                  <a:lnTo>
                    <a:pt x="28" y="398"/>
                  </a:lnTo>
                  <a:lnTo>
                    <a:pt x="32" y="398"/>
                  </a:lnTo>
                  <a:lnTo>
                    <a:pt x="37" y="39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4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21" name="Freeform 214"/>
            <p:cNvSpPr>
              <a:spLocks/>
            </p:cNvSpPr>
            <p:nvPr/>
          </p:nvSpPr>
          <p:spPr bwMode="auto">
            <a:xfrm>
              <a:off x="4778" y="1655"/>
              <a:ext cx="37" cy="399"/>
            </a:xfrm>
            <a:custGeom>
              <a:avLst/>
              <a:gdLst>
                <a:gd name="T0" fmla="*/ 0 w 37"/>
                <a:gd name="T1" fmla="*/ 399 h 399"/>
                <a:gd name="T2" fmla="*/ 5 w 37"/>
                <a:gd name="T3" fmla="*/ 398 h 399"/>
                <a:gd name="T4" fmla="*/ 10 w 37"/>
                <a:gd name="T5" fmla="*/ 398 h 399"/>
                <a:gd name="T6" fmla="*/ 14 w 37"/>
                <a:gd name="T7" fmla="*/ 398 h 399"/>
                <a:gd name="T8" fmla="*/ 19 w 37"/>
                <a:gd name="T9" fmla="*/ 397 h 399"/>
                <a:gd name="T10" fmla="*/ 24 w 37"/>
                <a:gd name="T11" fmla="*/ 397 h 399"/>
                <a:gd name="T12" fmla="*/ 28 w 37"/>
                <a:gd name="T13" fmla="*/ 396 h 399"/>
                <a:gd name="T14" fmla="*/ 33 w 37"/>
                <a:gd name="T15" fmla="*/ 396 h 399"/>
                <a:gd name="T16" fmla="*/ 37 w 37"/>
                <a:gd name="T17" fmla="*/ 396 h 399"/>
                <a:gd name="T18" fmla="*/ 37 w 37"/>
                <a:gd name="T19" fmla="*/ 0 h 399"/>
                <a:gd name="T20" fmla="*/ 0 w 37"/>
                <a:gd name="T21" fmla="*/ 0 h 399"/>
                <a:gd name="T22" fmla="*/ 0 w 37"/>
                <a:gd name="T23" fmla="*/ 399 h 3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9"/>
                <a:gd name="T38" fmla="*/ 37 w 37"/>
                <a:gd name="T39" fmla="*/ 399 h 3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9">
                  <a:moveTo>
                    <a:pt x="0" y="399"/>
                  </a:moveTo>
                  <a:lnTo>
                    <a:pt x="5" y="398"/>
                  </a:lnTo>
                  <a:lnTo>
                    <a:pt x="10" y="398"/>
                  </a:lnTo>
                  <a:lnTo>
                    <a:pt x="14" y="398"/>
                  </a:lnTo>
                  <a:lnTo>
                    <a:pt x="19" y="397"/>
                  </a:lnTo>
                  <a:lnTo>
                    <a:pt x="24" y="397"/>
                  </a:lnTo>
                  <a:lnTo>
                    <a:pt x="28" y="396"/>
                  </a:lnTo>
                  <a:lnTo>
                    <a:pt x="33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FFEF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22" name="Freeform 215"/>
            <p:cNvSpPr>
              <a:spLocks/>
            </p:cNvSpPr>
            <p:nvPr/>
          </p:nvSpPr>
          <p:spPr bwMode="auto">
            <a:xfrm>
              <a:off x="4796" y="1655"/>
              <a:ext cx="38" cy="397"/>
            </a:xfrm>
            <a:custGeom>
              <a:avLst/>
              <a:gdLst>
                <a:gd name="T0" fmla="*/ 0 w 38"/>
                <a:gd name="T1" fmla="*/ 397 h 397"/>
                <a:gd name="T2" fmla="*/ 5 w 38"/>
                <a:gd name="T3" fmla="*/ 397 h 397"/>
                <a:gd name="T4" fmla="*/ 10 w 38"/>
                <a:gd name="T5" fmla="*/ 396 h 397"/>
                <a:gd name="T6" fmla="*/ 15 w 38"/>
                <a:gd name="T7" fmla="*/ 396 h 397"/>
                <a:gd name="T8" fmla="*/ 19 w 38"/>
                <a:gd name="T9" fmla="*/ 396 h 397"/>
                <a:gd name="T10" fmla="*/ 24 w 38"/>
                <a:gd name="T11" fmla="*/ 395 h 397"/>
                <a:gd name="T12" fmla="*/ 29 w 38"/>
                <a:gd name="T13" fmla="*/ 395 h 397"/>
                <a:gd name="T14" fmla="*/ 33 w 38"/>
                <a:gd name="T15" fmla="*/ 395 h 397"/>
                <a:gd name="T16" fmla="*/ 38 w 38"/>
                <a:gd name="T17" fmla="*/ 394 h 397"/>
                <a:gd name="T18" fmla="*/ 38 w 38"/>
                <a:gd name="T19" fmla="*/ 0 h 397"/>
                <a:gd name="T20" fmla="*/ 0 w 38"/>
                <a:gd name="T21" fmla="*/ 0 h 397"/>
                <a:gd name="T22" fmla="*/ 0 w 38"/>
                <a:gd name="T23" fmla="*/ 397 h 3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397"/>
                <a:gd name="T38" fmla="*/ 38 w 38"/>
                <a:gd name="T39" fmla="*/ 397 h 39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397">
                  <a:moveTo>
                    <a:pt x="0" y="397"/>
                  </a:moveTo>
                  <a:lnTo>
                    <a:pt x="5" y="397"/>
                  </a:lnTo>
                  <a:lnTo>
                    <a:pt x="10" y="396"/>
                  </a:lnTo>
                  <a:lnTo>
                    <a:pt x="15" y="396"/>
                  </a:lnTo>
                  <a:lnTo>
                    <a:pt x="19" y="396"/>
                  </a:lnTo>
                  <a:lnTo>
                    <a:pt x="24" y="395"/>
                  </a:lnTo>
                  <a:lnTo>
                    <a:pt x="29" y="395"/>
                  </a:lnTo>
                  <a:lnTo>
                    <a:pt x="33" y="395"/>
                  </a:lnTo>
                  <a:lnTo>
                    <a:pt x="38" y="394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97"/>
                  </a:lnTo>
                  <a:close/>
                </a:path>
              </a:pathLst>
            </a:custGeom>
            <a:solidFill>
              <a:srgbClr val="FFEA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23" name="Freeform 216"/>
            <p:cNvSpPr>
              <a:spLocks/>
            </p:cNvSpPr>
            <p:nvPr/>
          </p:nvSpPr>
          <p:spPr bwMode="auto">
            <a:xfrm>
              <a:off x="4815" y="1655"/>
              <a:ext cx="36" cy="396"/>
            </a:xfrm>
            <a:custGeom>
              <a:avLst/>
              <a:gdLst>
                <a:gd name="T0" fmla="*/ 0 w 36"/>
                <a:gd name="T1" fmla="*/ 396 h 396"/>
                <a:gd name="T2" fmla="*/ 4 w 36"/>
                <a:gd name="T3" fmla="*/ 395 h 396"/>
                <a:gd name="T4" fmla="*/ 10 w 36"/>
                <a:gd name="T5" fmla="*/ 395 h 396"/>
                <a:gd name="T6" fmla="*/ 14 w 36"/>
                <a:gd name="T7" fmla="*/ 395 h 396"/>
                <a:gd name="T8" fmla="*/ 19 w 36"/>
                <a:gd name="T9" fmla="*/ 394 h 396"/>
                <a:gd name="T10" fmla="*/ 24 w 36"/>
                <a:gd name="T11" fmla="*/ 393 h 396"/>
                <a:gd name="T12" fmla="*/ 28 w 36"/>
                <a:gd name="T13" fmla="*/ 393 h 396"/>
                <a:gd name="T14" fmla="*/ 32 w 36"/>
                <a:gd name="T15" fmla="*/ 392 h 396"/>
                <a:gd name="T16" fmla="*/ 36 w 36"/>
                <a:gd name="T17" fmla="*/ 392 h 396"/>
                <a:gd name="T18" fmla="*/ 36 w 36"/>
                <a:gd name="T19" fmla="*/ 0 h 396"/>
                <a:gd name="T20" fmla="*/ 0 w 36"/>
                <a:gd name="T21" fmla="*/ 0 h 396"/>
                <a:gd name="T22" fmla="*/ 0 w 36"/>
                <a:gd name="T23" fmla="*/ 396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6"/>
                <a:gd name="T38" fmla="*/ 36 w 36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6">
                  <a:moveTo>
                    <a:pt x="0" y="396"/>
                  </a:moveTo>
                  <a:lnTo>
                    <a:pt x="4" y="395"/>
                  </a:lnTo>
                  <a:lnTo>
                    <a:pt x="10" y="395"/>
                  </a:lnTo>
                  <a:lnTo>
                    <a:pt x="14" y="395"/>
                  </a:lnTo>
                  <a:lnTo>
                    <a:pt x="19" y="394"/>
                  </a:lnTo>
                  <a:lnTo>
                    <a:pt x="24" y="393"/>
                  </a:lnTo>
                  <a:lnTo>
                    <a:pt x="28" y="393"/>
                  </a:lnTo>
                  <a:lnTo>
                    <a:pt x="32" y="392"/>
                  </a:lnTo>
                  <a:lnTo>
                    <a:pt x="36" y="39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24" name="Freeform 217"/>
            <p:cNvSpPr>
              <a:spLocks/>
            </p:cNvSpPr>
            <p:nvPr/>
          </p:nvSpPr>
          <p:spPr bwMode="auto">
            <a:xfrm>
              <a:off x="4833" y="1655"/>
              <a:ext cx="37" cy="394"/>
            </a:xfrm>
            <a:custGeom>
              <a:avLst/>
              <a:gdLst>
                <a:gd name="T0" fmla="*/ 0 w 37"/>
                <a:gd name="T1" fmla="*/ 394 h 394"/>
                <a:gd name="T2" fmla="*/ 5 w 37"/>
                <a:gd name="T3" fmla="*/ 393 h 394"/>
                <a:gd name="T4" fmla="*/ 10 w 37"/>
                <a:gd name="T5" fmla="*/ 393 h 394"/>
                <a:gd name="T6" fmla="*/ 15 w 37"/>
                <a:gd name="T7" fmla="*/ 392 h 394"/>
                <a:gd name="T8" fmla="*/ 20 w 37"/>
                <a:gd name="T9" fmla="*/ 392 h 394"/>
                <a:gd name="T10" fmla="*/ 24 w 37"/>
                <a:gd name="T11" fmla="*/ 391 h 394"/>
                <a:gd name="T12" fmla="*/ 28 w 37"/>
                <a:gd name="T13" fmla="*/ 390 h 394"/>
                <a:gd name="T14" fmla="*/ 32 w 37"/>
                <a:gd name="T15" fmla="*/ 389 h 394"/>
                <a:gd name="T16" fmla="*/ 37 w 37"/>
                <a:gd name="T17" fmla="*/ 389 h 394"/>
                <a:gd name="T18" fmla="*/ 37 w 37"/>
                <a:gd name="T19" fmla="*/ 0 h 394"/>
                <a:gd name="T20" fmla="*/ 0 w 37"/>
                <a:gd name="T21" fmla="*/ 0 h 394"/>
                <a:gd name="T22" fmla="*/ 0 w 37"/>
                <a:gd name="T23" fmla="*/ 394 h 3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4"/>
                <a:gd name="T38" fmla="*/ 37 w 37"/>
                <a:gd name="T39" fmla="*/ 394 h 3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4">
                  <a:moveTo>
                    <a:pt x="0" y="394"/>
                  </a:moveTo>
                  <a:lnTo>
                    <a:pt x="5" y="393"/>
                  </a:lnTo>
                  <a:lnTo>
                    <a:pt x="10" y="393"/>
                  </a:lnTo>
                  <a:lnTo>
                    <a:pt x="15" y="392"/>
                  </a:lnTo>
                  <a:lnTo>
                    <a:pt x="20" y="392"/>
                  </a:lnTo>
                  <a:lnTo>
                    <a:pt x="24" y="391"/>
                  </a:lnTo>
                  <a:lnTo>
                    <a:pt x="28" y="390"/>
                  </a:lnTo>
                  <a:lnTo>
                    <a:pt x="32" y="389"/>
                  </a:lnTo>
                  <a:lnTo>
                    <a:pt x="37" y="38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DD7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25" name="Freeform 218"/>
            <p:cNvSpPr>
              <a:spLocks/>
            </p:cNvSpPr>
            <p:nvPr/>
          </p:nvSpPr>
          <p:spPr bwMode="auto">
            <a:xfrm>
              <a:off x="4851" y="1655"/>
              <a:ext cx="37" cy="392"/>
            </a:xfrm>
            <a:custGeom>
              <a:avLst/>
              <a:gdLst>
                <a:gd name="T0" fmla="*/ 0 w 37"/>
                <a:gd name="T1" fmla="*/ 392 h 392"/>
                <a:gd name="T2" fmla="*/ 5 w 37"/>
                <a:gd name="T3" fmla="*/ 391 h 392"/>
                <a:gd name="T4" fmla="*/ 10 w 37"/>
                <a:gd name="T5" fmla="*/ 390 h 392"/>
                <a:gd name="T6" fmla="*/ 15 w 37"/>
                <a:gd name="T7" fmla="*/ 389 h 392"/>
                <a:gd name="T8" fmla="*/ 20 w 37"/>
                <a:gd name="T9" fmla="*/ 389 h 392"/>
                <a:gd name="T10" fmla="*/ 24 w 37"/>
                <a:gd name="T11" fmla="*/ 388 h 392"/>
                <a:gd name="T12" fmla="*/ 29 w 37"/>
                <a:gd name="T13" fmla="*/ 387 h 392"/>
                <a:gd name="T14" fmla="*/ 33 w 37"/>
                <a:gd name="T15" fmla="*/ 386 h 392"/>
                <a:gd name="T16" fmla="*/ 37 w 37"/>
                <a:gd name="T17" fmla="*/ 386 h 392"/>
                <a:gd name="T18" fmla="*/ 37 w 37"/>
                <a:gd name="T19" fmla="*/ 0 h 392"/>
                <a:gd name="T20" fmla="*/ 0 w 37"/>
                <a:gd name="T21" fmla="*/ 0 h 392"/>
                <a:gd name="T22" fmla="*/ 0 w 37"/>
                <a:gd name="T23" fmla="*/ 392 h 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2"/>
                <a:gd name="T38" fmla="*/ 37 w 37"/>
                <a:gd name="T39" fmla="*/ 392 h 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2">
                  <a:moveTo>
                    <a:pt x="0" y="392"/>
                  </a:moveTo>
                  <a:lnTo>
                    <a:pt x="5" y="391"/>
                  </a:lnTo>
                  <a:lnTo>
                    <a:pt x="10" y="390"/>
                  </a:lnTo>
                  <a:lnTo>
                    <a:pt x="15" y="389"/>
                  </a:lnTo>
                  <a:lnTo>
                    <a:pt x="20" y="389"/>
                  </a:lnTo>
                  <a:lnTo>
                    <a:pt x="24" y="388"/>
                  </a:lnTo>
                  <a:lnTo>
                    <a:pt x="29" y="387"/>
                  </a:lnTo>
                  <a:lnTo>
                    <a:pt x="33" y="386"/>
                  </a:lnTo>
                  <a:lnTo>
                    <a:pt x="37" y="38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FFD8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26" name="Freeform 219"/>
            <p:cNvSpPr>
              <a:spLocks/>
            </p:cNvSpPr>
            <p:nvPr/>
          </p:nvSpPr>
          <p:spPr bwMode="auto">
            <a:xfrm>
              <a:off x="4870" y="1655"/>
              <a:ext cx="37" cy="389"/>
            </a:xfrm>
            <a:custGeom>
              <a:avLst/>
              <a:gdLst>
                <a:gd name="T0" fmla="*/ 0 w 37"/>
                <a:gd name="T1" fmla="*/ 389 h 389"/>
                <a:gd name="T2" fmla="*/ 5 w 37"/>
                <a:gd name="T3" fmla="*/ 388 h 389"/>
                <a:gd name="T4" fmla="*/ 10 w 37"/>
                <a:gd name="T5" fmla="*/ 387 h 389"/>
                <a:gd name="T6" fmla="*/ 15 w 37"/>
                <a:gd name="T7" fmla="*/ 386 h 389"/>
                <a:gd name="T8" fmla="*/ 19 w 37"/>
                <a:gd name="T9" fmla="*/ 385 h 389"/>
                <a:gd name="T10" fmla="*/ 24 w 37"/>
                <a:gd name="T11" fmla="*/ 384 h 389"/>
                <a:gd name="T12" fmla="*/ 29 w 37"/>
                <a:gd name="T13" fmla="*/ 384 h 389"/>
                <a:gd name="T14" fmla="*/ 32 w 37"/>
                <a:gd name="T15" fmla="*/ 382 h 389"/>
                <a:gd name="T16" fmla="*/ 37 w 37"/>
                <a:gd name="T17" fmla="*/ 381 h 389"/>
                <a:gd name="T18" fmla="*/ 37 w 37"/>
                <a:gd name="T19" fmla="*/ 0 h 389"/>
                <a:gd name="T20" fmla="*/ 0 w 37"/>
                <a:gd name="T21" fmla="*/ 0 h 389"/>
                <a:gd name="T22" fmla="*/ 0 w 37"/>
                <a:gd name="T23" fmla="*/ 389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9"/>
                <a:gd name="T38" fmla="*/ 37 w 37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9">
                  <a:moveTo>
                    <a:pt x="0" y="389"/>
                  </a:moveTo>
                  <a:lnTo>
                    <a:pt x="5" y="388"/>
                  </a:lnTo>
                  <a:lnTo>
                    <a:pt x="10" y="387"/>
                  </a:lnTo>
                  <a:lnTo>
                    <a:pt x="15" y="386"/>
                  </a:lnTo>
                  <a:lnTo>
                    <a:pt x="19" y="385"/>
                  </a:lnTo>
                  <a:lnTo>
                    <a:pt x="24" y="384"/>
                  </a:lnTo>
                  <a:lnTo>
                    <a:pt x="29" y="384"/>
                  </a:lnTo>
                  <a:lnTo>
                    <a:pt x="32" y="382"/>
                  </a:lnTo>
                  <a:lnTo>
                    <a:pt x="37" y="38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FFD3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27" name="Freeform 220"/>
            <p:cNvSpPr>
              <a:spLocks/>
            </p:cNvSpPr>
            <p:nvPr/>
          </p:nvSpPr>
          <p:spPr bwMode="auto">
            <a:xfrm>
              <a:off x="4888" y="1655"/>
              <a:ext cx="37" cy="386"/>
            </a:xfrm>
            <a:custGeom>
              <a:avLst/>
              <a:gdLst>
                <a:gd name="T0" fmla="*/ 0 w 37"/>
                <a:gd name="T1" fmla="*/ 386 h 386"/>
                <a:gd name="T2" fmla="*/ 6 w 37"/>
                <a:gd name="T3" fmla="*/ 384 h 386"/>
                <a:gd name="T4" fmla="*/ 11 w 37"/>
                <a:gd name="T5" fmla="*/ 384 h 386"/>
                <a:gd name="T6" fmla="*/ 16 w 37"/>
                <a:gd name="T7" fmla="*/ 382 h 386"/>
                <a:gd name="T8" fmla="*/ 21 w 37"/>
                <a:gd name="T9" fmla="*/ 381 h 386"/>
                <a:gd name="T10" fmla="*/ 25 w 37"/>
                <a:gd name="T11" fmla="*/ 380 h 386"/>
                <a:gd name="T12" fmla="*/ 30 w 37"/>
                <a:gd name="T13" fmla="*/ 378 h 386"/>
                <a:gd name="T14" fmla="*/ 33 w 37"/>
                <a:gd name="T15" fmla="*/ 377 h 386"/>
                <a:gd name="T16" fmla="*/ 37 w 37"/>
                <a:gd name="T17" fmla="*/ 376 h 386"/>
                <a:gd name="T18" fmla="*/ 37 w 37"/>
                <a:gd name="T19" fmla="*/ 0 h 386"/>
                <a:gd name="T20" fmla="*/ 0 w 37"/>
                <a:gd name="T21" fmla="*/ 0 h 386"/>
                <a:gd name="T22" fmla="*/ 0 w 37"/>
                <a:gd name="T23" fmla="*/ 386 h 3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6"/>
                <a:gd name="T38" fmla="*/ 37 w 37"/>
                <a:gd name="T39" fmla="*/ 386 h 3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6">
                  <a:moveTo>
                    <a:pt x="0" y="386"/>
                  </a:moveTo>
                  <a:lnTo>
                    <a:pt x="6" y="384"/>
                  </a:lnTo>
                  <a:lnTo>
                    <a:pt x="11" y="384"/>
                  </a:lnTo>
                  <a:lnTo>
                    <a:pt x="16" y="382"/>
                  </a:lnTo>
                  <a:lnTo>
                    <a:pt x="21" y="381"/>
                  </a:lnTo>
                  <a:lnTo>
                    <a:pt x="25" y="380"/>
                  </a:lnTo>
                  <a:lnTo>
                    <a:pt x="30" y="378"/>
                  </a:lnTo>
                  <a:lnTo>
                    <a:pt x="33" y="377"/>
                  </a:lnTo>
                  <a:lnTo>
                    <a:pt x="37" y="37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rgbClr val="FFC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28" name="Freeform 221"/>
            <p:cNvSpPr>
              <a:spLocks/>
            </p:cNvSpPr>
            <p:nvPr/>
          </p:nvSpPr>
          <p:spPr bwMode="auto">
            <a:xfrm>
              <a:off x="4907" y="1655"/>
              <a:ext cx="36" cy="381"/>
            </a:xfrm>
            <a:custGeom>
              <a:avLst/>
              <a:gdLst>
                <a:gd name="T0" fmla="*/ 0 w 36"/>
                <a:gd name="T1" fmla="*/ 381 h 381"/>
                <a:gd name="T2" fmla="*/ 8 w 36"/>
                <a:gd name="T3" fmla="*/ 379 h 381"/>
                <a:gd name="T4" fmla="*/ 15 w 36"/>
                <a:gd name="T5" fmla="*/ 377 h 381"/>
                <a:gd name="T6" fmla="*/ 22 w 36"/>
                <a:gd name="T7" fmla="*/ 374 h 381"/>
                <a:gd name="T8" fmla="*/ 27 w 36"/>
                <a:gd name="T9" fmla="*/ 371 h 381"/>
                <a:gd name="T10" fmla="*/ 31 w 36"/>
                <a:gd name="T11" fmla="*/ 369 h 381"/>
                <a:gd name="T12" fmla="*/ 34 w 36"/>
                <a:gd name="T13" fmla="*/ 366 h 381"/>
                <a:gd name="T14" fmla="*/ 36 w 36"/>
                <a:gd name="T15" fmla="*/ 363 h 381"/>
                <a:gd name="T16" fmla="*/ 36 w 36"/>
                <a:gd name="T17" fmla="*/ 361 h 381"/>
                <a:gd name="T18" fmla="*/ 36 w 36"/>
                <a:gd name="T19" fmla="*/ 0 h 381"/>
                <a:gd name="T20" fmla="*/ 0 w 36"/>
                <a:gd name="T21" fmla="*/ 0 h 381"/>
                <a:gd name="T22" fmla="*/ 0 w 36"/>
                <a:gd name="T23" fmla="*/ 381 h 3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81"/>
                <a:gd name="T38" fmla="*/ 36 w 36"/>
                <a:gd name="T39" fmla="*/ 381 h 3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81">
                  <a:moveTo>
                    <a:pt x="0" y="381"/>
                  </a:moveTo>
                  <a:lnTo>
                    <a:pt x="8" y="379"/>
                  </a:lnTo>
                  <a:lnTo>
                    <a:pt x="15" y="377"/>
                  </a:lnTo>
                  <a:lnTo>
                    <a:pt x="22" y="374"/>
                  </a:lnTo>
                  <a:lnTo>
                    <a:pt x="27" y="371"/>
                  </a:lnTo>
                  <a:lnTo>
                    <a:pt x="31" y="369"/>
                  </a:lnTo>
                  <a:lnTo>
                    <a:pt x="34" y="366"/>
                  </a:lnTo>
                  <a:lnTo>
                    <a:pt x="36" y="363"/>
                  </a:lnTo>
                  <a:lnTo>
                    <a:pt x="36" y="36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FFC9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29" name="Freeform 222"/>
            <p:cNvSpPr>
              <a:spLocks/>
            </p:cNvSpPr>
            <p:nvPr/>
          </p:nvSpPr>
          <p:spPr bwMode="auto">
            <a:xfrm>
              <a:off x="4686" y="1655"/>
              <a:ext cx="37" cy="402"/>
            </a:xfrm>
            <a:custGeom>
              <a:avLst/>
              <a:gdLst>
                <a:gd name="T0" fmla="*/ 0 w 37"/>
                <a:gd name="T1" fmla="*/ 402 h 402"/>
                <a:gd name="T2" fmla="*/ 5 w 37"/>
                <a:gd name="T3" fmla="*/ 402 h 402"/>
                <a:gd name="T4" fmla="*/ 10 w 37"/>
                <a:gd name="T5" fmla="*/ 402 h 402"/>
                <a:gd name="T6" fmla="*/ 14 w 37"/>
                <a:gd name="T7" fmla="*/ 402 h 402"/>
                <a:gd name="T8" fmla="*/ 19 w 37"/>
                <a:gd name="T9" fmla="*/ 402 h 402"/>
                <a:gd name="T10" fmla="*/ 24 w 37"/>
                <a:gd name="T11" fmla="*/ 402 h 402"/>
                <a:gd name="T12" fmla="*/ 29 w 37"/>
                <a:gd name="T13" fmla="*/ 402 h 402"/>
                <a:gd name="T14" fmla="*/ 33 w 37"/>
                <a:gd name="T15" fmla="*/ 401 h 402"/>
                <a:gd name="T16" fmla="*/ 37 w 37"/>
                <a:gd name="T17" fmla="*/ 401 h 402"/>
                <a:gd name="T18" fmla="*/ 37 w 37"/>
                <a:gd name="T19" fmla="*/ 0 h 402"/>
                <a:gd name="T20" fmla="*/ 0 w 37"/>
                <a:gd name="T21" fmla="*/ 0 h 402"/>
                <a:gd name="T22" fmla="*/ 0 w 37"/>
                <a:gd name="T23" fmla="*/ 402 h 4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2"/>
                <a:gd name="T38" fmla="*/ 37 w 37"/>
                <a:gd name="T39" fmla="*/ 402 h 4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2">
                  <a:moveTo>
                    <a:pt x="0" y="402"/>
                  </a:moveTo>
                  <a:lnTo>
                    <a:pt x="5" y="402"/>
                  </a:lnTo>
                  <a:lnTo>
                    <a:pt x="10" y="402"/>
                  </a:lnTo>
                  <a:lnTo>
                    <a:pt x="14" y="402"/>
                  </a:lnTo>
                  <a:lnTo>
                    <a:pt x="19" y="402"/>
                  </a:lnTo>
                  <a:lnTo>
                    <a:pt x="24" y="402"/>
                  </a:lnTo>
                  <a:lnTo>
                    <a:pt x="29" y="402"/>
                  </a:lnTo>
                  <a:lnTo>
                    <a:pt x="33" y="401"/>
                  </a:lnTo>
                  <a:lnTo>
                    <a:pt x="37" y="40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30" name="Freeform 223"/>
            <p:cNvSpPr>
              <a:spLocks/>
            </p:cNvSpPr>
            <p:nvPr/>
          </p:nvSpPr>
          <p:spPr bwMode="auto">
            <a:xfrm>
              <a:off x="4668" y="1655"/>
              <a:ext cx="37" cy="402"/>
            </a:xfrm>
            <a:custGeom>
              <a:avLst/>
              <a:gdLst>
                <a:gd name="T0" fmla="*/ 0 w 37"/>
                <a:gd name="T1" fmla="*/ 402 h 402"/>
                <a:gd name="T2" fmla="*/ 4 w 37"/>
                <a:gd name="T3" fmla="*/ 402 h 402"/>
                <a:gd name="T4" fmla="*/ 7 w 37"/>
                <a:gd name="T5" fmla="*/ 402 h 402"/>
                <a:gd name="T6" fmla="*/ 10 w 37"/>
                <a:gd name="T7" fmla="*/ 402 h 402"/>
                <a:gd name="T8" fmla="*/ 14 w 37"/>
                <a:gd name="T9" fmla="*/ 402 h 402"/>
                <a:gd name="T10" fmla="*/ 17 w 37"/>
                <a:gd name="T11" fmla="*/ 402 h 402"/>
                <a:gd name="T12" fmla="*/ 20 w 37"/>
                <a:gd name="T13" fmla="*/ 402 h 402"/>
                <a:gd name="T14" fmla="*/ 23 w 37"/>
                <a:gd name="T15" fmla="*/ 402 h 402"/>
                <a:gd name="T16" fmla="*/ 25 w 37"/>
                <a:gd name="T17" fmla="*/ 402 h 402"/>
                <a:gd name="T18" fmla="*/ 28 w 37"/>
                <a:gd name="T19" fmla="*/ 402 h 402"/>
                <a:gd name="T20" fmla="*/ 31 w 37"/>
                <a:gd name="T21" fmla="*/ 402 h 402"/>
                <a:gd name="T22" fmla="*/ 34 w 37"/>
                <a:gd name="T23" fmla="*/ 402 h 402"/>
                <a:gd name="T24" fmla="*/ 37 w 37"/>
                <a:gd name="T25" fmla="*/ 402 h 402"/>
                <a:gd name="T26" fmla="*/ 37 w 37"/>
                <a:gd name="T27" fmla="*/ 0 h 402"/>
                <a:gd name="T28" fmla="*/ 0 w 37"/>
                <a:gd name="T29" fmla="*/ 0 h 402"/>
                <a:gd name="T30" fmla="*/ 0 w 37"/>
                <a:gd name="T31" fmla="*/ 402 h 4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402"/>
                <a:gd name="T50" fmla="*/ 37 w 37"/>
                <a:gd name="T51" fmla="*/ 402 h 4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402">
                  <a:moveTo>
                    <a:pt x="0" y="402"/>
                  </a:moveTo>
                  <a:lnTo>
                    <a:pt x="4" y="402"/>
                  </a:lnTo>
                  <a:lnTo>
                    <a:pt x="7" y="402"/>
                  </a:lnTo>
                  <a:lnTo>
                    <a:pt x="10" y="402"/>
                  </a:lnTo>
                  <a:lnTo>
                    <a:pt x="14" y="402"/>
                  </a:lnTo>
                  <a:lnTo>
                    <a:pt x="17" y="402"/>
                  </a:lnTo>
                  <a:lnTo>
                    <a:pt x="20" y="402"/>
                  </a:lnTo>
                  <a:lnTo>
                    <a:pt x="23" y="402"/>
                  </a:lnTo>
                  <a:lnTo>
                    <a:pt x="25" y="402"/>
                  </a:lnTo>
                  <a:lnTo>
                    <a:pt x="28" y="402"/>
                  </a:lnTo>
                  <a:lnTo>
                    <a:pt x="31" y="402"/>
                  </a:lnTo>
                  <a:lnTo>
                    <a:pt x="34" y="402"/>
                  </a:lnTo>
                  <a:lnTo>
                    <a:pt x="37" y="40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FFF7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31" name="Freeform 224"/>
            <p:cNvSpPr>
              <a:spLocks/>
            </p:cNvSpPr>
            <p:nvPr/>
          </p:nvSpPr>
          <p:spPr bwMode="auto">
            <a:xfrm>
              <a:off x="4649" y="1655"/>
              <a:ext cx="37" cy="402"/>
            </a:xfrm>
            <a:custGeom>
              <a:avLst/>
              <a:gdLst>
                <a:gd name="T0" fmla="*/ 0 w 37"/>
                <a:gd name="T1" fmla="*/ 401 h 402"/>
                <a:gd name="T2" fmla="*/ 4 w 37"/>
                <a:gd name="T3" fmla="*/ 401 h 402"/>
                <a:gd name="T4" fmla="*/ 9 w 37"/>
                <a:gd name="T5" fmla="*/ 402 h 402"/>
                <a:gd name="T6" fmla="*/ 12 w 37"/>
                <a:gd name="T7" fmla="*/ 402 h 402"/>
                <a:gd name="T8" fmla="*/ 16 w 37"/>
                <a:gd name="T9" fmla="*/ 402 h 402"/>
                <a:gd name="T10" fmla="*/ 21 w 37"/>
                <a:gd name="T11" fmla="*/ 402 h 402"/>
                <a:gd name="T12" fmla="*/ 24 w 37"/>
                <a:gd name="T13" fmla="*/ 402 h 402"/>
                <a:gd name="T14" fmla="*/ 29 w 37"/>
                <a:gd name="T15" fmla="*/ 402 h 402"/>
                <a:gd name="T16" fmla="*/ 33 w 37"/>
                <a:gd name="T17" fmla="*/ 402 h 402"/>
                <a:gd name="T18" fmla="*/ 34 w 37"/>
                <a:gd name="T19" fmla="*/ 402 h 402"/>
                <a:gd name="T20" fmla="*/ 35 w 37"/>
                <a:gd name="T21" fmla="*/ 402 h 402"/>
                <a:gd name="T22" fmla="*/ 36 w 37"/>
                <a:gd name="T23" fmla="*/ 402 h 402"/>
                <a:gd name="T24" fmla="*/ 37 w 37"/>
                <a:gd name="T25" fmla="*/ 402 h 402"/>
                <a:gd name="T26" fmla="*/ 37 w 37"/>
                <a:gd name="T27" fmla="*/ 0 h 402"/>
                <a:gd name="T28" fmla="*/ 0 w 37"/>
                <a:gd name="T29" fmla="*/ 0 h 402"/>
                <a:gd name="T30" fmla="*/ 0 w 37"/>
                <a:gd name="T31" fmla="*/ 401 h 4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402"/>
                <a:gd name="T50" fmla="*/ 37 w 37"/>
                <a:gd name="T51" fmla="*/ 402 h 4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402">
                  <a:moveTo>
                    <a:pt x="0" y="401"/>
                  </a:moveTo>
                  <a:lnTo>
                    <a:pt x="4" y="401"/>
                  </a:lnTo>
                  <a:lnTo>
                    <a:pt x="9" y="402"/>
                  </a:lnTo>
                  <a:lnTo>
                    <a:pt x="12" y="402"/>
                  </a:lnTo>
                  <a:lnTo>
                    <a:pt x="16" y="402"/>
                  </a:lnTo>
                  <a:lnTo>
                    <a:pt x="21" y="402"/>
                  </a:lnTo>
                  <a:lnTo>
                    <a:pt x="24" y="402"/>
                  </a:lnTo>
                  <a:lnTo>
                    <a:pt x="29" y="402"/>
                  </a:lnTo>
                  <a:lnTo>
                    <a:pt x="33" y="402"/>
                  </a:lnTo>
                  <a:lnTo>
                    <a:pt x="34" y="402"/>
                  </a:lnTo>
                  <a:lnTo>
                    <a:pt x="35" y="402"/>
                  </a:lnTo>
                  <a:lnTo>
                    <a:pt x="36" y="402"/>
                  </a:lnTo>
                  <a:lnTo>
                    <a:pt x="37" y="40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FFF4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32" name="Freeform 225"/>
            <p:cNvSpPr>
              <a:spLocks/>
            </p:cNvSpPr>
            <p:nvPr/>
          </p:nvSpPr>
          <p:spPr bwMode="auto">
            <a:xfrm>
              <a:off x="4631" y="1655"/>
              <a:ext cx="37" cy="402"/>
            </a:xfrm>
            <a:custGeom>
              <a:avLst/>
              <a:gdLst>
                <a:gd name="T0" fmla="*/ 0 w 37"/>
                <a:gd name="T1" fmla="*/ 401 h 402"/>
                <a:gd name="T2" fmla="*/ 5 w 37"/>
                <a:gd name="T3" fmla="*/ 401 h 402"/>
                <a:gd name="T4" fmla="*/ 9 w 37"/>
                <a:gd name="T5" fmla="*/ 401 h 402"/>
                <a:gd name="T6" fmla="*/ 14 w 37"/>
                <a:gd name="T7" fmla="*/ 401 h 402"/>
                <a:gd name="T8" fmla="*/ 18 w 37"/>
                <a:gd name="T9" fmla="*/ 401 h 402"/>
                <a:gd name="T10" fmla="*/ 23 w 37"/>
                <a:gd name="T11" fmla="*/ 402 h 402"/>
                <a:gd name="T12" fmla="*/ 28 w 37"/>
                <a:gd name="T13" fmla="*/ 402 h 402"/>
                <a:gd name="T14" fmla="*/ 33 w 37"/>
                <a:gd name="T15" fmla="*/ 402 h 402"/>
                <a:gd name="T16" fmla="*/ 37 w 37"/>
                <a:gd name="T17" fmla="*/ 402 h 402"/>
                <a:gd name="T18" fmla="*/ 37 w 37"/>
                <a:gd name="T19" fmla="*/ 0 h 402"/>
                <a:gd name="T20" fmla="*/ 0 w 37"/>
                <a:gd name="T21" fmla="*/ 0 h 402"/>
                <a:gd name="T22" fmla="*/ 0 w 37"/>
                <a:gd name="T23" fmla="*/ 401 h 4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2"/>
                <a:gd name="T38" fmla="*/ 37 w 37"/>
                <a:gd name="T39" fmla="*/ 402 h 4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2">
                  <a:moveTo>
                    <a:pt x="0" y="401"/>
                  </a:moveTo>
                  <a:lnTo>
                    <a:pt x="5" y="401"/>
                  </a:lnTo>
                  <a:lnTo>
                    <a:pt x="9" y="401"/>
                  </a:lnTo>
                  <a:lnTo>
                    <a:pt x="14" y="401"/>
                  </a:lnTo>
                  <a:lnTo>
                    <a:pt x="18" y="401"/>
                  </a:lnTo>
                  <a:lnTo>
                    <a:pt x="23" y="402"/>
                  </a:lnTo>
                  <a:lnTo>
                    <a:pt x="28" y="402"/>
                  </a:lnTo>
                  <a:lnTo>
                    <a:pt x="33" y="402"/>
                  </a:lnTo>
                  <a:lnTo>
                    <a:pt x="37" y="40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FFE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33" name="Freeform 226"/>
            <p:cNvSpPr>
              <a:spLocks/>
            </p:cNvSpPr>
            <p:nvPr/>
          </p:nvSpPr>
          <p:spPr bwMode="auto">
            <a:xfrm>
              <a:off x="4613" y="1655"/>
              <a:ext cx="36" cy="401"/>
            </a:xfrm>
            <a:custGeom>
              <a:avLst/>
              <a:gdLst>
                <a:gd name="T0" fmla="*/ 0 w 36"/>
                <a:gd name="T1" fmla="*/ 400 h 401"/>
                <a:gd name="T2" fmla="*/ 4 w 36"/>
                <a:gd name="T3" fmla="*/ 400 h 401"/>
                <a:gd name="T4" fmla="*/ 8 w 36"/>
                <a:gd name="T5" fmla="*/ 401 h 401"/>
                <a:gd name="T6" fmla="*/ 13 w 36"/>
                <a:gd name="T7" fmla="*/ 401 h 401"/>
                <a:gd name="T8" fmla="*/ 18 w 36"/>
                <a:gd name="T9" fmla="*/ 401 h 401"/>
                <a:gd name="T10" fmla="*/ 22 w 36"/>
                <a:gd name="T11" fmla="*/ 401 h 401"/>
                <a:gd name="T12" fmla="*/ 27 w 36"/>
                <a:gd name="T13" fmla="*/ 401 h 401"/>
                <a:gd name="T14" fmla="*/ 32 w 36"/>
                <a:gd name="T15" fmla="*/ 401 h 401"/>
                <a:gd name="T16" fmla="*/ 36 w 36"/>
                <a:gd name="T17" fmla="*/ 401 h 401"/>
                <a:gd name="T18" fmla="*/ 36 w 36"/>
                <a:gd name="T19" fmla="*/ 0 h 401"/>
                <a:gd name="T20" fmla="*/ 0 w 36"/>
                <a:gd name="T21" fmla="*/ 0 h 401"/>
                <a:gd name="T22" fmla="*/ 0 w 36"/>
                <a:gd name="T23" fmla="*/ 400 h 4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401"/>
                <a:gd name="T38" fmla="*/ 36 w 36"/>
                <a:gd name="T39" fmla="*/ 401 h 4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401">
                  <a:moveTo>
                    <a:pt x="0" y="400"/>
                  </a:moveTo>
                  <a:lnTo>
                    <a:pt x="4" y="400"/>
                  </a:lnTo>
                  <a:lnTo>
                    <a:pt x="8" y="401"/>
                  </a:lnTo>
                  <a:lnTo>
                    <a:pt x="13" y="401"/>
                  </a:lnTo>
                  <a:lnTo>
                    <a:pt x="18" y="401"/>
                  </a:lnTo>
                  <a:lnTo>
                    <a:pt x="22" y="401"/>
                  </a:lnTo>
                  <a:lnTo>
                    <a:pt x="27" y="401"/>
                  </a:lnTo>
                  <a:lnTo>
                    <a:pt x="32" y="401"/>
                  </a:lnTo>
                  <a:lnTo>
                    <a:pt x="36" y="40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ED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34" name="Freeform 227"/>
            <p:cNvSpPr>
              <a:spLocks/>
            </p:cNvSpPr>
            <p:nvPr/>
          </p:nvSpPr>
          <p:spPr bwMode="auto">
            <a:xfrm>
              <a:off x="4594" y="1655"/>
              <a:ext cx="37" cy="401"/>
            </a:xfrm>
            <a:custGeom>
              <a:avLst/>
              <a:gdLst>
                <a:gd name="T0" fmla="*/ 0 w 37"/>
                <a:gd name="T1" fmla="*/ 399 h 401"/>
                <a:gd name="T2" fmla="*/ 5 w 37"/>
                <a:gd name="T3" fmla="*/ 399 h 401"/>
                <a:gd name="T4" fmla="*/ 9 w 37"/>
                <a:gd name="T5" fmla="*/ 399 h 401"/>
                <a:gd name="T6" fmla="*/ 14 w 37"/>
                <a:gd name="T7" fmla="*/ 400 h 401"/>
                <a:gd name="T8" fmla="*/ 18 w 37"/>
                <a:gd name="T9" fmla="*/ 400 h 401"/>
                <a:gd name="T10" fmla="*/ 23 w 37"/>
                <a:gd name="T11" fmla="*/ 400 h 401"/>
                <a:gd name="T12" fmla="*/ 27 w 37"/>
                <a:gd name="T13" fmla="*/ 400 h 401"/>
                <a:gd name="T14" fmla="*/ 32 w 37"/>
                <a:gd name="T15" fmla="*/ 401 h 401"/>
                <a:gd name="T16" fmla="*/ 37 w 37"/>
                <a:gd name="T17" fmla="*/ 401 h 401"/>
                <a:gd name="T18" fmla="*/ 37 w 37"/>
                <a:gd name="T19" fmla="*/ 0 h 401"/>
                <a:gd name="T20" fmla="*/ 0 w 37"/>
                <a:gd name="T21" fmla="*/ 0 h 401"/>
                <a:gd name="T22" fmla="*/ 0 w 37"/>
                <a:gd name="T23" fmla="*/ 399 h 4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401"/>
                <a:gd name="T38" fmla="*/ 37 w 37"/>
                <a:gd name="T39" fmla="*/ 401 h 4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401">
                  <a:moveTo>
                    <a:pt x="0" y="399"/>
                  </a:moveTo>
                  <a:lnTo>
                    <a:pt x="5" y="399"/>
                  </a:lnTo>
                  <a:lnTo>
                    <a:pt x="9" y="399"/>
                  </a:lnTo>
                  <a:lnTo>
                    <a:pt x="14" y="400"/>
                  </a:lnTo>
                  <a:lnTo>
                    <a:pt x="18" y="400"/>
                  </a:lnTo>
                  <a:lnTo>
                    <a:pt x="23" y="400"/>
                  </a:lnTo>
                  <a:lnTo>
                    <a:pt x="27" y="400"/>
                  </a:lnTo>
                  <a:lnTo>
                    <a:pt x="32" y="401"/>
                  </a:lnTo>
                  <a:lnTo>
                    <a:pt x="37" y="40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35" name="Freeform 228"/>
            <p:cNvSpPr>
              <a:spLocks/>
            </p:cNvSpPr>
            <p:nvPr/>
          </p:nvSpPr>
          <p:spPr bwMode="auto">
            <a:xfrm>
              <a:off x="4575" y="1655"/>
              <a:ext cx="38" cy="400"/>
            </a:xfrm>
            <a:custGeom>
              <a:avLst/>
              <a:gdLst>
                <a:gd name="T0" fmla="*/ 0 w 38"/>
                <a:gd name="T1" fmla="*/ 398 h 400"/>
                <a:gd name="T2" fmla="*/ 5 w 38"/>
                <a:gd name="T3" fmla="*/ 399 h 400"/>
                <a:gd name="T4" fmla="*/ 10 w 38"/>
                <a:gd name="T5" fmla="*/ 399 h 400"/>
                <a:gd name="T6" fmla="*/ 14 w 38"/>
                <a:gd name="T7" fmla="*/ 399 h 400"/>
                <a:gd name="T8" fmla="*/ 19 w 38"/>
                <a:gd name="T9" fmla="*/ 399 h 400"/>
                <a:gd name="T10" fmla="*/ 24 w 38"/>
                <a:gd name="T11" fmla="*/ 399 h 400"/>
                <a:gd name="T12" fmla="*/ 28 w 38"/>
                <a:gd name="T13" fmla="*/ 400 h 400"/>
                <a:gd name="T14" fmla="*/ 33 w 38"/>
                <a:gd name="T15" fmla="*/ 400 h 400"/>
                <a:gd name="T16" fmla="*/ 38 w 38"/>
                <a:gd name="T17" fmla="*/ 400 h 400"/>
                <a:gd name="T18" fmla="*/ 38 w 38"/>
                <a:gd name="T19" fmla="*/ 0 h 400"/>
                <a:gd name="T20" fmla="*/ 0 w 38"/>
                <a:gd name="T21" fmla="*/ 0 h 400"/>
                <a:gd name="T22" fmla="*/ 0 w 38"/>
                <a:gd name="T23" fmla="*/ 398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400"/>
                <a:gd name="T38" fmla="*/ 38 w 38"/>
                <a:gd name="T39" fmla="*/ 400 h 4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400">
                  <a:moveTo>
                    <a:pt x="0" y="398"/>
                  </a:moveTo>
                  <a:lnTo>
                    <a:pt x="5" y="399"/>
                  </a:lnTo>
                  <a:lnTo>
                    <a:pt x="10" y="399"/>
                  </a:lnTo>
                  <a:lnTo>
                    <a:pt x="14" y="399"/>
                  </a:lnTo>
                  <a:lnTo>
                    <a:pt x="19" y="399"/>
                  </a:lnTo>
                  <a:lnTo>
                    <a:pt x="24" y="399"/>
                  </a:lnTo>
                  <a:lnTo>
                    <a:pt x="28" y="400"/>
                  </a:lnTo>
                  <a:lnTo>
                    <a:pt x="33" y="400"/>
                  </a:lnTo>
                  <a:lnTo>
                    <a:pt x="38" y="40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E8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36" name="Freeform 229"/>
            <p:cNvSpPr>
              <a:spLocks/>
            </p:cNvSpPr>
            <p:nvPr/>
          </p:nvSpPr>
          <p:spPr bwMode="auto">
            <a:xfrm>
              <a:off x="4557" y="1655"/>
              <a:ext cx="37" cy="399"/>
            </a:xfrm>
            <a:custGeom>
              <a:avLst/>
              <a:gdLst>
                <a:gd name="T0" fmla="*/ 0 w 37"/>
                <a:gd name="T1" fmla="*/ 396 h 399"/>
                <a:gd name="T2" fmla="*/ 5 w 37"/>
                <a:gd name="T3" fmla="*/ 397 h 399"/>
                <a:gd name="T4" fmla="*/ 9 w 37"/>
                <a:gd name="T5" fmla="*/ 397 h 399"/>
                <a:gd name="T6" fmla="*/ 14 w 37"/>
                <a:gd name="T7" fmla="*/ 398 h 399"/>
                <a:gd name="T8" fmla="*/ 18 w 37"/>
                <a:gd name="T9" fmla="*/ 398 h 399"/>
                <a:gd name="T10" fmla="*/ 23 w 37"/>
                <a:gd name="T11" fmla="*/ 398 h 399"/>
                <a:gd name="T12" fmla="*/ 28 w 37"/>
                <a:gd name="T13" fmla="*/ 399 h 399"/>
                <a:gd name="T14" fmla="*/ 32 w 37"/>
                <a:gd name="T15" fmla="*/ 399 h 399"/>
                <a:gd name="T16" fmla="*/ 37 w 37"/>
                <a:gd name="T17" fmla="*/ 399 h 399"/>
                <a:gd name="T18" fmla="*/ 37 w 37"/>
                <a:gd name="T19" fmla="*/ 0 h 399"/>
                <a:gd name="T20" fmla="*/ 0 w 37"/>
                <a:gd name="T21" fmla="*/ 0 h 399"/>
                <a:gd name="T22" fmla="*/ 0 w 37"/>
                <a:gd name="T23" fmla="*/ 396 h 3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9"/>
                <a:gd name="T38" fmla="*/ 37 w 37"/>
                <a:gd name="T39" fmla="*/ 399 h 3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9">
                  <a:moveTo>
                    <a:pt x="0" y="396"/>
                  </a:moveTo>
                  <a:lnTo>
                    <a:pt x="5" y="397"/>
                  </a:lnTo>
                  <a:lnTo>
                    <a:pt x="9" y="397"/>
                  </a:lnTo>
                  <a:lnTo>
                    <a:pt x="14" y="398"/>
                  </a:lnTo>
                  <a:lnTo>
                    <a:pt x="18" y="398"/>
                  </a:lnTo>
                  <a:lnTo>
                    <a:pt x="23" y="398"/>
                  </a:lnTo>
                  <a:lnTo>
                    <a:pt x="28" y="399"/>
                  </a:lnTo>
                  <a:lnTo>
                    <a:pt x="32" y="399"/>
                  </a:lnTo>
                  <a:lnTo>
                    <a:pt x="37" y="39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E5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37" name="Freeform 230"/>
            <p:cNvSpPr>
              <a:spLocks/>
            </p:cNvSpPr>
            <p:nvPr/>
          </p:nvSpPr>
          <p:spPr bwMode="auto">
            <a:xfrm>
              <a:off x="4539" y="1655"/>
              <a:ext cx="36" cy="398"/>
            </a:xfrm>
            <a:custGeom>
              <a:avLst/>
              <a:gdLst>
                <a:gd name="T0" fmla="*/ 0 w 36"/>
                <a:gd name="T1" fmla="*/ 395 h 398"/>
                <a:gd name="T2" fmla="*/ 4 w 36"/>
                <a:gd name="T3" fmla="*/ 395 h 398"/>
                <a:gd name="T4" fmla="*/ 8 w 36"/>
                <a:gd name="T5" fmla="*/ 396 h 398"/>
                <a:gd name="T6" fmla="*/ 13 w 36"/>
                <a:gd name="T7" fmla="*/ 396 h 398"/>
                <a:gd name="T8" fmla="*/ 17 w 36"/>
                <a:gd name="T9" fmla="*/ 396 h 398"/>
                <a:gd name="T10" fmla="*/ 22 w 36"/>
                <a:gd name="T11" fmla="*/ 397 h 398"/>
                <a:gd name="T12" fmla="*/ 27 w 36"/>
                <a:gd name="T13" fmla="*/ 397 h 398"/>
                <a:gd name="T14" fmla="*/ 31 w 36"/>
                <a:gd name="T15" fmla="*/ 398 h 398"/>
                <a:gd name="T16" fmla="*/ 36 w 36"/>
                <a:gd name="T17" fmla="*/ 398 h 398"/>
                <a:gd name="T18" fmla="*/ 36 w 36"/>
                <a:gd name="T19" fmla="*/ 0 h 398"/>
                <a:gd name="T20" fmla="*/ 0 w 36"/>
                <a:gd name="T21" fmla="*/ 0 h 398"/>
                <a:gd name="T22" fmla="*/ 0 w 36"/>
                <a:gd name="T23" fmla="*/ 395 h 3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398"/>
                <a:gd name="T38" fmla="*/ 36 w 36"/>
                <a:gd name="T39" fmla="*/ 398 h 39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398">
                  <a:moveTo>
                    <a:pt x="0" y="395"/>
                  </a:moveTo>
                  <a:lnTo>
                    <a:pt x="4" y="395"/>
                  </a:lnTo>
                  <a:lnTo>
                    <a:pt x="8" y="396"/>
                  </a:lnTo>
                  <a:lnTo>
                    <a:pt x="13" y="396"/>
                  </a:lnTo>
                  <a:lnTo>
                    <a:pt x="17" y="396"/>
                  </a:lnTo>
                  <a:lnTo>
                    <a:pt x="22" y="397"/>
                  </a:lnTo>
                  <a:lnTo>
                    <a:pt x="27" y="397"/>
                  </a:lnTo>
                  <a:lnTo>
                    <a:pt x="31" y="398"/>
                  </a:lnTo>
                  <a:lnTo>
                    <a:pt x="36" y="398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E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38" name="Freeform 231"/>
            <p:cNvSpPr>
              <a:spLocks/>
            </p:cNvSpPr>
            <p:nvPr/>
          </p:nvSpPr>
          <p:spPr bwMode="auto">
            <a:xfrm>
              <a:off x="4520" y="1655"/>
              <a:ext cx="37" cy="396"/>
            </a:xfrm>
            <a:custGeom>
              <a:avLst/>
              <a:gdLst>
                <a:gd name="T0" fmla="*/ 0 w 37"/>
                <a:gd name="T1" fmla="*/ 393 h 396"/>
                <a:gd name="T2" fmla="*/ 4 w 37"/>
                <a:gd name="T3" fmla="*/ 393 h 396"/>
                <a:gd name="T4" fmla="*/ 9 w 37"/>
                <a:gd name="T5" fmla="*/ 394 h 396"/>
                <a:gd name="T6" fmla="*/ 14 w 37"/>
                <a:gd name="T7" fmla="*/ 395 h 396"/>
                <a:gd name="T8" fmla="*/ 18 w 37"/>
                <a:gd name="T9" fmla="*/ 395 h 396"/>
                <a:gd name="T10" fmla="*/ 23 w 37"/>
                <a:gd name="T11" fmla="*/ 395 h 396"/>
                <a:gd name="T12" fmla="*/ 27 w 37"/>
                <a:gd name="T13" fmla="*/ 396 h 396"/>
                <a:gd name="T14" fmla="*/ 32 w 37"/>
                <a:gd name="T15" fmla="*/ 396 h 396"/>
                <a:gd name="T16" fmla="*/ 37 w 37"/>
                <a:gd name="T17" fmla="*/ 396 h 396"/>
                <a:gd name="T18" fmla="*/ 37 w 37"/>
                <a:gd name="T19" fmla="*/ 0 h 396"/>
                <a:gd name="T20" fmla="*/ 0 w 37"/>
                <a:gd name="T21" fmla="*/ 0 h 396"/>
                <a:gd name="T22" fmla="*/ 0 w 37"/>
                <a:gd name="T23" fmla="*/ 393 h 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6"/>
                <a:gd name="T38" fmla="*/ 37 w 37"/>
                <a:gd name="T39" fmla="*/ 396 h 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6">
                  <a:moveTo>
                    <a:pt x="0" y="393"/>
                  </a:moveTo>
                  <a:lnTo>
                    <a:pt x="4" y="393"/>
                  </a:lnTo>
                  <a:lnTo>
                    <a:pt x="9" y="394"/>
                  </a:lnTo>
                  <a:lnTo>
                    <a:pt x="14" y="395"/>
                  </a:lnTo>
                  <a:lnTo>
                    <a:pt x="18" y="395"/>
                  </a:lnTo>
                  <a:lnTo>
                    <a:pt x="23" y="395"/>
                  </a:lnTo>
                  <a:lnTo>
                    <a:pt x="27" y="396"/>
                  </a:lnTo>
                  <a:lnTo>
                    <a:pt x="32" y="396"/>
                  </a:lnTo>
                  <a:lnTo>
                    <a:pt x="37" y="39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FDD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39" name="Freeform 232"/>
            <p:cNvSpPr>
              <a:spLocks/>
            </p:cNvSpPr>
            <p:nvPr/>
          </p:nvSpPr>
          <p:spPr bwMode="auto">
            <a:xfrm>
              <a:off x="4502" y="1655"/>
              <a:ext cx="37" cy="395"/>
            </a:xfrm>
            <a:custGeom>
              <a:avLst/>
              <a:gdLst>
                <a:gd name="T0" fmla="*/ 0 w 37"/>
                <a:gd name="T1" fmla="*/ 390 h 395"/>
                <a:gd name="T2" fmla="*/ 4 w 37"/>
                <a:gd name="T3" fmla="*/ 391 h 395"/>
                <a:gd name="T4" fmla="*/ 8 w 37"/>
                <a:gd name="T5" fmla="*/ 392 h 395"/>
                <a:gd name="T6" fmla="*/ 13 w 37"/>
                <a:gd name="T7" fmla="*/ 392 h 395"/>
                <a:gd name="T8" fmla="*/ 18 w 37"/>
                <a:gd name="T9" fmla="*/ 393 h 395"/>
                <a:gd name="T10" fmla="*/ 22 w 37"/>
                <a:gd name="T11" fmla="*/ 393 h 395"/>
                <a:gd name="T12" fmla="*/ 27 w 37"/>
                <a:gd name="T13" fmla="*/ 394 h 395"/>
                <a:gd name="T14" fmla="*/ 32 w 37"/>
                <a:gd name="T15" fmla="*/ 395 h 395"/>
                <a:gd name="T16" fmla="*/ 37 w 37"/>
                <a:gd name="T17" fmla="*/ 395 h 395"/>
                <a:gd name="T18" fmla="*/ 37 w 37"/>
                <a:gd name="T19" fmla="*/ 0 h 395"/>
                <a:gd name="T20" fmla="*/ 0 w 37"/>
                <a:gd name="T21" fmla="*/ 0 h 395"/>
                <a:gd name="T22" fmla="*/ 0 w 37"/>
                <a:gd name="T23" fmla="*/ 390 h 3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5"/>
                <a:gd name="T38" fmla="*/ 37 w 37"/>
                <a:gd name="T39" fmla="*/ 395 h 3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5">
                  <a:moveTo>
                    <a:pt x="0" y="390"/>
                  </a:moveTo>
                  <a:lnTo>
                    <a:pt x="4" y="391"/>
                  </a:lnTo>
                  <a:lnTo>
                    <a:pt x="8" y="392"/>
                  </a:lnTo>
                  <a:lnTo>
                    <a:pt x="13" y="392"/>
                  </a:lnTo>
                  <a:lnTo>
                    <a:pt x="18" y="393"/>
                  </a:lnTo>
                  <a:lnTo>
                    <a:pt x="22" y="393"/>
                  </a:lnTo>
                  <a:lnTo>
                    <a:pt x="27" y="394"/>
                  </a:lnTo>
                  <a:lnTo>
                    <a:pt x="32" y="395"/>
                  </a:lnTo>
                  <a:lnTo>
                    <a:pt x="37" y="395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D8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40" name="Freeform 233"/>
            <p:cNvSpPr>
              <a:spLocks/>
            </p:cNvSpPr>
            <p:nvPr/>
          </p:nvSpPr>
          <p:spPr bwMode="auto">
            <a:xfrm>
              <a:off x="4483" y="1655"/>
              <a:ext cx="37" cy="393"/>
            </a:xfrm>
            <a:custGeom>
              <a:avLst/>
              <a:gdLst>
                <a:gd name="T0" fmla="*/ 0 w 37"/>
                <a:gd name="T1" fmla="*/ 387 h 393"/>
                <a:gd name="T2" fmla="*/ 5 w 37"/>
                <a:gd name="T3" fmla="*/ 388 h 393"/>
                <a:gd name="T4" fmla="*/ 9 w 37"/>
                <a:gd name="T5" fmla="*/ 389 h 393"/>
                <a:gd name="T6" fmla="*/ 13 w 37"/>
                <a:gd name="T7" fmla="*/ 389 h 393"/>
                <a:gd name="T8" fmla="*/ 18 w 37"/>
                <a:gd name="T9" fmla="*/ 390 h 393"/>
                <a:gd name="T10" fmla="*/ 23 w 37"/>
                <a:gd name="T11" fmla="*/ 391 h 393"/>
                <a:gd name="T12" fmla="*/ 27 w 37"/>
                <a:gd name="T13" fmla="*/ 392 h 393"/>
                <a:gd name="T14" fmla="*/ 32 w 37"/>
                <a:gd name="T15" fmla="*/ 392 h 393"/>
                <a:gd name="T16" fmla="*/ 37 w 37"/>
                <a:gd name="T17" fmla="*/ 393 h 393"/>
                <a:gd name="T18" fmla="*/ 37 w 37"/>
                <a:gd name="T19" fmla="*/ 0 h 393"/>
                <a:gd name="T20" fmla="*/ 0 w 37"/>
                <a:gd name="T21" fmla="*/ 0 h 393"/>
                <a:gd name="T22" fmla="*/ 0 w 37"/>
                <a:gd name="T23" fmla="*/ 387 h 3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3"/>
                <a:gd name="T38" fmla="*/ 37 w 37"/>
                <a:gd name="T39" fmla="*/ 393 h 3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3">
                  <a:moveTo>
                    <a:pt x="0" y="387"/>
                  </a:moveTo>
                  <a:lnTo>
                    <a:pt x="5" y="388"/>
                  </a:lnTo>
                  <a:lnTo>
                    <a:pt x="9" y="389"/>
                  </a:lnTo>
                  <a:lnTo>
                    <a:pt x="13" y="389"/>
                  </a:lnTo>
                  <a:lnTo>
                    <a:pt x="18" y="390"/>
                  </a:lnTo>
                  <a:lnTo>
                    <a:pt x="23" y="391"/>
                  </a:lnTo>
                  <a:lnTo>
                    <a:pt x="27" y="392"/>
                  </a:lnTo>
                  <a:lnTo>
                    <a:pt x="32" y="392"/>
                  </a:lnTo>
                  <a:lnTo>
                    <a:pt x="37" y="393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rgbClr val="FFD6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41" name="Freeform 234"/>
            <p:cNvSpPr>
              <a:spLocks/>
            </p:cNvSpPr>
            <p:nvPr/>
          </p:nvSpPr>
          <p:spPr bwMode="auto">
            <a:xfrm>
              <a:off x="4465" y="1655"/>
              <a:ext cx="37" cy="390"/>
            </a:xfrm>
            <a:custGeom>
              <a:avLst/>
              <a:gdLst>
                <a:gd name="T0" fmla="*/ 0 w 37"/>
                <a:gd name="T1" fmla="*/ 384 h 390"/>
                <a:gd name="T2" fmla="*/ 4 w 37"/>
                <a:gd name="T3" fmla="*/ 384 h 390"/>
                <a:gd name="T4" fmla="*/ 8 w 37"/>
                <a:gd name="T5" fmla="*/ 385 h 390"/>
                <a:gd name="T6" fmla="*/ 12 w 37"/>
                <a:gd name="T7" fmla="*/ 386 h 390"/>
                <a:gd name="T8" fmla="*/ 17 w 37"/>
                <a:gd name="T9" fmla="*/ 387 h 390"/>
                <a:gd name="T10" fmla="*/ 21 w 37"/>
                <a:gd name="T11" fmla="*/ 388 h 390"/>
                <a:gd name="T12" fmla="*/ 26 w 37"/>
                <a:gd name="T13" fmla="*/ 389 h 390"/>
                <a:gd name="T14" fmla="*/ 32 w 37"/>
                <a:gd name="T15" fmla="*/ 389 h 390"/>
                <a:gd name="T16" fmla="*/ 37 w 37"/>
                <a:gd name="T17" fmla="*/ 390 h 390"/>
                <a:gd name="T18" fmla="*/ 37 w 37"/>
                <a:gd name="T19" fmla="*/ 0 h 390"/>
                <a:gd name="T20" fmla="*/ 0 w 37"/>
                <a:gd name="T21" fmla="*/ 0 h 390"/>
                <a:gd name="T22" fmla="*/ 0 w 37"/>
                <a:gd name="T23" fmla="*/ 384 h 3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90"/>
                <a:gd name="T38" fmla="*/ 37 w 37"/>
                <a:gd name="T39" fmla="*/ 390 h 3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90">
                  <a:moveTo>
                    <a:pt x="0" y="384"/>
                  </a:moveTo>
                  <a:lnTo>
                    <a:pt x="4" y="384"/>
                  </a:lnTo>
                  <a:lnTo>
                    <a:pt x="8" y="385"/>
                  </a:lnTo>
                  <a:lnTo>
                    <a:pt x="12" y="386"/>
                  </a:lnTo>
                  <a:lnTo>
                    <a:pt x="17" y="387"/>
                  </a:lnTo>
                  <a:lnTo>
                    <a:pt x="21" y="388"/>
                  </a:lnTo>
                  <a:lnTo>
                    <a:pt x="26" y="389"/>
                  </a:lnTo>
                  <a:lnTo>
                    <a:pt x="32" y="389"/>
                  </a:lnTo>
                  <a:lnTo>
                    <a:pt x="37" y="39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42" name="Freeform 235"/>
            <p:cNvSpPr>
              <a:spLocks/>
            </p:cNvSpPr>
            <p:nvPr/>
          </p:nvSpPr>
          <p:spPr bwMode="auto">
            <a:xfrm>
              <a:off x="4446" y="1655"/>
              <a:ext cx="37" cy="387"/>
            </a:xfrm>
            <a:custGeom>
              <a:avLst/>
              <a:gdLst>
                <a:gd name="T0" fmla="*/ 0 w 37"/>
                <a:gd name="T1" fmla="*/ 378 h 387"/>
                <a:gd name="T2" fmla="*/ 4 w 37"/>
                <a:gd name="T3" fmla="*/ 380 h 387"/>
                <a:gd name="T4" fmla="*/ 8 w 37"/>
                <a:gd name="T5" fmla="*/ 381 h 387"/>
                <a:gd name="T6" fmla="*/ 12 w 37"/>
                <a:gd name="T7" fmla="*/ 382 h 387"/>
                <a:gd name="T8" fmla="*/ 17 w 37"/>
                <a:gd name="T9" fmla="*/ 383 h 387"/>
                <a:gd name="T10" fmla="*/ 22 w 37"/>
                <a:gd name="T11" fmla="*/ 384 h 387"/>
                <a:gd name="T12" fmla="*/ 27 w 37"/>
                <a:gd name="T13" fmla="*/ 385 h 387"/>
                <a:gd name="T14" fmla="*/ 32 w 37"/>
                <a:gd name="T15" fmla="*/ 386 h 387"/>
                <a:gd name="T16" fmla="*/ 37 w 37"/>
                <a:gd name="T17" fmla="*/ 387 h 387"/>
                <a:gd name="T18" fmla="*/ 37 w 37"/>
                <a:gd name="T19" fmla="*/ 0 h 387"/>
                <a:gd name="T20" fmla="*/ 0 w 37"/>
                <a:gd name="T21" fmla="*/ 0 h 387"/>
                <a:gd name="T22" fmla="*/ 0 w 37"/>
                <a:gd name="T23" fmla="*/ 378 h 3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7"/>
                <a:gd name="T38" fmla="*/ 37 w 37"/>
                <a:gd name="T39" fmla="*/ 387 h 3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7">
                  <a:moveTo>
                    <a:pt x="0" y="378"/>
                  </a:moveTo>
                  <a:lnTo>
                    <a:pt x="4" y="380"/>
                  </a:lnTo>
                  <a:lnTo>
                    <a:pt x="8" y="381"/>
                  </a:lnTo>
                  <a:lnTo>
                    <a:pt x="12" y="382"/>
                  </a:lnTo>
                  <a:lnTo>
                    <a:pt x="17" y="383"/>
                  </a:lnTo>
                  <a:lnTo>
                    <a:pt x="22" y="384"/>
                  </a:lnTo>
                  <a:lnTo>
                    <a:pt x="27" y="385"/>
                  </a:lnTo>
                  <a:lnTo>
                    <a:pt x="32" y="386"/>
                  </a:lnTo>
                  <a:lnTo>
                    <a:pt x="37" y="38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FFD3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43" name="Freeform 236"/>
            <p:cNvSpPr>
              <a:spLocks/>
            </p:cNvSpPr>
            <p:nvPr/>
          </p:nvSpPr>
          <p:spPr bwMode="auto">
            <a:xfrm>
              <a:off x="4428" y="1655"/>
              <a:ext cx="37" cy="384"/>
            </a:xfrm>
            <a:custGeom>
              <a:avLst/>
              <a:gdLst>
                <a:gd name="T0" fmla="*/ 0 w 37"/>
                <a:gd name="T1" fmla="*/ 371 h 384"/>
                <a:gd name="T2" fmla="*/ 3 w 37"/>
                <a:gd name="T3" fmla="*/ 372 h 384"/>
                <a:gd name="T4" fmla="*/ 6 w 37"/>
                <a:gd name="T5" fmla="*/ 374 h 384"/>
                <a:gd name="T6" fmla="*/ 11 w 37"/>
                <a:gd name="T7" fmla="*/ 376 h 384"/>
                <a:gd name="T8" fmla="*/ 15 w 37"/>
                <a:gd name="T9" fmla="*/ 377 h 384"/>
                <a:gd name="T10" fmla="*/ 20 w 37"/>
                <a:gd name="T11" fmla="*/ 379 h 384"/>
                <a:gd name="T12" fmla="*/ 25 w 37"/>
                <a:gd name="T13" fmla="*/ 381 h 384"/>
                <a:gd name="T14" fmla="*/ 31 w 37"/>
                <a:gd name="T15" fmla="*/ 382 h 384"/>
                <a:gd name="T16" fmla="*/ 37 w 37"/>
                <a:gd name="T17" fmla="*/ 384 h 384"/>
                <a:gd name="T18" fmla="*/ 37 w 37"/>
                <a:gd name="T19" fmla="*/ 0 h 384"/>
                <a:gd name="T20" fmla="*/ 0 w 37"/>
                <a:gd name="T21" fmla="*/ 0 h 384"/>
                <a:gd name="T22" fmla="*/ 0 w 37"/>
                <a:gd name="T23" fmla="*/ 371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384"/>
                <a:gd name="T38" fmla="*/ 37 w 37"/>
                <a:gd name="T39" fmla="*/ 384 h 3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384">
                  <a:moveTo>
                    <a:pt x="0" y="371"/>
                  </a:moveTo>
                  <a:lnTo>
                    <a:pt x="3" y="372"/>
                  </a:lnTo>
                  <a:lnTo>
                    <a:pt x="6" y="374"/>
                  </a:lnTo>
                  <a:lnTo>
                    <a:pt x="11" y="376"/>
                  </a:lnTo>
                  <a:lnTo>
                    <a:pt x="15" y="377"/>
                  </a:lnTo>
                  <a:lnTo>
                    <a:pt x="20" y="379"/>
                  </a:lnTo>
                  <a:lnTo>
                    <a:pt x="25" y="381"/>
                  </a:lnTo>
                  <a:lnTo>
                    <a:pt x="31" y="382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FFCE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44" name="Freeform 237"/>
            <p:cNvSpPr>
              <a:spLocks/>
            </p:cNvSpPr>
            <p:nvPr/>
          </p:nvSpPr>
          <p:spPr bwMode="auto">
            <a:xfrm>
              <a:off x="4419" y="1655"/>
              <a:ext cx="27" cy="378"/>
            </a:xfrm>
            <a:custGeom>
              <a:avLst/>
              <a:gdLst>
                <a:gd name="T0" fmla="*/ 27 w 27"/>
                <a:gd name="T1" fmla="*/ 0 h 378"/>
                <a:gd name="T2" fmla="*/ 0 w 27"/>
                <a:gd name="T3" fmla="*/ 0 h 378"/>
                <a:gd name="T4" fmla="*/ 0 w 27"/>
                <a:gd name="T5" fmla="*/ 361 h 378"/>
                <a:gd name="T6" fmla="*/ 1 w 27"/>
                <a:gd name="T7" fmla="*/ 363 h 378"/>
                <a:gd name="T8" fmla="*/ 2 w 27"/>
                <a:gd name="T9" fmla="*/ 365 h 378"/>
                <a:gd name="T10" fmla="*/ 4 w 27"/>
                <a:gd name="T11" fmla="*/ 368 h 378"/>
                <a:gd name="T12" fmla="*/ 7 w 27"/>
                <a:gd name="T13" fmla="*/ 370 h 378"/>
                <a:gd name="T14" fmla="*/ 12 w 27"/>
                <a:gd name="T15" fmla="*/ 372 h 378"/>
                <a:gd name="T16" fmla="*/ 16 w 27"/>
                <a:gd name="T17" fmla="*/ 374 h 378"/>
                <a:gd name="T18" fmla="*/ 21 w 27"/>
                <a:gd name="T19" fmla="*/ 377 h 378"/>
                <a:gd name="T20" fmla="*/ 27 w 27"/>
                <a:gd name="T21" fmla="*/ 378 h 378"/>
                <a:gd name="T22" fmla="*/ 27 w 27"/>
                <a:gd name="T23" fmla="*/ 0 h 37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"/>
                <a:gd name="T37" fmla="*/ 0 h 378"/>
                <a:gd name="T38" fmla="*/ 27 w 27"/>
                <a:gd name="T39" fmla="*/ 378 h 37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" h="378">
                  <a:moveTo>
                    <a:pt x="27" y="0"/>
                  </a:moveTo>
                  <a:lnTo>
                    <a:pt x="0" y="0"/>
                  </a:lnTo>
                  <a:lnTo>
                    <a:pt x="0" y="361"/>
                  </a:lnTo>
                  <a:lnTo>
                    <a:pt x="1" y="363"/>
                  </a:lnTo>
                  <a:lnTo>
                    <a:pt x="2" y="365"/>
                  </a:lnTo>
                  <a:lnTo>
                    <a:pt x="4" y="368"/>
                  </a:lnTo>
                  <a:lnTo>
                    <a:pt x="7" y="370"/>
                  </a:lnTo>
                  <a:lnTo>
                    <a:pt x="12" y="372"/>
                  </a:lnTo>
                  <a:lnTo>
                    <a:pt x="16" y="374"/>
                  </a:lnTo>
                  <a:lnTo>
                    <a:pt x="21" y="377"/>
                  </a:lnTo>
                  <a:lnTo>
                    <a:pt x="27" y="37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CC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45" name="Freeform 238"/>
            <p:cNvSpPr>
              <a:spLocks/>
            </p:cNvSpPr>
            <p:nvPr/>
          </p:nvSpPr>
          <p:spPr bwMode="auto">
            <a:xfrm>
              <a:off x="4925" y="1655"/>
              <a:ext cx="18" cy="376"/>
            </a:xfrm>
            <a:custGeom>
              <a:avLst/>
              <a:gdLst>
                <a:gd name="T0" fmla="*/ 0 w 18"/>
                <a:gd name="T1" fmla="*/ 376 h 376"/>
                <a:gd name="T2" fmla="*/ 4 w 18"/>
                <a:gd name="T3" fmla="*/ 374 h 376"/>
                <a:gd name="T4" fmla="*/ 8 w 18"/>
                <a:gd name="T5" fmla="*/ 372 h 376"/>
                <a:gd name="T6" fmla="*/ 11 w 18"/>
                <a:gd name="T7" fmla="*/ 370 h 376"/>
                <a:gd name="T8" fmla="*/ 14 w 18"/>
                <a:gd name="T9" fmla="*/ 368 h 376"/>
                <a:gd name="T10" fmla="*/ 16 w 18"/>
                <a:gd name="T11" fmla="*/ 366 h 376"/>
                <a:gd name="T12" fmla="*/ 17 w 18"/>
                <a:gd name="T13" fmla="*/ 365 h 376"/>
                <a:gd name="T14" fmla="*/ 18 w 18"/>
                <a:gd name="T15" fmla="*/ 362 h 376"/>
                <a:gd name="T16" fmla="*/ 18 w 18"/>
                <a:gd name="T17" fmla="*/ 361 h 376"/>
                <a:gd name="T18" fmla="*/ 18 w 18"/>
                <a:gd name="T19" fmla="*/ 0 h 376"/>
                <a:gd name="T20" fmla="*/ 0 w 18"/>
                <a:gd name="T21" fmla="*/ 0 h 376"/>
                <a:gd name="T22" fmla="*/ 0 w 18"/>
                <a:gd name="T23" fmla="*/ 376 h 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376"/>
                <a:gd name="T38" fmla="*/ 18 w 18"/>
                <a:gd name="T39" fmla="*/ 376 h 3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376">
                  <a:moveTo>
                    <a:pt x="0" y="376"/>
                  </a:moveTo>
                  <a:lnTo>
                    <a:pt x="4" y="374"/>
                  </a:lnTo>
                  <a:lnTo>
                    <a:pt x="8" y="372"/>
                  </a:lnTo>
                  <a:lnTo>
                    <a:pt x="11" y="370"/>
                  </a:lnTo>
                  <a:lnTo>
                    <a:pt x="14" y="368"/>
                  </a:lnTo>
                  <a:lnTo>
                    <a:pt x="16" y="366"/>
                  </a:lnTo>
                  <a:lnTo>
                    <a:pt x="17" y="365"/>
                  </a:lnTo>
                  <a:lnTo>
                    <a:pt x="18" y="362"/>
                  </a:lnTo>
                  <a:lnTo>
                    <a:pt x="18" y="361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46" name="Freeform 239"/>
            <p:cNvSpPr>
              <a:spLocks/>
            </p:cNvSpPr>
            <p:nvPr/>
          </p:nvSpPr>
          <p:spPr bwMode="auto">
            <a:xfrm>
              <a:off x="4419" y="1613"/>
              <a:ext cx="524" cy="83"/>
            </a:xfrm>
            <a:custGeom>
              <a:avLst/>
              <a:gdLst>
                <a:gd name="T0" fmla="*/ 290 w 524"/>
                <a:gd name="T1" fmla="*/ 82 h 83"/>
                <a:gd name="T2" fmla="*/ 340 w 524"/>
                <a:gd name="T3" fmla="*/ 81 h 83"/>
                <a:gd name="T4" fmla="*/ 387 w 524"/>
                <a:gd name="T5" fmla="*/ 78 h 83"/>
                <a:gd name="T6" fmla="*/ 429 w 524"/>
                <a:gd name="T7" fmla="*/ 73 h 83"/>
                <a:gd name="T8" fmla="*/ 464 w 524"/>
                <a:gd name="T9" fmla="*/ 67 h 83"/>
                <a:gd name="T10" fmla="*/ 493 w 524"/>
                <a:gd name="T11" fmla="*/ 61 h 83"/>
                <a:gd name="T12" fmla="*/ 513 w 524"/>
                <a:gd name="T13" fmla="*/ 54 h 83"/>
                <a:gd name="T14" fmla="*/ 523 w 524"/>
                <a:gd name="T15" fmla="*/ 46 h 83"/>
                <a:gd name="T16" fmla="*/ 523 w 524"/>
                <a:gd name="T17" fmla="*/ 37 h 83"/>
                <a:gd name="T18" fmla="*/ 513 w 524"/>
                <a:gd name="T19" fmla="*/ 29 h 83"/>
                <a:gd name="T20" fmla="*/ 493 w 524"/>
                <a:gd name="T21" fmla="*/ 22 h 83"/>
                <a:gd name="T22" fmla="*/ 464 w 524"/>
                <a:gd name="T23" fmla="*/ 15 h 83"/>
                <a:gd name="T24" fmla="*/ 429 w 524"/>
                <a:gd name="T25" fmla="*/ 10 h 83"/>
                <a:gd name="T26" fmla="*/ 387 w 524"/>
                <a:gd name="T27" fmla="*/ 5 h 83"/>
                <a:gd name="T28" fmla="*/ 340 w 524"/>
                <a:gd name="T29" fmla="*/ 2 h 83"/>
                <a:gd name="T30" fmla="*/ 290 w 524"/>
                <a:gd name="T31" fmla="*/ 1 h 83"/>
                <a:gd name="T32" fmla="*/ 235 w 524"/>
                <a:gd name="T33" fmla="*/ 1 h 83"/>
                <a:gd name="T34" fmla="*/ 185 w 524"/>
                <a:gd name="T35" fmla="*/ 2 h 83"/>
                <a:gd name="T36" fmla="*/ 137 w 524"/>
                <a:gd name="T37" fmla="*/ 5 h 83"/>
                <a:gd name="T38" fmla="*/ 96 w 524"/>
                <a:gd name="T39" fmla="*/ 10 h 83"/>
                <a:gd name="T40" fmla="*/ 60 w 524"/>
                <a:gd name="T41" fmla="*/ 15 h 83"/>
                <a:gd name="T42" fmla="*/ 32 w 524"/>
                <a:gd name="T43" fmla="*/ 22 h 83"/>
                <a:gd name="T44" fmla="*/ 12 w 524"/>
                <a:gd name="T45" fmla="*/ 29 h 83"/>
                <a:gd name="T46" fmla="*/ 2 w 524"/>
                <a:gd name="T47" fmla="*/ 37 h 83"/>
                <a:gd name="T48" fmla="*/ 2 w 524"/>
                <a:gd name="T49" fmla="*/ 46 h 83"/>
                <a:gd name="T50" fmla="*/ 12 w 524"/>
                <a:gd name="T51" fmla="*/ 54 h 83"/>
                <a:gd name="T52" fmla="*/ 32 w 524"/>
                <a:gd name="T53" fmla="*/ 61 h 83"/>
                <a:gd name="T54" fmla="*/ 60 w 524"/>
                <a:gd name="T55" fmla="*/ 67 h 83"/>
                <a:gd name="T56" fmla="*/ 96 w 524"/>
                <a:gd name="T57" fmla="*/ 73 h 83"/>
                <a:gd name="T58" fmla="*/ 137 w 524"/>
                <a:gd name="T59" fmla="*/ 78 h 83"/>
                <a:gd name="T60" fmla="*/ 185 w 524"/>
                <a:gd name="T61" fmla="*/ 81 h 83"/>
                <a:gd name="T62" fmla="*/ 235 w 524"/>
                <a:gd name="T63" fmla="*/ 82 h 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24"/>
                <a:gd name="T97" fmla="*/ 0 h 83"/>
                <a:gd name="T98" fmla="*/ 524 w 524"/>
                <a:gd name="T99" fmla="*/ 83 h 8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24" h="83">
                  <a:moveTo>
                    <a:pt x="263" y="83"/>
                  </a:moveTo>
                  <a:lnTo>
                    <a:pt x="290" y="82"/>
                  </a:lnTo>
                  <a:lnTo>
                    <a:pt x="315" y="82"/>
                  </a:lnTo>
                  <a:lnTo>
                    <a:pt x="340" y="81"/>
                  </a:lnTo>
                  <a:lnTo>
                    <a:pt x="364" y="79"/>
                  </a:lnTo>
                  <a:lnTo>
                    <a:pt x="387" y="78"/>
                  </a:lnTo>
                  <a:lnTo>
                    <a:pt x="408" y="76"/>
                  </a:lnTo>
                  <a:lnTo>
                    <a:pt x="429" y="73"/>
                  </a:lnTo>
                  <a:lnTo>
                    <a:pt x="448" y="70"/>
                  </a:lnTo>
                  <a:lnTo>
                    <a:pt x="464" y="67"/>
                  </a:lnTo>
                  <a:lnTo>
                    <a:pt x="480" y="65"/>
                  </a:lnTo>
                  <a:lnTo>
                    <a:pt x="493" y="61"/>
                  </a:lnTo>
                  <a:lnTo>
                    <a:pt x="504" y="57"/>
                  </a:lnTo>
                  <a:lnTo>
                    <a:pt x="513" y="54"/>
                  </a:lnTo>
                  <a:lnTo>
                    <a:pt x="519" y="50"/>
                  </a:lnTo>
                  <a:lnTo>
                    <a:pt x="523" y="46"/>
                  </a:lnTo>
                  <a:lnTo>
                    <a:pt x="524" y="42"/>
                  </a:lnTo>
                  <a:lnTo>
                    <a:pt x="523" y="37"/>
                  </a:lnTo>
                  <a:lnTo>
                    <a:pt x="519" y="33"/>
                  </a:lnTo>
                  <a:lnTo>
                    <a:pt x="513" y="29"/>
                  </a:lnTo>
                  <a:lnTo>
                    <a:pt x="504" y="26"/>
                  </a:lnTo>
                  <a:lnTo>
                    <a:pt x="493" y="22"/>
                  </a:lnTo>
                  <a:lnTo>
                    <a:pt x="480" y="18"/>
                  </a:lnTo>
                  <a:lnTo>
                    <a:pt x="464" y="15"/>
                  </a:lnTo>
                  <a:lnTo>
                    <a:pt x="448" y="12"/>
                  </a:lnTo>
                  <a:lnTo>
                    <a:pt x="429" y="10"/>
                  </a:lnTo>
                  <a:lnTo>
                    <a:pt x="408" y="8"/>
                  </a:lnTo>
                  <a:lnTo>
                    <a:pt x="387" y="5"/>
                  </a:lnTo>
                  <a:lnTo>
                    <a:pt x="364" y="4"/>
                  </a:lnTo>
                  <a:lnTo>
                    <a:pt x="340" y="2"/>
                  </a:lnTo>
                  <a:lnTo>
                    <a:pt x="315" y="1"/>
                  </a:lnTo>
                  <a:lnTo>
                    <a:pt x="290" y="1"/>
                  </a:lnTo>
                  <a:lnTo>
                    <a:pt x="263" y="0"/>
                  </a:lnTo>
                  <a:lnTo>
                    <a:pt x="235" y="1"/>
                  </a:lnTo>
                  <a:lnTo>
                    <a:pt x="210" y="1"/>
                  </a:lnTo>
                  <a:lnTo>
                    <a:pt x="185" y="2"/>
                  </a:lnTo>
                  <a:lnTo>
                    <a:pt x="161" y="4"/>
                  </a:lnTo>
                  <a:lnTo>
                    <a:pt x="137" y="5"/>
                  </a:lnTo>
                  <a:lnTo>
                    <a:pt x="116" y="8"/>
                  </a:lnTo>
                  <a:lnTo>
                    <a:pt x="96" y="10"/>
                  </a:lnTo>
                  <a:lnTo>
                    <a:pt x="77" y="12"/>
                  </a:lnTo>
                  <a:lnTo>
                    <a:pt x="60" y="15"/>
                  </a:lnTo>
                  <a:lnTo>
                    <a:pt x="45" y="18"/>
                  </a:lnTo>
                  <a:lnTo>
                    <a:pt x="32" y="22"/>
                  </a:lnTo>
                  <a:lnTo>
                    <a:pt x="21" y="26"/>
                  </a:lnTo>
                  <a:lnTo>
                    <a:pt x="12" y="29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0" y="42"/>
                  </a:lnTo>
                  <a:lnTo>
                    <a:pt x="2" y="46"/>
                  </a:lnTo>
                  <a:lnTo>
                    <a:pt x="6" y="50"/>
                  </a:lnTo>
                  <a:lnTo>
                    <a:pt x="12" y="54"/>
                  </a:lnTo>
                  <a:lnTo>
                    <a:pt x="21" y="57"/>
                  </a:lnTo>
                  <a:lnTo>
                    <a:pt x="32" y="61"/>
                  </a:lnTo>
                  <a:lnTo>
                    <a:pt x="45" y="65"/>
                  </a:lnTo>
                  <a:lnTo>
                    <a:pt x="60" y="67"/>
                  </a:lnTo>
                  <a:lnTo>
                    <a:pt x="77" y="70"/>
                  </a:lnTo>
                  <a:lnTo>
                    <a:pt x="96" y="73"/>
                  </a:lnTo>
                  <a:lnTo>
                    <a:pt x="116" y="76"/>
                  </a:lnTo>
                  <a:lnTo>
                    <a:pt x="137" y="78"/>
                  </a:lnTo>
                  <a:lnTo>
                    <a:pt x="161" y="79"/>
                  </a:lnTo>
                  <a:lnTo>
                    <a:pt x="185" y="81"/>
                  </a:lnTo>
                  <a:lnTo>
                    <a:pt x="210" y="82"/>
                  </a:lnTo>
                  <a:lnTo>
                    <a:pt x="235" y="82"/>
                  </a:lnTo>
                  <a:lnTo>
                    <a:pt x="263" y="83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47" name="Rectangle 240"/>
            <p:cNvSpPr>
              <a:spLocks noChangeArrowheads="1"/>
            </p:cNvSpPr>
            <p:nvPr/>
          </p:nvSpPr>
          <p:spPr bwMode="auto">
            <a:xfrm>
              <a:off x="3225" y="1516"/>
              <a:ext cx="3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4100" dirty="0">
                  <a:solidFill>
                    <a:srgbClr val="000000"/>
                  </a:solidFill>
                  <a:latin typeface="Calibri" pitchFamily="34" charset="0"/>
                </a:rPr>
                <a:t>....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21748" name="Rectangle 241"/>
            <p:cNvSpPr>
              <a:spLocks noChangeArrowheads="1"/>
            </p:cNvSpPr>
            <p:nvPr/>
          </p:nvSpPr>
          <p:spPr bwMode="auto">
            <a:xfrm>
              <a:off x="2012" y="1780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D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1749" name="Rectangle 242"/>
            <p:cNvSpPr>
              <a:spLocks noChangeArrowheads="1"/>
            </p:cNvSpPr>
            <p:nvPr/>
          </p:nvSpPr>
          <p:spPr bwMode="auto">
            <a:xfrm>
              <a:off x="2110" y="186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1750" name="Rectangle 243"/>
            <p:cNvSpPr>
              <a:spLocks noChangeArrowheads="1"/>
            </p:cNvSpPr>
            <p:nvPr/>
          </p:nvSpPr>
          <p:spPr bwMode="auto">
            <a:xfrm>
              <a:off x="2844" y="1766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D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1751" name="Rectangle 244"/>
            <p:cNvSpPr>
              <a:spLocks noChangeArrowheads="1"/>
            </p:cNvSpPr>
            <p:nvPr/>
          </p:nvSpPr>
          <p:spPr bwMode="auto">
            <a:xfrm>
              <a:off x="2940" y="1852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1752" name="Rectangle 245"/>
            <p:cNvSpPr>
              <a:spLocks noChangeArrowheads="1"/>
            </p:cNvSpPr>
            <p:nvPr/>
          </p:nvSpPr>
          <p:spPr bwMode="auto">
            <a:xfrm>
              <a:off x="3786" y="1780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D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1753" name="Rectangle 246"/>
            <p:cNvSpPr>
              <a:spLocks noChangeArrowheads="1"/>
            </p:cNvSpPr>
            <p:nvPr/>
          </p:nvSpPr>
          <p:spPr bwMode="auto">
            <a:xfrm>
              <a:off x="3881" y="1865"/>
              <a:ext cx="15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latin typeface="Calibri" pitchFamily="34" charset="0"/>
                </a:rPr>
                <a:t>M-1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1754" name="Rectangle 247"/>
            <p:cNvSpPr>
              <a:spLocks noChangeArrowheads="1"/>
            </p:cNvSpPr>
            <p:nvPr/>
          </p:nvSpPr>
          <p:spPr bwMode="auto">
            <a:xfrm>
              <a:off x="4618" y="1780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D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1755" name="Rectangle 248"/>
            <p:cNvSpPr>
              <a:spLocks noChangeArrowheads="1"/>
            </p:cNvSpPr>
            <p:nvPr/>
          </p:nvSpPr>
          <p:spPr bwMode="auto">
            <a:xfrm>
              <a:off x="4713" y="1865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latin typeface="Calibri" pitchFamily="34" charset="0"/>
                </a:rPr>
                <a:t>M</a:t>
              </a:r>
              <a:endParaRPr lang="en-US" sz="1400" b="1">
                <a:latin typeface="Calibri" pitchFamily="34" charset="0"/>
              </a:endParaRPr>
            </a:p>
          </p:txBody>
        </p:sp>
        <p:grpSp>
          <p:nvGrpSpPr>
            <p:cNvPr id="4" name="Group 249"/>
            <p:cNvGrpSpPr>
              <a:grpSpLocks/>
            </p:cNvGrpSpPr>
            <p:nvPr/>
          </p:nvGrpSpPr>
          <p:grpSpPr bwMode="auto">
            <a:xfrm>
              <a:off x="1876" y="768"/>
              <a:ext cx="524" cy="431"/>
              <a:chOff x="3110" y="768"/>
              <a:chExt cx="524" cy="431"/>
            </a:xfrm>
          </p:grpSpPr>
          <p:sp>
            <p:nvSpPr>
              <p:cNvPr id="22530" name="Freeform 250"/>
              <p:cNvSpPr>
                <a:spLocks/>
              </p:cNvSpPr>
              <p:nvPr/>
            </p:nvSpPr>
            <p:spPr bwMode="auto">
              <a:xfrm>
                <a:off x="3396" y="808"/>
                <a:ext cx="37" cy="391"/>
              </a:xfrm>
              <a:custGeom>
                <a:avLst/>
                <a:gdLst>
                  <a:gd name="T0" fmla="*/ 0 w 37"/>
                  <a:gd name="T1" fmla="*/ 391 h 391"/>
                  <a:gd name="T2" fmla="*/ 5 w 37"/>
                  <a:gd name="T3" fmla="*/ 391 h 391"/>
                  <a:gd name="T4" fmla="*/ 9 w 37"/>
                  <a:gd name="T5" fmla="*/ 391 h 391"/>
                  <a:gd name="T6" fmla="*/ 14 w 37"/>
                  <a:gd name="T7" fmla="*/ 391 h 391"/>
                  <a:gd name="T8" fmla="*/ 18 w 37"/>
                  <a:gd name="T9" fmla="*/ 391 h 391"/>
                  <a:gd name="T10" fmla="*/ 23 w 37"/>
                  <a:gd name="T11" fmla="*/ 391 h 391"/>
                  <a:gd name="T12" fmla="*/ 27 w 37"/>
                  <a:gd name="T13" fmla="*/ 390 h 391"/>
                  <a:gd name="T14" fmla="*/ 32 w 37"/>
                  <a:gd name="T15" fmla="*/ 390 h 391"/>
                  <a:gd name="T16" fmla="*/ 37 w 37"/>
                  <a:gd name="T17" fmla="*/ 390 h 391"/>
                  <a:gd name="T18" fmla="*/ 37 w 37"/>
                  <a:gd name="T19" fmla="*/ 0 h 391"/>
                  <a:gd name="T20" fmla="*/ 0 w 37"/>
                  <a:gd name="T21" fmla="*/ 0 h 391"/>
                  <a:gd name="T22" fmla="*/ 0 w 37"/>
                  <a:gd name="T23" fmla="*/ 391 h 3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91"/>
                  <a:gd name="T38" fmla="*/ 37 w 37"/>
                  <a:gd name="T39" fmla="*/ 391 h 3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91">
                    <a:moveTo>
                      <a:pt x="0" y="391"/>
                    </a:moveTo>
                    <a:lnTo>
                      <a:pt x="5" y="391"/>
                    </a:lnTo>
                    <a:lnTo>
                      <a:pt x="9" y="391"/>
                    </a:lnTo>
                    <a:lnTo>
                      <a:pt x="14" y="391"/>
                    </a:lnTo>
                    <a:lnTo>
                      <a:pt x="18" y="391"/>
                    </a:lnTo>
                    <a:lnTo>
                      <a:pt x="23" y="391"/>
                    </a:lnTo>
                    <a:lnTo>
                      <a:pt x="27" y="390"/>
                    </a:lnTo>
                    <a:lnTo>
                      <a:pt x="32" y="390"/>
                    </a:lnTo>
                    <a:lnTo>
                      <a:pt x="37" y="39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1" name="Freeform 251"/>
              <p:cNvSpPr>
                <a:spLocks/>
              </p:cNvSpPr>
              <p:nvPr/>
            </p:nvSpPr>
            <p:spPr bwMode="auto">
              <a:xfrm>
                <a:off x="3433" y="808"/>
                <a:ext cx="36" cy="390"/>
              </a:xfrm>
              <a:custGeom>
                <a:avLst/>
                <a:gdLst>
                  <a:gd name="T0" fmla="*/ 0 w 36"/>
                  <a:gd name="T1" fmla="*/ 390 h 390"/>
                  <a:gd name="T2" fmla="*/ 4 w 36"/>
                  <a:gd name="T3" fmla="*/ 390 h 390"/>
                  <a:gd name="T4" fmla="*/ 9 w 36"/>
                  <a:gd name="T5" fmla="*/ 389 h 390"/>
                  <a:gd name="T6" fmla="*/ 14 w 36"/>
                  <a:gd name="T7" fmla="*/ 389 h 390"/>
                  <a:gd name="T8" fmla="*/ 18 w 36"/>
                  <a:gd name="T9" fmla="*/ 389 h 390"/>
                  <a:gd name="T10" fmla="*/ 23 w 36"/>
                  <a:gd name="T11" fmla="*/ 389 h 390"/>
                  <a:gd name="T12" fmla="*/ 27 w 36"/>
                  <a:gd name="T13" fmla="*/ 389 h 390"/>
                  <a:gd name="T14" fmla="*/ 32 w 36"/>
                  <a:gd name="T15" fmla="*/ 389 h 390"/>
                  <a:gd name="T16" fmla="*/ 36 w 36"/>
                  <a:gd name="T17" fmla="*/ 388 h 390"/>
                  <a:gd name="T18" fmla="*/ 36 w 36"/>
                  <a:gd name="T19" fmla="*/ 0 h 390"/>
                  <a:gd name="T20" fmla="*/ 0 w 36"/>
                  <a:gd name="T21" fmla="*/ 0 h 390"/>
                  <a:gd name="T22" fmla="*/ 0 w 36"/>
                  <a:gd name="T23" fmla="*/ 390 h 3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6"/>
                  <a:gd name="T37" fmla="*/ 0 h 390"/>
                  <a:gd name="T38" fmla="*/ 36 w 36"/>
                  <a:gd name="T39" fmla="*/ 390 h 3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6" h="390">
                    <a:moveTo>
                      <a:pt x="0" y="390"/>
                    </a:moveTo>
                    <a:lnTo>
                      <a:pt x="4" y="390"/>
                    </a:lnTo>
                    <a:lnTo>
                      <a:pt x="9" y="389"/>
                    </a:lnTo>
                    <a:lnTo>
                      <a:pt x="14" y="389"/>
                    </a:lnTo>
                    <a:lnTo>
                      <a:pt x="18" y="389"/>
                    </a:lnTo>
                    <a:lnTo>
                      <a:pt x="23" y="389"/>
                    </a:lnTo>
                    <a:lnTo>
                      <a:pt x="27" y="389"/>
                    </a:lnTo>
                    <a:lnTo>
                      <a:pt x="32" y="389"/>
                    </a:lnTo>
                    <a:lnTo>
                      <a:pt x="36" y="388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FFF9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2" name="Freeform 252"/>
              <p:cNvSpPr>
                <a:spLocks/>
              </p:cNvSpPr>
              <p:nvPr/>
            </p:nvSpPr>
            <p:spPr bwMode="auto">
              <a:xfrm>
                <a:off x="3451" y="808"/>
                <a:ext cx="37" cy="389"/>
              </a:xfrm>
              <a:custGeom>
                <a:avLst/>
                <a:gdLst>
                  <a:gd name="T0" fmla="*/ 0 w 37"/>
                  <a:gd name="T1" fmla="*/ 389 h 389"/>
                  <a:gd name="T2" fmla="*/ 5 w 37"/>
                  <a:gd name="T3" fmla="*/ 389 h 389"/>
                  <a:gd name="T4" fmla="*/ 9 w 37"/>
                  <a:gd name="T5" fmla="*/ 389 h 389"/>
                  <a:gd name="T6" fmla="*/ 14 w 37"/>
                  <a:gd name="T7" fmla="*/ 389 h 389"/>
                  <a:gd name="T8" fmla="*/ 18 w 37"/>
                  <a:gd name="T9" fmla="*/ 388 h 389"/>
                  <a:gd name="T10" fmla="*/ 23 w 37"/>
                  <a:gd name="T11" fmla="*/ 388 h 389"/>
                  <a:gd name="T12" fmla="*/ 27 w 37"/>
                  <a:gd name="T13" fmla="*/ 387 h 389"/>
                  <a:gd name="T14" fmla="*/ 33 w 37"/>
                  <a:gd name="T15" fmla="*/ 387 h 389"/>
                  <a:gd name="T16" fmla="*/ 37 w 37"/>
                  <a:gd name="T17" fmla="*/ 387 h 389"/>
                  <a:gd name="T18" fmla="*/ 37 w 37"/>
                  <a:gd name="T19" fmla="*/ 0 h 389"/>
                  <a:gd name="T20" fmla="*/ 0 w 37"/>
                  <a:gd name="T21" fmla="*/ 0 h 389"/>
                  <a:gd name="T22" fmla="*/ 0 w 37"/>
                  <a:gd name="T23" fmla="*/ 389 h 38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9"/>
                  <a:gd name="T38" fmla="*/ 37 w 37"/>
                  <a:gd name="T39" fmla="*/ 389 h 38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9">
                    <a:moveTo>
                      <a:pt x="0" y="389"/>
                    </a:moveTo>
                    <a:lnTo>
                      <a:pt x="5" y="389"/>
                    </a:lnTo>
                    <a:lnTo>
                      <a:pt x="9" y="389"/>
                    </a:lnTo>
                    <a:lnTo>
                      <a:pt x="14" y="389"/>
                    </a:lnTo>
                    <a:lnTo>
                      <a:pt x="18" y="388"/>
                    </a:lnTo>
                    <a:lnTo>
                      <a:pt x="23" y="388"/>
                    </a:lnTo>
                    <a:lnTo>
                      <a:pt x="27" y="387"/>
                    </a:lnTo>
                    <a:lnTo>
                      <a:pt x="33" y="387"/>
                    </a:lnTo>
                    <a:lnTo>
                      <a:pt x="37" y="387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9"/>
                    </a:lnTo>
                    <a:close/>
                  </a:path>
                </a:pathLst>
              </a:custGeom>
              <a:solidFill>
                <a:srgbClr val="FFF4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3" name="Freeform 253"/>
              <p:cNvSpPr>
                <a:spLocks/>
              </p:cNvSpPr>
              <p:nvPr/>
            </p:nvSpPr>
            <p:spPr bwMode="auto">
              <a:xfrm>
                <a:off x="3469" y="808"/>
                <a:ext cx="37" cy="388"/>
              </a:xfrm>
              <a:custGeom>
                <a:avLst/>
                <a:gdLst>
                  <a:gd name="T0" fmla="*/ 0 w 37"/>
                  <a:gd name="T1" fmla="*/ 388 h 388"/>
                  <a:gd name="T2" fmla="*/ 5 w 37"/>
                  <a:gd name="T3" fmla="*/ 388 h 388"/>
                  <a:gd name="T4" fmla="*/ 9 w 37"/>
                  <a:gd name="T5" fmla="*/ 387 h 388"/>
                  <a:gd name="T6" fmla="*/ 15 w 37"/>
                  <a:gd name="T7" fmla="*/ 387 h 388"/>
                  <a:gd name="T8" fmla="*/ 19 w 37"/>
                  <a:gd name="T9" fmla="*/ 387 h 388"/>
                  <a:gd name="T10" fmla="*/ 24 w 37"/>
                  <a:gd name="T11" fmla="*/ 386 h 388"/>
                  <a:gd name="T12" fmla="*/ 28 w 37"/>
                  <a:gd name="T13" fmla="*/ 386 h 388"/>
                  <a:gd name="T14" fmla="*/ 33 w 37"/>
                  <a:gd name="T15" fmla="*/ 386 h 388"/>
                  <a:gd name="T16" fmla="*/ 37 w 37"/>
                  <a:gd name="T17" fmla="*/ 385 h 388"/>
                  <a:gd name="T18" fmla="*/ 37 w 37"/>
                  <a:gd name="T19" fmla="*/ 0 h 388"/>
                  <a:gd name="T20" fmla="*/ 0 w 37"/>
                  <a:gd name="T21" fmla="*/ 0 h 388"/>
                  <a:gd name="T22" fmla="*/ 0 w 37"/>
                  <a:gd name="T23" fmla="*/ 388 h 3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8"/>
                  <a:gd name="T38" fmla="*/ 37 w 37"/>
                  <a:gd name="T39" fmla="*/ 388 h 3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8">
                    <a:moveTo>
                      <a:pt x="0" y="388"/>
                    </a:moveTo>
                    <a:lnTo>
                      <a:pt x="5" y="388"/>
                    </a:lnTo>
                    <a:lnTo>
                      <a:pt x="9" y="387"/>
                    </a:lnTo>
                    <a:lnTo>
                      <a:pt x="15" y="387"/>
                    </a:lnTo>
                    <a:lnTo>
                      <a:pt x="19" y="387"/>
                    </a:lnTo>
                    <a:lnTo>
                      <a:pt x="24" y="386"/>
                    </a:lnTo>
                    <a:lnTo>
                      <a:pt x="28" y="386"/>
                    </a:lnTo>
                    <a:lnTo>
                      <a:pt x="33" y="386"/>
                    </a:lnTo>
                    <a:lnTo>
                      <a:pt x="37" y="385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8"/>
                    </a:lnTo>
                    <a:close/>
                  </a:path>
                </a:pathLst>
              </a:custGeom>
              <a:solidFill>
                <a:srgbClr val="FFEF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4" name="Freeform 254"/>
              <p:cNvSpPr>
                <a:spLocks/>
              </p:cNvSpPr>
              <p:nvPr/>
            </p:nvSpPr>
            <p:spPr bwMode="auto">
              <a:xfrm>
                <a:off x="3487" y="808"/>
                <a:ext cx="37" cy="387"/>
              </a:xfrm>
              <a:custGeom>
                <a:avLst/>
                <a:gdLst>
                  <a:gd name="T0" fmla="*/ 0 w 37"/>
                  <a:gd name="T1" fmla="*/ 387 h 387"/>
                  <a:gd name="T2" fmla="*/ 5 w 37"/>
                  <a:gd name="T3" fmla="*/ 386 h 387"/>
                  <a:gd name="T4" fmla="*/ 10 w 37"/>
                  <a:gd name="T5" fmla="*/ 386 h 387"/>
                  <a:gd name="T6" fmla="*/ 15 w 37"/>
                  <a:gd name="T7" fmla="*/ 386 h 387"/>
                  <a:gd name="T8" fmla="*/ 19 w 37"/>
                  <a:gd name="T9" fmla="*/ 385 h 387"/>
                  <a:gd name="T10" fmla="*/ 24 w 37"/>
                  <a:gd name="T11" fmla="*/ 385 h 387"/>
                  <a:gd name="T12" fmla="*/ 28 w 37"/>
                  <a:gd name="T13" fmla="*/ 384 h 387"/>
                  <a:gd name="T14" fmla="*/ 33 w 37"/>
                  <a:gd name="T15" fmla="*/ 384 h 387"/>
                  <a:gd name="T16" fmla="*/ 37 w 37"/>
                  <a:gd name="T17" fmla="*/ 383 h 387"/>
                  <a:gd name="T18" fmla="*/ 37 w 37"/>
                  <a:gd name="T19" fmla="*/ 0 h 387"/>
                  <a:gd name="T20" fmla="*/ 0 w 37"/>
                  <a:gd name="T21" fmla="*/ 0 h 387"/>
                  <a:gd name="T22" fmla="*/ 0 w 37"/>
                  <a:gd name="T23" fmla="*/ 387 h 3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7"/>
                  <a:gd name="T38" fmla="*/ 37 w 37"/>
                  <a:gd name="T39" fmla="*/ 387 h 3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7">
                    <a:moveTo>
                      <a:pt x="0" y="387"/>
                    </a:moveTo>
                    <a:lnTo>
                      <a:pt x="5" y="386"/>
                    </a:lnTo>
                    <a:lnTo>
                      <a:pt x="10" y="386"/>
                    </a:lnTo>
                    <a:lnTo>
                      <a:pt x="15" y="386"/>
                    </a:lnTo>
                    <a:lnTo>
                      <a:pt x="19" y="385"/>
                    </a:lnTo>
                    <a:lnTo>
                      <a:pt x="24" y="385"/>
                    </a:lnTo>
                    <a:lnTo>
                      <a:pt x="28" y="384"/>
                    </a:lnTo>
                    <a:lnTo>
                      <a:pt x="33" y="384"/>
                    </a:lnTo>
                    <a:lnTo>
                      <a:pt x="37" y="383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rgbClr val="FFEA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5" name="Freeform 255"/>
              <p:cNvSpPr>
                <a:spLocks/>
              </p:cNvSpPr>
              <p:nvPr/>
            </p:nvSpPr>
            <p:spPr bwMode="auto">
              <a:xfrm>
                <a:off x="3506" y="808"/>
                <a:ext cx="36" cy="385"/>
              </a:xfrm>
              <a:custGeom>
                <a:avLst/>
                <a:gdLst>
                  <a:gd name="T0" fmla="*/ 0 w 36"/>
                  <a:gd name="T1" fmla="*/ 385 h 385"/>
                  <a:gd name="T2" fmla="*/ 4 w 36"/>
                  <a:gd name="T3" fmla="*/ 385 h 385"/>
                  <a:gd name="T4" fmla="*/ 9 w 36"/>
                  <a:gd name="T5" fmla="*/ 384 h 385"/>
                  <a:gd name="T6" fmla="*/ 14 w 36"/>
                  <a:gd name="T7" fmla="*/ 384 h 385"/>
                  <a:gd name="T8" fmla="*/ 19 w 36"/>
                  <a:gd name="T9" fmla="*/ 383 h 385"/>
                  <a:gd name="T10" fmla="*/ 23 w 36"/>
                  <a:gd name="T11" fmla="*/ 383 h 385"/>
                  <a:gd name="T12" fmla="*/ 28 w 36"/>
                  <a:gd name="T13" fmla="*/ 382 h 385"/>
                  <a:gd name="T14" fmla="*/ 32 w 36"/>
                  <a:gd name="T15" fmla="*/ 382 h 385"/>
                  <a:gd name="T16" fmla="*/ 36 w 36"/>
                  <a:gd name="T17" fmla="*/ 381 h 385"/>
                  <a:gd name="T18" fmla="*/ 36 w 36"/>
                  <a:gd name="T19" fmla="*/ 0 h 385"/>
                  <a:gd name="T20" fmla="*/ 0 w 36"/>
                  <a:gd name="T21" fmla="*/ 0 h 385"/>
                  <a:gd name="T22" fmla="*/ 0 w 36"/>
                  <a:gd name="T23" fmla="*/ 385 h 3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6"/>
                  <a:gd name="T37" fmla="*/ 0 h 385"/>
                  <a:gd name="T38" fmla="*/ 36 w 36"/>
                  <a:gd name="T39" fmla="*/ 385 h 3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6" h="385">
                    <a:moveTo>
                      <a:pt x="0" y="385"/>
                    </a:moveTo>
                    <a:lnTo>
                      <a:pt x="4" y="385"/>
                    </a:lnTo>
                    <a:lnTo>
                      <a:pt x="9" y="384"/>
                    </a:lnTo>
                    <a:lnTo>
                      <a:pt x="14" y="384"/>
                    </a:lnTo>
                    <a:lnTo>
                      <a:pt x="19" y="383"/>
                    </a:lnTo>
                    <a:lnTo>
                      <a:pt x="23" y="383"/>
                    </a:lnTo>
                    <a:lnTo>
                      <a:pt x="28" y="382"/>
                    </a:lnTo>
                    <a:lnTo>
                      <a:pt x="32" y="382"/>
                    </a:lnTo>
                    <a:lnTo>
                      <a:pt x="36" y="381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385"/>
                    </a:lnTo>
                    <a:close/>
                  </a:path>
                </a:pathLst>
              </a:custGeom>
              <a:solidFill>
                <a:srgbClr val="FFE2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Freeform 256"/>
              <p:cNvSpPr>
                <a:spLocks/>
              </p:cNvSpPr>
              <p:nvPr/>
            </p:nvSpPr>
            <p:spPr bwMode="auto">
              <a:xfrm>
                <a:off x="3524" y="808"/>
                <a:ext cx="37" cy="383"/>
              </a:xfrm>
              <a:custGeom>
                <a:avLst/>
                <a:gdLst>
                  <a:gd name="T0" fmla="*/ 0 w 37"/>
                  <a:gd name="T1" fmla="*/ 383 h 383"/>
                  <a:gd name="T2" fmla="*/ 5 w 37"/>
                  <a:gd name="T3" fmla="*/ 383 h 383"/>
                  <a:gd name="T4" fmla="*/ 10 w 37"/>
                  <a:gd name="T5" fmla="*/ 382 h 383"/>
                  <a:gd name="T6" fmla="*/ 15 w 37"/>
                  <a:gd name="T7" fmla="*/ 382 h 383"/>
                  <a:gd name="T8" fmla="*/ 20 w 37"/>
                  <a:gd name="T9" fmla="*/ 381 h 383"/>
                  <a:gd name="T10" fmla="*/ 24 w 37"/>
                  <a:gd name="T11" fmla="*/ 380 h 383"/>
                  <a:gd name="T12" fmla="*/ 28 w 37"/>
                  <a:gd name="T13" fmla="*/ 380 h 383"/>
                  <a:gd name="T14" fmla="*/ 32 w 37"/>
                  <a:gd name="T15" fmla="*/ 379 h 383"/>
                  <a:gd name="T16" fmla="*/ 37 w 37"/>
                  <a:gd name="T17" fmla="*/ 379 h 383"/>
                  <a:gd name="T18" fmla="*/ 37 w 37"/>
                  <a:gd name="T19" fmla="*/ 0 h 383"/>
                  <a:gd name="T20" fmla="*/ 0 w 37"/>
                  <a:gd name="T21" fmla="*/ 0 h 383"/>
                  <a:gd name="T22" fmla="*/ 0 w 37"/>
                  <a:gd name="T23" fmla="*/ 383 h 38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3"/>
                  <a:gd name="T38" fmla="*/ 37 w 37"/>
                  <a:gd name="T39" fmla="*/ 383 h 38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3">
                    <a:moveTo>
                      <a:pt x="0" y="383"/>
                    </a:moveTo>
                    <a:lnTo>
                      <a:pt x="5" y="383"/>
                    </a:lnTo>
                    <a:lnTo>
                      <a:pt x="10" y="382"/>
                    </a:lnTo>
                    <a:lnTo>
                      <a:pt x="15" y="382"/>
                    </a:lnTo>
                    <a:lnTo>
                      <a:pt x="20" y="381"/>
                    </a:lnTo>
                    <a:lnTo>
                      <a:pt x="24" y="380"/>
                    </a:lnTo>
                    <a:lnTo>
                      <a:pt x="28" y="380"/>
                    </a:lnTo>
                    <a:lnTo>
                      <a:pt x="32" y="379"/>
                    </a:lnTo>
                    <a:lnTo>
                      <a:pt x="37" y="37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DD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257"/>
              <p:cNvSpPr>
                <a:spLocks/>
              </p:cNvSpPr>
              <p:nvPr/>
            </p:nvSpPr>
            <p:spPr bwMode="auto">
              <a:xfrm>
                <a:off x="3542" y="808"/>
                <a:ext cx="37" cy="381"/>
              </a:xfrm>
              <a:custGeom>
                <a:avLst/>
                <a:gdLst>
                  <a:gd name="T0" fmla="*/ 0 w 37"/>
                  <a:gd name="T1" fmla="*/ 381 h 381"/>
                  <a:gd name="T2" fmla="*/ 5 w 37"/>
                  <a:gd name="T3" fmla="*/ 380 h 381"/>
                  <a:gd name="T4" fmla="*/ 10 w 37"/>
                  <a:gd name="T5" fmla="*/ 380 h 381"/>
                  <a:gd name="T6" fmla="*/ 15 w 37"/>
                  <a:gd name="T7" fmla="*/ 379 h 381"/>
                  <a:gd name="T8" fmla="*/ 20 w 37"/>
                  <a:gd name="T9" fmla="*/ 378 h 381"/>
                  <a:gd name="T10" fmla="*/ 24 w 37"/>
                  <a:gd name="T11" fmla="*/ 378 h 381"/>
                  <a:gd name="T12" fmla="*/ 29 w 37"/>
                  <a:gd name="T13" fmla="*/ 377 h 381"/>
                  <a:gd name="T14" fmla="*/ 33 w 37"/>
                  <a:gd name="T15" fmla="*/ 376 h 381"/>
                  <a:gd name="T16" fmla="*/ 37 w 37"/>
                  <a:gd name="T17" fmla="*/ 375 h 381"/>
                  <a:gd name="T18" fmla="*/ 37 w 37"/>
                  <a:gd name="T19" fmla="*/ 0 h 381"/>
                  <a:gd name="T20" fmla="*/ 0 w 37"/>
                  <a:gd name="T21" fmla="*/ 0 h 381"/>
                  <a:gd name="T22" fmla="*/ 0 w 37"/>
                  <a:gd name="T23" fmla="*/ 381 h 38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1"/>
                  <a:gd name="T38" fmla="*/ 37 w 37"/>
                  <a:gd name="T39" fmla="*/ 381 h 38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1">
                    <a:moveTo>
                      <a:pt x="0" y="381"/>
                    </a:moveTo>
                    <a:lnTo>
                      <a:pt x="5" y="380"/>
                    </a:lnTo>
                    <a:lnTo>
                      <a:pt x="10" y="380"/>
                    </a:lnTo>
                    <a:lnTo>
                      <a:pt x="15" y="379"/>
                    </a:lnTo>
                    <a:lnTo>
                      <a:pt x="20" y="378"/>
                    </a:lnTo>
                    <a:lnTo>
                      <a:pt x="24" y="378"/>
                    </a:lnTo>
                    <a:lnTo>
                      <a:pt x="29" y="377"/>
                    </a:lnTo>
                    <a:lnTo>
                      <a:pt x="33" y="376"/>
                    </a:lnTo>
                    <a:lnTo>
                      <a:pt x="37" y="375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FFD85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258"/>
              <p:cNvSpPr>
                <a:spLocks/>
              </p:cNvSpPr>
              <p:nvPr/>
            </p:nvSpPr>
            <p:spPr bwMode="auto">
              <a:xfrm>
                <a:off x="3561" y="808"/>
                <a:ext cx="37" cy="379"/>
              </a:xfrm>
              <a:custGeom>
                <a:avLst/>
                <a:gdLst>
                  <a:gd name="T0" fmla="*/ 0 w 37"/>
                  <a:gd name="T1" fmla="*/ 379 h 379"/>
                  <a:gd name="T2" fmla="*/ 5 w 37"/>
                  <a:gd name="T3" fmla="*/ 378 h 379"/>
                  <a:gd name="T4" fmla="*/ 10 w 37"/>
                  <a:gd name="T5" fmla="*/ 377 h 379"/>
                  <a:gd name="T6" fmla="*/ 15 w 37"/>
                  <a:gd name="T7" fmla="*/ 376 h 379"/>
                  <a:gd name="T8" fmla="*/ 19 w 37"/>
                  <a:gd name="T9" fmla="*/ 375 h 379"/>
                  <a:gd name="T10" fmla="*/ 24 w 37"/>
                  <a:gd name="T11" fmla="*/ 374 h 379"/>
                  <a:gd name="T12" fmla="*/ 28 w 37"/>
                  <a:gd name="T13" fmla="*/ 373 h 379"/>
                  <a:gd name="T14" fmla="*/ 32 w 37"/>
                  <a:gd name="T15" fmla="*/ 372 h 379"/>
                  <a:gd name="T16" fmla="*/ 37 w 37"/>
                  <a:gd name="T17" fmla="*/ 371 h 379"/>
                  <a:gd name="T18" fmla="*/ 37 w 37"/>
                  <a:gd name="T19" fmla="*/ 0 h 379"/>
                  <a:gd name="T20" fmla="*/ 0 w 37"/>
                  <a:gd name="T21" fmla="*/ 0 h 379"/>
                  <a:gd name="T22" fmla="*/ 0 w 37"/>
                  <a:gd name="T23" fmla="*/ 379 h 37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79"/>
                  <a:gd name="T38" fmla="*/ 37 w 37"/>
                  <a:gd name="T39" fmla="*/ 379 h 37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79">
                    <a:moveTo>
                      <a:pt x="0" y="379"/>
                    </a:moveTo>
                    <a:lnTo>
                      <a:pt x="5" y="378"/>
                    </a:lnTo>
                    <a:lnTo>
                      <a:pt x="10" y="377"/>
                    </a:lnTo>
                    <a:lnTo>
                      <a:pt x="15" y="376"/>
                    </a:lnTo>
                    <a:lnTo>
                      <a:pt x="19" y="375"/>
                    </a:lnTo>
                    <a:lnTo>
                      <a:pt x="24" y="374"/>
                    </a:lnTo>
                    <a:lnTo>
                      <a:pt x="28" y="373"/>
                    </a:lnTo>
                    <a:lnTo>
                      <a:pt x="32" y="372"/>
                    </a:lnTo>
                    <a:lnTo>
                      <a:pt x="37" y="371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79"/>
                    </a:lnTo>
                    <a:close/>
                  </a:path>
                </a:pathLst>
              </a:custGeom>
              <a:solidFill>
                <a:srgbClr val="FFD34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259"/>
              <p:cNvSpPr>
                <a:spLocks/>
              </p:cNvSpPr>
              <p:nvPr/>
            </p:nvSpPr>
            <p:spPr bwMode="auto">
              <a:xfrm>
                <a:off x="3579" y="808"/>
                <a:ext cx="37" cy="375"/>
              </a:xfrm>
              <a:custGeom>
                <a:avLst/>
                <a:gdLst>
                  <a:gd name="T0" fmla="*/ 0 w 37"/>
                  <a:gd name="T1" fmla="*/ 375 h 375"/>
                  <a:gd name="T2" fmla="*/ 6 w 37"/>
                  <a:gd name="T3" fmla="*/ 374 h 375"/>
                  <a:gd name="T4" fmla="*/ 11 w 37"/>
                  <a:gd name="T5" fmla="*/ 373 h 375"/>
                  <a:gd name="T6" fmla="*/ 16 w 37"/>
                  <a:gd name="T7" fmla="*/ 372 h 375"/>
                  <a:gd name="T8" fmla="*/ 21 w 37"/>
                  <a:gd name="T9" fmla="*/ 371 h 375"/>
                  <a:gd name="T10" fmla="*/ 25 w 37"/>
                  <a:gd name="T11" fmla="*/ 370 h 375"/>
                  <a:gd name="T12" fmla="*/ 30 w 37"/>
                  <a:gd name="T13" fmla="*/ 368 h 375"/>
                  <a:gd name="T14" fmla="*/ 33 w 37"/>
                  <a:gd name="T15" fmla="*/ 367 h 375"/>
                  <a:gd name="T16" fmla="*/ 37 w 37"/>
                  <a:gd name="T17" fmla="*/ 366 h 375"/>
                  <a:gd name="T18" fmla="*/ 37 w 37"/>
                  <a:gd name="T19" fmla="*/ 0 h 375"/>
                  <a:gd name="T20" fmla="*/ 0 w 37"/>
                  <a:gd name="T21" fmla="*/ 0 h 375"/>
                  <a:gd name="T22" fmla="*/ 0 w 37"/>
                  <a:gd name="T23" fmla="*/ 375 h 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75"/>
                  <a:gd name="T38" fmla="*/ 37 w 37"/>
                  <a:gd name="T39" fmla="*/ 375 h 3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75">
                    <a:moveTo>
                      <a:pt x="0" y="375"/>
                    </a:moveTo>
                    <a:lnTo>
                      <a:pt x="6" y="374"/>
                    </a:lnTo>
                    <a:lnTo>
                      <a:pt x="11" y="373"/>
                    </a:lnTo>
                    <a:lnTo>
                      <a:pt x="16" y="372"/>
                    </a:lnTo>
                    <a:lnTo>
                      <a:pt x="21" y="371"/>
                    </a:lnTo>
                    <a:lnTo>
                      <a:pt x="25" y="370"/>
                    </a:lnTo>
                    <a:lnTo>
                      <a:pt x="30" y="368"/>
                    </a:lnTo>
                    <a:lnTo>
                      <a:pt x="33" y="367"/>
                    </a:lnTo>
                    <a:lnTo>
                      <a:pt x="37" y="366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75"/>
                    </a:lnTo>
                    <a:close/>
                  </a:path>
                </a:pathLst>
              </a:custGeom>
              <a:solidFill>
                <a:srgbClr val="FFCE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260"/>
              <p:cNvSpPr>
                <a:spLocks/>
              </p:cNvSpPr>
              <p:nvPr/>
            </p:nvSpPr>
            <p:spPr bwMode="auto">
              <a:xfrm>
                <a:off x="3598" y="808"/>
                <a:ext cx="36" cy="371"/>
              </a:xfrm>
              <a:custGeom>
                <a:avLst/>
                <a:gdLst>
                  <a:gd name="T0" fmla="*/ 0 w 36"/>
                  <a:gd name="T1" fmla="*/ 371 h 371"/>
                  <a:gd name="T2" fmla="*/ 7 w 36"/>
                  <a:gd name="T3" fmla="*/ 369 h 371"/>
                  <a:gd name="T4" fmla="*/ 15 w 36"/>
                  <a:gd name="T5" fmla="*/ 367 h 371"/>
                  <a:gd name="T6" fmla="*/ 22 w 36"/>
                  <a:gd name="T7" fmla="*/ 364 h 371"/>
                  <a:gd name="T8" fmla="*/ 27 w 36"/>
                  <a:gd name="T9" fmla="*/ 362 h 371"/>
                  <a:gd name="T10" fmla="*/ 31 w 36"/>
                  <a:gd name="T11" fmla="*/ 359 h 371"/>
                  <a:gd name="T12" fmla="*/ 34 w 36"/>
                  <a:gd name="T13" fmla="*/ 356 h 371"/>
                  <a:gd name="T14" fmla="*/ 36 w 36"/>
                  <a:gd name="T15" fmla="*/ 354 h 371"/>
                  <a:gd name="T16" fmla="*/ 36 w 36"/>
                  <a:gd name="T17" fmla="*/ 351 h 371"/>
                  <a:gd name="T18" fmla="*/ 36 w 36"/>
                  <a:gd name="T19" fmla="*/ 0 h 371"/>
                  <a:gd name="T20" fmla="*/ 0 w 36"/>
                  <a:gd name="T21" fmla="*/ 0 h 371"/>
                  <a:gd name="T22" fmla="*/ 0 w 36"/>
                  <a:gd name="T23" fmla="*/ 371 h 37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6"/>
                  <a:gd name="T37" fmla="*/ 0 h 371"/>
                  <a:gd name="T38" fmla="*/ 36 w 36"/>
                  <a:gd name="T39" fmla="*/ 371 h 37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6" h="371">
                    <a:moveTo>
                      <a:pt x="0" y="371"/>
                    </a:moveTo>
                    <a:lnTo>
                      <a:pt x="7" y="369"/>
                    </a:lnTo>
                    <a:lnTo>
                      <a:pt x="15" y="367"/>
                    </a:lnTo>
                    <a:lnTo>
                      <a:pt x="22" y="364"/>
                    </a:lnTo>
                    <a:lnTo>
                      <a:pt x="27" y="362"/>
                    </a:lnTo>
                    <a:lnTo>
                      <a:pt x="31" y="359"/>
                    </a:lnTo>
                    <a:lnTo>
                      <a:pt x="34" y="356"/>
                    </a:lnTo>
                    <a:lnTo>
                      <a:pt x="36" y="354"/>
                    </a:lnTo>
                    <a:lnTo>
                      <a:pt x="36" y="351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371"/>
                    </a:lnTo>
                    <a:close/>
                  </a:path>
                </a:pathLst>
              </a:custGeom>
              <a:solidFill>
                <a:srgbClr val="FFC91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261"/>
              <p:cNvSpPr>
                <a:spLocks/>
              </p:cNvSpPr>
              <p:nvPr/>
            </p:nvSpPr>
            <p:spPr bwMode="auto">
              <a:xfrm>
                <a:off x="3377" y="808"/>
                <a:ext cx="37" cy="391"/>
              </a:xfrm>
              <a:custGeom>
                <a:avLst/>
                <a:gdLst>
                  <a:gd name="T0" fmla="*/ 0 w 37"/>
                  <a:gd name="T1" fmla="*/ 391 h 391"/>
                  <a:gd name="T2" fmla="*/ 5 w 37"/>
                  <a:gd name="T3" fmla="*/ 391 h 391"/>
                  <a:gd name="T4" fmla="*/ 10 w 37"/>
                  <a:gd name="T5" fmla="*/ 391 h 391"/>
                  <a:gd name="T6" fmla="*/ 14 w 37"/>
                  <a:gd name="T7" fmla="*/ 391 h 391"/>
                  <a:gd name="T8" fmla="*/ 19 w 37"/>
                  <a:gd name="T9" fmla="*/ 391 h 391"/>
                  <a:gd name="T10" fmla="*/ 24 w 37"/>
                  <a:gd name="T11" fmla="*/ 391 h 391"/>
                  <a:gd name="T12" fmla="*/ 29 w 37"/>
                  <a:gd name="T13" fmla="*/ 391 h 391"/>
                  <a:gd name="T14" fmla="*/ 33 w 37"/>
                  <a:gd name="T15" fmla="*/ 391 h 391"/>
                  <a:gd name="T16" fmla="*/ 37 w 37"/>
                  <a:gd name="T17" fmla="*/ 391 h 391"/>
                  <a:gd name="T18" fmla="*/ 37 w 37"/>
                  <a:gd name="T19" fmla="*/ 0 h 391"/>
                  <a:gd name="T20" fmla="*/ 0 w 37"/>
                  <a:gd name="T21" fmla="*/ 0 h 391"/>
                  <a:gd name="T22" fmla="*/ 0 w 37"/>
                  <a:gd name="T23" fmla="*/ 391 h 3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91"/>
                  <a:gd name="T38" fmla="*/ 37 w 37"/>
                  <a:gd name="T39" fmla="*/ 391 h 3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91">
                    <a:moveTo>
                      <a:pt x="0" y="391"/>
                    </a:moveTo>
                    <a:lnTo>
                      <a:pt x="5" y="391"/>
                    </a:lnTo>
                    <a:lnTo>
                      <a:pt x="10" y="391"/>
                    </a:lnTo>
                    <a:lnTo>
                      <a:pt x="14" y="391"/>
                    </a:lnTo>
                    <a:lnTo>
                      <a:pt x="19" y="391"/>
                    </a:lnTo>
                    <a:lnTo>
                      <a:pt x="24" y="391"/>
                    </a:lnTo>
                    <a:lnTo>
                      <a:pt x="29" y="391"/>
                    </a:lnTo>
                    <a:lnTo>
                      <a:pt x="33" y="391"/>
                    </a:lnTo>
                    <a:lnTo>
                      <a:pt x="37" y="391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262"/>
              <p:cNvSpPr>
                <a:spLocks/>
              </p:cNvSpPr>
              <p:nvPr/>
            </p:nvSpPr>
            <p:spPr bwMode="auto">
              <a:xfrm>
                <a:off x="3359" y="808"/>
                <a:ext cx="37" cy="391"/>
              </a:xfrm>
              <a:custGeom>
                <a:avLst/>
                <a:gdLst>
                  <a:gd name="T0" fmla="*/ 0 w 37"/>
                  <a:gd name="T1" fmla="*/ 391 h 391"/>
                  <a:gd name="T2" fmla="*/ 4 w 37"/>
                  <a:gd name="T3" fmla="*/ 391 h 391"/>
                  <a:gd name="T4" fmla="*/ 7 w 37"/>
                  <a:gd name="T5" fmla="*/ 391 h 391"/>
                  <a:gd name="T6" fmla="*/ 10 w 37"/>
                  <a:gd name="T7" fmla="*/ 391 h 391"/>
                  <a:gd name="T8" fmla="*/ 13 w 37"/>
                  <a:gd name="T9" fmla="*/ 391 h 391"/>
                  <a:gd name="T10" fmla="*/ 16 w 37"/>
                  <a:gd name="T11" fmla="*/ 391 h 391"/>
                  <a:gd name="T12" fmla="*/ 20 w 37"/>
                  <a:gd name="T13" fmla="*/ 391 h 391"/>
                  <a:gd name="T14" fmla="*/ 23 w 37"/>
                  <a:gd name="T15" fmla="*/ 391 h 391"/>
                  <a:gd name="T16" fmla="*/ 25 w 37"/>
                  <a:gd name="T17" fmla="*/ 391 h 391"/>
                  <a:gd name="T18" fmla="*/ 28 w 37"/>
                  <a:gd name="T19" fmla="*/ 391 h 391"/>
                  <a:gd name="T20" fmla="*/ 31 w 37"/>
                  <a:gd name="T21" fmla="*/ 391 h 391"/>
                  <a:gd name="T22" fmla="*/ 34 w 37"/>
                  <a:gd name="T23" fmla="*/ 391 h 391"/>
                  <a:gd name="T24" fmla="*/ 37 w 37"/>
                  <a:gd name="T25" fmla="*/ 391 h 391"/>
                  <a:gd name="T26" fmla="*/ 37 w 37"/>
                  <a:gd name="T27" fmla="*/ 0 h 391"/>
                  <a:gd name="T28" fmla="*/ 0 w 37"/>
                  <a:gd name="T29" fmla="*/ 0 h 391"/>
                  <a:gd name="T30" fmla="*/ 0 w 37"/>
                  <a:gd name="T31" fmla="*/ 391 h 3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7"/>
                  <a:gd name="T49" fmla="*/ 0 h 391"/>
                  <a:gd name="T50" fmla="*/ 37 w 37"/>
                  <a:gd name="T51" fmla="*/ 391 h 3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7" h="391">
                    <a:moveTo>
                      <a:pt x="0" y="391"/>
                    </a:moveTo>
                    <a:lnTo>
                      <a:pt x="4" y="391"/>
                    </a:lnTo>
                    <a:lnTo>
                      <a:pt x="7" y="391"/>
                    </a:lnTo>
                    <a:lnTo>
                      <a:pt x="10" y="391"/>
                    </a:lnTo>
                    <a:lnTo>
                      <a:pt x="13" y="391"/>
                    </a:lnTo>
                    <a:lnTo>
                      <a:pt x="16" y="391"/>
                    </a:lnTo>
                    <a:lnTo>
                      <a:pt x="20" y="391"/>
                    </a:lnTo>
                    <a:lnTo>
                      <a:pt x="23" y="391"/>
                    </a:lnTo>
                    <a:lnTo>
                      <a:pt x="25" y="391"/>
                    </a:lnTo>
                    <a:lnTo>
                      <a:pt x="28" y="391"/>
                    </a:lnTo>
                    <a:lnTo>
                      <a:pt x="31" y="391"/>
                    </a:lnTo>
                    <a:lnTo>
                      <a:pt x="34" y="391"/>
                    </a:lnTo>
                    <a:lnTo>
                      <a:pt x="37" y="391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rgbClr val="FFF7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Freeform 263"/>
              <p:cNvSpPr>
                <a:spLocks/>
              </p:cNvSpPr>
              <p:nvPr/>
            </p:nvSpPr>
            <p:spPr bwMode="auto">
              <a:xfrm>
                <a:off x="3341" y="808"/>
                <a:ext cx="36" cy="391"/>
              </a:xfrm>
              <a:custGeom>
                <a:avLst/>
                <a:gdLst>
                  <a:gd name="T0" fmla="*/ 0 w 36"/>
                  <a:gd name="T1" fmla="*/ 391 h 391"/>
                  <a:gd name="T2" fmla="*/ 3 w 36"/>
                  <a:gd name="T3" fmla="*/ 391 h 391"/>
                  <a:gd name="T4" fmla="*/ 7 w 36"/>
                  <a:gd name="T5" fmla="*/ 391 h 391"/>
                  <a:gd name="T6" fmla="*/ 11 w 36"/>
                  <a:gd name="T7" fmla="*/ 391 h 391"/>
                  <a:gd name="T8" fmla="*/ 16 w 36"/>
                  <a:gd name="T9" fmla="*/ 391 h 391"/>
                  <a:gd name="T10" fmla="*/ 20 w 36"/>
                  <a:gd name="T11" fmla="*/ 391 h 391"/>
                  <a:gd name="T12" fmla="*/ 23 w 36"/>
                  <a:gd name="T13" fmla="*/ 391 h 391"/>
                  <a:gd name="T14" fmla="*/ 28 w 36"/>
                  <a:gd name="T15" fmla="*/ 391 h 391"/>
                  <a:gd name="T16" fmla="*/ 31 w 36"/>
                  <a:gd name="T17" fmla="*/ 391 h 391"/>
                  <a:gd name="T18" fmla="*/ 33 w 36"/>
                  <a:gd name="T19" fmla="*/ 391 h 391"/>
                  <a:gd name="T20" fmla="*/ 34 w 36"/>
                  <a:gd name="T21" fmla="*/ 391 h 391"/>
                  <a:gd name="T22" fmla="*/ 35 w 36"/>
                  <a:gd name="T23" fmla="*/ 391 h 391"/>
                  <a:gd name="T24" fmla="*/ 36 w 36"/>
                  <a:gd name="T25" fmla="*/ 391 h 391"/>
                  <a:gd name="T26" fmla="*/ 36 w 36"/>
                  <a:gd name="T27" fmla="*/ 0 h 391"/>
                  <a:gd name="T28" fmla="*/ 0 w 36"/>
                  <a:gd name="T29" fmla="*/ 0 h 391"/>
                  <a:gd name="T30" fmla="*/ 0 w 36"/>
                  <a:gd name="T31" fmla="*/ 391 h 3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6"/>
                  <a:gd name="T49" fmla="*/ 0 h 391"/>
                  <a:gd name="T50" fmla="*/ 36 w 36"/>
                  <a:gd name="T51" fmla="*/ 391 h 3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6" h="391">
                    <a:moveTo>
                      <a:pt x="0" y="391"/>
                    </a:moveTo>
                    <a:lnTo>
                      <a:pt x="3" y="391"/>
                    </a:lnTo>
                    <a:lnTo>
                      <a:pt x="7" y="391"/>
                    </a:lnTo>
                    <a:lnTo>
                      <a:pt x="11" y="391"/>
                    </a:lnTo>
                    <a:lnTo>
                      <a:pt x="16" y="391"/>
                    </a:lnTo>
                    <a:lnTo>
                      <a:pt x="20" y="391"/>
                    </a:lnTo>
                    <a:lnTo>
                      <a:pt x="23" y="391"/>
                    </a:lnTo>
                    <a:lnTo>
                      <a:pt x="28" y="391"/>
                    </a:lnTo>
                    <a:lnTo>
                      <a:pt x="31" y="391"/>
                    </a:lnTo>
                    <a:lnTo>
                      <a:pt x="33" y="391"/>
                    </a:lnTo>
                    <a:lnTo>
                      <a:pt x="34" y="391"/>
                    </a:lnTo>
                    <a:lnTo>
                      <a:pt x="35" y="391"/>
                    </a:lnTo>
                    <a:lnTo>
                      <a:pt x="36" y="391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rgbClr val="FFF4C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264"/>
              <p:cNvSpPr>
                <a:spLocks/>
              </p:cNvSpPr>
              <p:nvPr/>
            </p:nvSpPr>
            <p:spPr bwMode="auto">
              <a:xfrm>
                <a:off x="3322" y="808"/>
                <a:ext cx="37" cy="391"/>
              </a:xfrm>
              <a:custGeom>
                <a:avLst/>
                <a:gdLst>
                  <a:gd name="T0" fmla="*/ 0 w 37"/>
                  <a:gd name="T1" fmla="*/ 390 h 391"/>
                  <a:gd name="T2" fmla="*/ 5 w 37"/>
                  <a:gd name="T3" fmla="*/ 390 h 391"/>
                  <a:gd name="T4" fmla="*/ 9 w 37"/>
                  <a:gd name="T5" fmla="*/ 391 h 391"/>
                  <a:gd name="T6" fmla="*/ 14 w 37"/>
                  <a:gd name="T7" fmla="*/ 391 h 391"/>
                  <a:gd name="T8" fmla="*/ 19 w 37"/>
                  <a:gd name="T9" fmla="*/ 391 h 391"/>
                  <a:gd name="T10" fmla="*/ 23 w 37"/>
                  <a:gd name="T11" fmla="*/ 391 h 391"/>
                  <a:gd name="T12" fmla="*/ 28 w 37"/>
                  <a:gd name="T13" fmla="*/ 391 h 391"/>
                  <a:gd name="T14" fmla="*/ 33 w 37"/>
                  <a:gd name="T15" fmla="*/ 391 h 391"/>
                  <a:gd name="T16" fmla="*/ 37 w 37"/>
                  <a:gd name="T17" fmla="*/ 391 h 391"/>
                  <a:gd name="T18" fmla="*/ 37 w 37"/>
                  <a:gd name="T19" fmla="*/ 0 h 391"/>
                  <a:gd name="T20" fmla="*/ 0 w 37"/>
                  <a:gd name="T21" fmla="*/ 0 h 391"/>
                  <a:gd name="T22" fmla="*/ 0 w 37"/>
                  <a:gd name="T23" fmla="*/ 390 h 3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91"/>
                  <a:gd name="T38" fmla="*/ 37 w 37"/>
                  <a:gd name="T39" fmla="*/ 391 h 3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91">
                    <a:moveTo>
                      <a:pt x="0" y="390"/>
                    </a:moveTo>
                    <a:lnTo>
                      <a:pt x="5" y="390"/>
                    </a:lnTo>
                    <a:lnTo>
                      <a:pt x="9" y="391"/>
                    </a:lnTo>
                    <a:lnTo>
                      <a:pt x="14" y="391"/>
                    </a:lnTo>
                    <a:lnTo>
                      <a:pt x="19" y="391"/>
                    </a:lnTo>
                    <a:lnTo>
                      <a:pt x="23" y="391"/>
                    </a:lnTo>
                    <a:lnTo>
                      <a:pt x="28" y="391"/>
                    </a:lnTo>
                    <a:lnTo>
                      <a:pt x="33" y="391"/>
                    </a:lnTo>
                    <a:lnTo>
                      <a:pt x="37" y="391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FFE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5" name="Freeform 265"/>
              <p:cNvSpPr>
                <a:spLocks/>
              </p:cNvSpPr>
              <p:nvPr/>
            </p:nvSpPr>
            <p:spPr bwMode="auto">
              <a:xfrm>
                <a:off x="3304" y="808"/>
                <a:ext cx="37" cy="391"/>
              </a:xfrm>
              <a:custGeom>
                <a:avLst/>
                <a:gdLst>
                  <a:gd name="T0" fmla="*/ 0 w 37"/>
                  <a:gd name="T1" fmla="*/ 390 h 391"/>
                  <a:gd name="T2" fmla="*/ 4 w 37"/>
                  <a:gd name="T3" fmla="*/ 390 h 391"/>
                  <a:gd name="T4" fmla="*/ 8 w 37"/>
                  <a:gd name="T5" fmla="*/ 390 h 391"/>
                  <a:gd name="T6" fmla="*/ 13 w 37"/>
                  <a:gd name="T7" fmla="*/ 390 h 391"/>
                  <a:gd name="T8" fmla="*/ 17 w 37"/>
                  <a:gd name="T9" fmla="*/ 390 h 391"/>
                  <a:gd name="T10" fmla="*/ 22 w 37"/>
                  <a:gd name="T11" fmla="*/ 391 h 391"/>
                  <a:gd name="T12" fmla="*/ 27 w 37"/>
                  <a:gd name="T13" fmla="*/ 391 h 391"/>
                  <a:gd name="T14" fmla="*/ 32 w 37"/>
                  <a:gd name="T15" fmla="*/ 391 h 391"/>
                  <a:gd name="T16" fmla="*/ 37 w 37"/>
                  <a:gd name="T17" fmla="*/ 391 h 391"/>
                  <a:gd name="T18" fmla="*/ 37 w 37"/>
                  <a:gd name="T19" fmla="*/ 0 h 391"/>
                  <a:gd name="T20" fmla="*/ 0 w 37"/>
                  <a:gd name="T21" fmla="*/ 0 h 391"/>
                  <a:gd name="T22" fmla="*/ 0 w 37"/>
                  <a:gd name="T23" fmla="*/ 390 h 3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91"/>
                  <a:gd name="T38" fmla="*/ 37 w 37"/>
                  <a:gd name="T39" fmla="*/ 391 h 3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91">
                    <a:moveTo>
                      <a:pt x="0" y="390"/>
                    </a:moveTo>
                    <a:lnTo>
                      <a:pt x="4" y="390"/>
                    </a:lnTo>
                    <a:lnTo>
                      <a:pt x="8" y="390"/>
                    </a:lnTo>
                    <a:lnTo>
                      <a:pt x="13" y="390"/>
                    </a:lnTo>
                    <a:lnTo>
                      <a:pt x="17" y="390"/>
                    </a:lnTo>
                    <a:lnTo>
                      <a:pt x="22" y="391"/>
                    </a:lnTo>
                    <a:lnTo>
                      <a:pt x="27" y="391"/>
                    </a:lnTo>
                    <a:lnTo>
                      <a:pt x="32" y="391"/>
                    </a:lnTo>
                    <a:lnTo>
                      <a:pt x="37" y="391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FFED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Freeform 266"/>
              <p:cNvSpPr>
                <a:spLocks/>
              </p:cNvSpPr>
              <p:nvPr/>
            </p:nvSpPr>
            <p:spPr bwMode="auto">
              <a:xfrm>
                <a:off x="3285" y="808"/>
                <a:ext cx="37" cy="390"/>
              </a:xfrm>
              <a:custGeom>
                <a:avLst/>
                <a:gdLst>
                  <a:gd name="T0" fmla="*/ 0 w 37"/>
                  <a:gd name="T1" fmla="*/ 389 h 390"/>
                  <a:gd name="T2" fmla="*/ 5 w 37"/>
                  <a:gd name="T3" fmla="*/ 389 h 390"/>
                  <a:gd name="T4" fmla="*/ 9 w 37"/>
                  <a:gd name="T5" fmla="*/ 389 h 390"/>
                  <a:gd name="T6" fmla="*/ 14 w 37"/>
                  <a:gd name="T7" fmla="*/ 389 h 390"/>
                  <a:gd name="T8" fmla="*/ 18 w 37"/>
                  <a:gd name="T9" fmla="*/ 389 h 390"/>
                  <a:gd name="T10" fmla="*/ 23 w 37"/>
                  <a:gd name="T11" fmla="*/ 390 h 390"/>
                  <a:gd name="T12" fmla="*/ 27 w 37"/>
                  <a:gd name="T13" fmla="*/ 390 h 390"/>
                  <a:gd name="T14" fmla="*/ 32 w 37"/>
                  <a:gd name="T15" fmla="*/ 390 h 390"/>
                  <a:gd name="T16" fmla="*/ 37 w 37"/>
                  <a:gd name="T17" fmla="*/ 390 h 390"/>
                  <a:gd name="T18" fmla="*/ 37 w 37"/>
                  <a:gd name="T19" fmla="*/ 0 h 390"/>
                  <a:gd name="T20" fmla="*/ 0 w 37"/>
                  <a:gd name="T21" fmla="*/ 0 h 390"/>
                  <a:gd name="T22" fmla="*/ 0 w 37"/>
                  <a:gd name="T23" fmla="*/ 389 h 3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90"/>
                  <a:gd name="T38" fmla="*/ 37 w 37"/>
                  <a:gd name="T39" fmla="*/ 390 h 3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90">
                    <a:moveTo>
                      <a:pt x="0" y="389"/>
                    </a:moveTo>
                    <a:lnTo>
                      <a:pt x="5" y="389"/>
                    </a:lnTo>
                    <a:lnTo>
                      <a:pt x="9" y="389"/>
                    </a:lnTo>
                    <a:lnTo>
                      <a:pt x="14" y="389"/>
                    </a:lnTo>
                    <a:lnTo>
                      <a:pt x="18" y="389"/>
                    </a:lnTo>
                    <a:lnTo>
                      <a:pt x="23" y="390"/>
                    </a:lnTo>
                    <a:lnTo>
                      <a:pt x="27" y="390"/>
                    </a:lnTo>
                    <a:lnTo>
                      <a:pt x="32" y="390"/>
                    </a:lnTo>
                    <a:lnTo>
                      <a:pt x="37" y="39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9"/>
                    </a:lnTo>
                    <a:close/>
                  </a:path>
                </a:pathLst>
              </a:custGeom>
              <a:solidFill>
                <a:srgbClr val="FFE8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7" name="Freeform 267"/>
              <p:cNvSpPr>
                <a:spLocks/>
              </p:cNvSpPr>
              <p:nvPr/>
            </p:nvSpPr>
            <p:spPr bwMode="auto">
              <a:xfrm>
                <a:off x="3266" y="808"/>
                <a:ext cx="38" cy="390"/>
              </a:xfrm>
              <a:custGeom>
                <a:avLst/>
                <a:gdLst>
                  <a:gd name="T0" fmla="*/ 0 w 38"/>
                  <a:gd name="T1" fmla="*/ 388 h 390"/>
                  <a:gd name="T2" fmla="*/ 5 w 38"/>
                  <a:gd name="T3" fmla="*/ 388 h 390"/>
                  <a:gd name="T4" fmla="*/ 9 w 38"/>
                  <a:gd name="T5" fmla="*/ 388 h 390"/>
                  <a:gd name="T6" fmla="*/ 14 w 38"/>
                  <a:gd name="T7" fmla="*/ 389 h 390"/>
                  <a:gd name="T8" fmla="*/ 19 w 38"/>
                  <a:gd name="T9" fmla="*/ 389 h 390"/>
                  <a:gd name="T10" fmla="*/ 24 w 38"/>
                  <a:gd name="T11" fmla="*/ 389 h 390"/>
                  <a:gd name="T12" fmla="*/ 28 w 38"/>
                  <a:gd name="T13" fmla="*/ 389 h 390"/>
                  <a:gd name="T14" fmla="*/ 33 w 38"/>
                  <a:gd name="T15" fmla="*/ 389 h 390"/>
                  <a:gd name="T16" fmla="*/ 38 w 38"/>
                  <a:gd name="T17" fmla="*/ 390 h 390"/>
                  <a:gd name="T18" fmla="*/ 38 w 38"/>
                  <a:gd name="T19" fmla="*/ 0 h 390"/>
                  <a:gd name="T20" fmla="*/ 0 w 38"/>
                  <a:gd name="T21" fmla="*/ 0 h 390"/>
                  <a:gd name="T22" fmla="*/ 0 w 38"/>
                  <a:gd name="T23" fmla="*/ 388 h 3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"/>
                  <a:gd name="T37" fmla="*/ 0 h 390"/>
                  <a:gd name="T38" fmla="*/ 38 w 38"/>
                  <a:gd name="T39" fmla="*/ 390 h 3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" h="390">
                    <a:moveTo>
                      <a:pt x="0" y="388"/>
                    </a:moveTo>
                    <a:lnTo>
                      <a:pt x="5" y="388"/>
                    </a:lnTo>
                    <a:lnTo>
                      <a:pt x="9" y="388"/>
                    </a:lnTo>
                    <a:lnTo>
                      <a:pt x="14" y="389"/>
                    </a:lnTo>
                    <a:lnTo>
                      <a:pt x="19" y="389"/>
                    </a:lnTo>
                    <a:lnTo>
                      <a:pt x="24" y="389"/>
                    </a:lnTo>
                    <a:lnTo>
                      <a:pt x="28" y="389"/>
                    </a:lnTo>
                    <a:lnTo>
                      <a:pt x="33" y="389"/>
                    </a:lnTo>
                    <a:lnTo>
                      <a:pt x="38" y="390"/>
                    </a:lnTo>
                    <a:lnTo>
                      <a:pt x="38" y="0"/>
                    </a:lnTo>
                    <a:lnTo>
                      <a:pt x="0" y="0"/>
                    </a:lnTo>
                    <a:lnTo>
                      <a:pt x="0" y="388"/>
                    </a:lnTo>
                    <a:close/>
                  </a:path>
                </a:pathLst>
              </a:custGeom>
              <a:solidFill>
                <a:srgbClr val="FFE8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8" name="Freeform 268"/>
              <p:cNvSpPr>
                <a:spLocks/>
              </p:cNvSpPr>
              <p:nvPr/>
            </p:nvSpPr>
            <p:spPr bwMode="auto">
              <a:xfrm>
                <a:off x="3248" y="808"/>
                <a:ext cx="37" cy="389"/>
              </a:xfrm>
              <a:custGeom>
                <a:avLst/>
                <a:gdLst>
                  <a:gd name="T0" fmla="*/ 0 w 37"/>
                  <a:gd name="T1" fmla="*/ 386 h 389"/>
                  <a:gd name="T2" fmla="*/ 5 w 37"/>
                  <a:gd name="T3" fmla="*/ 386 h 389"/>
                  <a:gd name="T4" fmla="*/ 9 w 37"/>
                  <a:gd name="T5" fmla="*/ 387 h 389"/>
                  <a:gd name="T6" fmla="*/ 14 w 37"/>
                  <a:gd name="T7" fmla="*/ 387 h 389"/>
                  <a:gd name="T8" fmla="*/ 18 w 37"/>
                  <a:gd name="T9" fmla="*/ 388 h 389"/>
                  <a:gd name="T10" fmla="*/ 23 w 37"/>
                  <a:gd name="T11" fmla="*/ 388 h 389"/>
                  <a:gd name="T12" fmla="*/ 27 w 37"/>
                  <a:gd name="T13" fmla="*/ 388 h 389"/>
                  <a:gd name="T14" fmla="*/ 32 w 37"/>
                  <a:gd name="T15" fmla="*/ 389 h 389"/>
                  <a:gd name="T16" fmla="*/ 37 w 37"/>
                  <a:gd name="T17" fmla="*/ 389 h 389"/>
                  <a:gd name="T18" fmla="*/ 37 w 37"/>
                  <a:gd name="T19" fmla="*/ 0 h 389"/>
                  <a:gd name="T20" fmla="*/ 0 w 37"/>
                  <a:gd name="T21" fmla="*/ 0 h 389"/>
                  <a:gd name="T22" fmla="*/ 0 w 37"/>
                  <a:gd name="T23" fmla="*/ 386 h 38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9"/>
                  <a:gd name="T38" fmla="*/ 37 w 37"/>
                  <a:gd name="T39" fmla="*/ 389 h 38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9">
                    <a:moveTo>
                      <a:pt x="0" y="386"/>
                    </a:moveTo>
                    <a:lnTo>
                      <a:pt x="5" y="386"/>
                    </a:lnTo>
                    <a:lnTo>
                      <a:pt x="9" y="387"/>
                    </a:lnTo>
                    <a:lnTo>
                      <a:pt x="14" y="387"/>
                    </a:lnTo>
                    <a:lnTo>
                      <a:pt x="18" y="388"/>
                    </a:lnTo>
                    <a:lnTo>
                      <a:pt x="23" y="388"/>
                    </a:lnTo>
                    <a:lnTo>
                      <a:pt x="27" y="388"/>
                    </a:lnTo>
                    <a:lnTo>
                      <a:pt x="32" y="389"/>
                    </a:lnTo>
                    <a:lnTo>
                      <a:pt x="37" y="38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rgbClr val="FFE58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Freeform 269"/>
              <p:cNvSpPr>
                <a:spLocks/>
              </p:cNvSpPr>
              <p:nvPr/>
            </p:nvSpPr>
            <p:spPr bwMode="auto">
              <a:xfrm>
                <a:off x="3229" y="808"/>
                <a:ext cx="37" cy="388"/>
              </a:xfrm>
              <a:custGeom>
                <a:avLst/>
                <a:gdLst>
                  <a:gd name="T0" fmla="*/ 0 w 37"/>
                  <a:gd name="T1" fmla="*/ 384 h 388"/>
                  <a:gd name="T2" fmla="*/ 5 w 37"/>
                  <a:gd name="T3" fmla="*/ 385 h 388"/>
                  <a:gd name="T4" fmla="*/ 9 w 37"/>
                  <a:gd name="T5" fmla="*/ 385 h 388"/>
                  <a:gd name="T6" fmla="*/ 14 w 37"/>
                  <a:gd name="T7" fmla="*/ 386 h 388"/>
                  <a:gd name="T8" fmla="*/ 18 w 37"/>
                  <a:gd name="T9" fmla="*/ 386 h 388"/>
                  <a:gd name="T10" fmla="*/ 23 w 37"/>
                  <a:gd name="T11" fmla="*/ 386 h 388"/>
                  <a:gd name="T12" fmla="*/ 27 w 37"/>
                  <a:gd name="T13" fmla="*/ 387 h 388"/>
                  <a:gd name="T14" fmla="*/ 32 w 37"/>
                  <a:gd name="T15" fmla="*/ 387 h 388"/>
                  <a:gd name="T16" fmla="*/ 37 w 37"/>
                  <a:gd name="T17" fmla="*/ 388 h 388"/>
                  <a:gd name="T18" fmla="*/ 37 w 37"/>
                  <a:gd name="T19" fmla="*/ 0 h 388"/>
                  <a:gd name="T20" fmla="*/ 0 w 37"/>
                  <a:gd name="T21" fmla="*/ 0 h 388"/>
                  <a:gd name="T22" fmla="*/ 0 w 37"/>
                  <a:gd name="T23" fmla="*/ 384 h 3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8"/>
                  <a:gd name="T38" fmla="*/ 37 w 37"/>
                  <a:gd name="T39" fmla="*/ 388 h 3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8">
                    <a:moveTo>
                      <a:pt x="0" y="384"/>
                    </a:moveTo>
                    <a:lnTo>
                      <a:pt x="5" y="385"/>
                    </a:lnTo>
                    <a:lnTo>
                      <a:pt x="9" y="385"/>
                    </a:lnTo>
                    <a:lnTo>
                      <a:pt x="14" y="386"/>
                    </a:lnTo>
                    <a:lnTo>
                      <a:pt x="18" y="386"/>
                    </a:lnTo>
                    <a:lnTo>
                      <a:pt x="23" y="386"/>
                    </a:lnTo>
                    <a:lnTo>
                      <a:pt x="27" y="387"/>
                    </a:lnTo>
                    <a:lnTo>
                      <a:pt x="32" y="387"/>
                    </a:lnTo>
                    <a:lnTo>
                      <a:pt x="37" y="388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E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Freeform 270"/>
              <p:cNvSpPr>
                <a:spLocks/>
              </p:cNvSpPr>
              <p:nvPr/>
            </p:nvSpPr>
            <p:spPr bwMode="auto">
              <a:xfrm>
                <a:off x="3211" y="808"/>
                <a:ext cx="37" cy="386"/>
              </a:xfrm>
              <a:custGeom>
                <a:avLst/>
                <a:gdLst>
                  <a:gd name="T0" fmla="*/ 0 w 37"/>
                  <a:gd name="T1" fmla="*/ 382 h 386"/>
                  <a:gd name="T2" fmla="*/ 4 w 37"/>
                  <a:gd name="T3" fmla="*/ 383 h 386"/>
                  <a:gd name="T4" fmla="*/ 9 w 37"/>
                  <a:gd name="T5" fmla="*/ 383 h 386"/>
                  <a:gd name="T6" fmla="*/ 14 w 37"/>
                  <a:gd name="T7" fmla="*/ 384 h 386"/>
                  <a:gd name="T8" fmla="*/ 18 w 37"/>
                  <a:gd name="T9" fmla="*/ 384 h 386"/>
                  <a:gd name="T10" fmla="*/ 23 w 37"/>
                  <a:gd name="T11" fmla="*/ 385 h 386"/>
                  <a:gd name="T12" fmla="*/ 27 w 37"/>
                  <a:gd name="T13" fmla="*/ 385 h 386"/>
                  <a:gd name="T14" fmla="*/ 32 w 37"/>
                  <a:gd name="T15" fmla="*/ 386 h 386"/>
                  <a:gd name="T16" fmla="*/ 37 w 37"/>
                  <a:gd name="T17" fmla="*/ 386 h 386"/>
                  <a:gd name="T18" fmla="*/ 37 w 37"/>
                  <a:gd name="T19" fmla="*/ 0 h 386"/>
                  <a:gd name="T20" fmla="*/ 0 w 37"/>
                  <a:gd name="T21" fmla="*/ 0 h 386"/>
                  <a:gd name="T22" fmla="*/ 0 w 37"/>
                  <a:gd name="T23" fmla="*/ 382 h 3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6"/>
                  <a:gd name="T38" fmla="*/ 37 w 37"/>
                  <a:gd name="T39" fmla="*/ 386 h 3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6">
                    <a:moveTo>
                      <a:pt x="0" y="382"/>
                    </a:moveTo>
                    <a:lnTo>
                      <a:pt x="4" y="383"/>
                    </a:lnTo>
                    <a:lnTo>
                      <a:pt x="9" y="383"/>
                    </a:lnTo>
                    <a:lnTo>
                      <a:pt x="14" y="384"/>
                    </a:lnTo>
                    <a:lnTo>
                      <a:pt x="18" y="384"/>
                    </a:lnTo>
                    <a:lnTo>
                      <a:pt x="23" y="385"/>
                    </a:lnTo>
                    <a:lnTo>
                      <a:pt x="27" y="385"/>
                    </a:lnTo>
                    <a:lnTo>
                      <a:pt x="32" y="386"/>
                    </a:lnTo>
                    <a:lnTo>
                      <a:pt x="37" y="386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2"/>
                    </a:lnTo>
                    <a:close/>
                  </a:path>
                </a:pathLst>
              </a:custGeom>
              <a:solidFill>
                <a:srgbClr val="FFDD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1" name="Freeform 271"/>
              <p:cNvSpPr>
                <a:spLocks/>
              </p:cNvSpPr>
              <p:nvPr/>
            </p:nvSpPr>
            <p:spPr bwMode="auto">
              <a:xfrm>
                <a:off x="3193" y="808"/>
                <a:ext cx="36" cy="384"/>
              </a:xfrm>
              <a:custGeom>
                <a:avLst/>
                <a:gdLst>
                  <a:gd name="T0" fmla="*/ 0 w 36"/>
                  <a:gd name="T1" fmla="*/ 380 h 384"/>
                  <a:gd name="T2" fmla="*/ 4 w 36"/>
                  <a:gd name="T3" fmla="*/ 380 h 384"/>
                  <a:gd name="T4" fmla="*/ 8 w 36"/>
                  <a:gd name="T5" fmla="*/ 381 h 384"/>
                  <a:gd name="T6" fmla="*/ 12 w 36"/>
                  <a:gd name="T7" fmla="*/ 382 h 384"/>
                  <a:gd name="T8" fmla="*/ 17 w 36"/>
                  <a:gd name="T9" fmla="*/ 382 h 384"/>
                  <a:gd name="T10" fmla="*/ 22 w 36"/>
                  <a:gd name="T11" fmla="*/ 383 h 384"/>
                  <a:gd name="T12" fmla="*/ 27 w 36"/>
                  <a:gd name="T13" fmla="*/ 383 h 384"/>
                  <a:gd name="T14" fmla="*/ 32 w 36"/>
                  <a:gd name="T15" fmla="*/ 384 h 384"/>
                  <a:gd name="T16" fmla="*/ 36 w 36"/>
                  <a:gd name="T17" fmla="*/ 384 h 384"/>
                  <a:gd name="T18" fmla="*/ 36 w 36"/>
                  <a:gd name="T19" fmla="*/ 0 h 384"/>
                  <a:gd name="T20" fmla="*/ 0 w 36"/>
                  <a:gd name="T21" fmla="*/ 0 h 384"/>
                  <a:gd name="T22" fmla="*/ 0 w 36"/>
                  <a:gd name="T23" fmla="*/ 380 h 3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6"/>
                  <a:gd name="T37" fmla="*/ 0 h 384"/>
                  <a:gd name="T38" fmla="*/ 36 w 36"/>
                  <a:gd name="T39" fmla="*/ 384 h 3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6" h="384">
                    <a:moveTo>
                      <a:pt x="0" y="380"/>
                    </a:moveTo>
                    <a:lnTo>
                      <a:pt x="4" y="380"/>
                    </a:lnTo>
                    <a:lnTo>
                      <a:pt x="8" y="381"/>
                    </a:lnTo>
                    <a:lnTo>
                      <a:pt x="12" y="382"/>
                    </a:lnTo>
                    <a:lnTo>
                      <a:pt x="17" y="382"/>
                    </a:lnTo>
                    <a:lnTo>
                      <a:pt x="22" y="383"/>
                    </a:lnTo>
                    <a:lnTo>
                      <a:pt x="27" y="383"/>
                    </a:lnTo>
                    <a:lnTo>
                      <a:pt x="32" y="384"/>
                    </a:lnTo>
                    <a:lnTo>
                      <a:pt x="36" y="384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FFD8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2" name="Freeform 272"/>
              <p:cNvSpPr>
                <a:spLocks/>
              </p:cNvSpPr>
              <p:nvPr/>
            </p:nvSpPr>
            <p:spPr bwMode="auto">
              <a:xfrm>
                <a:off x="3174" y="808"/>
                <a:ext cx="37" cy="382"/>
              </a:xfrm>
              <a:custGeom>
                <a:avLst/>
                <a:gdLst>
                  <a:gd name="T0" fmla="*/ 0 w 37"/>
                  <a:gd name="T1" fmla="*/ 377 h 382"/>
                  <a:gd name="T2" fmla="*/ 5 w 37"/>
                  <a:gd name="T3" fmla="*/ 378 h 382"/>
                  <a:gd name="T4" fmla="*/ 9 w 37"/>
                  <a:gd name="T5" fmla="*/ 379 h 382"/>
                  <a:gd name="T6" fmla="*/ 13 w 37"/>
                  <a:gd name="T7" fmla="*/ 379 h 382"/>
                  <a:gd name="T8" fmla="*/ 18 w 37"/>
                  <a:gd name="T9" fmla="*/ 380 h 382"/>
                  <a:gd name="T10" fmla="*/ 22 w 37"/>
                  <a:gd name="T11" fmla="*/ 380 h 382"/>
                  <a:gd name="T12" fmla="*/ 27 w 37"/>
                  <a:gd name="T13" fmla="*/ 381 h 382"/>
                  <a:gd name="T14" fmla="*/ 32 w 37"/>
                  <a:gd name="T15" fmla="*/ 382 h 382"/>
                  <a:gd name="T16" fmla="*/ 37 w 37"/>
                  <a:gd name="T17" fmla="*/ 382 h 382"/>
                  <a:gd name="T18" fmla="*/ 37 w 37"/>
                  <a:gd name="T19" fmla="*/ 0 h 382"/>
                  <a:gd name="T20" fmla="*/ 0 w 37"/>
                  <a:gd name="T21" fmla="*/ 0 h 382"/>
                  <a:gd name="T22" fmla="*/ 0 w 37"/>
                  <a:gd name="T23" fmla="*/ 377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2"/>
                  <a:gd name="T38" fmla="*/ 37 w 37"/>
                  <a:gd name="T39" fmla="*/ 382 h 38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2">
                    <a:moveTo>
                      <a:pt x="0" y="377"/>
                    </a:moveTo>
                    <a:lnTo>
                      <a:pt x="5" y="378"/>
                    </a:lnTo>
                    <a:lnTo>
                      <a:pt x="9" y="379"/>
                    </a:lnTo>
                    <a:lnTo>
                      <a:pt x="13" y="379"/>
                    </a:lnTo>
                    <a:lnTo>
                      <a:pt x="18" y="380"/>
                    </a:lnTo>
                    <a:lnTo>
                      <a:pt x="22" y="380"/>
                    </a:lnTo>
                    <a:lnTo>
                      <a:pt x="27" y="381"/>
                    </a:lnTo>
                    <a:lnTo>
                      <a:pt x="32" y="382"/>
                    </a:lnTo>
                    <a:lnTo>
                      <a:pt x="37" y="382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D6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3" name="Freeform 273"/>
              <p:cNvSpPr>
                <a:spLocks/>
              </p:cNvSpPr>
              <p:nvPr/>
            </p:nvSpPr>
            <p:spPr bwMode="auto">
              <a:xfrm>
                <a:off x="3156" y="808"/>
                <a:ext cx="37" cy="380"/>
              </a:xfrm>
              <a:custGeom>
                <a:avLst/>
                <a:gdLst>
                  <a:gd name="T0" fmla="*/ 0 w 37"/>
                  <a:gd name="T1" fmla="*/ 373 h 380"/>
                  <a:gd name="T2" fmla="*/ 4 w 37"/>
                  <a:gd name="T3" fmla="*/ 374 h 380"/>
                  <a:gd name="T4" fmla="*/ 8 w 37"/>
                  <a:gd name="T5" fmla="*/ 375 h 380"/>
                  <a:gd name="T6" fmla="*/ 12 w 37"/>
                  <a:gd name="T7" fmla="*/ 376 h 380"/>
                  <a:gd name="T8" fmla="*/ 17 w 37"/>
                  <a:gd name="T9" fmla="*/ 377 h 380"/>
                  <a:gd name="T10" fmla="*/ 21 w 37"/>
                  <a:gd name="T11" fmla="*/ 378 h 380"/>
                  <a:gd name="T12" fmla="*/ 26 w 37"/>
                  <a:gd name="T13" fmla="*/ 378 h 380"/>
                  <a:gd name="T14" fmla="*/ 32 w 37"/>
                  <a:gd name="T15" fmla="*/ 379 h 380"/>
                  <a:gd name="T16" fmla="*/ 37 w 37"/>
                  <a:gd name="T17" fmla="*/ 380 h 380"/>
                  <a:gd name="T18" fmla="*/ 37 w 37"/>
                  <a:gd name="T19" fmla="*/ 0 h 380"/>
                  <a:gd name="T20" fmla="*/ 0 w 37"/>
                  <a:gd name="T21" fmla="*/ 0 h 380"/>
                  <a:gd name="T22" fmla="*/ 0 w 37"/>
                  <a:gd name="T23" fmla="*/ 373 h 38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0"/>
                  <a:gd name="T38" fmla="*/ 37 w 37"/>
                  <a:gd name="T39" fmla="*/ 380 h 38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0">
                    <a:moveTo>
                      <a:pt x="0" y="373"/>
                    </a:moveTo>
                    <a:lnTo>
                      <a:pt x="4" y="374"/>
                    </a:lnTo>
                    <a:lnTo>
                      <a:pt x="8" y="375"/>
                    </a:lnTo>
                    <a:lnTo>
                      <a:pt x="12" y="376"/>
                    </a:lnTo>
                    <a:lnTo>
                      <a:pt x="17" y="377"/>
                    </a:lnTo>
                    <a:lnTo>
                      <a:pt x="21" y="378"/>
                    </a:lnTo>
                    <a:lnTo>
                      <a:pt x="26" y="378"/>
                    </a:lnTo>
                    <a:lnTo>
                      <a:pt x="32" y="379"/>
                    </a:lnTo>
                    <a:lnTo>
                      <a:pt x="37" y="38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73"/>
                    </a:lnTo>
                    <a:close/>
                  </a:path>
                </a:pathLst>
              </a:custGeom>
              <a:solidFill>
                <a:srgbClr val="FFD3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Freeform 274"/>
              <p:cNvSpPr>
                <a:spLocks/>
              </p:cNvSpPr>
              <p:nvPr/>
            </p:nvSpPr>
            <p:spPr bwMode="auto">
              <a:xfrm>
                <a:off x="3137" y="808"/>
                <a:ext cx="37" cy="377"/>
              </a:xfrm>
              <a:custGeom>
                <a:avLst/>
                <a:gdLst>
                  <a:gd name="T0" fmla="*/ 0 w 37"/>
                  <a:gd name="T1" fmla="*/ 368 h 377"/>
                  <a:gd name="T2" fmla="*/ 4 w 37"/>
                  <a:gd name="T3" fmla="*/ 370 h 377"/>
                  <a:gd name="T4" fmla="*/ 8 w 37"/>
                  <a:gd name="T5" fmla="*/ 371 h 377"/>
                  <a:gd name="T6" fmla="*/ 12 w 37"/>
                  <a:gd name="T7" fmla="*/ 372 h 377"/>
                  <a:gd name="T8" fmla="*/ 17 w 37"/>
                  <a:gd name="T9" fmla="*/ 373 h 377"/>
                  <a:gd name="T10" fmla="*/ 22 w 37"/>
                  <a:gd name="T11" fmla="*/ 374 h 377"/>
                  <a:gd name="T12" fmla="*/ 27 w 37"/>
                  <a:gd name="T13" fmla="*/ 375 h 377"/>
                  <a:gd name="T14" fmla="*/ 32 w 37"/>
                  <a:gd name="T15" fmla="*/ 376 h 377"/>
                  <a:gd name="T16" fmla="*/ 37 w 37"/>
                  <a:gd name="T17" fmla="*/ 377 h 377"/>
                  <a:gd name="T18" fmla="*/ 37 w 37"/>
                  <a:gd name="T19" fmla="*/ 0 h 377"/>
                  <a:gd name="T20" fmla="*/ 0 w 37"/>
                  <a:gd name="T21" fmla="*/ 0 h 377"/>
                  <a:gd name="T22" fmla="*/ 0 w 37"/>
                  <a:gd name="T23" fmla="*/ 368 h 3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77"/>
                  <a:gd name="T38" fmla="*/ 37 w 37"/>
                  <a:gd name="T39" fmla="*/ 377 h 3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77">
                    <a:moveTo>
                      <a:pt x="0" y="368"/>
                    </a:moveTo>
                    <a:lnTo>
                      <a:pt x="4" y="370"/>
                    </a:lnTo>
                    <a:lnTo>
                      <a:pt x="8" y="371"/>
                    </a:lnTo>
                    <a:lnTo>
                      <a:pt x="12" y="372"/>
                    </a:lnTo>
                    <a:lnTo>
                      <a:pt x="17" y="373"/>
                    </a:lnTo>
                    <a:lnTo>
                      <a:pt x="22" y="374"/>
                    </a:lnTo>
                    <a:lnTo>
                      <a:pt x="27" y="375"/>
                    </a:lnTo>
                    <a:lnTo>
                      <a:pt x="32" y="376"/>
                    </a:lnTo>
                    <a:lnTo>
                      <a:pt x="37" y="377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D3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Freeform 275"/>
              <p:cNvSpPr>
                <a:spLocks/>
              </p:cNvSpPr>
              <p:nvPr/>
            </p:nvSpPr>
            <p:spPr bwMode="auto">
              <a:xfrm>
                <a:off x="3118" y="808"/>
                <a:ext cx="38" cy="373"/>
              </a:xfrm>
              <a:custGeom>
                <a:avLst/>
                <a:gdLst>
                  <a:gd name="T0" fmla="*/ 0 w 38"/>
                  <a:gd name="T1" fmla="*/ 361 h 373"/>
                  <a:gd name="T2" fmla="*/ 3 w 38"/>
                  <a:gd name="T3" fmla="*/ 362 h 373"/>
                  <a:gd name="T4" fmla="*/ 7 w 38"/>
                  <a:gd name="T5" fmla="*/ 364 h 373"/>
                  <a:gd name="T6" fmla="*/ 11 w 38"/>
                  <a:gd name="T7" fmla="*/ 366 h 373"/>
                  <a:gd name="T8" fmla="*/ 16 w 38"/>
                  <a:gd name="T9" fmla="*/ 367 h 373"/>
                  <a:gd name="T10" fmla="*/ 21 w 38"/>
                  <a:gd name="T11" fmla="*/ 369 h 373"/>
                  <a:gd name="T12" fmla="*/ 25 w 38"/>
                  <a:gd name="T13" fmla="*/ 371 h 373"/>
                  <a:gd name="T14" fmla="*/ 32 w 38"/>
                  <a:gd name="T15" fmla="*/ 372 h 373"/>
                  <a:gd name="T16" fmla="*/ 38 w 38"/>
                  <a:gd name="T17" fmla="*/ 373 h 373"/>
                  <a:gd name="T18" fmla="*/ 38 w 38"/>
                  <a:gd name="T19" fmla="*/ 0 h 373"/>
                  <a:gd name="T20" fmla="*/ 0 w 38"/>
                  <a:gd name="T21" fmla="*/ 0 h 373"/>
                  <a:gd name="T22" fmla="*/ 0 w 38"/>
                  <a:gd name="T23" fmla="*/ 361 h 37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"/>
                  <a:gd name="T37" fmla="*/ 0 h 373"/>
                  <a:gd name="T38" fmla="*/ 38 w 38"/>
                  <a:gd name="T39" fmla="*/ 373 h 37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" h="373">
                    <a:moveTo>
                      <a:pt x="0" y="361"/>
                    </a:moveTo>
                    <a:lnTo>
                      <a:pt x="3" y="362"/>
                    </a:lnTo>
                    <a:lnTo>
                      <a:pt x="7" y="364"/>
                    </a:lnTo>
                    <a:lnTo>
                      <a:pt x="11" y="366"/>
                    </a:lnTo>
                    <a:lnTo>
                      <a:pt x="16" y="367"/>
                    </a:lnTo>
                    <a:lnTo>
                      <a:pt x="21" y="369"/>
                    </a:lnTo>
                    <a:lnTo>
                      <a:pt x="25" y="371"/>
                    </a:lnTo>
                    <a:lnTo>
                      <a:pt x="32" y="372"/>
                    </a:lnTo>
                    <a:lnTo>
                      <a:pt x="38" y="373"/>
                    </a:lnTo>
                    <a:lnTo>
                      <a:pt x="38" y="0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FFC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6" name="Freeform 276"/>
              <p:cNvSpPr>
                <a:spLocks/>
              </p:cNvSpPr>
              <p:nvPr/>
            </p:nvSpPr>
            <p:spPr bwMode="auto">
              <a:xfrm>
                <a:off x="3110" y="808"/>
                <a:ext cx="27" cy="368"/>
              </a:xfrm>
              <a:custGeom>
                <a:avLst/>
                <a:gdLst>
                  <a:gd name="T0" fmla="*/ 27 w 27"/>
                  <a:gd name="T1" fmla="*/ 0 h 368"/>
                  <a:gd name="T2" fmla="*/ 0 w 27"/>
                  <a:gd name="T3" fmla="*/ 0 h 368"/>
                  <a:gd name="T4" fmla="*/ 0 w 27"/>
                  <a:gd name="T5" fmla="*/ 351 h 368"/>
                  <a:gd name="T6" fmla="*/ 1 w 27"/>
                  <a:gd name="T7" fmla="*/ 353 h 368"/>
                  <a:gd name="T8" fmla="*/ 2 w 27"/>
                  <a:gd name="T9" fmla="*/ 355 h 368"/>
                  <a:gd name="T10" fmla="*/ 4 w 27"/>
                  <a:gd name="T11" fmla="*/ 358 h 368"/>
                  <a:gd name="T12" fmla="*/ 7 w 27"/>
                  <a:gd name="T13" fmla="*/ 360 h 368"/>
                  <a:gd name="T14" fmla="*/ 11 w 27"/>
                  <a:gd name="T15" fmla="*/ 362 h 368"/>
                  <a:gd name="T16" fmla="*/ 16 w 27"/>
                  <a:gd name="T17" fmla="*/ 364 h 368"/>
                  <a:gd name="T18" fmla="*/ 21 w 27"/>
                  <a:gd name="T19" fmla="*/ 367 h 368"/>
                  <a:gd name="T20" fmla="*/ 27 w 27"/>
                  <a:gd name="T21" fmla="*/ 368 h 368"/>
                  <a:gd name="T22" fmla="*/ 27 w 27"/>
                  <a:gd name="T23" fmla="*/ 0 h 3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"/>
                  <a:gd name="T37" fmla="*/ 0 h 368"/>
                  <a:gd name="T38" fmla="*/ 27 w 27"/>
                  <a:gd name="T39" fmla="*/ 368 h 36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" h="368">
                    <a:moveTo>
                      <a:pt x="27" y="0"/>
                    </a:moveTo>
                    <a:lnTo>
                      <a:pt x="0" y="0"/>
                    </a:lnTo>
                    <a:lnTo>
                      <a:pt x="0" y="351"/>
                    </a:lnTo>
                    <a:lnTo>
                      <a:pt x="1" y="353"/>
                    </a:lnTo>
                    <a:lnTo>
                      <a:pt x="2" y="355"/>
                    </a:lnTo>
                    <a:lnTo>
                      <a:pt x="4" y="358"/>
                    </a:lnTo>
                    <a:lnTo>
                      <a:pt x="7" y="360"/>
                    </a:lnTo>
                    <a:lnTo>
                      <a:pt x="11" y="362"/>
                    </a:lnTo>
                    <a:lnTo>
                      <a:pt x="16" y="364"/>
                    </a:lnTo>
                    <a:lnTo>
                      <a:pt x="21" y="367"/>
                    </a:lnTo>
                    <a:lnTo>
                      <a:pt x="27" y="36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CC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7" name="Freeform 277"/>
              <p:cNvSpPr>
                <a:spLocks/>
              </p:cNvSpPr>
              <p:nvPr/>
            </p:nvSpPr>
            <p:spPr bwMode="auto">
              <a:xfrm>
                <a:off x="3616" y="808"/>
                <a:ext cx="18" cy="366"/>
              </a:xfrm>
              <a:custGeom>
                <a:avLst/>
                <a:gdLst>
                  <a:gd name="T0" fmla="*/ 0 w 18"/>
                  <a:gd name="T1" fmla="*/ 366 h 366"/>
                  <a:gd name="T2" fmla="*/ 4 w 18"/>
                  <a:gd name="T3" fmla="*/ 364 h 366"/>
                  <a:gd name="T4" fmla="*/ 8 w 18"/>
                  <a:gd name="T5" fmla="*/ 362 h 366"/>
                  <a:gd name="T6" fmla="*/ 11 w 18"/>
                  <a:gd name="T7" fmla="*/ 360 h 366"/>
                  <a:gd name="T8" fmla="*/ 13 w 18"/>
                  <a:gd name="T9" fmla="*/ 359 h 366"/>
                  <a:gd name="T10" fmla="*/ 16 w 18"/>
                  <a:gd name="T11" fmla="*/ 357 h 366"/>
                  <a:gd name="T12" fmla="*/ 17 w 18"/>
                  <a:gd name="T13" fmla="*/ 355 h 366"/>
                  <a:gd name="T14" fmla="*/ 18 w 18"/>
                  <a:gd name="T15" fmla="*/ 353 h 366"/>
                  <a:gd name="T16" fmla="*/ 18 w 18"/>
                  <a:gd name="T17" fmla="*/ 351 h 366"/>
                  <a:gd name="T18" fmla="*/ 18 w 18"/>
                  <a:gd name="T19" fmla="*/ 0 h 366"/>
                  <a:gd name="T20" fmla="*/ 0 w 18"/>
                  <a:gd name="T21" fmla="*/ 0 h 366"/>
                  <a:gd name="T22" fmla="*/ 0 w 18"/>
                  <a:gd name="T23" fmla="*/ 366 h 3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"/>
                  <a:gd name="T37" fmla="*/ 0 h 366"/>
                  <a:gd name="T38" fmla="*/ 18 w 18"/>
                  <a:gd name="T39" fmla="*/ 366 h 36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" h="366">
                    <a:moveTo>
                      <a:pt x="0" y="366"/>
                    </a:moveTo>
                    <a:lnTo>
                      <a:pt x="4" y="364"/>
                    </a:lnTo>
                    <a:lnTo>
                      <a:pt x="8" y="362"/>
                    </a:lnTo>
                    <a:lnTo>
                      <a:pt x="11" y="360"/>
                    </a:lnTo>
                    <a:lnTo>
                      <a:pt x="13" y="359"/>
                    </a:lnTo>
                    <a:lnTo>
                      <a:pt x="16" y="357"/>
                    </a:lnTo>
                    <a:lnTo>
                      <a:pt x="17" y="355"/>
                    </a:lnTo>
                    <a:lnTo>
                      <a:pt x="18" y="353"/>
                    </a:lnTo>
                    <a:lnTo>
                      <a:pt x="18" y="35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FFC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8" name="Freeform 278"/>
              <p:cNvSpPr>
                <a:spLocks/>
              </p:cNvSpPr>
              <p:nvPr/>
            </p:nvSpPr>
            <p:spPr bwMode="auto">
              <a:xfrm>
                <a:off x="3110" y="768"/>
                <a:ext cx="524" cy="80"/>
              </a:xfrm>
              <a:custGeom>
                <a:avLst/>
                <a:gdLst>
                  <a:gd name="T0" fmla="*/ 289 w 524"/>
                  <a:gd name="T1" fmla="*/ 80 h 80"/>
                  <a:gd name="T2" fmla="*/ 340 w 524"/>
                  <a:gd name="T3" fmla="*/ 78 h 80"/>
                  <a:gd name="T4" fmla="*/ 387 w 524"/>
                  <a:gd name="T5" fmla="*/ 75 h 80"/>
                  <a:gd name="T6" fmla="*/ 429 w 524"/>
                  <a:gd name="T7" fmla="*/ 71 h 80"/>
                  <a:gd name="T8" fmla="*/ 464 w 524"/>
                  <a:gd name="T9" fmla="*/ 65 h 80"/>
                  <a:gd name="T10" fmla="*/ 492 w 524"/>
                  <a:gd name="T11" fmla="*/ 59 h 80"/>
                  <a:gd name="T12" fmla="*/ 513 w 524"/>
                  <a:gd name="T13" fmla="*/ 52 h 80"/>
                  <a:gd name="T14" fmla="*/ 523 w 524"/>
                  <a:gd name="T15" fmla="*/ 44 h 80"/>
                  <a:gd name="T16" fmla="*/ 523 w 524"/>
                  <a:gd name="T17" fmla="*/ 36 h 80"/>
                  <a:gd name="T18" fmla="*/ 513 w 524"/>
                  <a:gd name="T19" fmla="*/ 28 h 80"/>
                  <a:gd name="T20" fmla="*/ 492 w 524"/>
                  <a:gd name="T21" fmla="*/ 21 h 80"/>
                  <a:gd name="T22" fmla="*/ 464 w 524"/>
                  <a:gd name="T23" fmla="*/ 15 h 80"/>
                  <a:gd name="T24" fmla="*/ 429 w 524"/>
                  <a:gd name="T25" fmla="*/ 9 h 80"/>
                  <a:gd name="T26" fmla="*/ 387 w 524"/>
                  <a:gd name="T27" fmla="*/ 5 h 80"/>
                  <a:gd name="T28" fmla="*/ 340 w 524"/>
                  <a:gd name="T29" fmla="*/ 2 h 80"/>
                  <a:gd name="T30" fmla="*/ 289 w 524"/>
                  <a:gd name="T31" fmla="*/ 0 h 80"/>
                  <a:gd name="T32" fmla="*/ 235 w 524"/>
                  <a:gd name="T33" fmla="*/ 0 h 80"/>
                  <a:gd name="T34" fmla="*/ 184 w 524"/>
                  <a:gd name="T35" fmla="*/ 2 h 80"/>
                  <a:gd name="T36" fmla="*/ 137 w 524"/>
                  <a:gd name="T37" fmla="*/ 5 h 80"/>
                  <a:gd name="T38" fmla="*/ 95 w 524"/>
                  <a:gd name="T39" fmla="*/ 9 h 80"/>
                  <a:gd name="T40" fmla="*/ 60 w 524"/>
                  <a:gd name="T41" fmla="*/ 15 h 80"/>
                  <a:gd name="T42" fmla="*/ 32 w 524"/>
                  <a:gd name="T43" fmla="*/ 21 h 80"/>
                  <a:gd name="T44" fmla="*/ 12 w 524"/>
                  <a:gd name="T45" fmla="*/ 28 h 80"/>
                  <a:gd name="T46" fmla="*/ 2 w 524"/>
                  <a:gd name="T47" fmla="*/ 36 h 80"/>
                  <a:gd name="T48" fmla="*/ 2 w 524"/>
                  <a:gd name="T49" fmla="*/ 44 h 80"/>
                  <a:gd name="T50" fmla="*/ 12 w 524"/>
                  <a:gd name="T51" fmla="*/ 52 h 80"/>
                  <a:gd name="T52" fmla="*/ 32 w 524"/>
                  <a:gd name="T53" fmla="*/ 59 h 80"/>
                  <a:gd name="T54" fmla="*/ 60 w 524"/>
                  <a:gd name="T55" fmla="*/ 65 h 80"/>
                  <a:gd name="T56" fmla="*/ 95 w 524"/>
                  <a:gd name="T57" fmla="*/ 71 h 80"/>
                  <a:gd name="T58" fmla="*/ 137 w 524"/>
                  <a:gd name="T59" fmla="*/ 75 h 80"/>
                  <a:gd name="T60" fmla="*/ 184 w 524"/>
                  <a:gd name="T61" fmla="*/ 78 h 80"/>
                  <a:gd name="T62" fmla="*/ 235 w 524"/>
                  <a:gd name="T63" fmla="*/ 80 h 8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24"/>
                  <a:gd name="T97" fmla="*/ 0 h 80"/>
                  <a:gd name="T98" fmla="*/ 524 w 524"/>
                  <a:gd name="T99" fmla="*/ 80 h 8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24" h="80">
                    <a:moveTo>
                      <a:pt x="262" y="80"/>
                    </a:moveTo>
                    <a:lnTo>
                      <a:pt x="289" y="80"/>
                    </a:lnTo>
                    <a:lnTo>
                      <a:pt x="315" y="79"/>
                    </a:lnTo>
                    <a:lnTo>
                      <a:pt x="340" y="78"/>
                    </a:lnTo>
                    <a:lnTo>
                      <a:pt x="364" y="77"/>
                    </a:lnTo>
                    <a:lnTo>
                      <a:pt x="387" y="75"/>
                    </a:lnTo>
                    <a:lnTo>
                      <a:pt x="408" y="73"/>
                    </a:lnTo>
                    <a:lnTo>
                      <a:pt x="429" y="71"/>
                    </a:lnTo>
                    <a:lnTo>
                      <a:pt x="448" y="68"/>
                    </a:lnTo>
                    <a:lnTo>
                      <a:pt x="464" y="65"/>
                    </a:lnTo>
                    <a:lnTo>
                      <a:pt x="479" y="62"/>
                    </a:lnTo>
                    <a:lnTo>
                      <a:pt x="492" y="59"/>
                    </a:lnTo>
                    <a:lnTo>
                      <a:pt x="503" y="56"/>
                    </a:lnTo>
                    <a:lnTo>
                      <a:pt x="513" y="52"/>
                    </a:lnTo>
                    <a:lnTo>
                      <a:pt x="519" y="48"/>
                    </a:lnTo>
                    <a:lnTo>
                      <a:pt x="523" y="44"/>
                    </a:lnTo>
                    <a:lnTo>
                      <a:pt x="524" y="40"/>
                    </a:lnTo>
                    <a:lnTo>
                      <a:pt x="523" y="36"/>
                    </a:lnTo>
                    <a:lnTo>
                      <a:pt x="519" y="32"/>
                    </a:lnTo>
                    <a:lnTo>
                      <a:pt x="513" y="28"/>
                    </a:lnTo>
                    <a:lnTo>
                      <a:pt x="503" y="25"/>
                    </a:lnTo>
                    <a:lnTo>
                      <a:pt x="492" y="21"/>
                    </a:lnTo>
                    <a:lnTo>
                      <a:pt x="479" y="18"/>
                    </a:lnTo>
                    <a:lnTo>
                      <a:pt x="464" y="15"/>
                    </a:lnTo>
                    <a:lnTo>
                      <a:pt x="448" y="12"/>
                    </a:lnTo>
                    <a:lnTo>
                      <a:pt x="429" y="9"/>
                    </a:lnTo>
                    <a:lnTo>
                      <a:pt x="408" y="7"/>
                    </a:lnTo>
                    <a:lnTo>
                      <a:pt x="387" y="5"/>
                    </a:lnTo>
                    <a:lnTo>
                      <a:pt x="364" y="3"/>
                    </a:lnTo>
                    <a:lnTo>
                      <a:pt x="340" y="2"/>
                    </a:lnTo>
                    <a:lnTo>
                      <a:pt x="315" y="1"/>
                    </a:lnTo>
                    <a:lnTo>
                      <a:pt x="289" y="0"/>
                    </a:lnTo>
                    <a:lnTo>
                      <a:pt x="262" y="0"/>
                    </a:lnTo>
                    <a:lnTo>
                      <a:pt x="235" y="0"/>
                    </a:lnTo>
                    <a:lnTo>
                      <a:pt x="210" y="1"/>
                    </a:lnTo>
                    <a:lnTo>
                      <a:pt x="184" y="2"/>
                    </a:lnTo>
                    <a:lnTo>
                      <a:pt x="160" y="3"/>
                    </a:lnTo>
                    <a:lnTo>
                      <a:pt x="137" y="5"/>
                    </a:lnTo>
                    <a:lnTo>
                      <a:pt x="116" y="7"/>
                    </a:lnTo>
                    <a:lnTo>
                      <a:pt x="95" y="9"/>
                    </a:lnTo>
                    <a:lnTo>
                      <a:pt x="77" y="12"/>
                    </a:lnTo>
                    <a:lnTo>
                      <a:pt x="60" y="15"/>
                    </a:lnTo>
                    <a:lnTo>
                      <a:pt x="45" y="18"/>
                    </a:lnTo>
                    <a:lnTo>
                      <a:pt x="32" y="21"/>
                    </a:lnTo>
                    <a:lnTo>
                      <a:pt x="21" y="25"/>
                    </a:lnTo>
                    <a:lnTo>
                      <a:pt x="12" y="28"/>
                    </a:lnTo>
                    <a:lnTo>
                      <a:pt x="6" y="32"/>
                    </a:lnTo>
                    <a:lnTo>
                      <a:pt x="2" y="36"/>
                    </a:lnTo>
                    <a:lnTo>
                      <a:pt x="0" y="40"/>
                    </a:lnTo>
                    <a:lnTo>
                      <a:pt x="2" y="44"/>
                    </a:lnTo>
                    <a:lnTo>
                      <a:pt x="6" y="48"/>
                    </a:lnTo>
                    <a:lnTo>
                      <a:pt x="12" y="52"/>
                    </a:lnTo>
                    <a:lnTo>
                      <a:pt x="21" y="56"/>
                    </a:lnTo>
                    <a:lnTo>
                      <a:pt x="32" y="59"/>
                    </a:lnTo>
                    <a:lnTo>
                      <a:pt x="45" y="62"/>
                    </a:lnTo>
                    <a:lnTo>
                      <a:pt x="60" y="65"/>
                    </a:lnTo>
                    <a:lnTo>
                      <a:pt x="77" y="68"/>
                    </a:lnTo>
                    <a:lnTo>
                      <a:pt x="95" y="71"/>
                    </a:lnTo>
                    <a:lnTo>
                      <a:pt x="116" y="73"/>
                    </a:lnTo>
                    <a:lnTo>
                      <a:pt x="137" y="75"/>
                    </a:lnTo>
                    <a:lnTo>
                      <a:pt x="160" y="77"/>
                    </a:lnTo>
                    <a:lnTo>
                      <a:pt x="184" y="78"/>
                    </a:lnTo>
                    <a:lnTo>
                      <a:pt x="210" y="79"/>
                    </a:lnTo>
                    <a:lnTo>
                      <a:pt x="235" y="80"/>
                    </a:lnTo>
                    <a:lnTo>
                      <a:pt x="262" y="80"/>
                    </a:lnTo>
                    <a:close/>
                  </a:path>
                </a:pathLst>
              </a:custGeom>
              <a:solidFill>
                <a:srgbClr val="FFC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9" name="Freeform 279"/>
              <p:cNvSpPr>
                <a:spLocks/>
              </p:cNvSpPr>
              <p:nvPr/>
            </p:nvSpPr>
            <p:spPr bwMode="auto">
              <a:xfrm>
                <a:off x="3396" y="808"/>
                <a:ext cx="37" cy="391"/>
              </a:xfrm>
              <a:custGeom>
                <a:avLst/>
                <a:gdLst>
                  <a:gd name="T0" fmla="*/ 0 w 37"/>
                  <a:gd name="T1" fmla="*/ 391 h 391"/>
                  <a:gd name="T2" fmla="*/ 5 w 37"/>
                  <a:gd name="T3" fmla="*/ 391 h 391"/>
                  <a:gd name="T4" fmla="*/ 9 w 37"/>
                  <a:gd name="T5" fmla="*/ 391 h 391"/>
                  <a:gd name="T6" fmla="*/ 14 w 37"/>
                  <a:gd name="T7" fmla="*/ 391 h 391"/>
                  <a:gd name="T8" fmla="*/ 18 w 37"/>
                  <a:gd name="T9" fmla="*/ 391 h 391"/>
                  <a:gd name="T10" fmla="*/ 23 w 37"/>
                  <a:gd name="T11" fmla="*/ 391 h 391"/>
                  <a:gd name="T12" fmla="*/ 27 w 37"/>
                  <a:gd name="T13" fmla="*/ 390 h 391"/>
                  <a:gd name="T14" fmla="*/ 32 w 37"/>
                  <a:gd name="T15" fmla="*/ 390 h 391"/>
                  <a:gd name="T16" fmla="*/ 37 w 37"/>
                  <a:gd name="T17" fmla="*/ 390 h 391"/>
                  <a:gd name="T18" fmla="*/ 37 w 37"/>
                  <a:gd name="T19" fmla="*/ 0 h 391"/>
                  <a:gd name="T20" fmla="*/ 0 w 37"/>
                  <a:gd name="T21" fmla="*/ 0 h 391"/>
                  <a:gd name="T22" fmla="*/ 0 w 37"/>
                  <a:gd name="T23" fmla="*/ 391 h 3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91"/>
                  <a:gd name="T38" fmla="*/ 37 w 37"/>
                  <a:gd name="T39" fmla="*/ 391 h 3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91">
                    <a:moveTo>
                      <a:pt x="0" y="391"/>
                    </a:moveTo>
                    <a:lnTo>
                      <a:pt x="5" y="391"/>
                    </a:lnTo>
                    <a:lnTo>
                      <a:pt x="9" y="391"/>
                    </a:lnTo>
                    <a:lnTo>
                      <a:pt x="14" y="391"/>
                    </a:lnTo>
                    <a:lnTo>
                      <a:pt x="18" y="391"/>
                    </a:lnTo>
                    <a:lnTo>
                      <a:pt x="23" y="391"/>
                    </a:lnTo>
                    <a:lnTo>
                      <a:pt x="27" y="390"/>
                    </a:lnTo>
                    <a:lnTo>
                      <a:pt x="32" y="390"/>
                    </a:lnTo>
                    <a:lnTo>
                      <a:pt x="37" y="39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Freeform 280"/>
              <p:cNvSpPr>
                <a:spLocks/>
              </p:cNvSpPr>
              <p:nvPr/>
            </p:nvSpPr>
            <p:spPr bwMode="auto">
              <a:xfrm>
                <a:off x="3433" y="808"/>
                <a:ext cx="36" cy="390"/>
              </a:xfrm>
              <a:custGeom>
                <a:avLst/>
                <a:gdLst>
                  <a:gd name="T0" fmla="*/ 0 w 36"/>
                  <a:gd name="T1" fmla="*/ 390 h 390"/>
                  <a:gd name="T2" fmla="*/ 4 w 36"/>
                  <a:gd name="T3" fmla="*/ 390 h 390"/>
                  <a:gd name="T4" fmla="*/ 9 w 36"/>
                  <a:gd name="T5" fmla="*/ 389 h 390"/>
                  <a:gd name="T6" fmla="*/ 14 w 36"/>
                  <a:gd name="T7" fmla="*/ 389 h 390"/>
                  <a:gd name="T8" fmla="*/ 18 w 36"/>
                  <a:gd name="T9" fmla="*/ 389 h 390"/>
                  <a:gd name="T10" fmla="*/ 23 w 36"/>
                  <a:gd name="T11" fmla="*/ 389 h 390"/>
                  <a:gd name="T12" fmla="*/ 27 w 36"/>
                  <a:gd name="T13" fmla="*/ 389 h 390"/>
                  <a:gd name="T14" fmla="*/ 32 w 36"/>
                  <a:gd name="T15" fmla="*/ 389 h 390"/>
                  <a:gd name="T16" fmla="*/ 36 w 36"/>
                  <a:gd name="T17" fmla="*/ 388 h 390"/>
                  <a:gd name="T18" fmla="*/ 36 w 36"/>
                  <a:gd name="T19" fmla="*/ 0 h 390"/>
                  <a:gd name="T20" fmla="*/ 0 w 36"/>
                  <a:gd name="T21" fmla="*/ 0 h 390"/>
                  <a:gd name="T22" fmla="*/ 0 w 36"/>
                  <a:gd name="T23" fmla="*/ 390 h 3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6"/>
                  <a:gd name="T37" fmla="*/ 0 h 390"/>
                  <a:gd name="T38" fmla="*/ 36 w 36"/>
                  <a:gd name="T39" fmla="*/ 390 h 3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6" h="390">
                    <a:moveTo>
                      <a:pt x="0" y="390"/>
                    </a:moveTo>
                    <a:lnTo>
                      <a:pt x="4" y="390"/>
                    </a:lnTo>
                    <a:lnTo>
                      <a:pt x="9" y="389"/>
                    </a:lnTo>
                    <a:lnTo>
                      <a:pt x="14" y="389"/>
                    </a:lnTo>
                    <a:lnTo>
                      <a:pt x="18" y="389"/>
                    </a:lnTo>
                    <a:lnTo>
                      <a:pt x="23" y="389"/>
                    </a:lnTo>
                    <a:lnTo>
                      <a:pt x="27" y="389"/>
                    </a:lnTo>
                    <a:lnTo>
                      <a:pt x="32" y="389"/>
                    </a:lnTo>
                    <a:lnTo>
                      <a:pt x="36" y="388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FFF9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Freeform 281"/>
              <p:cNvSpPr>
                <a:spLocks/>
              </p:cNvSpPr>
              <p:nvPr/>
            </p:nvSpPr>
            <p:spPr bwMode="auto">
              <a:xfrm>
                <a:off x="3451" y="808"/>
                <a:ext cx="37" cy="389"/>
              </a:xfrm>
              <a:custGeom>
                <a:avLst/>
                <a:gdLst>
                  <a:gd name="T0" fmla="*/ 0 w 37"/>
                  <a:gd name="T1" fmla="*/ 389 h 389"/>
                  <a:gd name="T2" fmla="*/ 5 w 37"/>
                  <a:gd name="T3" fmla="*/ 389 h 389"/>
                  <a:gd name="T4" fmla="*/ 9 w 37"/>
                  <a:gd name="T5" fmla="*/ 389 h 389"/>
                  <a:gd name="T6" fmla="*/ 14 w 37"/>
                  <a:gd name="T7" fmla="*/ 389 h 389"/>
                  <a:gd name="T8" fmla="*/ 18 w 37"/>
                  <a:gd name="T9" fmla="*/ 388 h 389"/>
                  <a:gd name="T10" fmla="*/ 23 w 37"/>
                  <a:gd name="T11" fmla="*/ 388 h 389"/>
                  <a:gd name="T12" fmla="*/ 27 w 37"/>
                  <a:gd name="T13" fmla="*/ 387 h 389"/>
                  <a:gd name="T14" fmla="*/ 33 w 37"/>
                  <a:gd name="T15" fmla="*/ 387 h 389"/>
                  <a:gd name="T16" fmla="*/ 37 w 37"/>
                  <a:gd name="T17" fmla="*/ 387 h 389"/>
                  <a:gd name="T18" fmla="*/ 37 w 37"/>
                  <a:gd name="T19" fmla="*/ 0 h 389"/>
                  <a:gd name="T20" fmla="*/ 0 w 37"/>
                  <a:gd name="T21" fmla="*/ 0 h 389"/>
                  <a:gd name="T22" fmla="*/ 0 w 37"/>
                  <a:gd name="T23" fmla="*/ 389 h 38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9"/>
                  <a:gd name="T38" fmla="*/ 37 w 37"/>
                  <a:gd name="T39" fmla="*/ 389 h 38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9">
                    <a:moveTo>
                      <a:pt x="0" y="389"/>
                    </a:moveTo>
                    <a:lnTo>
                      <a:pt x="5" y="389"/>
                    </a:lnTo>
                    <a:lnTo>
                      <a:pt x="9" y="389"/>
                    </a:lnTo>
                    <a:lnTo>
                      <a:pt x="14" y="389"/>
                    </a:lnTo>
                    <a:lnTo>
                      <a:pt x="18" y="388"/>
                    </a:lnTo>
                    <a:lnTo>
                      <a:pt x="23" y="388"/>
                    </a:lnTo>
                    <a:lnTo>
                      <a:pt x="27" y="387"/>
                    </a:lnTo>
                    <a:lnTo>
                      <a:pt x="33" y="387"/>
                    </a:lnTo>
                    <a:lnTo>
                      <a:pt x="37" y="387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9"/>
                    </a:lnTo>
                    <a:close/>
                  </a:path>
                </a:pathLst>
              </a:custGeom>
              <a:solidFill>
                <a:srgbClr val="FFF4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Freeform 282"/>
              <p:cNvSpPr>
                <a:spLocks/>
              </p:cNvSpPr>
              <p:nvPr/>
            </p:nvSpPr>
            <p:spPr bwMode="auto">
              <a:xfrm>
                <a:off x="3469" y="808"/>
                <a:ext cx="37" cy="388"/>
              </a:xfrm>
              <a:custGeom>
                <a:avLst/>
                <a:gdLst>
                  <a:gd name="T0" fmla="*/ 0 w 37"/>
                  <a:gd name="T1" fmla="*/ 388 h 388"/>
                  <a:gd name="T2" fmla="*/ 5 w 37"/>
                  <a:gd name="T3" fmla="*/ 388 h 388"/>
                  <a:gd name="T4" fmla="*/ 9 w 37"/>
                  <a:gd name="T5" fmla="*/ 387 h 388"/>
                  <a:gd name="T6" fmla="*/ 15 w 37"/>
                  <a:gd name="T7" fmla="*/ 387 h 388"/>
                  <a:gd name="T8" fmla="*/ 19 w 37"/>
                  <a:gd name="T9" fmla="*/ 387 h 388"/>
                  <a:gd name="T10" fmla="*/ 24 w 37"/>
                  <a:gd name="T11" fmla="*/ 386 h 388"/>
                  <a:gd name="T12" fmla="*/ 28 w 37"/>
                  <a:gd name="T13" fmla="*/ 386 h 388"/>
                  <a:gd name="T14" fmla="*/ 33 w 37"/>
                  <a:gd name="T15" fmla="*/ 386 h 388"/>
                  <a:gd name="T16" fmla="*/ 37 w 37"/>
                  <a:gd name="T17" fmla="*/ 385 h 388"/>
                  <a:gd name="T18" fmla="*/ 37 w 37"/>
                  <a:gd name="T19" fmla="*/ 0 h 388"/>
                  <a:gd name="T20" fmla="*/ 0 w 37"/>
                  <a:gd name="T21" fmla="*/ 0 h 388"/>
                  <a:gd name="T22" fmla="*/ 0 w 37"/>
                  <a:gd name="T23" fmla="*/ 388 h 3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8"/>
                  <a:gd name="T38" fmla="*/ 37 w 37"/>
                  <a:gd name="T39" fmla="*/ 388 h 3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8">
                    <a:moveTo>
                      <a:pt x="0" y="388"/>
                    </a:moveTo>
                    <a:lnTo>
                      <a:pt x="5" y="388"/>
                    </a:lnTo>
                    <a:lnTo>
                      <a:pt x="9" y="387"/>
                    </a:lnTo>
                    <a:lnTo>
                      <a:pt x="15" y="387"/>
                    </a:lnTo>
                    <a:lnTo>
                      <a:pt x="19" y="387"/>
                    </a:lnTo>
                    <a:lnTo>
                      <a:pt x="24" y="386"/>
                    </a:lnTo>
                    <a:lnTo>
                      <a:pt x="28" y="386"/>
                    </a:lnTo>
                    <a:lnTo>
                      <a:pt x="33" y="386"/>
                    </a:lnTo>
                    <a:lnTo>
                      <a:pt x="37" y="385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8"/>
                    </a:lnTo>
                    <a:close/>
                  </a:path>
                </a:pathLst>
              </a:custGeom>
              <a:solidFill>
                <a:srgbClr val="FFEF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Freeform 283"/>
              <p:cNvSpPr>
                <a:spLocks/>
              </p:cNvSpPr>
              <p:nvPr/>
            </p:nvSpPr>
            <p:spPr bwMode="auto">
              <a:xfrm>
                <a:off x="3487" y="808"/>
                <a:ext cx="37" cy="387"/>
              </a:xfrm>
              <a:custGeom>
                <a:avLst/>
                <a:gdLst>
                  <a:gd name="T0" fmla="*/ 0 w 37"/>
                  <a:gd name="T1" fmla="*/ 387 h 387"/>
                  <a:gd name="T2" fmla="*/ 5 w 37"/>
                  <a:gd name="T3" fmla="*/ 386 h 387"/>
                  <a:gd name="T4" fmla="*/ 10 w 37"/>
                  <a:gd name="T5" fmla="*/ 386 h 387"/>
                  <a:gd name="T6" fmla="*/ 15 w 37"/>
                  <a:gd name="T7" fmla="*/ 386 h 387"/>
                  <a:gd name="T8" fmla="*/ 19 w 37"/>
                  <a:gd name="T9" fmla="*/ 385 h 387"/>
                  <a:gd name="T10" fmla="*/ 24 w 37"/>
                  <a:gd name="T11" fmla="*/ 385 h 387"/>
                  <a:gd name="T12" fmla="*/ 28 w 37"/>
                  <a:gd name="T13" fmla="*/ 384 h 387"/>
                  <a:gd name="T14" fmla="*/ 33 w 37"/>
                  <a:gd name="T15" fmla="*/ 384 h 387"/>
                  <a:gd name="T16" fmla="*/ 37 w 37"/>
                  <a:gd name="T17" fmla="*/ 383 h 387"/>
                  <a:gd name="T18" fmla="*/ 37 w 37"/>
                  <a:gd name="T19" fmla="*/ 0 h 387"/>
                  <a:gd name="T20" fmla="*/ 0 w 37"/>
                  <a:gd name="T21" fmla="*/ 0 h 387"/>
                  <a:gd name="T22" fmla="*/ 0 w 37"/>
                  <a:gd name="T23" fmla="*/ 387 h 3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7"/>
                  <a:gd name="T38" fmla="*/ 37 w 37"/>
                  <a:gd name="T39" fmla="*/ 387 h 3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7">
                    <a:moveTo>
                      <a:pt x="0" y="387"/>
                    </a:moveTo>
                    <a:lnTo>
                      <a:pt x="5" y="386"/>
                    </a:lnTo>
                    <a:lnTo>
                      <a:pt x="10" y="386"/>
                    </a:lnTo>
                    <a:lnTo>
                      <a:pt x="15" y="386"/>
                    </a:lnTo>
                    <a:lnTo>
                      <a:pt x="19" y="385"/>
                    </a:lnTo>
                    <a:lnTo>
                      <a:pt x="24" y="385"/>
                    </a:lnTo>
                    <a:lnTo>
                      <a:pt x="28" y="384"/>
                    </a:lnTo>
                    <a:lnTo>
                      <a:pt x="33" y="384"/>
                    </a:lnTo>
                    <a:lnTo>
                      <a:pt x="37" y="383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rgbClr val="FFEA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4" name="Freeform 284"/>
              <p:cNvSpPr>
                <a:spLocks/>
              </p:cNvSpPr>
              <p:nvPr/>
            </p:nvSpPr>
            <p:spPr bwMode="auto">
              <a:xfrm>
                <a:off x="3506" y="808"/>
                <a:ext cx="36" cy="385"/>
              </a:xfrm>
              <a:custGeom>
                <a:avLst/>
                <a:gdLst>
                  <a:gd name="T0" fmla="*/ 0 w 36"/>
                  <a:gd name="T1" fmla="*/ 385 h 385"/>
                  <a:gd name="T2" fmla="*/ 4 w 36"/>
                  <a:gd name="T3" fmla="*/ 385 h 385"/>
                  <a:gd name="T4" fmla="*/ 9 w 36"/>
                  <a:gd name="T5" fmla="*/ 384 h 385"/>
                  <a:gd name="T6" fmla="*/ 14 w 36"/>
                  <a:gd name="T7" fmla="*/ 384 h 385"/>
                  <a:gd name="T8" fmla="*/ 19 w 36"/>
                  <a:gd name="T9" fmla="*/ 383 h 385"/>
                  <a:gd name="T10" fmla="*/ 23 w 36"/>
                  <a:gd name="T11" fmla="*/ 383 h 385"/>
                  <a:gd name="T12" fmla="*/ 28 w 36"/>
                  <a:gd name="T13" fmla="*/ 382 h 385"/>
                  <a:gd name="T14" fmla="*/ 32 w 36"/>
                  <a:gd name="T15" fmla="*/ 382 h 385"/>
                  <a:gd name="T16" fmla="*/ 36 w 36"/>
                  <a:gd name="T17" fmla="*/ 381 h 385"/>
                  <a:gd name="T18" fmla="*/ 36 w 36"/>
                  <a:gd name="T19" fmla="*/ 0 h 385"/>
                  <a:gd name="T20" fmla="*/ 0 w 36"/>
                  <a:gd name="T21" fmla="*/ 0 h 385"/>
                  <a:gd name="T22" fmla="*/ 0 w 36"/>
                  <a:gd name="T23" fmla="*/ 385 h 3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6"/>
                  <a:gd name="T37" fmla="*/ 0 h 385"/>
                  <a:gd name="T38" fmla="*/ 36 w 36"/>
                  <a:gd name="T39" fmla="*/ 385 h 3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6" h="385">
                    <a:moveTo>
                      <a:pt x="0" y="385"/>
                    </a:moveTo>
                    <a:lnTo>
                      <a:pt x="4" y="385"/>
                    </a:lnTo>
                    <a:lnTo>
                      <a:pt x="9" y="384"/>
                    </a:lnTo>
                    <a:lnTo>
                      <a:pt x="14" y="384"/>
                    </a:lnTo>
                    <a:lnTo>
                      <a:pt x="19" y="383"/>
                    </a:lnTo>
                    <a:lnTo>
                      <a:pt x="23" y="383"/>
                    </a:lnTo>
                    <a:lnTo>
                      <a:pt x="28" y="382"/>
                    </a:lnTo>
                    <a:lnTo>
                      <a:pt x="32" y="382"/>
                    </a:lnTo>
                    <a:lnTo>
                      <a:pt x="36" y="381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385"/>
                    </a:lnTo>
                    <a:close/>
                  </a:path>
                </a:pathLst>
              </a:custGeom>
              <a:solidFill>
                <a:srgbClr val="FFE2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Freeform 285"/>
              <p:cNvSpPr>
                <a:spLocks/>
              </p:cNvSpPr>
              <p:nvPr/>
            </p:nvSpPr>
            <p:spPr bwMode="auto">
              <a:xfrm>
                <a:off x="3524" y="808"/>
                <a:ext cx="37" cy="383"/>
              </a:xfrm>
              <a:custGeom>
                <a:avLst/>
                <a:gdLst>
                  <a:gd name="T0" fmla="*/ 0 w 37"/>
                  <a:gd name="T1" fmla="*/ 383 h 383"/>
                  <a:gd name="T2" fmla="*/ 5 w 37"/>
                  <a:gd name="T3" fmla="*/ 383 h 383"/>
                  <a:gd name="T4" fmla="*/ 10 w 37"/>
                  <a:gd name="T5" fmla="*/ 382 h 383"/>
                  <a:gd name="T6" fmla="*/ 15 w 37"/>
                  <a:gd name="T7" fmla="*/ 382 h 383"/>
                  <a:gd name="T8" fmla="*/ 20 w 37"/>
                  <a:gd name="T9" fmla="*/ 381 h 383"/>
                  <a:gd name="T10" fmla="*/ 24 w 37"/>
                  <a:gd name="T11" fmla="*/ 380 h 383"/>
                  <a:gd name="T12" fmla="*/ 28 w 37"/>
                  <a:gd name="T13" fmla="*/ 380 h 383"/>
                  <a:gd name="T14" fmla="*/ 32 w 37"/>
                  <a:gd name="T15" fmla="*/ 379 h 383"/>
                  <a:gd name="T16" fmla="*/ 37 w 37"/>
                  <a:gd name="T17" fmla="*/ 379 h 383"/>
                  <a:gd name="T18" fmla="*/ 37 w 37"/>
                  <a:gd name="T19" fmla="*/ 0 h 383"/>
                  <a:gd name="T20" fmla="*/ 0 w 37"/>
                  <a:gd name="T21" fmla="*/ 0 h 383"/>
                  <a:gd name="T22" fmla="*/ 0 w 37"/>
                  <a:gd name="T23" fmla="*/ 383 h 38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3"/>
                  <a:gd name="T38" fmla="*/ 37 w 37"/>
                  <a:gd name="T39" fmla="*/ 383 h 38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3">
                    <a:moveTo>
                      <a:pt x="0" y="383"/>
                    </a:moveTo>
                    <a:lnTo>
                      <a:pt x="5" y="383"/>
                    </a:lnTo>
                    <a:lnTo>
                      <a:pt x="10" y="382"/>
                    </a:lnTo>
                    <a:lnTo>
                      <a:pt x="15" y="382"/>
                    </a:lnTo>
                    <a:lnTo>
                      <a:pt x="20" y="381"/>
                    </a:lnTo>
                    <a:lnTo>
                      <a:pt x="24" y="380"/>
                    </a:lnTo>
                    <a:lnTo>
                      <a:pt x="28" y="380"/>
                    </a:lnTo>
                    <a:lnTo>
                      <a:pt x="32" y="379"/>
                    </a:lnTo>
                    <a:lnTo>
                      <a:pt x="37" y="37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DD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6" name="Freeform 286"/>
              <p:cNvSpPr>
                <a:spLocks/>
              </p:cNvSpPr>
              <p:nvPr/>
            </p:nvSpPr>
            <p:spPr bwMode="auto">
              <a:xfrm>
                <a:off x="3542" y="808"/>
                <a:ext cx="37" cy="381"/>
              </a:xfrm>
              <a:custGeom>
                <a:avLst/>
                <a:gdLst>
                  <a:gd name="T0" fmla="*/ 0 w 37"/>
                  <a:gd name="T1" fmla="*/ 381 h 381"/>
                  <a:gd name="T2" fmla="*/ 5 w 37"/>
                  <a:gd name="T3" fmla="*/ 380 h 381"/>
                  <a:gd name="T4" fmla="*/ 10 w 37"/>
                  <a:gd name="T5" fmla="*/ 380 h 381"/>
                  <a:gd name="T6" fmla="*/ 15 w 37"/>
                  <a:gd name="T7" fmla="*/ 379 h 381"/>
                  <a:gd name="T8" fmla="*/ 20 w 37"/>
                  <a:gd name="T9" fmla="*/ 378 h 381"/>
                  <a:gd name="T10" fmla="*/ 24 w 37"/>
                  <a:gd name="T11" fmla="*/ 378 h 381"/>
                  <a:gd name="T12" fmla="*/ 29 w 37"/>
                  <a:gd name="T13" fmla="*/ 377 h 381"/>
                  <a:gd name="T14" fmla="*/ 33 w 37"/>
                  <a:gd name="T15" fmla="*/ 376 h 381"/>
                  <a:gd name="T16" fmla="*/ 37 w 37"/>
                  <a:gd name="T17" fmla="*/ 375 h 381"/>
                  <a:gd name="T18" fmla="*/ 37 w 37"/>
                  <a:gd name="T19" fmla="*/ 0 h 381"/>
                  <a:gd name="T20" fmla="*/ 0 w 37"/>
                  <a:gd name="T21" fmla="*/ 0 h 381"/>
                  <a:gd name="T22" fmla="*/ 0 w 37"/>
                  <a:gd name="T23" fmla="*/ 381 h 38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1"/>
                  <a:gd name="T38" fmla="*/ 37 w 37"/>
                  <a:gd name="T39" fmla="*/ 381 h 38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1">
                    <a:moveTo>
                      <a:pt x="0" y="381"/>
                    </a:moveTo>
                    <a:lnTo>
                      <a:pt x="5" y="380"/>
                    </a:lnTo>
                    <a:lnTo>
                      <a:pt x="10" y="380"/>
                    </a:lnTo>
                    <a:lnTo>
                      <a:pt x="15" y="379"/>
                    </a:lnTo>
                    <a:lnTo>
                      <a:pt x="20" y="378"/>
                    </a:lnTo>
                    <a:lnTo>
                      <a:pt x="24" y="378"/>
                    </a:lnTo>
                    <a:lnTo>
                      <a:pt x="29" y="377"/>
                    </a:lnTo>
                    <a:lnTo>
                      <a:pt x="33" y="376"/>
                    </a:lnTo>
                    <a:lnTo>
                      <a:pt x="37" y="375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FFD85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7" name="Freeform 287"/>
              <p:cNvSpPr>
                <a:spLocks/>
              </p:cNvSpPr>
              <p:nvPr/>
            </p:nvSpPr>
            <p:spPr bwMode="auto">
              <a:xfrm>
                <a:off x="3561" y="808"/>
                <a:ext cx="37" cy="379"/>
              </a:xfrm>
              <a:custGeom>
                <a:avLst/>
                <a:gdLst>
                  <a:gd name="T0" fmla="*/ 0 w 37"/>
                  <a:gd name="T1" fmla="*/ 379 h 379"/>
                  <a:gd name="T2" fmla="*/ 5 w 37"/>
                  <a:gd name="T3" fmla="*/ 378 h 379"/>
                  <a:gd name="T4" fmla="*/ 10 w 37"/>
                  <a:gd name="T5" fmla="*/ 377 h 379"/>
                  <a:gd name="T6" fmla="*/ 15 w 37"/>
                  <a:gd name="T7" fmla="*/ 376 h 379"/>
                  <a:gd name="T8" fmla="*/ 19 w 37"/>
                  <a:gd name="T9" fmla="*/ 375 h 379"/>
                  <a:gd name="T10" fmla="*/ 24 w 37"/>
                  <a:gd name="T11" fmla="*/ 374 h 379"/>
                  <a:gd name="T12" fmla="*/ 28 w 37"/>
                  <a:gd name="T13" fmla="*/ 373 h 379"/>
                  <a:gd name="T14" fmla="*/ 32 w 37"/>
                  <a:gd name="T15" fmla="*/ 372 h 379"/>
                  <a:gd name="T16" fmla="*/ 37 w 37"/>
                  <a:gd name="T17" fmla="*/ 371 h 379"/>
                  <a:gd name="T18" fmla="*/ 37 w 37"/>
                  <a:gd name="T19" fmla="*/ 0 h 379"/>
                  <a:gd name="T20" fmla="*/ 0 w 37"/>
                  <a:gd name="T21" fmla="*/ 0 h 379"/>
                  <a:gd name="T22" fmla="*/ 0 w 37"/>
                  <a:gd name="T23" fmla="*/ 379 h 37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79"/>
                  <a:gd name="T38" fmla="*/ 37 w 37"/>
                  <a:gd name="T39" fmla="*/ 379 h 37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79">
                    <a:moveTo>
                      <a:pt x="0" y="379"/>
                    </a:moveTo>
                    <a:lnTo>
                      <a:pt x="5" y="378"/>
                    </a:lnTo>
                    <a:lnTo>
                      <a:pt x="10" y="377"/>
                    </a:lnTo>
                    <a:lnTo>
                      <a:pt x="15" y="376"/>
                    </a:lnTo>
                    <a:lnTo>
                      <a:pt x="19" y="375"/>
                    </a:lnTo>
                    <a:lnTo>
                      <a:pt x="24" y="374"/>
                    </a:lnTo>
                    <a:lnTo>
                      <a:pt x="28" y="373"/>
                    </a:lnTo>
                    <a:lnTo>
                      <a:pt x="32" y="372"/>
                    </a:lnTo>
                    <a:lnTo>
                      <a:pt x="37" y="371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79"/>
                    </a:lnTo>
                    <a:close/>
                  </a:path>
                </a:pathLst>
              </a:custGeom>
              <a:solidFill>
                <a:srgbClr val="FFD34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8" name="Freeform 288"/>
              <p:cNvSpPr>
                <a:spLocks/>
              </p:cNvSpPr>
              <p:nvPr/>
            </p:nvSpPr>
            <p:spPr bwMode="auto">
              <a:xfrm>
                <a:off x="3579" y="808"/>
                <a:ext cx="37" cy="375"/>
              </a:xfrm>
              <a:custGeom>
                <a:avLst/>
                <a:gdLst>
                  <a:gd name="T0" fmla="*/ 0 w 37"/>
                  <a:gd name="T1" fmla="*/ 375 h 375"/>
                  <a:gd name="T2" fmla="*/ 6 w 37"/>
                  <a:gd name="T3" fmla="*/ 374 h 375"/>
                  <a:gd name="T4" fmla="*/ 11 w 37"/>
                  <a:gd name="T5" fmla="*/ 373 h 375"/>
                  <a:gd name="T6" fmla="*/ 16 w 37"/>
                  <a:gd name="T7" fmla="*/ 372 h 375"/>
                  <a:gd name="T8" fmla="*/ 21 w 37"/>
                  <a:gd name="T9" fmla="*/ 371 h 375"/>
                  <a:gd name="T10" fmla="*/ 25 w 37"/>
                  <a:gd name="T11" fmla="*/ 370 h 375"/>
                  <a:gd name="T12" fmla="*/ 30 w 37"/>
                  <a:gd name="T13" fmla="*/ 368 h 375"/>
                  <a:gd name="T14" fmla="*/ 33 w 37"/>
                  <a:gd name="T15" fmla="*/ 367 h 375"/>
                  <a:gd name="T16" fmla="*/ 37 w 37"/>
                  <a:gd name="T17" fmla="*/ 366 h 375"/>
                  <a:gd name="T18" fmla="*/ 37 w 37"/>
                  <a:gd name="T19" fmla="*/ 0 h 375"/>
                  <a:gd name="T20" fmla="*/ 0 w 37"/>
                  <a:gd name="T21" fmla="*/ 0 h 375"/>
                  <a:gd name="T22" fmla="*/ 0 w 37"/>
                  <a:gd name="T23" fmla="*/ 375 h 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75"/>
                  <a:gd name="T38" fmla="*/ 37 w 37"/>
                  <a:gd name="T39" fmla="*/ 375 h 3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75">
                    <a:moveTo>
                      <a:pt x="0" y="375"/>
                    </a:moveTo>
                    <a:lnTo>
                      <a:pt x="6" y="374"/>
                    </a:lnTo>
                    <a:lnTo>
                      <a:pt x="11" y="373"/>
                    </a:lnTo>
                    <a:lnTo>
                      <a:pt x="16" y="372"/>
                    </a:lnTo>
                    <a:lnTo>
                      <a:pt x="21" y="371"/>
                    </a:lnTo>
                    <a:lnTo>
                      <a:pt x="25" y="370"/>
                    </a:lnTo>
                    <a:lnTo>
                      <a:pt x="30" y="368"/>
                    </a:lnTo>
                    <a:lnTo>
                      <a:pt x="33" y="367"/>
                    </a:lnTo>
                    <a:lnTo>
                      <a:pt x="37" y="366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75"/>
                    </a:lnTo>
                    <a:close/>
                  </a:path>
                </a:pathLst>
              </a:custGeom>
              <a:solidFill>
                <a:srgbClr val="FFCE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9" name="Freeform 289"/>
              <p:cNvSpPr>
                <a:spLocks/>
              </p:cNvSpPr>
              <p:nvPr/>
            </p:nvSpPr>
            <p:spPr bwMode="auto">
              <a:xfrm>
                <a:off x="3598" y="808"/>
                <a:ext cx="36" cy="371"/>
              </a:xfrm>
              <a:custGeom>
                <a:avLst/>
                <a:gdLst>
                  <a:gd name="T0" fmla="*/ 0 w 36"/>
                  <a:gd name="T1" fmla="*/ 371 h 371"/>
                  <a:gd name="T2" fmla="*/ 7 w 36"/>
                  <a:gd name="T3" fmla="*/ 369 h 371"/>
                  <a:gd name="T4" fmla="*/ 15 w 36"/>
                  <a:gd name="T5" fmla="*/ 367 h 371"/>
                  <a:gd name="T6" fmla="*/ 22 w 36"/>
                  <a:gd name="T7" fmla="*/ 364 h 371"/>
                  <a:gd name="T8" fmla="*/ 27 w 36"/>
                  <a:gd name="T9" fmla="*/ 362 h 371"/>
                  <a:gd name="T10" fmla="*/ 31 w 36"/>
                  <a:gd name="T11" fmla="*/ 359 h 371"/>
                  <a:gd name="T12" fmla="*/ 34 w 36"/>
                  <a:gd name="T13" fmla="*/ 356 h 371"/>
                  <a:gd name="T14" fmla="*/ 36 w 36"/>
                  <a:gd name="T15" fmla="*/ 354 h 371"/>
                  <a:gd name="T16" fmla="*/ 36 w 36"/>
                  <a:gd name="T17" fmla="*/ 351 h 371"/>
                  <a:gd name="T18" fmla="*/ 36 w 36"/>
                  <a:gd name="T19" fmla="*/ 0 h 371"/>
                  <a:gd name="T20" fmla="*/ 0 w 36"/>
                  <a:gd name="T21" fmla="*/ 0 h 371"/>
                  <a:gd name="T22" fmla="*/ 0 w 36"/>
                  <a:gd name="T23" fmla="*/ 371 h 37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6"/>
                  <a:gd name="T37" fmla="*/ 0 h 371"/>
                  <a:gd name="T38" fmla="*/ 36 w 36"/>
                  <a:gd name="T39" fmla="*/ 371 h 37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6" h="371">
                    <a:moveTo>
                      <a:pt x="0" y="371"/>
                    </a:moveTo>
                    <a:lnTo>
                      <a:pt x="7" y="369"/>
                    </a:lnTo>
                    <a:lnTo>
                      <a:pt x="15" y="367"/>
                    </a:lnTo>
                    <a:lnTo>
                      <a:pt x="22" y="364"/>
                    </a:lnTo>
                    <a:lnTo>
                      <a:pt x="27" y="362"/>
                    </a:lnTo>
                    <a:lnTo>
                      <a:pt x="31" y="359"/>
                    </a:lnTo>
                    <a:lnTo>
                      <a:pt x="34" y="356"/>
                    </a:lnTo>
                    <a:lnTo>
                      <a:pt x="36" y="354"/>
                    </a:lnTo>
                    <a:lnTo>
                      <a:pt x="36" y="351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371"/>
                    </a:lnTo>
                    <a:close/>
                  </a:path>
                </a:pathLst>
              </a:custGeom>
              <a:solidFill>
                <a:srgbClr val="FFC91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0" name="Freeform 290"/>
              <p:cNvSpPr>
                <a:spLocks/>
              </p:cNvSpPr>
              <p:nvPr/>
            </p:nvSpPr>
            <p:spPr bwMode="auto">
              <a:xfrm>
                <a:off x="3377" y="808"/>
                <a:ext cx="37" cy="391"/>
              </a:xfrm>
              <a:custGeom>
                <a:avLst/>
                <a:gdLst>
                  <a:gd name="T0" fmla="*/ 0 w 37"/>
                  <a:gd name="T1" fmla="*/ 391 h 391"/>
                  <a:gd name="T2" fmla="*/ 5 w 37"/>
                  <a:gd name="T3" fmla="*/ 391 h 391"/>
                  <a:gd name="T4" fmla="*/ 10 w 37"/>
                  <a:gd name="T5" fmla="*/ 391 h 391"/>
                  <a:gd name="T6" fmla="*/ 14 w 37"/>
                  <a:gd name="T7" fmla="*/ 391 h 391"/>
                  <a:gd name="T8" fmla="*/ 19 w 37"/>
                  <a:gd name="T9" fmla="*/ 391 h 391"/>
                  <a:gd name="T10" fmla="*/ 24 w 37"/>
                  <a:gd name="T11" fmla="*/ 391 h 391"/>
                  <a:gd name="T12" fmla="*/ 29 w 37"/>
                  <a:gd name="T13" fmla="*/ 391 h 391"/>
                  <a:gd name="T14" fmla="*/ 33 w 37"/>
                  <a:gd name="T15" fmla="*/ 391 h 391"/>
                  <a:gd name="T16" fmla="*/ 37 w 37"/>
                  <a:gd name="T17" fmla="*/ 391 h 391"/>
                  <a:gd name="T18" fmla="*/ 37 w 37"/>
                  <a:gd name="T19" fmla="*/ 0 h 391"/>
                  <a:gd name="T20" fmla="*/ 0 w 37"/>
                  <a:gd name="T21" fmla="*/ 0 h 391"/>
                  <a:gd name="T22" fmla="*/ 0 w 37"/>
                  <a:gd name="T23" fmla="*/ 391 h 3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91"/>
                  <a:gd name="T38" fmla="*/ 37 w 37"/>
                  <a:gd name="T39" fmla="*/ 391 h 3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91">
                    <a:moveTo>
                      <a:pt x="0" y="391"/>
                    </a:moveTo>
                    <a:lnTo>
                      <a:pt x="5" y="391"/>
                    </a:lnTo>
                    <a:lnTo>
                      <a:pt x="10" y="391"/>
                    </a:lnTo>
                    <a:lnTo>
                      <a:pt x="14" y="391"/>
                    </a:lnTo>
                    <a:lnTo>
                      <a:pt x="19" y="391"/>
                    </a:lnTo>
                    <a:lnTo>
                      <a:pt x="24" y="391"/>
                    </a:lnTo>
                    <a:lnTo>
                      <a:pt x="29" y="391"/>
                    </a:lnTo>
                    <a:lnTo>
                      <a:pt x="33" y="391"/>
                    </a:lnTo>
                    <a:lnTo>
                      <a:pt x="37" y="391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1" name="Freeform 291"/>
              <p:cNvSpPr>
                <a:spLocks/>
              </p:cNvSpPr>
              <p:nvPr/>
            </p:nvSpPr>
            <p:spPr bwMode="auto">
              <a:xfrm>
                <a:off x="3359" y="808"/>
                <a:ext cx="37" cy="391"/>
              </a:xfrm>
              <a:custGeom>
                <a:avLst/>
                <a:gdLst>
                  <a:gd name="T0" fmla="*/ 0 w 37"/>
                  <a:gd name="T1" fmla="*/ 391 h 391"/>
                  <a:gd name="T2" fmla="*/ 4 w 37"/>
                  <a:gd name="T3" fmla="*/ 391 h 391"/>
                  <a:gd name="T4" fmla="*/ 7 w 37"/>
                  <a:gd name="T5" fmla="*/ 391 h 391"/>
                  <a:gd name="T6" fmla="*/ 10 w 37"/>
                  <a:gd name="T7" fmla="*/ 391 h 391"/>
                  <a:gd name="T8" fmla="*/ 13 w 37"/>
                  <a:gd name="T9" fmla="*/ 391 h 391"/>
                  <a:gd name="T10" fmla="*/ 16 w 37"/>
                  <a:gd name="T11" fmla="*/ 391 h 391"/>
                  <a:gd name="T12" fmla="*/ 20 w 37"/>
                  <a:gd name="T13" fmla="*/ 391 h 391"/>
                  <a:gd name="T14" fmla="*/ 23 w 37"/>
                  <a:gd name="T15" fmla="*/ 391 h 391"/>
                  <a:gd name="T16" fmla="*/ 25 w 37"/>
                  <a:gd name="T17" fmla="*/ 391 h 391"/>
                  <a:gd name="T18" fmla="*/ 28 w 37"/>
                  <a:gd name="T19" fmla="*/ 391 h 391"/>
                  <a:gd name="T20" fmla="*/ 31 w 37"/>
                  <a:gd name="T21" fmla="*/ 391 h 391"/>
                  <a:gd name="T22" fmla="*/ 34 w 37"/>
                  <a:gd name="T23" fmla="*/ 391 h 391"/>
                  <a:gd name="T24" fmla="*/ 37 w 37"/>
                  <a:gd name="T25" fmla="*/ 391 h 391"/>
                  <a:gd name="T26" fmla="*/ 37 w 37"/>
                  <a:gd name="T27" fmla="*/ 0 h 391"/>
                  <a:gd name="T28" fmla="*/ 0 w 37"/>
                  <a:gd name="T29" fmla="*/ 0 h 391"/>
                  <a:gd name="T30" fmla="*/ 0 w 37"/>
                  <a:gd name="T31" fmla="*/ 391 h 3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7"/>
                  <a:gd name="T49" fmla="*/ 0 h 391"/>
                  <a:gd name="T50" fmla="*/ 37 w 37"/>
                  <a:gd name="T51" fmla="*/ 391 h 3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7" h="391">
                    <a:moveTo>
                      <a:pt x="0" y="391"/>
                    </a:moveTo>
                    <a:lnTo>
                      <a:pt x="4" y="391"/>
                    </a:lnTo>
                    <a:lnTo>
                      <a:pt x="7" y="391"/>
                    </a:lnTo>
                    <a:lnTo>
                      <a:pt x="10" y="391"/>
                    </a:lnTo>
                    <a:lnTo>
                      <a:pt x="13" y="391"/>
                    </a:lnTo>
                    <a:lnTo>
                      <a:pt x="16" y="391"/>
                    </a:lnTo>
                    <a:lnTo>
                      <a:pt x="20" y="391"/>
                    </a:lnTo>
                    <a:lnTo>
                      <a:pt x="23" y="391"/>
                    </a:lnTo>
                    <a:lnTo>
                      <a:pt x="25" y="391"/>
                    </a:lnTo>
                    <a:lnTo>
                      <a:pt x="28" y="391"/>
                    </a:lnTo>
                    <a:lnTo>
                      <a:pt x="31" y="391"/>
                    </a:lnTo>
                    <a:lnTo>
                      <a:pt x="34" y="391"/>
                    </a:lnTo>
                    <a:lnTo>
                      <a:pt x="37" y="391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rgbClr val="FFF7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2" name="Freeform 292"/>
              <p:cNvSpPr>
                <a:spLocks/>
              </p:cNvSpPr>
              <p:nvPr/>
            </p:nvSpPr>
            <p:spPr bwMode="auto">
              <a:xfrm>
                <a:off x="3341" y="808"/>
                <a:ext cx="36" cy="391"/>
              </a:xfrm>
              <a:custGeom>
                <a:avLst/>
                <a:gdLst>
                  <a:gd name="T0" fmla="*/ 0 w 36"/>
                  <a:gd name="T1" fmla="*/ 391 h 391"/>
                  <a:gd name="T2" fmla="*/ 3 w 36"/>
                  <a:gd name="T3" fmla="*/ 391 h 391"/>
                  <a:gd name="T4" fmla="*/ 7 w 36"/>
                  <a:gd name="T5" fmla="*/ 391 h 391"/>
                  <a:gd name="T6" fmla="*/ 11 w 36"/>
                  <a:gd name="T7" fmla="*/ 391 h 391"/>
                  <a:gd name="T8" fmla="*/ 16 w 36"/>
                  <a:gd name="T9" fmla="*/ 391 h 391"/>
                  <a:gd name="T10" fmla="*/ 20 w 36"/>
                  <a:gd name="T11" fmla="*/ 391 h 391"/>
                  <a:gd name="T12" fmla="*/ 23 w 36"/>
                  <a:gd name="T13" fmla="*/ 391 h 391"/>
                  <a:gd name="T14" fmla="*/ 28 w 36"/>
                  <a:gd name="T15" fmla="*/ 391 h 391"/>
                  <a:gd name="T16" fmla="*/ 31 w 36"/>
                  <a:gd name="T17" fmla="*/ 391 h 391"/>
                  <a:gd name="T18" fmla="*/ 33 w 36"/>
                  <a:gd name="T19" fmla="*/ 391 h 391"/>
                  <a:gd name="T20" fmla="*/ 34 w 36"/>
                  <a:gd name="T21" fmla="*/ 391 h 391"/>
                  <a:gd name="T22" fmla="*/ 35 w 36"/>
                  <a:gd name="T23" fmla="*/ 391 h 391"/>
                  <a:gd name="T24" fmla="*/ 36 w 36"/>
                  <a:gd name="T25" fmla="*/ 391 h 391"/>
                  <a:gd name="T26" fmla="*/ 36 w 36"/>
                  <a:gd name="T27" fmla="*/ 0 h 391"/>
                  <a:gd name="T28" fmla="*/ 0 w 36"/>
                  <a:gd name="T29" fmla="*/ 0 h 391"/>
                  <a:gd name="T30" fmla="*/ 0 w 36"/>
                  <a:gd name="T31" fmla="*/ 391 h 3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6"/>
                  <a:gd name="T49" fmla="*/ 0 h 391"/>
                  <a:gd name="T50" fmla="*/ 36 w 36"/>
                  <a:gd name="T51" fmla="*/ 391 h 3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6" h="391">
                    <a:moveTo>
                      <a:pt x="0" y="391"/>
                    </a:moveTo>
                    <a:lnTo>
                      <a:pt x="3" y="391"/>
                    </a:lnTo>
                    <a:lnTo>
                      <a:pt x="7" y="391"/>
                    </a:lnTo>
                    <a:lnTo>
                      <a:pt x="11" y="391"/>
                    </a:lnTo>
                    <a:lnTo>
                      <a:pt x="16" y="391"/>
                    </a:lnTo>
                    <a:lnTo>
                      <a:pt x="20" y="391"/>
                    </a:lnTo>
                    <a:lnTo>
                      <a:pt x="23" y="391"/>
                    </a:lnTo>
                    <a:lnTo>
                      <a:pt x="28" y="391"/>
                    </a:lnTo>
                    <a:lnTo>
                      <a:pt x="31" y="391"/>
                    </a:lnTo>
                    <a:lnTo>
                      <a:pt x="33" y="391"/>
                    </a:lnTo>
                    <a:lnTo>
                      <a:pt x="34" y="391"/>
                    </a:lnTo>
                    <a:lnTo>
                      <a:pt x="35" y="391"/>
                    </a:lnTo>
                    <a:lnTo>
                      <a:pt x="36" y="391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rgbClr val="FFF4C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3" name="Freeform 293"/>
              <p:cNvSpPr>
                <a:spLocks/>
              </p:cNvSpPr>
              <p:nvPr/>
            </p:nvSpPr>
            <p:spPr bwMode="auto">
              <a:xfrm>
                <a:off x="3322" y="808"/>
                <a:ext cx="37" cy="391"/>
              </a:xfrm>
              <a:custGeom>
                <a:avLst/>
                <a:gdLst>
                  <a:gd name="T0" fmla="*/ 0 w 37"/>
                  <a:gd name="T1" fmla="*/ 390 h 391"/>
                  <a:gd name="T2" fmla="*/ 5 w 37"/>
                  <a:gd name="T3" fmla="*/ 390 h 391"/>
                  <a:gd name="T4" fmla="*/ 9 w 37"/>
                  <a:gd name="T5" fmla="*/ 391 h 391"/>
                  <a:gd name="T6" fmla="*/ 14 w 37"/>
                  <a:gd name="T7" fmla="*/ 391 h 391"/>
                  <a:gd name="T8" fmla="*/ 19 w 37"/>
                  <a:gd name="T9" fmla="*/ 391 h 391"/>
                  <a:gd name="T10" fmla="*/ 23 w 37"/>
                  <a:gd name="T11" fmla="*/ 391 h 391"/>
                  <a:gd name="T12" fmla="*/ 28 w 37"/>
                  <a:gd name="T13" fmla="*/ 391 h 391"/>
                  <a:gd name="T14" fmla="*/ 33 w 37"/>
                  <a:gd name="T15" fmla="*/ 391 h 391"/>
                  <a:gd name="T16" fmla="*/ 37 w 37"/>
                  <a:gd name="T17" fmla="*/ 391 h 391"/>
                  <a:gd name="T18" fmla="*/ 37 w 37"/>
                  <a:gd name="T19" fmla="*/ 0 h 391"/>
                  <a:gd name="T20" fmla="*/ 0 w 37"/>
                  <a:gd name="T21" fmla="*/ 0 h 391"/>
                  <a:gd name="T22" fmla="*/ 0 w 37"/>
                  <a:gd name="T23" fmla="*/ 390 h 3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91"/>
                  <a:gd name="T38" fmla="*/ 37 w 37"/>
                  <a:gd name="T39" fmla="*/ 391 h 3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91">
                    <a:moveTo>
                      <a:pt x="0" y="390"/>
                    </a:moveTo>
                    <a:lnTo>
                      <a:pt x="5" y="390"/>
                    </a:lnTo>
                    <a:lnTo>
                      <a:pt x="9" y="391"/>
                    </a:lnTo>
                    <a:lnTo>
                      <a:pt x="14" y="391"/>
                    </a:lnTo>
                    <a:lnTo>
                      <a:pt x="19" y="391"/>
                    </a:lnTo>
                    <a:lnTo>
                      <a:pt x="23" y="391"/>
                    </a:lnTo>
                    <a:lnTo>
                      <a:pt x="28" y="391"/>
                    </a:lnTo>
                    <a:lnTo>
                      <a:pt x="33" y="391"/>
                    </a:lnTo>
                    <a:lnTo>
                      <a:pt x="37" y="391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FFE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4" name="Freeform 294"/>
              <p:cNvSpPr>
                <a:spLocks/>
              </p:cNvSpPr>
              <p:nvPr/>
            </p:nvSpPr>
            <p:spPr bwMode="auto">
              <a:xfrm>
                <a:off x="3304" y="808"/>
                <a:ext cx="37" cy="391"/>
              </a:xfrm>
              <a:custGeom>
                <a:avLst/>
                <a:gdLst>
                  <a:gd name="T0" fmla="*/ 0 w 37"/>
                  <a:gd name="T1" fmla="*/ 390 h 391"/>
                  <a:gd name="T2" fmla="*/ 4 w 37"/>
                  <a:gd name="T3" fmla="*/ 390 h 391"/>
                  <a:gd name="T4" fmla="*/ 8 w 37"/>
                  <a:gd name="T5" fmla="*/ 390 h 391"/>
                  <a:gd name="T6" fmla="*/ 13 w 37"/>
                  <a:gd name="T7" fmla="*/ 390 h 391"/>
                  <a:gd name="T8" fmla="*/ 17 w 37"/>
                  <a:gd name="T9" fmla="*/ 390 h 391"/>
                  <a:gd name="T10" fmla="*/ 22 w 37"/>
                  <a:gd name="T11" fmla="*/ 391 h 391"/>
                  <a:gd name="T12" fmla="*/ 27 w 37"/>
                  <a:gd name="T13" fmla="*/ 391 h 391"/>
                  <a:gd name="T14" fmla="*/ 32 w 37"/>
                  <a:gd name="T15" fmla="*/ 391 h 391"/>
                  <a:gd name="T16" fmla="*/ 37 w 37"/>
                  <a:gd name="T17" fmla="*/ 391 h 391"/>
                  <a:gd name="T18" fmla="*/ 37 w 37"/>
                  <a:gd name="T19" fmla="*/ 0 h 391"/>
                  <a:gd name="T20" fmla="*/ 0 w 37"/>
                  <a:gd name="T21" fmla="*/ 0 h 391"/>
                  <a:gd name="T22" fmla="*/ 0 w 37"/>
                  <a:gd name="T23" fmla="*/ 390 h 3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91"/>
                  <a:gd name="T38" fmla="*/ 37 w 37"/>
                  <a:gd name="T39" fmla="*/ 391 h 3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91">
                    <a:moveTo>
                      <a:pt x="0" y="390"/>
                    </a:moveTo>
                    <a:lnTo>
                      <a:pt x="4" y="390"/>
                    </a:lnTo>
                    <a:lnTo>
                      <a:pt x="8" y="390"/>
                    </a:lnTo>
                    <a:lnTo>
                      <a:pt x="13" y="390"/>
                    </a:lnTo>
                    <a:lnTo>
                      <a:pt x="17" y="390"/>
                    </a:lnTo>
                    <a:lnTo>
                      <a:pt x="22" y="391"/>
                    </a:lnTo>
                    <a:lnTo>
                      <a:pt x="27" y="391"/>
                    </a:lnTo>
                    <a:lnTo>
                      <a:pt x="32" y="391"/>
                    </a:lnTo>
                    <a:lnTo>
                      <a:pt x="37" y="391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FFED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5" name="Freeform 295"/>
              <p:cNvSpPr>
                <a:spLocks/>
              </p:cNvSpPr>
              <p:nvPr/>
            </p:nvSpPr>
            <p:spPr bwMode="auto">
              <a:xfrm>
                <a:off x="3285" y="808"/>
                <a:ext cx="37" cy="390"/>
              </a:xfrm>
              <a:custGeom>
                <a:avLst/>
                <a:gdLst>
                  <a:gd name="T0" fmla="*/ 0 w 37"/>
                  <a:gd name="T1" fmla="*/ 389 h 390"/>
                  <a:gd name="T2" fmla="*/ 5 w 37"/>
                  <a:gd name="T3" fmla="*/ 389 h 390"/>
                  <a:gd name="T4" fmla="*/ 9 w 37"/>
                  <a:gd name="T5" fmla="*/ 389 h 390"/>
                  <a:gd name="T6" fmla="*/ 14 w 37"/>
                  <a:gd name="T7" fmla="*/ 389 h 390"/>
                  <a:gd name="T8" fmla="*/ 18 w 37"/>
                  <a:gd name="T9" fmla="*/ 389 h 390"/>
                  <a:gd name="T10" fmla="*/ 23 w 37"/>
                  <a:gd name="T11" fmla="*/ 390 h 390"/>
                  <a:gd name="T12" fmla="*/ 27 w 37"/>
                  <a:gd name="T13" fmla="*/ 390 h 390"/>
                  <a:gd name="T14" fmla="*/ 32 w 37"/>
                  <a:gd name="T15" fmla="*/ 390 h 390"/>
                  <a:gd name="T16" fmla="*/ 37 w 37"/>
                  <a:gd name="T17" fmla="*/ 390 h 390"/>
                  <a:gd name="T18" fmla="*/ 37 w 37"/>
                  <a:gd name="T19" fmla="*/ 0 h 390"/>
                  <a:gd name="T20" fmla="*/ 0 w 37"/>
                  <a:gd name="T21" fmla="*/ 0 h 390"/>
                  <a:gd name="T22" fmla="*/ 0 w 37"/>
                  <a:gd name="T23" fmla="*/ 389 h 3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90"/>
                  <a:gd name="T38" fmla="*/ 37 w 37"/>
                  <a:gd name="T39" fmla="*/ 390 h 3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90">
                    <a:moveTo>
                      <a:pt x="0" y="389"/>
                    </a:moveTo>
                    <a:lnTo>
                      <a:pt x="5" y="389"/>
                    </a:lnTo>
                    <a:lnTo>
                      <a:pt x="9" y="389"/>
                    </a:lnTo>
                    <a:lnTo>
                      <a:pt x="14" y="389"/>
                    </a:lnTo>
                    <a:lnTo>
                      <a:pt x="18" y="389"/>
                    </a:lnTo>
                    <a:lnTo>
                      <a:pt x="23" y="390"/>
                    </a:lnTo>
                    <a:lnTo>
                      <a:pt x="27" y="390"/>
                    </a:lnTo>
                    <a:lnTo>
                      <a:pt x="32" y="390"/>
                    </a:lnTo>
                    <a:lnTo>
                      <a:pt x="37" y="39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9"/>
                    </a:lnTo>
                    <a:close/>
                  </a:path>
                </a:pathLst>
              </a:custGeom>
              <a:solidFill>
                <a:srgbClr val="FFE8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6" name="Freeform 296"/>
              <p:cNvSpPr>
                <a:spLocks/>
              </p:cNvSpPr>
              <p:nvPr/>
            </p:nvSpPr>
            <p:spPr bwMode="auto">
              <a:xfrm>
                <a:off x="3266" y="808"/>
                <a:ext cx="38" cy="390"/>
              </a:xfrm>
              <a:custGeom>
                <a:avLst/>
                <a:gdLst>
                  <a:gd name="T0" fmla="*/ 0 w 38"/>
                  <a:gd name="T1" fmla="*/ 388 h 390"/>
                  <a:gd name="T2" fmla="*/ 5 w 38"/>
                  <a:gd name="T3" fmla="*/ 388 h 390"/>
                  <a:gd name="T4" fmla="*/ 9 w 38"/>
                  <a:gd name="T5" fmla="*/ 388 h 390"/>
                  <a:gd name="T6" fmla="*/ 14 w 38"/>
                  <a:gd name="T7" fmla="*/ 389 h 390"/>
                  <a:gd name="T8" fmla="*/ 19 w 38"/>
                  <a:gd name="T9" fmla="*/ 389 h 390"/>
                  <a:gd name="T10" fmla="*/ 24 w 38"/>
                  <a:gd name="T11" fmla="*/ 389 h 390"/>
                  <a:gd name="T12" fmla="*/ 28 w 38"/>
                  <a:gd name="T13" fmla="*/ 389 h 390"/>
                  <a:gd name="T14" fmla="*/ 33 w 38"/>
                  <a:gd name="T15" fmla="*/ 389 h 390"/>
                  <a:gd name="T16" fmla="*/ 38 w 38"/>
                  <a:gd name="T17" fmla="*/ 390 h 390"/>
                  <a:gd name="T18" fmla="*/ 38 w 38"/>
                  <a:gd name="T19" fmla="*/ 0 h 390"/>
                  <a:gd name="T20" fmla="*/ 0 w 38"/>
                  <a:gd name="T21" fmla="*/ 0 h 390"/>
                  <a:gd name="T22" fmla="*/ 0 w 38"/>
                  <a:gd name="T23" fmla="*/ 388 h 3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"/>
                  <a:gd name="T37" fmla="*/ 0 h 390"/>
                  <a:gd name="T38" fmla="*/ 38 w 38"/>
                  <a:gd name="T39" fmla="*/ 390 h 3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" h="390">
                    <a:moveTo>
                      <a:pt x="0" y="388"/>
                    </a:moveTo>
                    <a:lnTo>
                      <a:pt x="5" y="388"/>
                    </a:lnTo>
                    <a:lnTo>
                      <a:pt x="9" y="388"/>
                    </a:lnTo>
                    <a:lnTo>
                      <a:pt x="14" y="389"/>
                    </a:lnTo>
                    <a:lnTo>
                      <a:pt x="19" y="389"/>
                    </a:lnTo>
                    <a:lnTo>
                      <a:pt x="24" y="389"/>
                    </a:lnTo>
                    <a:lnTo>
                      <a:pt x="28" y="389"/>
                    </a:lnTo>
                    <a:lnTo>
                      <a:pt x="33" y="389"/>
                    </a:lnTo>
                    <a:lnTo>
                      <a:pt x="38" y="390"/>
                    </a:lnTo>
                    <a:lnTo>
                      <a:pt x="38" y="0"/>
                    </a:lnTo>
                    <a:lnTo>
                      <a:pt x="0" y="0"/>
                    </a:lnTo>
                    <a:lnTo>
                      <a:pt x="0" y="388"/>
                    </a:lnTo>
                    <a:close/>
                  </a:path>
                </a:pathLst>
              </a:custGeom>
              <a:solidFill>
                <a:srgbClr val="FFE8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7" name="Freeform 297"/>
              <p:cNvSpPr>
                <a:spLocks/>
              </p:cNvSpPr>
              <p:nvPr/>
            </p:nvSpPr>
            <p:spPr bwMode="auto">
              <a:xfrm>
                <a:off x="3248" y="808"/>
                <a:ext cx="37" cy="389"/>
              </a:xfrm>
              <a:custGeom>
                <a:avLst/>
                <a:gdLst>
                  <a:gd name="T0" fmla="*/ 0 w 37"/>
                  <a:gd name="T1" fmla="*/ 386 h 389"/>
                  <a:gd name="T2" fmla="*/ 5 w 37"/>
                  <a:gd name="T3" fmla="*/ 386 h 389"/>
                  <a:gd name="T4" fmla="*/ 9 w 37"/>
                  <a:gd name="T5" fmla="*/ 387 h 389"/>
                  <a:gd name="T6" fmla="*/ 14 w 37"/>
                  <a:gd name="T7" fmla="*/ 387 h 389"/>
                  <a:gd name="T8" fmla="*/ 18 w 37"/>
                  <a:gd name="T9" fmla="*/ 388 h 389"/>
                  <a:gd name="T10" fmla="*/ 23 w 37"/>
                  <a:gd name="T11" fmla="*/ 388 h 389"/>
                  <a:gd name="T12" fmla="*/ 27 w 37"/>
                  <a:gd name="T13" fmla="*/ 388 h 389"/>
                  <a:gd name="T14" fmla="*/ 32 w 37"/>
                  <a:gd name="T15" fmla="*/ 389 h 389"/>
                  <a:gd name="T16" fmla="*/ 37 w 37"/>
                  <a:gd name="T17" fmla="*/ 389 h 389"/>
                  <a:gd name="T18" fmla="*/ 37 w 37"/>
                  <a:gd name="T19" fmla="*/ 0 h 389"/>
                  <a:gd name="T20" fmla="*/ 0 w 37"/>
                  <a:gd name="T21" fmla="*/ 0 h 389"/>
                  <a:gd name="T22" fmla="*/ 0 w 37"/>
                  <a:gd name="T23" fmla="*/ 386 h 38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9"/>
                  <a:gd name="T38" fmla="*/ 37 w 37"/>
                  <a:gd name="T39" fmla="*/ 389 h 38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9">
                    <a:moveTo>
                      <a:pt x="0" y="386"/>
                    </a:moveTo>
                    <a:lnTo>
                      <a:pt x="5" y="386"/>
                    </a:lnTo>
                    <a:lnTo>
                      <a:pt x="9" y="387"/>
                    </a:lnTo>
                    <a:lnTo>
                      <a:pt x="14" y="387"/>
                    </a:lnTo>
                    <a:lnTo>
                      <a:pt x="18" y="388"/>
                    </a:lnTo>
                    <a:lnTo>
                      <a:pt x="23" y="388"/>
                    </a:lnTo>
                    <a:lnTo>
                      <a:pt x="27" y="388"/>
                    </a:lnTo>
                    <a:lnTo>
                      <a:pt x="32" y="389"/>
                    </a:lnTo>
                    <a:lnTo>
                      <a:pt x="37" y="38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rgbClr val="FFE58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8" name="Freeform 298"/>
              <p:cNvSpPr>
                <a:spLocks/>
              </p:cNvSpPr>
              <p:nvPr/>
            </p:nvSpPr>
            <p:spPr bwMode="auto">
              <a:xfrm>
                <a:off x="3229" y="808"/>
                <a:ext cx="37" cy="388"/>
              </a:xfrm>
              <a:custGeom>
                <a:avLst/>
                <a:gdLst>
                  <a:gd name="T0" fmla="*/ 0 w 37"/>
                  <a:gd name="T1" fmla="*/ 384 h 388"/>
                  <a:gd name="T2" fmla="*/ 5 w 37"/>
                  <a:gd name="T3" fmla="*/ 385 h 388"/>
                  <a:gd name="T4" fmla="*/ 9 w 37"/>
                  <a:gd name="T5" fmla="*/ 385 h 388"/>
                  <a:gd name="T6" fmla="*/ 14 w 37"/>
                  <a:gd name="T7" fmla="*/ 386 h 388"/>
                  <a:gd name="T8" fmla="*/ 18 w 37"/>
                  <a:gd name="T9" fmla="*/ 386 h 388"/>
                  <a:gd name="T10" fmla="*/ 23 w 37"/>
                  <a:gd name="T11" fmla="*/ 386 h 388"/>
                  <a:gd name="T12" fmla="*/ 27 w 37"/>
                  <a:gd name="T13" fmla="*/ 387 h 388"/>
                  <a:gd name="T14" fmla="*/ 32 w 37"/>
                  <a:gd name="T15" fmla="*/ 387 h 388"/>
                  <a:gd name="T16" fmla="*/ 37 w 37"/>
                  <a:gd name="T17" fmla="*/ 388 h 388"/>
                  <a:gd name="T18" fmla="*/ 37 w 37"/>
                  <a:gd name="T19" fmla="*/ 0 h 388"/>
                  <a:gd name="T20" fmla="*/ 0 w 37"/>
                  <a:gd name="T21" fmla="*/ 0 h 388"/>
                  <a:gd name="T22" fmla="*/ 0 w 37"/>
                  <a:gd name="T23" fmla="*/ 384 h 3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8"/>
                  <a:gd name="T38" fmla="*/ 37 w 37"/>
                  <a:gd name="T39" fmla="*/ 388 h 3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8">
                    <a:moveTo>
                      <a:pt x="0" y="384"/>
                    </a:moveTo>
                    <a:lnTo>
                      <a:pt x="5" y="385"/>
                    </a:lnTo>
                    <a:lnTo>
                      <a:pt x="9" y="385"/>
                    </a:lnTo>
                    <a:lnTo>
                      <a:pt x="14" y="386"/>
                    </a:lnTo>
                    <a:lnTo>
                      <a:pt x="18" y="386"/>
                    </a:lnTo>
                    <a:lnTo>
                      <a:pt x="23" y="386"/>
                    </a:lnTo>
                    <a:lnTo>
                      <a:pt x="27" y="387"/>
                    </a:lnTo>
                    <a:lnTo>
                      <a:pt x="32" y="387"/>
                    </a:lnTo>
                    <a:lnTo>
                      <a:pt x="37" y="388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E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9" name="Freeform 299"/>
              <p:cNvSpPr>
                <a:spLocks/>
              </p:cNvSpPr>
              <p:nvPr/>
            </p:nvSpPr>
            <p:spPr bwMode="auto">
              <a:xfrm>
                <a:off x="3211" y="808"/>
                <a:ext cx="37" cy="386"/>
              </a:xfrm>
              <a:custGeom>
                <a:avLst/>
                <a:gdLst>
                  <a:gd name="T0" fmla="*/ 0 w 37"/>
                  <a:gd name="T1" fmla="*/ 382 h 386"/>
                  <a:gd name="T2" fmla="*/ 4 w 37"/>
                  <a:gd name="T3" fmla="*/ 383 h 386"/>
                  <a:gd name="T4" fmla="*/ 9 w 37"/>
                  <a:gd name="T5" fmla="*/ 383 h 386"/>
                  <a:gd name="T6" fmla="*/ 14 w 37"/>
                  <a:gd name="T7" fmla="*/ 384 h 386"/>
                  <a:gd name="T8" fmla="*/ 18 w 37"/>
                  <a:gd name="T9" fmla="*/ 384 h 386"/>
                  <a:gd name="T10" fmla="*/ 23 w 37"/>
                  <a:gd name="T11" fmla="*/ 385 h 386"/>
                  <a:gd name="T12" fmla="*/ 27 w 37"/>
                  <a:gd name="T13" fmla="*/ 385 h 386"/>
                  <a:gd name="T14" fmla="*/ 32 w 37"/>
                  <a:gd name="T15" fmla="*/ 386 h 386"/>
                  <a:gd name="T16" fmla="*/ 37 w 37"/>
                  <a:gd name="T17" fmla="*/ 386 h 386"/>
                  <a:gd name="T18" fmla="*/ 37 w 37"/>
                  <a:gd name="T19" fmla="*/ 0 h 386"/>
                  <a:gd name="T20" fmla="*/ 0 w 37"/>
                  <a:gd name="T21" fmla="*/ 0 h 386"/>
                  <a:gd name="T22" fmla="*/ 0 w 37"/>
                  <a:gd name="T23" fmla="*/ 382 h 3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6"/>
                  <a:gd name="T38" fmla="*/ 37 w 37"/>
                  <a:gd name="T39" fmla="*/ 386 h 3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6">
                    <a:moveTo>
                      <a:pt x="0" y="382"/>
                    </a:moveTo>
                    <a:lnTo>
                      <a:pt x="4" y="383"/>
                    </a:lnTo>
                    <a:lnTo>
                      <a:pt x="9" y="383"/>
                    </a:lnTo>
                    <a:lnTo>
                      <a:pt x="14" y="384"/>
                    </a:lnTo>
                    <a:lnTo>
                      <a:pt x="18" y="384"/>
                    </a:lnTo>
                    <a:lnTo>
                      <a:pt x="23" y="385"/>
                    </a:lnTo>
                    <a:lnTo>
                      <a:pt x="27" y="385"/>
                    </a:lnTo>
                    <a:lnTo>
                      <a:pt x="32" y="386"/>
                    </a:lnTo>
                    <a:lnTo>
                      <a:pt x="37" y="386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2"/>
                    </a:lnTo>
                    <a:close/>
                  </a:path>
                </a:pathLst>
              </a:custGeom>
              <a:solidFill>
                <a:srgbClr val="FFDD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0" name="Freeform 300"/>
              <p:cNvSpPr>
                <a:spLocks/>
              </p:cNvSpPr>
              <p:nvPr/>
            </p:nvSpPr>
            <p:spPr bwMode="auto">
              <a:xfrm>
                <a:off x="3193" y="808"/>
                <a:ext cx="36" cy="384"/>
              </a:xfrm>
              <a:custGeom>
                <a:avLst/>
                <a:gdLst>
                  <a:gd name="T0" fmla="*/ 0 w 36"/>
                  <a:gd name="T1" fmla="*/ 380 h 384"/>
                  <a:gd name="T2" fmla="*/ 4 w 36"/>
                  <a:gd name="T3" fmla="*/ 380 h 384"/>
                  <a:gd name="T4" fmla="*/ 8 w 36"/>
                  <a:gd name="T5" fmla="*/ 381 h 384"/>
                  <a:gd name="T6" fmla="*/ 12 w 36"/>
                  <a:gd name="T7" fmla="*/ 382 h 384"/>
                  <a:gd name="T8" fmla="*/ 17 w 36"/>
                  <a:gd name="T9" fmla="*/ 382 h 384"/>
                  <a:gd name="T10" fmla="*/ 22 w 36"/>
                  <a:gd name="T11" fmla="*/ 383 h 384"/>
                  <a:gd name="T12" fmla="*/ 27 w 36"/>
                  <a:gd name="T13" fmla="*/ 383 h 384"/>
                  <a:gd name="T14" fmla="*/ 32 w 36"/>
                  <a:gd name="T15" fmla="*/ 384 h 384"/>
                  <a:gd name="T16" fmla="*/ 36 w 36"/>
                  <a:gd name="T17" fmla="*/ 384 h 384"/>
                  <a:gd name="T18" fmla="*/ 36 w 36"/>
                  <a:gd name="T19" fmla="*/ 0 h 384"/>
                  <a:gd name="T20" fmla="*/ 0 w 36"/>
                  <a:gd name="T21" fmla="*/ 0 h 384"/>
                  <a:gd name="T22" fmla="*/ 0 w 36"/>
                  <a:gd name="T23" fmla="*/ 380 h 3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6"/>
                  <a:gd name="T37" fmla="*/ 0 h 384"/>
                  <a:gd name="T38" fmla="*/ 36 w 36"/>
                  <a:gd name="T39" fmla="*/ 384 h 3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6" h="384">
                    <a:moveTo>
                      <a:pt x="0" y="380"/>
                    </a:moveTo>
                    <a:lnTo>
                      <a:pt x="4" y="380"/>
                    </a:lnTo>
                    <a:lnTo>
                      <a:pt x="8" y="381"/>
                    </a:lnTo>
                    <a:lnTo>
                      <a:pt x="12" y="382"/>
                    </a:lnTo>
                    <a:lnTo>
                      <a:pt x="17" y="382"/>
                    </a:lnTo>
                    <a:lnTo>
                      <a:pt x="22" y="383"/>
                    </a:lnTo>
                    <a:lnTo>
                      <a:pt x="27" y="383"/>
                    </a:lnTo>
                    <a:lnTo>
                      <a:pt x="32" y="384"/>
                    </a:lnTo>
                    <a:lnTo>
                      <a:pt x="36" y="384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FFD8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1" name="Freeform 301"/>
              <p:cNvSpPr>
                <a:spLocks/>
              </p:cNvSpPr>
              <p:nvPr/>
            </p:nvSpPr>
            <p:spPr bwMode="auto">
              <a:xfrm>
                <a:off x="3174" y="808"/>
                <a:ext cx="37" cy="382"/>
              </a:xfrm>
              <a:custGeom>
                <a:avLst/>
                <a:gdLst>
                  <a:gd name="T0" fmla="*/ 0 w 37"/>
                  <a:gd name="T1" fmla="*/ 377 h 382"/>
                  <a:gd name="T2" fmla="*/ 5 w 37"/>
                  <a:gd name="T3" fmla="*/ 378 h 382"/>
                  <a:gd name="T4" fmla="*/ 9 w 37"/>
                  <a:gd name="T5" fmla="*/ 379 h 382"/>
                  <a:gd name="T6" fmla="*/ 13 w 37"/>
                  <a:gd name="T7" fmla="*/ 379 h 382"/>
                  <a:gd name="T8" fmla="*/ 18 w 37"/>
                  <a:gd name="T9" fmla="*/ 380 h 382"/>
                  <a:gd name="T10" fmla="*/ 22 w 37"/>
                  <a:gd name="T11" fmla="*/ 380 h 382"/>
                  <a:gd name="T12" fmla="*/ 27 w 37"/>
                  <a:gd name="T13" fmla="*/ 381 h 382"/>
                  <a:gd name="T14" fmla="*/ 32 w 37"/>
                  <a:gd name="T15" fmla="*/ 382 h 382"/>
                  <a:gd name="T16" fmla="*/ 37 w 37"/>
                  <a:gd name="T17" fmla="*/ 382 h 382"/>
                  <a:gd name="T18" fmla="*/ 37 w 37"/>
                  <a:gd name="T19" fmla="*/ 0 h 382"/>
                  <a:gd name="T20" fmla="*/ 0 w 37"/>
                  <a:gd name="T21" fmla="*/ 0 h 382"/>
                  <a:gd name="T22" fmla="*/ 0 w 37"/>
                  <a:gd name="T23" fmla="*/ 377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2"/>
                  <a:gd name="T38" fmla="*/ 37 w 37"/>
                  <a:gd name="T39" fmla="*/ 382 h 38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2">
                    <a:moveTo>
                      <a:pt x="0" y="377"/>
                    </a:moveTo>
                    <a:lnTo>
                      <a:pt x="5" y="378"/>
                    </a:lnTo>
                    <a:lnTo>
                      <a:pt x="9" y="379"/>
                    </a:lnTo>
                    <a:lnTo>
                      <a:pt x="13" y="379"/>
                    </a:lnTo>
                    <a:lnTo>
                      <a:pt x="18" y="380"/>
                    </a:lnTo>
                    <a:lnTo>
                      <a:pt x="22" y="380"/>
                    </a:lnTo>
                    <a:lnTo>
                      <a:pt x="27" y="381"/>
                    </a:lnTo>
                    <a:lnTo>
                      <a:pt x="32" y="382"/>
                    </a:lnTo>
                    <a:lnTo>
                      <a:pt x="37" y="382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D6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2" name="Freeform 302"/>
              <p:cNvSpPr>
                <a:spLocks/>
              </p:cNvSpPr>
              <p:nvPr/>
            </p:nvSpPr>
            <p:spPr bwMode="auto">
              <a:xfrm>
                <a:off x="3156" y="808"/>
                <a:ext cx="37" cy="380"/>
              </a:xfrm>
              <a:custGeom>
                <a:avLst/>
                <a:gdLst>
                  <a:gd name="T0" fmla="*/ 0 w 37"/>
                  <a:gd name="T1" fmla="*/ 373 h 380"/>
                  <a:gd name="T2" fmla="*/ 4 w 37"/>
                  <a:gd name="T3" fmla="*/ 374 h 380"/>
                  <a:gd name="T4" fmla="*/ 8 w 37"/>
                  <a:gd name="T5" fmla="*/ 375 h 380"/>
                  <a:gd name="T6" fmla="*/ 12 w 37"/>
                  <a:gd name="T7" fmla="*/ 376 h 380"/>
                  <a:gd name="T8" fmla="*/ 17 w 37"/>
                  <a:gd name="T9" fmla="*/ 377 h 380"/>
                  <a:gd name="T10" fmla="*/ 21 w 37"/>
                  <a:gd name="T11" fmla="*/ 378 h 380"/>
                  <a:gd name="T12" fmla="*/ 26 w 37"/>
                  <a:gd name="T13" fmla="*/ 378 h 380"/>
                  <a:gd name="T14" fmla="*/ 32 w 37"/>
                  <a:gd name="T15" fmla="*/ 379 h 380"/>
                  <a:gd name="T16" fmla="*/ 37 w 37"/>
                  <a:gd name="T17" fmla="*/ 380 h 380"/>
                  <a:gd name="T18" fmla="*/ 37 w 37"/>
                  <a:gd name="T19" fmla="*/ 0 h 380"/>
                  <a:gd name="T20" fmla="*/ 0 w 37"/>
                  <a:gd name="T21" fmla="*/ 0 h 380"/>
                  <a:gd name="T22" fmla="*/ 0 w 37"/>
                  <a:gd name="T23" fmla="*/ 373 h 38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80"/>
                  <a:gd name="T38" fmla="*/ 37 w 37"/>
                  <a:gd name="T39" fmla="*/ 380 h 38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80">
                    <a:moveTo>
                      <a:pt x="0" y="373"/>
                    </a:moveTo>
                    <a:lnTo>
                      <a:pt x="4" y="374"/>
                    </a:lnTo>
                    <a:lnTo>
                      <a:pt x="8" y="375"/>
                    </a:lnTo>
                    <a:lnTo>
                      <a:pt x="12" y="376"/>
                    </a:lnTo>
                    <a:lnTo>
                      <a:pt x="17" y="377"/>
                    </a:lnTo>
                    <a:lnTo>
                      <a:pt x="21" y="378"/>
                    </a:lnTo>
                    <a:lnTo>
                      <a:pt x="26" y="378"/>
                    </a:lnTo>
                    <a:lnTo>
                      <a:pt x="32" y="379"/>
                    </a:lnTo>
                    <a:lnTo>
                      <a:pt x="37" y="38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73"/>
                    </a:lnTo>
                    <a:close/>
                  </a:path>
                </a:pathLst>
              </a:custGeom>
              <a:solidFill>
                <a:srgbClr val="FFD3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3" name="Freeform 303"/>
              <p:cNvSpPr>
                <a:spLocks/>
              </p:cNvSpPr>
              <p:nvPr/>
            </p:nvSpPr>
            <p:spPr bwMode="auto">
              <a:xfrm>
                <a:off x="3137" y="808"/>
                <a:ext cx="37" cy="377"/>
              </a:xfrm>
              <a:custGeom>
                <a:avLst/>
                <a:gdLst>
                  <a:gd name="T0" fmla="*/ 0 w 37"/>
                  <a:gd name="T1" fmla="*/ 368 h 377"/>
                  <a:gd name="T2" fmla="*/ 4 w 37"/>
                  <a:gd name="T3" fmla="*/ 370 h 377"/>
                  <a:gd name="T4" fmla="*/ 8 w 37"/>
                  <a:gd name="T5" fmla="*/ 371 h 377"/>
                  <a:gd name="T6" fmla="*/ 12 w 37"/>
                  <a:gd name="T7" fmla="*/ 372 h 377"/>
                  <a:gd name="T8" fmla="*/ 17 w 37"/>
                  <a:gd name="T9" fmla="*/ 373 h 377"/>
                  <a:gd name="T10" fmla="*/ 22 w 37"/>
                  <a:gd name="T11" fmla="*/ 374 h 377"/>
                  <a:gd name="T12" fmla="*/ 27 w 37"/>
                  <a:gd name="T13" fmla="*/ 375 h 377"/>
                  <a:gd name="T14" fmla="*/ 32 w 37"/>
                  <a:gd name="T15" fmla="*/ 376 h 377"/>
                  <a:gd name="T16" fmla="*/ 37 w 37"/>
                  <a:gd name="T17" fmla="*/ 377 h 377"/>
                  <a:gd name="T18" fmla="*/ 37 w 37"/>
                  <a:gd name="T19" fmla="*/ 0 h 377"/>
                  <a:gd name="T20" fmla="*/ 0 w 37"/>
                  <a:gd name="T21" fmla="*/ 0 h 377"/>
                  <a:gd name="T22" fmla="*/ 0 w 37"/>
                  <a:gd name="T23" fmla="*/ 368 h 3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"/>
                  <a:gd name="T37" fmla="*/ 0 h 377"/>
                  <a:gd name="T38" fmla="*/ 37 w 37"/>
                  <a:gd name="T39" fmla="*/ 377 h 3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" h="377">
                    <a:moveTo>
                      <a:pt x="0" y="368"/>
                    </a:moveTo>
                    <a:lnTo>
                      <a:pt x="4" y="370"/>
                    </a:lnTo>
                    <a:lnTo>
                      <a:pt x="8" y="371"/>
                    </a:lnTo>
                    <a:lnTo>
                      <a:pt x="12" y="372"/>
                    </a:lnTo>
                    <a:lnTo>
                      <a:pt x="17" y="373"/>
                    </a:lnTo>
                    <a:lnTo>
                      <a:pt x="22" y="374"/>
                    </a:lnTo>
                    <a:lnTo>
                      <a:pt x="27" y="375"/>
                    </a:lnTo>
                    <a:lnTo>
                      <a:pt x="32" y="376"/>
                    </a:lnTo>
                    <a:lnTo>
                      <a:pt x="37" y="377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D3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4" name="Freeform 304"/>
              <p:cNvSpPr>
                <a:spLocks/>
              </p:cNvSpPr>
              <p:nvPr/>
            </p:nvSpPr>
            <p:spPr bwMode="auto">
              <a:xfrm>
                <a:off x="3118" y="808"/>
                <a:ext cx="38" cy="373"/>
              </a:xfrm>
              <a:custGeom>
                <a:avLst/>
                <a:gdLst>
                  <a:gd name="T0" fmla="*/ 0 w 38"/>
                  <a:gd name="T1" fmla="*/ 361 h 373"/>
                  <a:gd name="T2" fmla="*/ 3 w 38"/>
                  <a:gd name="T3" fmla="*/ 362 h 373"/>
                  <a:gd name="T4" fmla="*/ 7 w 38"/>
                  <a:gd name="T5" fmla="*/ 364 h 373"/>
                  <a:gd name="T6" fmla="*/ 11 w 38"/>
                  <a:gd name="T7" fmla="*/ 366 h 373"/>
                  <a:gd name="T8" fmla="*/ 16 w 38"/>
                  <a:gd name="T9" fmla="*/ 367 h 373"/>
                  <a:gd name="T10" fmla="*/ 21 w 38"/>
                  <a:gd name="T11" fmla="*/ 369 h 373"/>
                  <a:gd name="T12" fmla="*/ 25 w 38"/>
                  <a:gd name="T13" fmla="*/ 371 h 373"/>
                  <a:gd name="T14" fmla="*/ 32 w 38"/>
                  <a:gd name="T15" fmla="*/ 372 h 373"/>
                  <a:gd name="T16" fmla="*/ 38 w 38"/>
                  <a:gd name="T17" fmla="*/ 373 h 373"/>
                  <a:gd name="T18" fmla="*/ 38 w 38"/>
                  <a:gd name="T19" fmla="*/ 0 h 373"/>
                  <a:gd name="T20" fmla="*/ 0 w 38"/>
                  <a:gd name="T21" fmla="*/ 0 h 373"/>
                  <a:gd name="T22" fmla="*/ 0 w 38"/>
                  <a:gd name="T23" fmla="*/ 361 h 37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"/>
                  <a:gd name="T37" fmla="*/ 0 h 373"/>
                  <a:gd name="T38" fmla="*/ 38 w 38"/>
                  <a:gd name="T39" fmla="*/ 373 h 37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" h="373">
                    <a:moveTo>
                      <a:pt x="0" y="361"/>
                    </a:moveTo>
                    <a:lnTo>
                      <a:pt x="3" y="362"/>
                    </a:lnTo>
                    <a:lnTo>
                      <a:pt x="7" y="364"/>
                    </a:lnTo>
                    <a:lnTo>
                      <a:pt x="11" y="366"/>
                    </a:lnTo>
                    <a:lnTo>
                      <a:pt x="16" y="367"/>
                    </a:lnTo>
                    <a:lnTo>
                      <a:pt x="21" y="369"/>
                    </a:lnTo>
                    <a:lnTo>
                      <a:pt x="25" y="371"/>
                    </a:lnTo>
                    <a:lnTo>
                      <a:pt x="32" y="372"/>
                    </a:lnTo>
                    <a:lnTo>
                      <a:pt x="38" y="373"/>
                    </a:lnTo>
                    <a:lnTo>
                      <a:pt x="38" y="0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FFC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5" name="Freeform 305"/>
              <p:cNvSpPr>
                <a:spLocks/>
              </p:cNvSpPr>
              <p:nvPr/>
            </p:nvSpPr>
            <p:spPr bwMode="auto">
              <a:xfrm>
                <a:off x="3110" y="808"/>
                <a:ext cx="27" cy="368"/>
              </a:xfrm>
              <a:custGeom>
                <a:avLst/>
                <a:gdLst>
                  <a:gd name="T0" fmla="*/ 27 w 27"/>
                  <a:gd name="T1" fmla="*/ 0 h 368"/>
                  <a:gd name="T2" fmla="*/ 0 w 27"/>
                  <a:gd name="T3" fmla="*/ 0 h 368"/>
                  <a:gd name="T4" fmla="*/ 0 w 27"/>
                  <a:gd name="T5" fmla="*/ 351 h 368"/>
                  <a:gd name="T6" fmla="*/ 1 w 27"/>
                  <a:gd name="T7" fmla="*/ 353 h 368"/>
                  <a:gd name="T8" fmla="*/ 2 w 27"/>
                  <a:gd name="T9" fmla="*/ 355 h 368"/>
                  <a:gd name="T10" fmla="*/ 4 w 27"/>
                  <a:gd name="T11" fmla="*/ 358 h 368"/>
                  <a:gd name="T12" fmla="*/ 7 w 27"/>
                  <a:gd name="T13" fmla="*/ 360 h 368"/>
                  <a:gd name="T14" fmla="*/ 11 w 27"/>
                  <a:gd name="T15" fmla="*/ 362 h 368"/>
                  <a:gd name="T16" fmla="*/ 16 w 27"/>
                  <a:gd name="T17" fmla="*/ 364 h 368"/>
                  <a:gd name="T18" fmla="*/ 21 w 27"/>
                  <a:gd name="T19" fmla="*/ 367 h 368"/>
                  <a:gd name="T20" fmla="*/ 27 w 27"/>
                  <a:gd name="T21" fmla="*/ 368 h 368"/>
                  <a:gd name="T22" fmla="*/ 27 w 27"/>
                  <a:gd name="T23" fmla="*/ 0 h 3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"/>
                  <a:gd name="T37" fmla="*/ 0 h 368"/>
                  <a:gd name="T38" fmla="*/ 27 w 27"/>
                  <a:gd name="T39" fmla="*/ 368 h 36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" h="368">
                    <a:moveTo>
                      <a:pt x="27" y="0"/>
                    </a:moveTo>
                    <a:lnTo>
                      <a:pt x="0" y="0"/>
                    </a:lnTo>
                    <a:lnTo>
                      <a:pt x="0" y="351"/>
                    </a:lnTo>
                    <a:lnTo>
                      <a:pt x="1" y="353"/>
                    </a:lnTo>
                    <a:lnTo>
                      <a:pt x="2" y="355"/>
                    </a:lnTo>
                    <a:lnTo>
                      <a:pt x="4" y="358"/>
                    </a:lnTo>
                    <a:lnTo>
                      <a:pt x="7" y="360"/>
                    </a:lnTo>
                    <a:lnTo>
                      <a:pt x="11" y="362"/>
                    </a:lnTo>
                    <a:lnTo>
                      <a:pt x="16" y="364"/>
                    </a:lnTo>
                    <a:lnTo>
                      <a:pt x="21" y="367"/>
                    </a:lnTo>
                    <a:lnTo>
                      <a:pt x="27" y="36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CC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6" name="Freeform 306"/>
              <p:cNvSpPr>
                <a:spLocks/>
              </p:cNvSpPr>
              <p:nvPr/>
            </p:nvSpPr>
            <p:spPr bwMode="auto">
              <a:xfrm>
                <a:off x="3616" y="808"/>
                <a:ext cx="18" cy="366"/>
              </a:xfrm>
              <a:custGeom>
                <a:avLst/>
                <a:gdLst>
                  <a:gd name="T0" fmla="*/ 0 w 18"/>
                  <a:gd name="T1" fmla="*/ 366 h 366"/>
                  <a:gd name="T2" fmla="*/ 4 w 18"/>
                  <a:gd name="T3" fmla="*/ 364 h 366"/>
                  <a:gd name="T4" fmla="*/ 8 w 18"/>
                  <a:gd name="T5" fmla="*/ 362 h 366"/>
                  <a:gd name="T6" fmla="*/ 11 w 18"/>
                  <a:gd name="T7" fmla="*/ 360 h 366"/>
                  <a:gd name="T8" fmla="*/ 13 w 18"/>
                  <a:gd name="T9" fmla="*/ 359 h 366"/>
                  <a:gd name="T10" fmla="*/ 16 w 18"/>
                  <a:gd name="T11" fmla="*/ 357 h 366"/>
                  <a:gd name="T12" fmla="*/ 17 w 18"/>
                  <a:gd name="T13" fmla="*/ 355 h 366"/>
                  <a:gd name="T14" fmla="*/ 18 w 18"/>
                  <a:gd name="T15" fmla="*/ 353 h 366"/>
                  <a:gd name="T16" fmla="*/ 18 w 18"/>
                  <a:gd name="T17" fmla="*/ 351 h 366"/>
                  <a:gd name="T18" fmla="*/ 18 w 18"/>
                  <a:gd name="T19" fmla="*/ 0 h 366"/>
                  <a:gd name="T20" fmla="*/ 0 w 18"/>
                  <a:gd name="T21" fmla="*/ 0 h 366"/>
                  <a:gd name="T22" fmla="*/ 0 w 18"/>
                  <a:gd name="T23" fmla="*/ 366 h 3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"/>
                  <a:gd name="T37" fmla="*/ 0 h 366"/>
                  <a:gd name="T38" fmla="*/ 18 w 18"/>
                  <a:gd name="T39" fmla="*/ 366 h 36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" h="366">
                    <a:moveTo>
                      <a:pt x="0" y="366"/>
                    </a:moveTo>
                    <a:lnTo>
                      <a:pt x="4" y="364"/>
                    </a:lnTo>
                    <a:lnTo>
                      <a:pt x="8" y="362"/>
                    </a:lnTo>
                    <a:lnTo>
                      <a:pt x="11" y="360"/>
                    </a:lnTo>
                    <a:lnTo>
                      <a:pt x="13" y="359"/>
                    </a:lnTo>
                    <a:lnTo>
                      <a:pt x="16" y="357"/>
                    </a:lnTo>
                    <a:lnTo>
                      <a:pt x="17" y="355"/>
                    </a:lnTo>
                    <a:lnTo>
                      <a:pt x="18" y="353"/>
                    </a:lnTo>
                    <a:lnTo>
                      <a:pt x="18" y="35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FFC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7" name="Freeform 307"/>
              <p:cNvSpPr>
                <a:spLocks/>
              </p:cNvSpPr>
              <p:nvPr/>
            </p:nvSpPr>
            <p:spPr bwMode="auto">
              <a:xfrm>
                <a:off x="3110" y="768"/>
                <a:ext cx="524" cy="80"/>
              </a:xfrm>
              <a:custGeom>
                <a:avLst/>
                <a:gdLst>
                  <a:gd name="T0" fmla="*/ 289 w 524"/>
                  <a:gd name="T1" fmla="*/ 80 h 80"/>
                  <a:gd name="T2" fmla="*/ 340 w 524"/>
                  <a:gd name="T3" fmla="*/ 78 h 80"/>
                  <a:gd name="T4" fmla="*/ 387 w 524"/>
                  <a:gd name="T5" fmla="*/ 75 h 80"/>
                  <a:gd name="T6" fmla="*/ 429 w 524"/>
                  <a:gd name="T7" fmla="*/ 71 h 80"/>
                  <a:gd name="T8" fmla="*/ 464 w 524"/>
                  <a:gd name="T9" fmla="*/ 65 h 80"/>
                  <a:gd name="T10" fmla="*/ 492 w 524"/>
                  <a:gd name="T11" fmla="*/ 59 h 80"/>
                  <a:gd name="T12" fmla="*/ 513 w 524"/>
                  <a:gd name="T13" fmla="*/ 52 h 80"/>
                  <a:gd name="T14" fmla="*/ 523 w 524"/>
                  <a:gd name="T15" fmla="*/ 44 h 80"/>
                  <a:gd name="T16" fmla="*/ 523 w 524"/>
                  <a:gd name="T17" fmla="*/ 36 h 80"/>
                  <a:gd name="T18" fmla="*/ 513 w 524"/>
                  <a:gd name="T19" fmla="*/ 28 h 80"/>
                  <a:gd name="T20" fmla="*/ 492 w 524"/>
                  <a:gd name="T21" fmla="*/ 21 h 80"/>
                  <a:gd name="T22" fmla="*/ 464 w 524"/>
                  <a:gd name="T23" fmla="*/ 15 h 80"/>
                  <a:gd name="T24" fmla="*/ 429 w 524"/>
                  <a:gd name="T25" fmla="*/ 9 h 80"/>
                  <a:gd name="T26" fmla="*/ 387 w 524"/>
                  <a:gd name="T27" fmla="*/ 5 h 80"/>
                  <a:gd name="T28" fmla="*/ 340 w 524"/>
                  <a:gd name="T29" fmla="*/ 2 h 80"/>
                  <a:gd name="T30" fmla="*/ 289 w 524"/>
                  <a:gd name="T31" fmla="*/ 0 h 80"/>
                  <a:gd name="T32" fmla="*/ 235 w 524"/>
                  <a:gd name="T33" fmla="*/ 0 h 80"/>
                  <a:gd name="T34" fmla="*/ 184 w 524"/>
                  <a:gd name="T35" fmla="*/ 2 h 80"/>
                  <a:gd name="T36" fmla="*/ 137 w 524"/>
                  <a:gd name="T37" fmla="*/ 5 h 80"/>
                  <a:gd name="T38" fmla="*/ 95 w 524"/>
                  <a:gd name="T39" fmla="*/ 9 h 80"/>
                  <a:gd name="T40" fmla="*/ 60 w 524"/>
                  <a:gd name="T41" fmla="*/ 15 h 80"/>
                  <a:gd name="T42" fmla="*/ 32 w 524"/>
                  <a:gd name="T43" fmla="*/ 21 h 80"/>
                  <a:gd name="T44" fmla="*/ 12 w 524"/>
                  <a:gd name="T45" fmla="*/ 28 h 80"/>
                  <a:gd name="T46" fmla="*/ 2 w 524"/>
                  <a:gd name="T47" fmla="*/ 36 h 80"/>
                  <a:gd name="T48" fmla="*/ 2 w 524"/>
                  <a:gd name="T49" fmla="*/ 44 h 80"/>
                  <a:gd name="T50" fmla="*/ 12 w 524"/>
                  <a:gd name="T51" fmla="*/ 52 h 80"/>
                  <a:gd name="T52" fmla="*/ 32 w 524"/>
                  <a:gd name="T53" fmla="*/ 59 h 80"/>
                  <a:gd name="T54" fmla="*/ 60 w 524"/>
                  <a:gd name="T55" fmla="*/ 65 h 80"/>
                  <a:gd name="T56" fmla="*/ 95 w 524"/>
                  <a:gd name="T57" fmla="*/ 71 h 80"/>
                  <a:gd name="T58" fmla="*/ 137 w 524"/>
                  <a:gd name="T59" fmla="*/ 75 h 80"/>
                  <a:gd name="T60" fmla="*/ 184 w 524"/>
                  <a:gd name="T61" fmla="*/ 78 h 80"/>
                  <a:gd name="T62" fmla="*/ 235 w 524"/>
                  <a:gd name="T63" fmla="*/ 80 h 8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24"/>
                  <a:gd name="T97" fmla="*/ 0 h 80"/>
                  <a:gd name="T98" fmla="*/ 524 w 524"/>
                  <a:gd name="T99" fmla="*/ 80 h 8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24" h="80">
                    <a:moveTo>
                      <a:pt x="262" y="80"/>
                    </a:moveTo>
                    <a:lnTo>
                      <a:pt x="289" y="80"/>
                    </a:lnTo>
                    <a:lnTo>
                      <a:pt x="315" y="79"/>
                    </a:lnTo>
                    <a:lnTo>
                      <a:pt x="340" y="78"/>
                    </a:lnTo>
                    <a:lnTo>
                      <a:pt x="364" y="77"/>
                    </a:lnTo>
                    <a:lnTo>
                      <a:pt x="387" y="75"/>
                    </a:lnTo>
                    <a:lnTo>
                      <a:pt x="408" y="73"/>
                    </a:lnTo>
                    <a:lnTo>
                      <a:pt x="429" y="71"/>
                    </a:lnTo>
                    <a:lnTo>
                      <a:pt x="448" y="68"/>
                    </a:lnTo>
                    <a:lnTo>
                      <a:pt x="464" y="65"/>
                    </a:lnTo>
                    <a:lnTo>
                      <a:pt x="479" y="62"/>
                    </a:lnTo>
                    <a:lnTo>
                      <a:pt x="492" y="59"/>
                    </a:lnTo>
                    <a:lnTo>
                      <a:pt x="503" y="56"/>
                    </a:lnTo>
                    <a:lnTo>
                      <a:pt x="513" y="52"/>
                    </a:lnTo>
                    <a:lnTo>
                      <a:pt x="519" y="48"/>
                    </a:lnTo>
                    <a:lnTo>
                      <a:pt x="523" y="44"/>
                    </a:lnTo>
                    <a:lnTo>
                      <a:pt x="524" y="40"/>
                    </a:lnTo>
                    <a:lnTo>
                      <a:pt x="523" y="36"/>
                    </a:lnTo>
                    <a:lnTo>
                      <a:pt x="519" y="32"/>
                    </a:lnTo>
                    <a:lnTo>
                      <a:pt x="513" y="28"/>
                    </a:lnTo>
                    <a:lnTo>
                      <a:pt x="503" y="25"/>
                    </a:lnTo>
                    <a:lnTo>
                      <a:pt x="492" y="21"/>
                    </a:lnTo>
                    <a:lnTo>
                      <a:pt x="479" y="18"/>
                    </a:lnTo>
                    <a:lnTo>
                      <a:pt x="464" y="15"/>
                    </a:lnTo>
                    <a:lnTo>
                      <a:pt x="448" y="12"/>
                    </a:lnTo>
                    <a:lnTo>
                      <a:pt x="429" y="9"/>
                    </a:lnTo>
                    <a:lnTo>
                      <a:pt x="408" y="7"/>
                    </a:lnTo>
                    <a:lnTo>
                      <a:pt x="387" y="5"/>
                    </a:lnTo>
                    <a:lnTo>
                      <a:pt x="364" y="3"/>
                    </a:lnTo>
                    <a:lnTo>
                      <a:pt x="340" y="2"/>
                    </a:lnTo>
                    <a:lnTo>
                      <a:pt x="315" y="1"/>
                    </a:lnTo>
                    <a:lnTo>
                      <a:pt x="289" y="0"/>
                    </a:lnTo>
                    <a:lnTo>
                      <a:pt x="262" y="0"/>
                    </a:lnTo>
                    <a:lnTo>
                      <a:pt x="235" y="0"/>
                    </a:lnTo>
                    <a:lnTo>
                      <a:pt x="210" y="1"/>
                    </a:lnTo>
                    <a:lnTo>
                      <a:pt x="184" y="2"/>
                    </a:lnTo>
                    <a:lnTo>
                      <a:pt x="160" y="3"/>
                    </a:lnTo>
                    <a:lnTo>
                      <a:pt x="137" y="5"/>
                    </a:lnTo>
                    <a:lnTo>
                      <a:pt x="116" y="7"/>
                    </a:lnTo>
                    <a:lnTo>
                      <a:pt x="95" y="9"/>
                    </a:lnTo>
                    <a:lnTo>
                      <a:pt x="77" y="12"/>
                    </a:lnTo>
                    <a:lnTo>
                      <a:pt x="60" y="15"/>
                    </a:lnTo>
                    <a:lnTo>
                      <a:pt x="45" y="18"/>
                    </a:lnTo>
                    <a:lnTo>
                      <a:pt x="32" y="21"/>
                    </a:lnTo>
                    <a:lnTo>
                      <a:pt x="21" y="25"/>
                    </a:lnTo>
                    <a:lnTo>
                      <a:pt x="12" y="28"/>
                    </a:lnTo>
                    <a:lnTo>
                      <a:pt x="6" y="32"/>
                    </a:lnTo>
                    <a:lnTo>
                      <a:pt x="2" y="36"/>
                    </a:lnTo>
                    <a:lnTo>
                      <a:pt x="0" y="40"/>
                    </a:lnTo>
                    <a:lnTo>
                      <a:pt x="2" y="44"/>
                    </a:lnTo>
                    <a:lnTo>
                      <a:pt x="6" y="48"/>
                    </a:lnTo>
                    <a:lnTo>
                      <a:pt x="12" y="52"/>
                    </a:lnTo>
                    <a:lnTo>
                      <a:pt x="21" y="56"/>
                    </a:lnTo>
                    <a:lnTo>
                      <a:pt x="32" y="59"/>
                    </a:lnTo>
                    <a:lnTo>
                      <a:pt x="45" y="62"/>
                    </a:lnTo>
                    <a:lnTo>
                      <a:pt x="60" y="65"/>
                    </a:lnTo>
                    <a:lnTo>
                      <a:pt x="77" y="68"/>
                    </a:lnTo>
                    <a:lnTo>
                      <a:pt x="95" y="71"/>
                    </a:lnTo>
                    <a:lnTo>
                      <a:pt x="116" y="73"/>
                    </a:lnTo>
                    <a:lnTo>
                      <a:pt x="137" y="75"/>
                    </a:lnTo>
                    <a:lnTo>
                      <a:pt x="160" y="77"/>
                    </a:lnTo>
                    <a:lnTo>
                      <a:pt x="184" y="78"/>
                    </a:lnTo>
                    <a:lnTo>
                      <a:pt x="210" y="79"/>
                    </a:lnTo>
                    <a:lnTo>
                      <a:pt x="235" y="80"/>
                    </a:lnTo>
                    <a:lnTo>
                      <a:pt x="262" y="80"/>
                    </a:lnTo>
                    <a:close/>
                  </a:path>
                </a:pathLst>
              </a:custGeom>
              <a:solidFill>
                <a:srgbClr val="FFC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8" name="Rectangle 308"/>
              <p:cNvSpPr>
                <a:spLocks noChangeArrowheads="1"/>
              </p:cNvSpPr>
              <p:nvPr/>
            </p:nvSpPr>
            <p:spPr bwMode="auto">
              <a:xfrm>
                <a:off x="3334" y="944"/>
                <a:ext cx="98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>
                    <a:solidFill>
                      <a:srgbClr val="000000"/>
                    </a:solidFill>
                    <a:latin typeface="Calibri" pitchFamily="34" charset="0"/>
                  </a:rPr>
                  <a:t>D</a:t>
                </a:r>
                <a:endParaRPr lang="en-US" sz="1400" b="1">
                  <a:latin typeface="Calibri" pitchFamily="34" charset="0"/>
                </a:endParaRPr>
              </a:p>
            </p:txBody>
          </p:sp>
        </p:grpSp>
        <p:sp>
          <p:nvSpPr>
            <p:cNvPr id="251" name="Rectangle 309"/>
            <p:cNvSpPr>
              <a:spLocks noChangeArrowheads="1"/>
            </p:cNvSpPr>
            <p:nvPr/>
          </p:nvSpPr>
          <p:spPr bwMode="auto">
            <a:xfrm>
              <a:off x="-48" y="1703"/>
              <a:ext cx="185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+mn-cs"/>
                </a:rPr>
                <a:t>Step 2: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cs typeface="+mn-cs"/>
                </a:rPr>
                <a:t>Use random data to build 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cs typeface="+mn-cs"/>
                </a:rPr>
                <a:t>multiple decision trees</a:t>
              </a:r>
            </a:p>
          </p:txBody>
        </p:sp>
        <p:grpSp>
          <p:nvGrpSpPr>
            <p:cNvPr id="5" name="Group 310"/>
            <p:cNvGrpSpPr>
              <a:grpSpLocks/>
            </p:cNvGrpSpPr>
            <p:nvPr/>
          </p:nvGrpSpPr>
          <p:grpSpPr bwMode="auto">
            <a:xfrm>
              <a:off x="1776" y="2398"/>
              <a:ext cx="589" cy="446"/>
              <a:chOff x="1776" y="2398"/>
              <a:chExt cx="589" cy="446"/>
            </a:xfrm>
          </p:grpSpPr>
          <p:sp>
            <p:nvSpPr>
              <p:cNvPr id="22404" name="Rectangle 311"/>
              <p:cNvSpPr>
                <a:spLocks noChangeArrowheads="1"/>
              </p:cNvSpPr>
              <p:nvPr/>
            </p:nvSpPr>
            <p:spPr bwMode="auto">
              <a:xfrm>
                <a:off x="1781" y="2398"/>
                <a:ext cx="584" cy="4"/>
              </a:xfrm>
              <a:prstGeom prst="rect">
                <a:avLst/>
              </a:prstGeom>
              <a:solidFill>
                <a:srgbClr val="81FF0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05" name="Rectangle 312"/>
              <p:cNvSpPr>
                <a:spLocks noChangeArrowheads="1"/>
              </p:cNvSpPr>
              <p:nvPr/>
            </p:nvSpPr>
            <p:spPr bwMode="auto">
              <a:xfrm>
                <a:off x="1781" y="2402"/>
                <a:ext cx="584" cy="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06" name="Rectangle 313"/>
              <p:cNvSpPr>
                <a:spLocks noChangeArrowheads="1"/>
              </p:cNvSpPr>
              <p:nvPr/>
            </p:nvSpPr>
            <p:spPr bwMode="auto">
              <a:xfrm>
                <a:off x="1781" y="2405"/>
                <a:ext cx="584" cy="4"/>
              </a:xfrm>
              <a:prstGeom prst="rect">
                <a:avLst/>
              </a:prstGeom>
              <a:solidFill>
                <a:srgbClr val="FEFFF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07" name="Rectangle 314"/>
              <p:cNvSpPr>
                <a:spLocks noChangeArrowheads="1"/>
              </p:cNvSpPr>
              <p:nvPr/>
            </p:nvSpPr>
            <p:spPr bwMode="auto">
              <a:xfrm>
                <a:off x="1781" y="2409"/>
                <a:ext cx="584" cy="3"/>
              </a:xfrm>
              <a:prstGeom prst="rect">
                <a:avLst/>
              </a:prstGeom>
              <a:solidFill>
                <a:srgbClr val="FDFF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08" name="Rectangle 315"/>
              <p:cNvSpPr>
                <a:spLocks noChangeArrowheads="1"/>
              </p:cNvSpPr>
              <p:nvPr/>
            </p:nvSpPr>
            <p:spPr bwMode="auto">
              <a:xfrm>
                <a:off x="1781" y="2412"/>
                <a:ext cx="584" cy="3"/>
              </a:xfrm>
              <a:prstGeom prst="rect">
                <a:avLst/>
              </a:prstGeom>
              <a:solidFill>
                <a:srgbClr val="FCFF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09" name="Rectangle 316"/>
              <p:cNvSpPr>
                <a:spLocks noChangeArrowheads="1"/>
              </p:cNvSpPr>
              <p:nvPr/>
            </p:nvSpPr>
            <p:spPr bwMode="auto">
              <a:xfrm>
                <a:off x="1781" y="2415"/>
                <a:ext cx="584" cy="4"/>
              </a:xfrm>
              <a:prstGeom prst="rect">
                <a:avLst/>
              </a:prstGeom>
              <a:solidFill>
                <a:srgbClr val="FBFF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10" name="Rectangle 317"/>
              <p:cNvSpPr>
                <a:spLocks noChangeArrowheads="1"/>
              </p:cNvSpPr>
              <p:nvPr/>
            </p:nvSpPr>
            <p:spPr bwMode="auto">
              <a:xfrm>
                <a:off x="1781" y="2419"/>
                <a:ext cx="584" cy="3"/>
              </a:xfrm>
              <a:prstGeom prst="rect">
                <a:avLst/>
              </a:prstGeom>
              <a:solidFill>
                <a:srgbClr val="FAFF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11" name="Rectangle 318"/>
              <p:cNvSpPr>
                <a:spLocks noChangeArrowheads="1"/>
              </p:cNvSpPr>
              <p:nvPr/>
            </p:nvSpPr>
            <p:spPr bwMode="auto">
              <a:xfrm>
                <a:off x="1781" y="2422"/>
                <a:ext cx="584" cy="4"/>
              </a:xfrm>
              <a:prstGeom prst="rect">
                <a:avLst/>
              </a:prstGeom>
              <a:solidFill>
                <a:srgbClr val="F9FF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12" name="Rectangle 319"/>
              <p:cNvSpPr>
                <a:spLocks noChangeArrowheads="1"/>
              </p:cNvSpPr>
              <p:nvPr/>
            </p:nvSpPr>
            <p:spPr bwMode="auto">
              <a:xfrm>
                <a:off x="1781" y="2426"/>
                <a:ext cx="584" cy="3"/>
              </a:xfrm>
              <a:prstGeom prst="rect">
                <a:avLst/>
              </a:prstGeom>
              <a:solidFill>
                <a:srgbClr val="F8FF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13" name="Rectangle 320"/>
              <p:cNvSpPr>
                <a:spLocks noChangeArrowheads="1"/>
              </p:cNvSpPr>
              <p:nvPr/>
            </p:nvSpPr>
            <p:spPr bwMode="auto">
              <a:xfrm>
                <a:off x="1781" y="2429"/>
                <a:ext cx="584" cy="3"/>
              </a:xfrm>
              <a:prstGeom prst="rect">
                <a:avLst/>
              </a:prstGeom>
              <a:solidFill>
                <a:srgbClr val="F7F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14" name="Rectangle 321"/>
              <p:cNvSpPr>
                <a:spLocks noChangeArrowheads="1"/>
              </p:cNvSpPr>
              <p:nvPr/>
            </p:nvSpPr>
            <p:spPr bwMode="auto">
              <a:xfrm>
                <a:off x="1781" y="2432"/>
                <a:ext cx="584" cy="4"/>
              </a:xfrm>
              <a:prstGeom prst="rect">
                <a:avLst/>
              </a:prstGeom>
              <a:solidFill>
                <a:srgbClr val="F6FF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15" name="Rectangle 322"/>
              <p:cNvSpPr>
                <a:spLocks noChangeArrowheads="1"/>
              </p:cNvSpPr>
              <p:nvPr/>
            </p:nvSpPr>
            <p:spPr bwMode="auto">
              <a:xfrm>
                <a:off x="1781" y="2436"/>
                <a:ext cx="584" cy="3"/>
              </a:xfrm>
              <a:prstGeom prst="rect">
                <a:avLst/>
              </a:prstGeom>
              <a:solidFill>
                <a:srgbClr val="F5FF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16" name="Rectangle 323"/>
              <p:cNvSpPr>
                <a:spLocks noChangeArrowheads="1"/>
              </p:cNvSpPr>
              <p:nvPr/>
            </p:nvSpPr>
            <p:spPr bwMode="auto">
              <a:xfrm>
                <a:off x="1781" y="2439"/>
                <a:ext cx="584" cy="4"/>
              </a:xfrm>
              <a:prstGeom prst="rect">
                <a:avLst/>
              </a:prstGeom>
              <a:solidFill>
                <a:srgbClr val="F4FF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17" name="Rectangle 324"/>
              <p:cNvSpPr>
                <a:spLocks noChangeArrowheads="1"/>
              </p:cNvSpPr>
              <p:nvPr/>
            </p:nvSpPr>
            <p:spPr bwMode="auto">
              <a:xfrm>
                <a:off x="1781" y="2443"/>
                <a:ext cx="584" cy="3"/>
              </a:xfrm>
              <a:prstGeom prst="rect">
                <a:avLst/>
              </a:prstGeom>
              <a:solidFill>
                <a:srgbClr val="F3FFE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18" name="Rectangle 325"/>
              <p:cNvSpPr>
                <a:spLocks noChangeArrowheads="1"/>
              </p:cNvSpPr>
              <p:nvPr/>
            </p:nvSpPr>
            <p:spPr bwMode="auto">
              <a:xfrm>
                <a:off x="1781" y="2446"/>
                <a:ext cx="584" cy="3"/>
              </a:xfrm>
              <a:prstGeom prst="rect">
                <a:avLst/>
              </a:prstGeom>
              <a:solidFill>
                <a:srgbClr val="F2FF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19" name="Rectangle 326"/>
              <p:cNvSpPr>
                <a:spLocks noChangeArrowheads="1"/>
              </p:cNvSpPr>
              <p:nvPr/>
            </p:nvSpPr>
            <p:spPr bwMode="auto">
              <a:xfrm>
                <a:off x="1781" y="2449"/>
                <a:ext cx="584" cy="4"/>
              </a:xfrm>
              <a:prstGeom prst="rect">
                <a:avLst/>
              </a:prstGeom>
              <a:solidFill>
                <a:srgbClr val="F1FF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20" name="Rectangle 327"/>
              <p:cNvSpPr>
                <a:spLocks noChangeArrowheads="1"/>
              </p:cNvSpPr>
              <p:nvPr/>
            </p:nvSpPr>
            <p:spPr bwMode="auto">
              <a:xfrm>
                <a:off x="1781" y="2453"/>
                <a:ext cx="584" cy="3"/>
              </a:xfrm>
              <a:prstGeom prst="rect">
                <a:avLst/>
              </a:prstGeom>
              <a:solidFill>
                <a:srgbClr val="F0FFE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21" name="Rectangle 328"/>
              <p:cNvSpPr>
                <a:spLocks noChangeArrowheads="1"/>
              </p:cNvSpPr>
              <p:nvPr/>
            </p:nvSpPr>
            <p:spPr bwMode="auto">
              <a:xfrm>
                <a:off x="1781" y="2456"/>
                <a:ext cx="584" cy="4"/>
              </a:xfrm>
              <a:prstGeom prst="rect">
                <a:avLst/>
              </a:prstGeom>
              <a:solidFill>
                <a:srgbClr val="EFFF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22" name="Rectangle 329"/>
              <p:cNvSpPr>
                <a:spLocks noChangeArrowheads="1"/>
              </p:cNvSpPr>
              <p:nvPr/>
            </p:nvSpPr>
            <p:spPr bwMode="auto">
              <a:xfrm>
                <a:off x="1781" y="2460"/>
                <a:ext cx="584" cy="3"/>
              </a:xfrm>
              <a:prstGeom prst="rect">
                <a:avLst/>
              </a:prstGeom>
              <a:solidFill>
                <a:srgbClr val="EEFF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23" name="Rectangle 330"/>
              <p:cNvSpPr>
                <a:spLocks noChangeArrowheads="1"/>
              </p:cNvSpPr>
              <p:nvPr/>
            </p:nvSpPr>
            <p:spPr bwMode="auto">
              <a:xfrm>
                <a:off x="1781" y="2463"/>
                <a:ext cx="584" cy="3"/>
              </a:xfrm>
              <a:prstGeom prst="rect">
                <a:avLst/>
              </a:prstGeom>
              <a:solidFill>
                <a:srgbClr val="EDFF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24" name="Rectangle 331"/>
              <p:cNvSpPr>
                <a:spLocks noChangeArrowheads="1"/>
              </p:cNvSpPr>
              <p:nvPr/>
            </p:nvSpPr>
            <p:spPr bwMode="auto">
              <a:xfrm>
                <a:off x="1781" y="2466"/>
                <a:ext cx="584" cy="4"/>
              </a:xfrm>
              <a:prstGeom prst="rect">
                <a:avLst/>
              </a:prstGeom>
              <a:solidFill>
                <a:srgbClr val="ECFF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25" name="Rectangle 332"/>
              <p:cNvSpPr>
                <a:spLocks noChangeArrowheads="1"/>
              </p:cNvSpPr>
              <p:nvPr/>
            </p:nvSpPr>
            <p:spPr bwMode="auto">
              <a:xfrm>
                <a:off x="1781" y="2470"/>
                <a:ext cx="584" cy="3"/>
              </a:xfrm>
              <a:prstGeom prst="rect">
                <a:avLst/>
              </a:prstGeom>
              <a:solidFill>
                <a:srgbClr val="EBFF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26" name="Rectangle 333"/>
              <p:cNvSpPr>
                <a:spLocks noChangeArrowheads="1"/>
              </p:cNvSpPr>
              <p:nvPr/>
            </p:nvSpPr>
            <p:spPr bwMode="auto">
              <a:xfrm>
                <a:off x="1781" y="2473"/>
                <a:ext cx="584" cy="4"/>
              </a:xfrm>
              <a:prstGeom prst="rect">
                <a:avLst/>
              </a:prstGeom>
              <a:solidFill>
                <a:srgbClr val="EAFF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27" name="Rectangle 334"/>
              <p:cNvSpPr>
                <a:spLocks noChangeArrowheads="1"/>
              </p:cNvSpPr>
              <p:nvPr/>
            </p:nvSpPr>
            <p:spPr bwMode="auto">
              <a:xfrm>
                <a:off x="1781" y="2477"/>
                <a:ext cx="584" cy="6"/>
              </a:xfrm>
              <a:prstGeom prst="rect">
                <a:avLst/>
              </a:prstGeom>
              <a:solidFill>
                <a:srgbClr val="E9FF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28" name="Rectangle 335"/>
              <p:cNvSpPr>
                <a:spLocks noChangeArrowheads="1"/>
              </p:cNvSpPr>
              <p:nvPr/>
            </p:nvSpPr>
            <p:spPr bwMode="auto">
              <a:xfrm>
                <a:off x="1781" y="2483"/>
                <a:ext cx="584" cy="4"/>
              </a:xfrm>
              <a:prstGeom prst="rect">
                <a:avLst/>
              </a:prstGeom>
              <a:solidFill>
                <a:srgbClr val="E7FF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29" name="Rectangle 336"/>
              <p:cNvSpPr>
                <a:spLocks noChangeArrowheads="1"/>
              </p:cNvSpPr>
              <p:nvPr/>
            </p:nvSpPr>
            <p:spPr bwMode="auto">
              <a:xfrm>
                <a:off x="1781" y="2487"/>
                <a:ext cx="584" cy="3"/>
              </a:xfrm>
              <a:prstGeom prst="rect">
                <a:avLst/>
              </a:prstGeom>
              <a:solidFill>
                <a:srgbClr val="E6FFC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30" name="Rectangle 337"/>
              <p:cNvSpPr>
                <a:spLocks noChangeArrowheads="1"/>
              </p:cNvSpPr>
              <p:nvPr/>
            </p:nvSpPr>
            <p:spPr bwMode="auto">
              <a:xfrm>
                <a:off x="1781" y="2490"/>
                <a:ext cx="584" cy="4"/>
              </a:xfrm>
              <a:prstGeom prst="rect">
                <a:avLst/>
              </a:prstGeom>
              <a:solidFill>
                <a:srgbClr val="E5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31" name="Rectangle 338"/>
              <p:cNvSpPr>
                <a:spLocks noChangeArrowheads="1"/>
              </p:cNvSpPr>
              <p:nvPr/>
            </p:nvSpPr>
            <p:spPr bwMode="auto">
              <a:xfrm>
                <a:off x="1781" y="2494"/>
                <a:ext cx="584" cy="3"/>
              </a:xfrm>
              <a:prstGeom prst="rect">
                <a:avLst/>
              </a:prstGeom>
              <a:solidFill>
                <a:srgbClr val="E4FFC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32" name="Rectangle 339"/>
              <p:cNvSpPr>
                <a:spLocks noChangeArrowheads="1"/>
              </p:cNvSpPr>
              <p:nvPr/>
            </p:nvSpPr>
            <p:spPr bwMode="auto">
              <a:xfrm>
                <a:off x="1781" y="2497"/>
                <a:ext cx="584" cy="3"/>
              </a:xfrm>
              <a:prstGeom prst="rect">
                <a:avLst/>
              </a:prstGeom>
              <a:solidFill>
                <a:srgbClr val="E3FF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33" name="Rectangle 340"/>
              <p:cNvSpPr>
                <a:spLocks noChangeArrowheads="1"/>
              </p:cNvSpPr>
              <p:nvPr/>
            </p:nvSpPr>
            <p:spPr bwMode="auto">
              <a:xfrm>
                <a:off x="1781" y="2500"/>
                <a:ext cx="584" cy="4"/>
              </a:xfrm>
              <a:prstGeom prst="rect">
                <a:avLst/>
              </a:prstGeom>
              <a:solidFill>
                <a:srgbClr val="E2FFC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34" name="Rectangle 341"/>
              <p:cNvSpPr>
                <a:spLocks noChangeArrowheads="1"/>
              </p:cNvSpPr>
              <p:nvPr/>
            </p:nvSpPr>
            <p:spPr bwMode="auto">
              <a:xfrm>
                <a:off x="1781" y="2504"/>
                <a:ext cx="584" cy="3"/>
              </a:xfrm>
              <a:prstGeom prst="rect">
                <a:avLst/>
              </a:prstGeom>
              <a:solidFill>
                <a:srgbClr val="E1FFC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35" name="Rectangle 342"/>
              <p:cNvSpPr>
                <a:spLocks noChangeArrowheads="1"/>
              </p:cNvSpPr>
              <p:nvPr/>
            </p:nvSpPr>
            <p:spPr bwMode="auto">
              <a:xfrm>
                <a:off x="1781" y="2507"/>
                <a:ext cx="584" cy="4"/>
              </a:xfrm>
              <a:prstGeom prst="rect">
                <a:avLst/>
              </a:prstGeom>
              <a:solidFill>
                <a:srgbClr val="E0FFC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36" name="Rectangle 343"/>
              <p:cNvSpPr>
                <a:spLocks noChangeArrowheads="1"/>
              </p:cNvSpPr>
              <p:nvPr/>
            </p:nvSpPr>
            <p:spPr bwMode="auto">
              <a:xfrm>
                <a:off x="1781" y="2511"/>
                <a:ext cx="584" cy="3"/>
              </a:xfrm>
              <a:prstGeom prst="rect">
                <a:avLst/>
              </a:prstGeom>
              <a:solidFill>
                <a:srgbClr val="DFFF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37" name="Rectangle 344"/>
              <p:cNvSpPr>
                <a:spLocks noChangeArrowheads="1"/>
              </p:cNvSpPr>
              <p:nvPr/>
            </p:nvSpPr>
            <p:spPr bwMode="auto">
              <a:xfrm>
                <a:off x="1781" y="2514"/>
                <a:ext cx="584" cy="3"/>
              </a:xfrm>
              <a:prstGeom prst="rect">
                <a:avLst/>
              </a:prstGeom>
              <a:solidFill>
                <a:srgbClr val="DEFF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38" name="Rectangle 345"/>
              <p:cNvSpPr>
                <a:spLocks noChangeArrowheads="1"/>
              </p:cNvSpPr>
              <p:nvPr/>
            </p:nvSpPr>
            <p:spPr bwMode="auto">
              <a:xfrm>
                <a:off x="1781" y="2517"/>
                <a:ext cx="584" cy="4"/>
              </a:xfrm>
              <a:prstGeom prst="rect">
                <a:avLst/>
              </a:prstGeom>
              <a:solidFill>
                <a:srgbClr val="DDFF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39" name="Rectangle 346"/>
              <p:cNvSpPr>
                <a:spLocks noChangeArrowheads="1"/>
              </p:cNvSpPr>
              <p:nvPr/>
            </p:nvSpPr>
            <p:spPr bwMode="auto">
              <a:xfrm>
                <a:off x="1781" y="2521"/>
                <a:ext cx="584" cy="3"/>
              </a:xfrm>
              <a:prstGeom prst="rect">
                <a:avLst/>
              </a:prstGeom>
              <a:solidFill>
                <a:srgbClr val="DCFF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40" name="Rectangle 347"/>
              <p:cNvSpPr>
                <a:spLocks noChangeArrowheads="1"/>
              </p:cNvSpPr>
              <p:nvPr/>
            </p:nvSpPr>
            <p:spPr bwMode="auto">
              <a:xfrm>
                <a:off x="1781" y="2524"/>
                <a:ext cx="584" cy="4"/>
              </a:xfrm>
              <a:prstGeom prst="rect">
                <a:avLst/>
              </a:prstGeom>
              <a:solidFill>
                <a:srgbClr val="DCFF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41" name="Rectangle 348"/>
              <p:cNvSpPr>
                <a:spLocks noChangeArrowheads="1"/>
              </p:cNvSpPr>
              <p:nvPr/>
            </p:nvSpPr>
            <p:spPr bwMode="auto">
              <a:xfrm>
                <a:off x="1781" y="2528"/>
                <a:ext cx="584" cy="3"/>
              </a:xfrm>
              <a:prstGeom prst="rect">
                <a:avLst/>
              </a:prstGeom>
              <a:solidFill>
                <a:srgbClr val="DBFFB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42" name="Rectangle 349"/>
              <p:cNvSpPr>
                <a:spLocks noChangeArrowheads="1"/>
              </p:cNvSpPr>
              <p:nvPr/>
            </p:nvSpPr>
            <p:spPr bwMode="auto">
              <a:xfrm>
                <a:off x="1781" y="2531"/>
                <a:ext cx="584" cy="3"/>
              </a:xfrm>
              <a:prstGeom prst="rect">
                <a:avLst/>
              </a:prstGeom>
              <a:solidFill>
                <a:srgbClr val="DAFF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43" name="Rectangle 350"/>
              <p:cNvSpPr>
                <a:spLocks noChangeArrowheads="1"/>
              </p:cNvSpPr>
              <p:nvPr/>
            </p:nvSpPr>
            <p:spPr bwMode="auto">
              <a:xfrm>
                <a:off x="1781" y="2534"/>
                <a:ext cx="584" cy="4"/>
              </a:xfrm>
              <a:prstGeom prst="rect">
                <a:avLst/>
              </a:prstGeom>
              <a:solidFill>
                <a:srgbClr val="D9FFB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44" name="Rectangle 351"/>
              <p:cNvSpPr>
                <a:spLocks noChangeArrowheads="1"/>
              </p:cNvSpPr>
              <p:nvPr/>
            </p:nvSpPr>
            <p:spPr bwMode="auto">
              <a:xfrm>
                <a:off x="1781" y="2538"/>
                <a:ext cx="584" cy="3"/>
              </a:xfrm>
              <a:prstGeom prst="rect">
                <a:avLst/>
              </a:prstGeom>
              <a:solidFill>
                <a:srgbClr val="D8FF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45" name="Rectangle 352"/>
              <p:cNvSpPr>
                <a:spLocks noChangeArrowheads="1"/>
              </p:cNvSpPr>
              <p:nvPr/>
            </p:nvSpPr>
            <p:spPr bwMode="auto">
              <a:xfrm>
                <a:off x="1781" y="2541"/>
                <a:ext cx="584" cy="4"/>
              </a:xfrm>
              <a:prstGeom prst="rect">
                <a:avLst/>
              </a:prstGeom>
              <a:solidFill>
                <a:srgbClr val="D7FF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46" name="Rectangle 353"/>
              <p:cNvSpPr>
                <a:spLocks noChangeArrowheads="1"/>
              </p:cNvSpPr>
              <p:nvPr/>
            </p:nvSpPr>
            <p:spPr bwMode="auto">
              <a:xfrm>
                <a:off x="1781" y="2545"/>
                <a:ext cx="584" cy="3"/>
              </a:xfrm>
              <a:prstGeom prst="rect">
                <a:avLst/>
              </a:prstGeom>
              <a:solidFill>
                <a:srgbClr val="D6FF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47" name="Rectangle 354"/>
              <p:cNvSpPr>
                <a:spLocks noChangeArrowheads="1"/>
              </p:cNvSpPr>
              <p:nvPr/>
            </p:nvSpPr>
            <p:spPr bwMode="auto">
              <a:xfrm>
                <a:off x="1781" y="2548"/>
                <a:ext cx="584" cy="3"/>
              </a:xfrm>
              <a:prstGeom prst="rect">
                <a:avLst/>
              </a:prstGeom>
              <a:solidFill>
                <a:srgbClr val="D5FF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48" name="Rectangle 355"/>
              <p:cNvSpPr>
                <a:spLocks noChangeArrowheads="1"/>
              </p:cNvSpPr>
              <p:nvPr/>
            </p:nvSpPr>
            <p:spPr bwMode="auto">
              <a:xfrm>
                <a:off x="1781" y="2551"/>
                <a:ext cx="584" cy="4"/>
              </a:xfrm>
              <a:prstGeom prst="rect">
                <a:avLst/>
              </a:prstGeom>
              <a:solidFill>
                <a:srgbClr val="D4FFA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49" name="Rectangle 356"/>
              <p:cNvSpPr>
                <a:spLocks noChangeArrowheads="1"/>
              </p:cNvSpPr>
              <p:nvPr/>
            </p:nvSpPr>
            <p:spPr bwMode="auto">
              <a:xfrm>
                <a:off x="1781" y="2555"/>
                <a:ext cx="584" cy="3"/>
              </a:xfrm>
              <a:prstGeom prst="rect">
                <a:avLst/>
              </a:prstGeom>
              <a:solidFill>
                <a:srgbClr val="D3FFA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50" name="Rectangle 357"/>
              <p:cNvSpPr>
                <a:spLocks noChangeArrowheads="1"/>
              </p:cNvSpPr>
              <p:nvPr/>
            </p:nvSpPr>
            <p:spPr bwMode="auto">
              <a:xfrm>
                <a:off x="1781" y="2558"/>
                <a:ext cx="584" cy="4"/>
              </a:xfrm>
              <a:prstGeom prst="rect">
                <a:avLst/>
              </a:prstGeom>
              <a:solidFill>
                <a:srgbClr val="D2FFA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51" name="Rectangle 358"/>
              <p:cNvSpPr>
                <a:spLocks noChangeArrowheads="1"/>
              </p:cNvSpPr>
              <p:nvPr/>
            </p:nvSpPr>
            <p:spPr bwMode="auto">
              <a:xfrm>
                <a:off x="1781" y="2562"/>
                <a:ext cx="584" cy="3"/>
              </a:xfrm>
              <a:prstGeom prst="rect">
                <a:avLst/>
              </a:prstGeom>
              <a:solidFill>
                <a:srgbClr val="D1FFA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52" name="Rectangle 359"/>
              <p:cNvSpPr>
                <a:spLocks noChangeArrowheads="1"/>
              </p:cNvSpPr>
              <p:nvPr/>
            </p:nvSpPr>
            <p:spPr bwMode="auto">
              <a:xfrm>
                <a:off x="1781" y="2565"/>
                <a:ext cx="584" cy="3"/>
              </a:xfrm>
              <a:prstGeom prst="rect">
                <a:avLst/>
              </a:prstGeom>
              <a:solidFill>
                <a:srgbClr val="D0FF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53" name="Rectangle 360"/>
              <p:cNvSpPr>
                <a:spLocks noChangeArrowheads="1"/>
              </p:cNvSpPr>
              <p:nvPr/>
            </p:nvSpPr>
            <p:spPr bwMode="auto">
              <a:xfrm>
                <a:off x="1781" y="2568"/>
                <a:ext cx="584" cy="7"/>
              </a:xfrm>
              <a:prstGeom prst="rect">
                <a:avLst/>
              </a:prstGeom>
              <a:solidFill>
                <a:srgbClr val="CFFF9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54" name="Rectangle 361"/>
              <p:cNvSpPr>
                <a:spLocks noChangeArrowheads="1"/>
              </p:cNvSpPr>
              <p:nvPr/>
            </p:nvSpPr>
            <p:spPr bwMode="auto">
              <a:xfrm>
                <a:off x="1781" y="2575"/>
                <a:ext cx="584" cy="4"/>
              </a:xfrm>
              <a:prstGeom prst="rect">
                <a:avLst/>
              </a:prstGeom>
              <a:solidFill>
                <a:srgbClr val="CDFF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55" name="Rectangle 362"/>
              <p:cNvSpPr>
                <a:spLocks noChangeArrowheads="1"/>
              </p:cNvSpPr>
              <p:nvPr/>
            </p:nvSpPr>
            <p:spPr bwMode="auto">
              <a:xfrm>
                <a:off x="1781" y="2579"/>
                <a:ext cx="584" cy="3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56" name="Rectangle 363"/>
              <p:cNvSpPr>
                <a:spLocks noChangeArrowheads="1"/>
              </p:cNvSpPr>
              <p:nvPr/>
            </p:nvSpPr>
            <p:spPr bwMode="auto">
              <a:xfrm>
                <a:off x="1781" y="2582"/>
                <a:ext cx="584" cy="3"/>
              </a:xfrm>
              <a:prstGeom prst="rect">
                <a:avLst/>
              </a:prstGeom>
              <a:solidFill>
                <a:srgbClr val="CBFF9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57" name="Rectangle 364"/>
              <p:cNvSpPr>
                <a:spLocks noChangeArrowheads="1"/>
              </p:cNvSpPr>
              <p:nvPr/>
            </p:nvSpPr>
            <p:spPr bwMode="auto">
              <a:xfrm>
                <a:off x="1781" y="2585"/>
                <a:ext cx="584" cy="4"/>
              </a:xfrm>
              <a:prstGeom prst="rect">
                <a:avLst/>
              </a:prstGeom>
              <a:solidFill>
                <a:srgbClr val="CAFF9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58" name="Rectangle 365"/>
              <p:cNvSpPr>
                <a:spLocks noChangeArrowheads="1"/>
              </p:cNvSpPr>
              <p:nvPr/>
            </p:nvSpPr>
            <p:spPr bwMode="auto">
              <a:xfrm>
                <a:off x="1781" y="2589"/>
                <a:ext cx="584" cy="3"/>
              </a:xfrm>
              <a:prstGeom prst="rect">
                <a:avLst/>
              </a:prstGeom>
              <a:solidFill>
                <a:srgbClr val="C9FF9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59" name="Rectangle 366"/>
              <p:cNvSpPr>
                <a:spLocks noChangeArrowheads="1"/>
              </p:cNvSpPr>
              <p:nvPr/>
            </p:nvSpPr>
            <p:spPr bwMode="auto">
              <a:xfrm>
                <a:off x="1781" y="2592"/>
                <a:ext cx="584" cy="4"/>
              </a:xfrm>
              <a:prstGeom prst="rect">
                <a:avLst/>
              </a:prstGeom>
              <a:solidFill>
                <a:srgbClr val="C8FF9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60" name="Rectangle 367"/>
              <p:cNvSpPr>
                <a:spLocks noChangeArrowheads="1"/>
              </p:cNvSpPr>
              <p:nvPr/>
            </p:nvSpPr>
            <p:spPr bwMode="auto">
              <a:xfrm>
                <a:off x="1781" y="2596"/>
                <a:ext cx="584" cy="3"/>
              </a:xfrm>
              <a:prstGeom prst="rect">
                <a:avLst/>
              </a:prstGeom>
              <a:solidFill>
                <a:srgbClr val="C7FF8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61" name="Rectangle 368"/>
              <p:cNvSpPr>
                <a:spLocks noChangeArrowheads="1"/>
              </p:cNvSpPr>
              <p:nvPr/>
            </p:nvSpPr>
            <p:spPr bwMode="auto">
              <a:xfrm>
                <a:off x="1781" y="2599"/>
                <a:ext cx="584" cy="3"/>
              </a:xfrm>
              <a:prstGeom prst="rect">
                <a:avLst/>
              </a:prstGeom>
              <a:solidFill>
                <a:srgbClr val="C6FF8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62" name="Rectangle 369"/>
              <p:cNvSpPr>
                <a:spLocks noChangeArrowheads="1"/>
              </p:cNvSpPr>
              <p:nvPr/>
            </p:nvSpPr>
            <p:spPr bwMode="auto">
              <a:xfrm>
                <a:off x="1781" y="2602"/>
                <a:ext cx="584" cy="4"/>
              </a:xfrm>
              <a:prstGeom prst="rect">
                <a:avLst/>
              </a:prstGeom>
              <a:solidFill>
                <a:srgbClr val="C5FF8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63" name="Rectangle 370"/>
              <p:cNvSpPr>
                <a:spLocks noChangeArrowheads="1"/>
              </p:cNvSpPr>
              <p:nvPr/>
            </p:nvSpPr>
            <p:spPr bwMode="auto">
              <a:xfrm>
                <a:off x="1781" y="2606"/>
                <a:ext cx="584" cy="3"/>
              </a:xfrm>
              <a:prstGeom prst="rect">
                <a:avLst/>
              </a:prstGeom>
              <a:solidFill>
                <a:srgbClr val="C4FF8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64" name="Rectangle 371"/>
              <p:cNvSpPr>
                <a:spLocks noChangeArrowheads="1"/>
              </p:cNvSpPr>
              <p:nvPr/>
            </p:nvSpPr>
            <p:spPr bwMode="auto">
              <a:xfrm>
                <a:off x="1781" y="2609"/>
                <a:ext cx="584" cy="7"/>
              </a:xfrm>
              <a:prstGeom prst="rect">
                <a:avLst/>
              </a:prstGeom>
              <a:solidFill>
                <a:srgbClr val="C3FF8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65" name="Rectangle 372"/>
              <p:cNvSpPr>
                <a:spLocks noChangeArrowheads="1"/>
              </p:cNvSpPr>
              <p:nvPr/>
            </p:nvSpPr>
            <p:spPr bwMode="auto">
              <a:xfrm>
                <a:off x="1781" y="2616"/>
                <a:ext cx="584" cy="3"/>
              </a:xfrm>
              <a:prstGeom prst="rect">
                <a:avLst/>
              </a:prstGeom>
              <a:solidFill>
                <a:srgbClr val="C2FF8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66" name="Rectangle 373"/>
              <p:cNvSpPr>
                <a:spLocks noChangeArrowheads="1"/>
              </p:cNvSpPr>
              <p:nvPr/>
            </p:nvSpPr>
            <p:spPr bwMode="auto">
              <a:xfrm>
                <a:off x="1781" y="2619"/>
                <a:ext cx="584" cy="4"/>
              </a:xfrm>
              <a:prstGeom prst="rect">
                <a:avLst/>
              </a:prstGeom>
              <a:solidFill>
                <a:srgbClr val="C1FF8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67" name="Rectangle 374"/>
              <p:cNvSpPr>
                <a:spLocks noChangeArrowheads="1"/>
              </p:cNvSpPr>
              <p:nvPr/>
            </p:nvSpPr>
            <p:spPr bwMode="auto">
              <a:xfrm>
                <a:off x="1781" y="2623"/>
                <a:ext cx="584" cy="3"/>
              </a:xfrm>
              <a:prstGeom prst="rect">
                <a:avLst/>
              </a:prstGeom>
              <a:solidFill>
                <a:srgbClr val="C0FF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68" name="Rectangle 375"/>
              <p:cNvSpPr>
                <a:spLocks noChangeArrowheads="1"/>
              </p:cNvSpPr>
              <p:nvPr/>
            </p:nvSpPr>
            <p:spPr bwMode="auto">
              <a:xfrm>
                <a:off x="1781" y="2626"/>
                <a:ext cx="584" cy="3"/>
              </a:xfrm>
              <a:prstGeom prst="rect">
                <a:avLst/>
              </a:prstGeom>
              <a:solidFill>
                <a:srgbClr val="BFFF7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69" name="Rectangle 376"/>
              <p:cNvSpPr>
                <a:spLocks noChangeArrowheads="1"/>
              </p:cNvSpPr>
              <p:nvPr/>
            </p:nvSpPr>
            <p:spPr bwMode="auto">
              <a:xfrm>
                <a:off x="1781" y="2629"/>
                <a:ext cx="584" cy="4"/>
              </a:xfrm>
              <a:prstGeom prst="rect">
                <a:avLst/>
              </a:prstGeom>
              <a:solidFill>
                <a:srgbClr val="BEFF7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70" name="Rectangle 377"/>
              <p:cNvSpPr>
                <a:spLocks noChangeArrowheads="1"/>
              </p:cNvSpPr>
              <p:nvPr/>
            </p:nvSpPr>
            <p:spPr bwMode="auto">
              <a:xfrm>
                <a:off x="1781" y="2633"/>
                <a:ext cx="584" cy="3"/>
              </a:xfrm>
              <a:prstGeom prst="rect">
                <a:avLst/>
              </a:prstGeom>
              <a:solidFill>
                <a:srgbClr val="BDFF7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71" name="Rectangle 378"/>
              <p:cNvSpPr>
                <a:spLocks noChangeArrowheads="1"/>
              </p:cNvSpPr>
              <p:nvPr/>
            </p:nvSpPr>
            <p:spPr bwMode="auto">
              <a:xfrm>
                <a:off x="1781" y="2636"/>
                <a:ext cx="584" cy="4"/>
              </a:xfrm>
              <a:prstGeom prst="rect">
                <a:avLst/>
              </a:prstGeom>
              <a:solidFill>
                <a:srgbClr val="BCFF7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72" name="Rectangle 379"/>
              <p:cNvSpPr>
                <a:spLocks noChangeArrowheads="1"/>
              </p:cNvSpPr>
              <p:nvPr/>
            </p:nvSpPr>
            <p:spPr bwMode="auto">
              <a:xfrm>
                <a:off x="1781" y="2640"/>
                <a:ext cx="584" cy="3"/>
              </a:xfrm>
              <a:prstGeom prst="rect">
                <a:avLst/>
              </a:prstGeom>
              <a:solidFill>
                <a:srgbClr val="BBFF7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73" name="Rectangle 380"/>
              <p:cNvSpPr>
                <a:spLocks noChangeArrowheads="1"/>
              </p:cNvSpPr>
              <p:nvPr/>
            </p:nvSpPr>
            <p:spPr bwMode="auto">
              <a:xfrm>
                <a:off x="1781" y="2643"/>
                <a:ext cx="584" cy="3"/>
              </a:xfrm>
              <a:prstGeom prst="rect">
                <a:avLst/>
              </a:prstGeom>
              <a:solidFill>
                <a:srgbClr val="BAFF7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74" name="Rectangle 381"/>
              <p:cNvSpPr>
                <a:spLocks noChangeArrowheads="1"/>
              </p:cNvSpPr>
              <p:nvPr/>
            </p:nvSpPr>
            <p:spPr bwMode="auto">
              <a:xfrm>
                <a:off x="1781" y="2646"/>
                <a:ext cx="584" cy="4"/>
              </a:xfrm>
              <a:prstGeom prst="rect">
                <a:avLst/>
              </a:prstGeom>
              <a:solidFill>
                <a:srgbClr val="B9FF7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75" name="Rectangle 382"/>
              <p:cNvSpPr>
                <a:spLocks noChangeArrowheads="1"/>
              </p:cNvSpPr>
              <p:nvPr/>
            </p:nvSpPr>
            <p:spPr bwMode="auto">
              <a:xfrm>
                <a:off x="1781" y="2650"/>
                <a:ext cx="584" cy="3"/>
              </a:xfrm>
              <a:prstGeom prst="rect">
                <a:avLst/>
              </a:prstGeom>
              <a:solidFill>
                <a:srgbClr val="B8FF7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76" name="Rectangle 383"/>
              <p:cNvSpPr>
                <a:spLocks noChangeArrowheads="1"/>
              </p:cNvSpPr>
              <p:nvPr/>
            </p:nvSpPr>
            <p:spPr bwMode="auto">
              <a:xfrm>
                <a:off x="1781" y="2653"/>
                <a:ext cx="584" cy="4"/>
              </a:xfrm>
              <a:prstGeom prst="rect">
                <a:avLst/>
              </a:prstGeom>
              <a:solidFill>
                <a:srgbClr val="B7FF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77" name="Rectangle 384"/>
              <p:cNvSpPr>
                <a:spLocks noChangeArrowheads="1"/>
              </p:cNvSpPr>
              <p:nvPr/>
            </p:nvSpPr>
            <p:spPr bwMode="auto">
              <a:xfrm>
                <a:off x="1781" y="2657"/>
                <a:ext cx="584" cy="6"/>
              </a:xfrm>
              <a:prstGeom prst="rect">
                <a:avLst/>
              </a:prstGeom>
              <a:solidFill>
                <a:srgbClr val="B6FF6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78" name="Rectangle 385"/>
              <p:cNvSpPr>
                <a:spLocks noChangeArrowheads="1"/>
              </p:cNvSpPr>
              <p:nvPr/>
            </p:nvSpPr>
            <p:spPr bwMode="auto">
              <a:xfrm>
                <a:off x="1781" y="2663"/>
                <a:ext cx="584" cy="4"/>
              </a:xfrm>
              <a:prstGeom prst="rect">
                <a:avLst/>
              </a:prstGeom>
              <a:solidFill>
                <a:srgbClr val="B4FF6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79" name="Rectangle 386"/>
              <p:cNvSpPr>
                <a:spLocks noChangeArrowheads="1"/>
              </p:cNvSpPr>
              <p:nvPr/>
            </p:nvSpPr>
            <p:spPr bwMode="auto">
              <a:xfrm>
                <a:off x="1781" y="2667"/>
                <a:ext cx="584" cy="3"/>
              </a:xfrm>
              <a:prstGeom prst="rect">
                <a:avLst/>
              </a:prstGeom>
              <a:solidFill>
                <a:srgbClr val="B3FF6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80" name="Rectangle 387"/>
              <p:cNvSpPr>
                <a:spLocks noChangeArrowheads="1"/>
              </p:cNvSpPr>
              <p:nvPr/>
            </p:nvSpPr>
            <p:spPr bwMode="auto">
              <a:xfrm>
                <a:off x="1781" y="2670"/>
                <a:ext cx="584" cy="4"/>
              </a:xfrm>
              <a:prstGeom prst="rect">
                <a:avLst/>
              </a:prstGeom>
              <a:solidFill>
                <a:srgbClr val="B2FF6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81" name="Rectangle 388"/>
              <p:cNvSpPr>
                <a:spLocks noChangeArrowheads="1"/>
              </p:cNvSpPr>
              <p:nvPr/>
            </p:nvSpPr>
            <p:spPr bwMode="auto">
              <a:xfrm>
                <a:off x="1781" y="2674"/>
                <a:ext cx="584" cy="3"/>
              </a:xfrm>
              <a:prstGeom prst="rect">
                <a:avLst/>
              </a:prstGeom>
              <a:solidFill>
                <a:srgbClr val="B1FF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82" name="Rectangle 389"/>
              <p:cNvSpPr>
                <a:spLocks noChangeArrowheads="1"/>
              </p:cNvSpPr>
              <p:nvPr/>
            </p:nvSpPr>
            <p:spPr bwMode="auto">
              <a:xfrm>
                <a:off x="1781" y="2677"/>
                <a:ext cx="584" cy="3"/>
              </a:xfrm>
              <a:prstGeom prst="rect">
                <a:avLst/>
              </a:prstGeom>
              <a:solidFill>
                <a:srgbClr val="B0FF6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83" name="Rectangle 390"/>
              <p:cNvSpPr>
                <a:spLocks noChangeArrowheads="1"/>
              </p:cNvSpPr>
              <p:nvPr/>
            </p:nvSpPr>
            <p:spPr bwMode="auto">
              <a:xfrm>
                <a:off x="1781" y="2680"/>
                <a:ext cx="584" cy="4"/>
              </a:xfrm>
              <a:prstGeom prst="rect">
                <a:avLst/>
              </a:prstGeom>
              <a:solidFill>
                <a:srgbClr val="AFFF5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84" name="Rectangle 391"/>
              <p:cNvSpPr>
                <a:spLocks noChangeArrowheads="1"/>
              </p:cNvSpPr>
              <p:nvPr/>
            </p:nvSpPr>
            <p:spPr bwMode="auto">
              <a:xfrm>
                <a:off x="1781" y="2684"/>
                <a:ext cx="584" cy="3"/>
              </a:xfrm>
              <a:prstGeom prst="rect">
                <a:avLst/>
              </a:prstGeom>
              <a:solidFill>
                <a:srgbClr val="AEFF5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85" name="Rectangle 392"/>
              <p:cNvSpPr>
                <a:spLocks noChangeArrowheads="1"/>
              </p:cNvSpPr>
              <p:nvPr/>
            </p:nvSpPr>
            <p:spPr bwMode="auto">
              <a:xfrm>
                <a:off x="1781" y="2687"/>
                <a:ext cx="584" cy="4"/>
              </a:xfrm>
              <a:prstGeom prst="rect">
                <a:avLst/>
              </a:prstGeom>
              <a:solidFill>
                <a:srgbClr val="ADFF5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86" name="Rectangle 393"/>
              <p:cNvSpPr>
                <a:spLocks noChangeArrowheads="1"/>
              </p:cNvSpPr>
              <p:nvPr/>
            </p:nvSpPr>
            <p:spPr bwMode="auto">
              <a:xfrm>
                <a:off x="1781" y="2691"/>
                <a:ext cx="584" cy="3"/>
              </a:xfrm>
              <a:prstGeom prst="rect">
                <a:avLst/>
              </a:prstGeom>
              <a:solidFill>
                <a:srgbClr val="ACFF5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87" name="Rectangle 394"/>
              <p:cNvSpPr>
                <a:spLocks noChangeArrowheads="1"/>
              </p:cNvSpPr>
              <p:nvPr/>
            </p:nvSpPr>
            <p:spPr bwMode="auto">
              <a:xfrm>
                <a:off x="1781" y="2694"/>
                <a:ext cx="584" cy="3"/>
              </a:xfrm>
              <a:prstGeom prst="rect">
                <a:avLst/>
              </a:prstGeom>
              <a:solidFill>
                <a:srgbClr val="ABFF5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88" name="Rectangle 395"/>
              <p:cNvSpPr>
                <a:spLocks noChangeArrowheads="1"/>
              </p:cNvSpPr>
              <p:nvPr/>
            </p:nvSpPr>
            <p:spPr bwMode="auto">
              <a:xfrm>
                <a:off x="1781" y="2697"/>
                <a:ext cx="584" cy="4"/>
              </a:xfrm>
              <a:prstGeom prst="rect">
                <a:avLst/>
              </a:prstGeom>
              <a:solidFill>
                <a:srgbClr val="AAFF5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89" name="Rectangle 396"/>
              <p:cNvSpPr>
                <a:spLocks noChangeArrowheads="1"/>
              </p:cNvSpPr>
              <p:nvPr/>
            </p:nvSpPr>
            <p:spPr bwMode="auto">
              <a:xfrm>
                <a:off x="1781" y="2701"/>
                <a:ext cx="584" cy="3"/>
              </a:xfrm>
              <a:prstGeom prst="rect">
                <a:avLst/>
              </a:prstGeom>
              <a:solidFill>
                <a:srgbClr val="A9FF5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90" name="Rectangle 397"/>
              <p:cNvSpPr>
                <a:spLocks noChangeArrowheads="1"/>
              </p:cNvSpPr>
              <p:nvPr/>
            </p:nvSpPr>
            <p:spPr bwMode="auto">
              <a:xfrm>
                <a:off x="1781" y="2704"/>
                <a:ext cx="584" cy="4"/>
              </a:xfrm>
              <a:prstGeom prst="rect">
                <a:avLst/>
              </a:prstGeom>
              <a:solidFill>
                <a:srgbClr val="A8FF5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91" name="Rectangle 398"/>
              <p:cNvSpPr>
                <a:spLocks noChangeArrowheads="1"/>
              </p:cNvSpPr>
              <p:nvPr/>
            </p:nvSpPr>
            <p:spPr bwMode="auto">
              <a:xfrm>
                <a:off x="1781" y="2708"/>
                <a:ext cx="584" cy="3"/>
              </a:xfrm>
              <a:prstGeom prst="rect">
                <a:avLst/>
              </a:prstGeom>
              <a:solidFill>
                <a:srgbClr val="A8FF4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92" name="Rectangle 399"/>
              <p:cNvSpPr>
                <a:spLocks noChangeArrowheads="1"/>
              </p:cNvSpPr>
              <p:nvPr/>
            </p:nvSpPr>
            <p:spPr bwMode="auto">
              <a:xfrm>
                <a:off x="1781" y="2711"/>
                <a:ext cx="584" cy="3"/>
              </a:xfrm>
              <a:prstGeom prst="rect">
                <a:avLst/>
              </a:prstGeom>
              <a:solidFill>
                <a:srgbClr val="A7FF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93" name="Rectangle 400"/>
              <p:cNvSpPr>
                <a:spLocks noChangeArrowheads="1"/>
              </p:cNvSpPr>
              <p:nvPr/>
            </p:nvSpPr>
            <p:spPr bwMode="auto">
              <a:xfrm>
                <a:off x="1781" y="2714"/>
                <a:ext cx="584" cy="4"/>
              </a:xfrm>
              <a:prstGeom prst="rect">
                <a:avLst/>
              </a:prstGeom>
              <a:solidFill>
                <a:srgbClr val="A6FF4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94" name="Rectangle 401"/>
              <p:cNvSpPr>
                <a:spLocks noChangeArrowheads="1"/>
              </p:cNvSpPr>
              <p:nvPr/>
            </p:nvSpPr>
            <p:spPr bwMode="auto">
              <a:xfrm>
                <a:off x="1781" y="2718"/>
                <a:ext cx="584" cy="3"/>
              </a:xfrm>
              <a:prstGeom prst="rect">
                <a:avLst/>
              </a:prstGeom>
              <a:solidFill>
                <a:srgbClr val="A5FF4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95" name="Rectangle 402"/>
              <p:cNvSpPr>
                <a:spLocks noChangeArrowheads="1"/>
              </p:cNvSpPr>
              <p:nvPr/>
            </p:nvSpPr>
            <p:spPr bwMode="auto">
              <a:xfrm>
                <a:off x="1781" y="2721"/>
                <a:ext cx="584" cy="4"/>
              </a:xfrm>
              <a:prstGeom prst="rect">
                <a:avLst/>
              </a:prstGeom>
              <a:solidFill>
                <a:srgbClr val="A4FF4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96" name="Rectangle 403"/>
              <p:cNvSpPr>
                <a:spLocks noChangeArrowheads="1"/>
              </p:cNvSpPr>
              <p:nvPr/>
            </p:nvSpPr>
            <p:spPr bwMode="auto">
              <a:xfrm>
                <a:off x="1781" y="2725"/>
                <a:ext cx="584" cy="3"/>
              </a:xfrm>
              <a:prstGeom prst="rect">
                <a:avLst/>
              </a:prstGeom>
              <a:solidFill>
                <a:srgbClr val="A3FF4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97" name="Rectangle 404"/>
              <p:cNvSpPr>
                <a:spLocks noChangeArrowheads="1"/>
              </p:cNvSpPr>
              <p:nvPr/>
            </p:nvSpPr>
            <p:spPr bwMode="auto">
              <a:xfrm>
                <a:off x="1781" y="2728"/>
                <a:ext cx="584" cy="3"/>
              </a:xfrm>
              <a:prstGeom prst="rect">
                <a:avLst/>
              </a:prstGeom>
              <a:solidFill>
                <a:srgbClr val="A2FF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98" name="Rectangle 405"/>
              <p:cNvSpPr>
                <a:spLocks noChangeArrowheads="1"/>
              </p:cNvSpPr>
              <p:nvPr/>
            </p:nvSpPr>
            <p:spPr bwMode="auto">
              <a:xfrm>
                <a:off x="1781" y="2731"/>
                <a:ext cx="584" cy="4"/>
              </a:xfrm>
              <a:prstGeom prst="rect">
                <a:avLst/>
              </a:prstGeom>
              <a:solidFill>
                <a:srgbClr val="A1FF4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99" name="Rectangle 406"/>
              <p:cNvSpPr>
                <a:spLocks noChangeArrowheads="1"/>
              </p:cNvSpPr>
              <p:nvPr/>
            </p:nvSpPr>
            <p:spPr bwMode="auto">
              <a:xfrm>
                <a:off x="1781" y="2735"/>
                <a:ext cx="584" cy="3"/>
              </a:xfrm>
              <a:prstGeom prst="rect">
                <a:avLst/>
              </a:prstGeom>
              <a:solidFill>
                <a:srgbClr val="A0FF3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00" name="Rectangle 407"/>
              <p:cNvSpPr>
                <a:spLocks noChangeArrowheads="1"/>
              </p:cNvSpPr>
              <p:nvPr/>
            </p:nvSpPr>
            <p:spPr bwMode="auto">
              <a:xfrm>
                <a:off x="1781" y="2738"/>
                <a:ext cx="584" cy="4"/>
              </a:xfrm>
              <a:prstGeom prst="rect">
                <a:avLst/>
              </a:prstGeom>
              <a:solidFill>
                <a:srgbClr val="9FFF3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01" name="Rectangle 408"/>
              <p:cNvSpPr>
                <a:spLocks noChangeArrowheads="1"/>
              </p:cNvSpPr>
              <p:nvPr/>
            </p:nvSpPr>
            <p:spPr bwMode="auto">
              <a:xfrm>
                <a:off x="1781" y="2742"/>
                <a:ext cx="584" cy="3"/>
              </a:xfrm>
              <a:prstGeom prst="rect">
                <a:avLst/>
              </a:prstGeom>
              <a:solidFill>
                <a:srgbClr val="9EFF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02" name="Rectangle 409"/>
              <p:cNvSpPr>
                <a:spLocks noChangeArrowheads="1"/>
              </p:cNvSpPr>
              <p:nvPr/>
            </p:nvSpPr>
            <p:spPr bwMode="auto">
              <a:xfrm>
                <a:off x="1781" y="2745"/>
                <a:ext cx="584" cy="3"/>
              </a:xfrm>
              <a:prstGeom prst="rect">
                <a:avLst/>
              </a:prstGeom>
              <a:solidFill>
                <a:srgbClr val="9DFF3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03" name="Rectangle 410"/>
              <p:cNvSpPr>
                <a:spLocks noChangeArrowheads="1"/>
              </p:cNvSpPr>
              <p:nvPr/>
            </p:nvSpPr>
            <p:spPr bwMode="auto">
              <a:xfrm>
                <a:off x="1781" y="2748"/>
                <a:ext cx="584" cy="7"/>
              </a:xfrm>
              <a:prstGeom prst="rect">
                <a:avLst/>
              </a:prstGeom>
              <a:solidFill>
                <a:srgbClr val="9CFF3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04" name="Rectangle 411"/>
              <p:cNvSpPr>
                <a:spLocks noChangeArrowheads="1"/>
              </p:cNvSpPr>
              <p:nvPr/>
            </p:nvSpPr>
            <p:spPr bwMode="auto">
              <a:xfrm>
                <a:off x="1781" y="2755"/>
                <a:ext cx="584" cy="4"/>
              </a:xfrm>
              <a:prstGeom prst="rect">
                <a:avLst/>
              </a:prstGeom>
              <a:solidFill>
                <a:srgbClr val="9AFF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05" name="Rectangle 412"/>
              <p:cNvSpPr>
                <a:spLocks noChangeArrowheads="1"/>
              </p:cNvSpPr>
              <p:nvPr/>
            </p:nvSpPr>
            <p:spPr bwMode="auto">
              <a:xfrm>
                <a:off x="1781" y="2759"/>
                <a:ext cx="584" cy="3"/>
              </a:xfrm>
              <a:prstGeom prst="rect">
                <a:avLst/>
              </a:prstGeom>
              <a:solidFill>
                <a:srgbClr val="99FF3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06" name="Rectangle 413"/>
              <p:cNvSpPr>
                <a:spLocks noChangeArrowheads="1"/>
              </p:cNvSpPr>
              <p:nvPr/>
            </p:nvSpPr>
            <p:spPr bwMode="auto">
              <a:xfrm>
                <a:off x="1781" y="2762"/>
                <a:ext cx="584" cy="3"/>
              </a:xfrm>
              <a:prstGeom prst="rect">
                <a:avLst/>
              </a:prstGeom>
              <a:solidFill>
                <a:srgbClr val="98FF3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07" name="Rectangle 414"/>
              <p:cNvSpPr>
                <a:spLocks noChangeArrowheads="1"/>
              </p:cNvSpPr>
              <p:nvPr/>
            </p:nvSpPr>
            <p:spPr bwMode="auto">
              <a:xfrm>
                <a:off x="1781" y="2765"/>
                <a:ext cx="584" cy="4"/>
              </a:xfrm>
              <a:prstGeom prst="rect">
                <a:avLst/>
              </a:prstGeom>
              <a:solidFill>
                <a:srgbClr val="97FF2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08" name="Rectangle 415"/>
              <p:cNvSpPr>
                <a:spLocks noChangeArrowheads="1"/>
              </p:cNvSpPr>
              <p:nvPr/>
            </p:nvSpPr>
            <p:spPr bwMode="auto">
              <a:xfrm>
                <a:off x="1781" y="2769"/>
                <a:ext cx="584" cy="3"/>
              </a:xfrm>
              <a:prstGeom prst="rect">
                <a:avLst/>
              </a:prstGeom>
              <a:solidFill>
                <a:srgbClr val="96FF2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09" name="Rectangle 416"/>
              <p:cNvSpPr>
                <a:spLocks noChangeArrowheads="1"/>
              </p:cNvSpPr>
              <p:nvPr/>
            </p:nvSpPr>
            <p:spPr bwMode="auto">
              <a:xfrm>
                <a:off x="1781" y="2772"/>
                <a:ext cx="584" cy="4"/>
              </a:xfrm>
              <a:prstGeom prst="rect">
                <a:avLst/>
              </a:prstGeom>
              <a:solidFill>
                <a:srgbClr val="95FF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10" name="Rectangle 417"/>
              <p:cNvSpPr>
                <a:spLocks noChangeArrowheads="1"/>
              </p:cNvSpPr>
              <p:nvPr/>
            </p:nvSpPr>
            <p:spPr bwMode="auto">
              <a:xfrm>
                <a:off x="1781" y="2776"/>
                <a:ext cx="584" cy="3"/>
              </a:xfrm>
              <a:prstGeom prst="rect">
                <a:avLst/>
              </a:prstGeom>
              <a:solidFill>
                <a:srgbClr val="94FF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11" name="Rectangle 418"/>
              <p:cNvSpPr>
                <a:spLocks noChangeArrowheads="1"/>
              </p:cNvSpPr>
              <p:nvPr/>
            </p:nvSpPr>
            <p:spPr bwMode="auto">
              <a:xfrm>
                <a:off x="1781" y="2779"/>
                <a:ext cx="584" cy="3"/>
              </a:xfrm>
              <a:prstGeom prst="rect">
                <a:avLst/>
              </a:prstGeom>
              <a:solidFill>
                <a:srgbClr val="93FF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12" name="Rectangle 419"/>
              <p:cNvSpPr>
                <a:spLocks noChangeArrowheads="1"/>
              </p:cNvSpPr>
              <p:nvPr/>
            </p:nvSpPr>
            <p:spPr bwMode="auto">
              <a:xfrm>
                <a:off x="1781" y="2782"/>
                <a:ext cx="584" cy="4"/>
              </a:xfrm>
              <a:prstGeom prst="rect">
                <a:avLst/>
              </a:prstGeom>
              <a:solidFill>
                <a:srgbClr val="92FF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13" name="Rectangle 420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584" cy="3"/>
              </a:xfrm>
              <a:prstGeom prst="rect">
                <a:avLst/>
              </a:prstGeom>
              <a:solidFill>
                <a:srgbClr val="91FF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14" name="Rectangle 421"/>
              <p:cNvSpPr>
                <a:spLocks noChangeArrowheads="1"/>
              </p:cNvSpPr>
              <p:nvPr/>
            </p:nvSpPr>
            <p:spPr bwMode="auto">
              <a:xfrm>
                <a:off x="1781" y="2789"/>
                <a:ext cx="584" cy="4"/>
              </a:xfrm>
              <a:prstGeom prst="rect">
                <a:avLst/>
              </a:prstGeom>
              <a:solidFill>
                <a:srgbClr val="90FF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15" name="Rectangle 422"/>
              <p:cNvSpPr>
                <a:spLocks noChangeArrowheads="1"/>
              </p:cNvSpPr>
              <p:nvPr/>
            </p:nvSpPr>
            <p:spPr bwMode="auto">
              <a:xfrm>
                <a:off x="1781" y="2793"/>
                <a:ext cx="584" cy="3"/>
              </a:xfrm>
              <a:prstGeom prst="rect">
                <a:avLst/>
              </a:prstGeom>
              <a:solidFill>
                <a:srgbClr val="8FFF1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16" name="Rectangle 423"/>
              <p:cNvSpPr>
                <a:spLocks noChangeArrowheads="1"/>
              </p:cNvSpPr>
              <p:nvPr/>
            </p:nvSpPr>
            <p:spPr bwMode="auto">
              <a:xfrm>
                <a:off x="1781" y="2796"/>
                <a:ext cx="584" cy="3"/>
              </a:xfrm>
              <a:prstGeom prst="rect">
                <a:avLst/>
              </a:prstGeom>
              <a:solidFill>
                <a:srgbClr val="8EFF1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17" name="Rectangle 424"/>
              <p:cNvSpPr>
                <a:spLocks noChangeArrowheads="1"/>
              </p:cNvSpPr>
              <p:nvPr/>
            </p:nvSpPr>
            <p:spPr bwMode="auto">
              <a:xfrm>
                <a:off x="1781" y="2799"/>
                <a:ext cx="584" cy="4"/>
              </a:xfrm>
              <a:prstGeom prst="rect">
                <a:avLst/>
              </a:prstGeom>
              <a:solidFill>
                <a:srgbClr val="8DFF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18" name="Rectangle 425"/>
              <p:cNvSpPr>
                <a:spLocks noChangeArrowheads="1"/>
              </p:cNvSpPr>
              <p:nvPr/>
            </p:nvSpPr>
            <p:spPr bwMode="auto">
              <a:xfrm>
                <a:off x="1781" y="2803"/>
                <a:ext cx="584" cy="3"/>
              </a:xfrm>
              <a:prstGeom prst="rect">
                <a:avLst/>
              </a:prstGeom>
              <a:solidFill>
                <a:srgbClr val="8CFF1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19" name="Rectangle 426"/>
              <p:cNvSpPr>
                <a:spLocks noChangeArrowheads="1"/>
              </p:cNvSpPr>
              <p:nvPr/>
            </p:nvSpPr>
            <p:spPr bwMode="auto">
              <a:xfrm>
                <a:off x="1781" y="2806"/>
                <a:ext cx="584" cy="4"/>
              </a:xfrm>
              <a:prstGeom prst="rect">
                <a:avLst/>
              </a:prstGeom>
              <a:solidFill>
                <a:srgbClr val="8BFF1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20" name="Rectangle 427"/>
              <p:cNvSpPr>
                <a:spLocks noChangeArrowheads="1"/>
              </p:cNvSpPr>
              <p:nvPr/>
            </p:nvSpPr>
            <p:spPr bwMode="auto">
              <a:xfrm>
                <a:off x="1781" y="2810"/>
                <a:ext cx="584" cy="3"/>
              </a:xfrm>
              <a:prstGeom prst="rect">
                <a:avLst/>
              </a:prstGeom>
              <a:solidFill>
                <a:srgbClr val="8AFF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21" name="Rectangle 428"/>
              <p:cNvSpPr>
                <a:spLocks noChangeArrowheads="1"/>
              </p:cNvSpPr>
              <p:nvPr/>
            </p:nvSpPr>
            <p:spPr bwMode="auto">
              <a:xfrm>
                <a:off x="1781" y="2813"/>
                <a:ext cx="584" cy="3"/>
              </a:xfrm>
              <a:prstGeom prst="rect">
                <a:avLst/>
              </a:prstGeom>
              <a:solidFill>
                <a:srgbClr val="89FF1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22" name="Rectangle 429"/>
              <p:cNvSpPr>
                <a:spLocks noChangeArrowheads="1"/>
              </p:cNvSpPr>
              <p:nvPr/>
            </p:nvSpPr>
            <p:spPr bwMode="auto">
              <a:xfrm>
                <a:off x="1781" y="2816"/>
                <a:ext cx="584" cy="4"/>
              </a:xfrm>
              <a:prstGeom prst="rect">
                <a:avLst/>
              </a:prstGeom>
              <a:solidFill>
                <a:srgbClr val="88FF1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23" name="Rectangle 430"/>
              <p:cNvSpPr>
                <a:spLocks noChangeArrowheads="1"/>
              </p:cNvSpPr>
              <p:nvPr/>
            </p:nvSpPr>
            <p:spPr bwMode="auto">
              <a:xfrm>
                <a:off x="1781" y="2820"/>
                <a:ext cx="584" cy="3"/>
              </a:xfrm>
              <a:prstGeom prst="rect">
                <a:avLst/>
              </a:prstGeom>
              <a:solidFill>
                <a:srgbClr val="87FF0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24" name="Rectangle 431"/>
              <p:cNvSpPr>
                <a:spLocks noChangeArrowheads="1"/>
              </p:cNvSpPr>
              <p:nvPr/>
            </p:nvSpPr>
            <p:spPr bwMode="auto">
              <a:xfrm>
                <a:off x="1781" y="2823"/>
                <a:ext cx="584" cy="4"/>
              </a:xfrm>
              <a:prstGeom prst="rect">
                <a:avLst/>
              </a:prstGeom>
              <a:solidFill>
                <a:srgbClr val="86FF0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25" name="Rectangle 432"/>
              <p:cNvSpPr>
                <a:spLocks noChangeArrowheads="1"/>
              </p:cNvSpPr>
              <p:nvPr/>
            </p:nvSpPr>
            <p:spPr bwMode="auto">
              <a:xfrm>
                <a:off x="1781" y="2827"/>
                <a:ext cx="584" cy="3"/>
              </a:xfrm>
              <a:prstGeom prst="rect">
                <a:avLst/>
              </a:prstGeom>
              <a:solidFill>
                <a:srgbClr val="85FF0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26" name="Rectangle 433"/>
              <p:cNvSpPr>
                <a:spLocks noChangeArrowheads="1"/>
              </p:cNvSpPr>
              <p:nvPr/>
            </p:nvSpPr>
            <p:spPr bwMode="auto">
              <a:xfrm>
                <a:off x="1781" y="2830"/>
                <a:ext cx="584" cy="3"/>
              </a:xfrm>
              <a:prstGeom prst="rect">
                <a:avLst/>
              </a:prstGeom>
              <a:solidFill>
                <a:srgbClr val="84FF0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27" name="Rectangle 434"/>
              <p:cNvSpPr>
                <a:spLocks noChangeArrowheads="1"/>
              </p:cNvSpPr>
              <p:nvPr/>
            </p:nvSpPr>
            <p:spPr bwMode="auto">
              <a:xfrm>
                <a:off x="1781" y="2833"/>
                <a:ext cx="584" cy="4"/>
              </a:xfrm>
              <a:prstGeom prst="rect">
                <a:avLst/>
              </a:prstGeom>
              <a:solidFill>
                <a:srgbClr val="83FF0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28" name="Rectangle 435"/>
              <p:cNvSpPr>
                <a:spLocks noChangeArrowheads="1"/>
              </p:cNvSpPr>
              <p:nvPr/>
            </p:nvSpPr>
            <p:spPr bwMode="auto">
              <a:xfrm>
                <a:off x="1781" y="2837"/>
                <a:ext cx="584" cy="3"/>
              </a:xfrm>
              <a:prstGeom prst="rect">
                <a:avLst/>
              </a:prstGeom>
              <a:solidFill>
                <a:srgbClr val="82FF0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29" name="Rectangle 436"/>
              <p:cNvSpPr>
                <a:spLocks noChangeArrowheads="1"/>
              </p:cNvSpPr>
              <p:nvPr/>
            </p:nvSpPr>
            <p:spPr bwMode="auto">
              <a:xfrm>
                <a:off x="1781" y="2840"/>
                <a:ext cx="584" cy="4"/>
              </a:xfrm>
              <a:prstGeom prst="rect">
                <a:avLst/>
              </a:prstGeom>
              <a:solidFill>
                <a:srgbClr val="81FF0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grpSp>
          <p:nvGrpSpPr>
            <p:cNvPr id="6" name="Group 437"/>
            <p:cNvGrpSpPr>
              <a:grpSpLocks/>
            </p:cNvGrpSpPr>
            <p:nvPr/>
          </p:nvGrpSpPr>
          <p:grpSpPr bwMode="auto">
            <a:xfrm>
              <a:off x="2586" y="2398"/>
              <a:ext cx="585" cy="446"/>
              <a:chOff x="2586" y="2398"/>
              <a:chExt cx="585" cy="446"/>
            </a:xfrm>
          </p:grpSpPr>
          <p:sp>
            <p:nvSpPr>
              <p:cNvPr id="22278" name="Rectangle 438"/>
              <p:cNvSpPr>
                <a:spLocks noChangeArrowheads="1"/>
              </p:cNvSpPr>
              <p:nvPr/>
            </p:nvSpPr>
            <p:spPr bwMode="auto">
              <a:xfrm>
                <a:off x="2586" y="2398"/>
                <a:ext cx="585" cy="4"/>
              </a:xfrm>
              <a:prstGeom prst="rect">
                <a:avLst/>
              </a:prstGeom>
              <a:solidFill>
                <a:srgbClr val="81FF0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79" name="Rectangle 439"/>
              <p:cNvSpPr>
                <a:spLocks noChangeArrowheads="1"/>
              </p:cNvSpPr>
              <p:nvPr/>
            </p:nvSpPr>
            <p:spPr bwMode="auto">
              <a:xfrm>
                <a:off x="2586" y="2402"/>
                <a:ext cx="585" cy="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80" name="Rectangle 440"/>
              <p:cNvSpPr>
                <a:spLocks noChangeArrowheads="1"/>
              </p:cNvSpPr>
              <p:nvPr/>
            </p:nvSpPr>
            <p:spPr bwMode="auto">
              <a:xfrm>
                <a:off x="2586" y="2405"/>
                <a:ext cx="585" cy="4"/>
              </a:xfrm>
              <a:prstGeom prst="rect">
                <a:avLst/>
              </a:prstGeom>
              <a:solidFill>
                <a:srgbClr val="FEFFF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81" name="Rectangle 441"/>
              <p:cNvSpPr>
                <a:spLocks noChangeArrowheads="1"/>
              </p:cNvSpPr>
              <p:nvPr/>
            </p:nvSpPr>
            <p:spPr bwMode="auto">
              <a:xfrm>
                <a:off x="2586" y="2409"/>
                <a:ext cx="585" cy="3"/>
              </a:xfrm>
              <a:prstGeom prst="rect">
                <a:avLst/>
              </a:prstGeom>
              <a:solidFill>
                <a:srgbClr val="FDFF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82" name="Rectangle 442"/>
              <p:cNvSpPr>
                <a:spLocks noChangeArrowheads="1"/>
              </p:cNvSpPr>
              <p:nvPr/>
            </p:nvSpPr>
            <p:spPr bwMode="auto">
              <a:xfrm>
                <a:off x="2586" y="2412"/>
                <a:ext cx="585" cy="3"/>
              </a:xfrm>
              <a:prstGeom prst="rect">
                <a:avLst/>
              </a:prstGeom>
              <a:solidFill>
                <a:srgbClr val="FCFF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83" name="Rectangle 443"/>
              <p:cNvSpPr>
                <a:spLocks noChangeArrowheads="1"/>
              </p:cNvSpPr>
              <p:nvPr/>
            </p:nvSpPr>
            <p:spPr bwMode="auto">
              <a:xfrm>
                <a:off x="2586" y="2415"/>
                <a:ext cx="585" cy="4"/>
              </a:xfrm>
              <a:prstGeom prst="rect">
                <a:avLst/>
              </a:prstGeom>
              <a:solidFill>
                <a:srgbClr val="FBFF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84" name="Rectangle 444"/>
              <p:cNvSpPr>
                <a:spLocks noChangeArrowheads="1"/>
              </p:cNvSpPr>
              <p:nvPr/>
            </p:nvSpPr>
            <p:spPr bwMode="auto">
              <a:xfrm>
                <a:off x="2586" y="2419"/>
                <a:ext cx="585" cy="3"/>
              </a:xfrm>
              <a:prstGeom prst="rect">
                <a:avLst/>
              </a:prstGeom>
              <a:solidFill>
                <a:srgbClr val="FAFFF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85" name="Rectangle 445"/>
              <p:cNvSpPr>
                <a:spLocks noChangeArrowheads="1"/>
              </p:cNvSpPr>
              <p:nvPr/>
            </p:nvSpPr>
            <p:spPr bwMode="auto">
              <a:xfrm>
                <a:off x="2586" y="2422"/>
                <a:ext cx="585" cy="4"/>
              </a:xfrm>
              <a:prstGeom prst="rect">
                <a:avLst/>
              </a:prstGeom>
              <a:solidFill>
                <a:srgbClr val="F9FFF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86" name="Rectangle 446"/>
              <p:cNvSpPr>
                <a:spLocks noChangeArrowheads="1"/>
              </p:cNvSpPr>
              <p:nvPr/>
            </p:nvSpPr>
            <p:spPr bwMode="auto">
              <a:xfrm>
                <a:off x="2586" y="2426"/>
                <a:ext cx="585" cy="3"/>
              </a:xfrm>
              <a:prstGeom prst="rect">
                <a:avLst/>
              </a:prstGeom>
              <a:solidFill>
                <a:srgbClr val="F8FFF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87" name="Rectangle 447"/>
              <p:cNvSpPr>
                <a:spLocks noChangeArrowheads="1"/>
              </p:cNvSpPr>
              <p:nvPr/>
            </p:nvSpPr>
            <p:spPr bwMode="auto">
              <a:xfrm>
                <a:off x="2586" y="2429"/>
                <a:ext cx="585" cy="3"/>
              </a:xfrm>
              <a:prstGeom prst="rect">
                <a:avLst/>
              </a:prstGeom>
              <a:solidFill>
                <a:srgbClr val="F7FF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88" name="Rectangle 448"/>
              <p:cNvSpPr>
                <a:spLocks noChangeArrowheads="1"/>
              </p:cNvSpPr>
              <p:nvPr/>
            </p:nvSpPr>
            <p:spPr bwMode="auto">
              <a:xfrm>
                <a:off x="2586" y="2432"/>
                <a:ext cx="585" cy="4"/>
              </a:xfrm>
              <a:prstGeom prst="rect">
                <a:avLst/>
              </a:prstGeom>
              <a:solidFill>
                <a:srgbClr val="F6FF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89" name="Rectangle 449"/>
              <p:cNvSpPr>
                <a:spLocks noChangeArrowheads="1"/>
              </p:cNvSpPr>
              <p:nvPr/>
            </p:nvSpPr>
            <p:spPr bwMode="auto">
              <a:xfrm>
                <a:off x="2586" y="2436"/>
                <a:ext cx="585" cy="3"/>
              </a:xfrm>
              <a:prstGeom prst="rect">
                <a:avLst/>
              </a:prstGeom>
              <a:solidFill>
                <a:srgbClr val="F5FF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90" name="Rectangle 450"/>
              <p:cNvSpPr>
                <a:spLocks noChangeArrowheads="1"/>
              </p:cNvSpPr>
              <p:nvPr/>
            </p:nvSpPr>
            <p:spPr bwMode="auto">
              <a:xfrm>
                <a:off x="2586" y="2439"/>
                <a:ext cx="585" cy="4"/>
              </a:xfrm>
              <a:prstGeom prst="rect">
                <a:avLst/>
              </a:prstGeom>
              <a:solidFill>
                <a:srgbClr val="F4FF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91" name="Rectangle 451"/>
              <p:cNvSpPr>
                <a:spLocks noChangeArrowheads="1"/>
              </p:cNvSpPr>
              <p:nvPr/>
            </p:nvSpPr>
            <p:spPr bwMode="auto">
              <a:xfrm>
                <a:off x="2586" y="2443"/>
                <a:ext cx="585" cy="3"/>
              </a:xfrm>
              <a:prstGeom prst="rect">
                <a:avLst/>
              </a:prstGeom>
              <a:solidFill>
                <a:srgbClr val="F3FFE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92" name="Rectangle 452"/>
              <p:cNvSpPr>
                <a:spLocks noChangeArrowheads="1"/>
              </p:cNvSpPr>
              <p:nvPr/>
            </p:nvSpPr>
            <p:spPr bwMode="auto">
              <a:xfrm>
                <a:off x="2586" y="2446"/>
                <a:ext cx="585" cy="3"/>
              </a:xfrm>
              <a:prstGeom prst="rect">
                <a:avLst/>
              </a:prstGeom>
              <a:solidFill>
                <a:srgbClr val="F2FF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93" name="Rectangle 453"/>
              <p:cNvSpPr>
                <a:spLocks noChangeArrowheads="1"/>
              </p:cNvSpPr>
              <p:nvPr/>
            </p:nvSpPr>
            <p:spPr bwMode="auto">
              <a:xfrm>
                <a:off x="2586" y="2449"/>
                <a:ext cx="585" cy="4"/>
              </a:xfrm>
              <a:prstGeom prst="rect">
                <a:avLst/>
              </a:prstGeom>
              <a:solidFill>
                <a:srgbClr val="F1FF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94" name="Rectangle 454"/>
              <p:cNvSpPr>
                <a:spLocks noChangeArrowheads="1"/>
              </p:cNvSpPr>
              <p:nvPr/>
            </p:nvSpPr>
            <p:spPr bwMode="auto">
              <a:xfrm>
                <a:off x="2586" y="2453"/>
                <a:ext cx="585" cy="3"/>
              </a:xfrm>
              <a:prstGeom prst="rect">
                <a:avLst/>
              </a:prstGeom>
              <a:solidFill>
                <a:srgbClr val="F0FFE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95" name="Rectangle 455"/>
              <p:cNvSpPr>
                <a:spLocks noChangeArrowheads="1"/>
              </p:cNvSpPr>
              <p:nvPr/>
            </p:nvSpPr>
            <p:spPr bwMode="auto">
              <a:xfrm>
                <a:off x="2586" y="2456"/>
                <a:ext cx="585" cy="4"/>
              </a:xfrm>
              <a:prstGeom prst="rect">
                <a:avLst/>
              </a:prstGeom>
              <a:solidFill>
                <a:srgbClr val="EFFF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96" name="Rectangle 456"/>
              <p:cNvSpPr>
                <a:spLocks noChangeArrowheads="1"/>
              </p:cNvSpPr>
              <p:nvPr/>
            </p:nvSpPr>
            <p:spPr bwMode="auto">
              <a:xfrm>
                <a:off x="2586" y="2460"/>
                <a:ext cx="585" cy="3"/>
              </a:xfrm>
              <a:prstGeom prst="rect">
                <a:avLst/>
              </a:prstGeom>
              <a:solidFill>
                <a:srgbClr val="EEFF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97" name="Rectangle 457"/>
              <p:cNvSpPr>
                <a:spLocks noChangeArrowheads="1"/>
              </p:cNvSpPr>
              <p:nvPr/>
            </p:nvSpPr>
            <p:spPr bwMode="auto">
              <a:xfrm>
                <a:off x="2586" y="2463"/>
                <a:ext cx="585" cy="3"/>
              </a:xfrm>
              <a:prstGeom prst="rect">
                <a:avLst/>
              </a:prstGeom>
              <a:solidFill>
                <a:srgbClr val="EDFF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98" name="Rectangle 458"/>
              <p:cNvSpPr>
                <a:spLocks noChangeArrowheads="1"/>
              </p:cNvSpPr>
              <p:nvPr/>
            </p:nvSpPr>
            <p:spPr bwMode="auto">
              <a:xfrm>
                <a:off x="2586" y="2466"/>
                <a:ext cx="585" cy="4"/>
              </a:xfrm>
              <a:prstGeom prst="rect">
                <a:avLst/>
              </a:prstGeom>
              <a:solidFill>
                <a:srgbClr val="ECFF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99" name="Rectangle 459"/>
              <p:cNvSpPr>
                <a:spLocks noChangeArrowheads="1"/>
              </p:cNvSpPr>
              <p:nvPr/>
            </p:nvSpPr>
            <p:spPr bwMode="auto">
              <a:xfrm>
                <a:off x="2586" y="2470"/>
                <a:ext cx="585" cy="3"/>
              </a:xfrm>
              <a:prstGeom prst="rect">
                <a:avLst/>
              </a:prstGeom>
              <a:solidFill>
                <a:srgbClr val="EBFFD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00" name="Rectangle 460"/>
              <p:cNvSpPr>
                <a:spLocks noChangeArrowheads="1"/>
              </p:cNvSpPr>
              <p:nvPr/>
            </p:nvSpPr>
            <p:spPr bwMode="auto">
              <a:xfrm>
                <a:off x="2586" y="2473"/>
                <a:ext cx="585" cy="4"/>
              </a:xfrm>
              <a:prstGeom prst="rect">
                <a:avLst/>
              </a:prstGeom>
              <a:solidFill>
                <a:srgbClr val="EAFF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01" name="Rectangle 461"/>
              <p:cNvSpPr>
                <a:spLocks noChangeArrowheads="1"/>
              </p:cNvSpPr>
              <p:nvPr/>
            </p:nvSpPr>
            <p:spPr bwMode="auto">
              <a:xfrm>
                <a:off x="2586" y="2477"/>
                <a:ext cx="585" cy="6"/>
              </a:xfrm>
              <a:prstGeom prst="rect">
                <a:avLst/>
              </a:prstGeom>
              <a:solidFill>
                <a:srgbClr val="E9FFD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02" name="Rectangle 462"/>
              <p:cNvSpPr>
                <a:spLocks noChangeArrowheads="1"/>
              </p:cNvSpPr>
              <p:nvPr/>
            </p:nvSpPr>
            <p:spPr bwMode="auto">
              <a:xfrm>
                <a:off x="2586" y="2483"/>
                <a:ext cx="585" cy="4"/>
              </a:xfrm>
              <a:prstGeom prst="rect">
                <a:avLst/>
              </a:prstGeom>
              <a:solidFill>
                <a:srgbClr val="E7FF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03" name="Rectangle 463"/>
              <p:cNvSpPr>
                <a:spLocks noChangeArrowheads="1"/>
              </p:cNvSpPr>
              <p:nvPr/>
            </p:nvSpPr>
            <p:spPr bwMode="auto">
              <a:xfrm>
                <a:off x="2586" y="2487"/>
                <a:ext cx="585" cy="3"/>
              </a:xfrm>
              <a:prstGeom prst="rect">
                <a:avLst/>
              </a:prstGeom>
              <a:solidFill>
                <a:srgbClr val="E6FFC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04" name="Rectangle 464"/>
              <p:cNvSpPr>
                <a:spLocks noChangeArrowheads="1"/>
              </p:cNvSpPr>
              <p:nvPr/>
            </p:nvSpPr>
            <p:spPr bwMode="auto">
              <a:xfrm>
                <a:off x="2586" y="2490"/>
                <a:ext cx="585" cy="4"/>
              </a:xfrm>
              <a:prstGeom prst="rect">
                <a:avLst/>
              </a:prstGeom>
              <a:solidFill>
                <a:srgbClr val="E5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05" name="Rectangle 465"/>
              <p:cNvSpPr>
                <a:spLocks noChangeArrowheads="1"/>
              </p:cNvSpPr>
              <p:nvPr/>
            </p:nvSpPr>
            <p:spPr bwMode="auto">
              <a:xfrm>
                <a:off x="2586" y="2494"/>
                <a:ext cx="585" cy="3"/>
              </a:xfrm>
              <a:prstGeom prst="rect">
                <a:avLst/>
              </a:prstGeom>
              <a:solidFill>
                <a:srgbClr val="E4FFC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06" name="Rectangle 466"/>
              <p:cNvSpPr>
                <a:spLocks noChangeArrowheads="1"/>
              </p:cNvSpPr>
              <p:nvPr/>
            </p:nvSpPr>
            <p:spPr bwMode="auto">
              <a:xfrm>
                <a:off x="2586" y="2497"/>
                <a:ext cx="585" cy="3"/>
              </a:xfrm>
              <a:prstGeom prst="rect">
                <a:avLst/>
              </a:prstGeom>
              <a:solidFill>
                <a:srgbClr val="E3FF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07" name="Rectangle 467"/>
              <p:cNvSpPr>
                <a:spLocks noChangeArrowheads="1"/>
              </p:cNvSpPr>
              <p:nvPr/>
            </p:nvSpPr>
            <p:spPr bwMode="auto">
              <a:xfrm>
                <a:off x="2586" y="2500"/>
                <a:ext cx="585" cy="4"/>
              </a:xfrm>
              <a:prstGeom prst="rect">
                <a:avLst/>
              </a:prstGeom>
              <a:solidFill>
                <a:srgbClr val="E2FFC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08" name="Rectangle 468"/>
              <p:cNvSpPr>
                <a:spLocks noChangeArrowheads="1"/>
              </p:cNvSpPr>
              <p:nvPr/>
            </p:nvSpPr>
            <p:spPr bwMode="auto">
              <a:xfrm>
                <a:off x="2586" y="2504"/>
                <a:ext cx="585" cy="3"/>
              </a:xfrm>
              <a:prstGeom prst="rect">
                <a:avLst/>
              </a:prstGeom>
              <a:solidFill>
                <a:srgbClr val="E1FFC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09" name="Rectangle 469"/>
              <p:cNvSpPr>
                <a:spLocks noChangeArrowheads="1"/>
              </p:cNvSpPr>
              <p:nvPr/>
            </p:nvSpPr>
            <p:spPr bwMode="auto">
              <a:xfrm>
                <a:off x="2586" y="2507"/>
                <a:ext cx="585" cy="4"/>
              </a:xfrm>
              <a:prstGeom prst="rect">
                <a:avLst/>
              </a:prstGeom>
              <a:solidFill>
                <a:srgbClr val="E0FFC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10" name="Rectangle 470"/>
              <p:cNvSpPr>
                <a:spLocks noChangeArrowheads="1"/>
              </p:cNvSpPr>
              <p:nvPr/>
            </p:nvSpPr>
            <p:spPr bwMode="auto">
              <a:xfrm>
                <a:off x="2586" y="2511"/>
                <a:ext cx="585" cy="3"/>
              </a:xfrm>
              <a:prstGeom prst="rect">
                <a:avLst/>
              </a:prstGeom>
              <a:solidFill>
                <a:srgbClr val="DFFF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11" name="Rectangle 471"/>
              <p:cNvSpPr>
                <a:spLocks noChangeArrowheads="1"/>
              </p:cNvSpPr>
              <p:nvPr/>
            </p:nvSpPr>
            <p:spPr bwMode="auto">
              <a:xfrm>
                <a:off x="2586" y="2514"/>
                <a:ext cx="585" cy="3"/>
              </a:xfrm>
              <a:prstGeom prst="rect">
                <a:avLst/>
              </a:prstGeom>
              <a:solidFill>
                <a:srgbClr val="DEFF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12" name="Rectangle 472"/>
              <p:cNvSpPr>
                <a:spLocks noChangeArrowheads="1"/>
              </p:cNvSpPr>
              <p:nvPr/>
            </p:nvSpPr>
            <p:spPr bwMode="auto">
              <a:xfrm>
                <a:off x="2586" y="2517"/>
                <a:ext cx="585" cy="4"/>
              </a:xfrm>
              <a:prstGeom prst="rect">
                <a:avLst/>
              </a:prstGeom>
              <a:solidFill>
                <a:srgbClr val="DDFF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13" name="Rectangle 473"/>
              <p:cNvSpPr>
                <a:spLocks noChangeArrowheads="1"/>
              </p:cNvSpPr>
              <p:nvPr/>
            </p:nvSpPr>
            <p:spPr bwMode="auto">
              <a:xfrm>
                <a:off x="2586" y="2521"/>
                <a:ext cx="585" cy="3"/>
              </a:xfrm>
              <a:prstGeom prst="rect">
                <a:avLst/>
              </a:prstGeom>
              <a:solidFill>
                <a:srgbClr val="DCFFB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14" name="Rectangle 474"/>
              <p:cNvSpPr>
                <a:spLocks noChangeArrowheads="1"/>
              </p:cNvSpPr>
              <p:nvPr/>
            </p:nvSpPr>
            <p:spPr bwMode="auto">
              <a:xfrm>
                <a:off x="2586" y="2524"/>
                <a:ext cx="585" cy="4"/>
              </a:xfrm>
              <a:prstGeom prst="rect">
                <a:avLst/>
              </a:prstGeom>
              <a:solidFill>
                <a:srgbClr val="DCFFB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15" name="Rectangle 475"/>
              <p:cNvSpPr>
                <a:spLocks noChangeArrowheads="1"/>
              </p:cNvSpPr>
              <p:nvPr/>
            </p:nvSpPr>
            <p:spPr bwMode="auto">
              <a:xfrm>
                <a:off x="2586" y="2528"/>
                <a:ext cx="585" cy="3"/>
              </a:xfrm>
              <a:prstGeom prst="rect">
                <a:avLst/>
              </a:prstGeom>
              <a:solidFill>
                <a:srgbClr val="DBFFB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16" name="Rectangle 476"/>
              <p:cNvSpPr>
                <a:spLocks noChangeArrowheads="1"/>
              </p:cNvSpPr>
              <p:nvPr/>
            </p:nvSpPr>
            <p:spPr bwMode="auto">
              <a:xfrm>
                <a:off x="2586" y="2531"/>
                <a:ext cx="585" cy="3"/>
              </a:xfrm>
              <a:prstGeom prst="rect">
                <a:avLst/>
              </a:prstGeom>
              <a:solidFill>
                <a:srgbClr val="DAFFB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17" name="Rectangle 477"/>
              <p:cNvSpPr>
                <a:spLocks noChangeArrowheads="1"/>
              </p:cNvSpPr>
              <p:nvPr/>
            </p:nvSpPr>
            <p:spPr bwMode="auto">
              <a:xfrm>
                <a:off x="2586" y="2534"/>
                <a:ext cx="585" cy="4"/>
              </a:xfrm>
              <a:prstGeom prst="rect">
                <a:avLst/>
              </a:prstGeom>
              <a:solidFill>
                <a:srgbClr val="D9FFB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18" name="Rectangle 478"/>
              <p:cNvSpPr>
                <a:spLocks noChangeArrowheads="1"/>
              </p:cNvSpPr>
              <p:nvPr/>
            </p:nvSpPr>
            <p:spPr bwMode="auto">
              <a:xfrm>
                <a:off x="2586" y="2538"/>
                <a:ext cx="585" cy="3"/>
              </a:xfrm>
              <a:prstGeom prst="rect">
                <a:avLst/>
              </a:prstGeom>
              <a:solidFill>
                <a:srgbClr val="D8FFB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19" name="Rectangle 479"/>
              <p:cNvSpPr>
                <a:spLocks noChangeArrowheads="1"/>
              </p:cNvSpPr>
              <p:nvPr/>
            </p:nvSpPr>
            <p:spPr bwMode="auto">
              <a:xfrm>
                <a:off x="2586" y="2541"/>
                <a:ext cx="585" cy="4"/>
              </a:xfrm>
              <a:prstGeom prst="rect">
                <a:avLst/>
              </a:prstGeom>
              <a:solidFill>
                <a:srgbClr val="D7FFA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20" name="Rectangle 480"/>
              <p:cNvSpPr>
                <a:spLocks noChangeArrowheads="1"/>
              </p:cNvSpPr>
              <p:nvPr/>
            </p:nvSpPr>
            <p:spPr bwMode="auto">
              <a:xfrm>
                <a:off x="2586" y="2545"/>
                <a:ext cx="585" cy="3"/>
              </a:xfrm>
              <a:prstGeom prst="rect">
                <a:avLst/>
              </a:prstGeom>
              <a:solidFill>
                <a:srgbClr val="D6FFA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21" name="Rectangle 481"/>
              <p:cNvSpPr>
                <a:spLocks noChangeArrowheads="1"/>
              </p:cNvSpPr>
              <p:nvPr/>
            </p:nvSpPr>
            <p:spPr bwMode="auto">
              <a:xfrm>
                <a:off x="2586" y="2548"/>
                <a:ext cx="585" cy="3"/>
              </a:xfrm>
              <a:prstGeom prst="rect">
                <a:avLst/>
              </a:prstGeom>
              <a:solidFill>
                <a:srgbClr val="D5FF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22" name="Rectangle 482"/>
              <p:cNvSpPr>
                <a:spLocks noChangeArrowheads="1"/>
              </p:cNvSpPr>
              <p:nvPr/>
            </p:nvSpPr>
            <p:spPr bwMode="auto">
              <a:xfrm>
                <a:off x="2586" y="2551"/>
                <a:ext cx="585" cy="4"/>
              </a:xfrm>
              <a:prstGeom prst="rect">
                <a:avLst/>
              </a:prstGeom>
              <a:solidFill>
                <a:srgbClr val="D4FFA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23" name="Rectangle 483"/>
              <p:cNvSpPr>
                <a:spLocks noChangeArrowheads="1"/>
              </p:cNvSpPr>
              <p:nvPr/>
            </p:nvSpPr>
            <p:spPr bwMode="auto">
              <a:xfrm>
                <a:off x="2586" y="2555"/>
                <a:ext cx="585" cy="3"/>
              </a:xfrm>
              <a:prstGeom prst="rect">
                <a:avLst/>
              </a:prstGeom>
              <a:solidFill>
                <a:srgbClr val="D3FFA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24" name="Rectangle 484"/>
              <p:cNvSpPr>
                <a:spLocks noChangeArrowheads="1"/>
              </p:cNvSpPr>
              <p:nvPr/>
            </p:nvSpPr>
            <p:spPr bwMode="auto">
              <a:xfrm>
                <a:off x="2586" y="2558"/>
                <a:ext cx="585" cy="4"/>
              </a:xfrm>
              <a:prstGeom prst="rect">
                <a:avLst/>
              </a:prstGeom>
              <a:solidFill>
                <a:srgbClr val="D2FFA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25" name="Rectangle 485"/>
              <p:cNvSpPr>
                <a:spLocks noChangeArrowheads="1"/>
              </p:cNvSpPr>
              <p:nvPr/>
            </p:nvSpPr>
            <p:spPr bwMode="auto">
              <a:xfrm>
                <a:off x="2586" y="2562"/>
                <a:ext cx="585" cy="3"/>
              </a:xfrm>
              <a:prstGeom prst="rect">
                <a:avLst/>
              </a:prstGeom>
              <a:solidFill>
                <a:srgbClr val="D1FFA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26" name="Rectangle 486"/>
              <p:cNvSpPr>
                <a:spLocks noChangeArrowheads="1"/>
              </p:cNvSpPr>
              <p:nvPr/>
            </p:nvSpPr>
            <p:spPr bwMode="auto">
              <a:xfrm>
                <a:off x="2586" y="2565"/>
                <a:ext cx="585" cy="3"/>
              </a:xfrm>
              <a:prstGeom prst="rect">
                <a:avLst/>
              </a:prstGeom>
              <a:solidFill>
                <a:srgbClr val="D0FF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27" name="Rectangle 487"/>
              <p:cNvSpPr>
                <a:spLocks noChangeArrowheads="1"/>
              </p:cNvSpPr>
              <p:nvPr/>
            </p:nvSpPr>
            <p:spPr bwMode="auto">
              <a:xfrm>
                <a:off x="2586" y="2568"/>
                <a:ext cx="585" cy="7"/>
              </a:xfrm>
              <a:prstGeom prst="rect">
                <a:avLst/>
              </a:prstGeom>
              <a:solidFill>
                <a:srgbClr val="CFFF9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28" name="Rectangle 488"/>
              <p:cNvSpPr>
                <a:spLocks noChangeArrowheads="1"/>
              </p:cNvSpPr>
              <p:nvPr/>
            </p:nvSpPr>
            <p:spPr bwMode="auto">
              <a:xfrm>
                <a:off x="2586" y="2575"/>
                <a:ext cx="585" cy="4"/>
              </a:xfrm>
              <a:prstGeom prst="rect">
                <a:avLst/>
              </a:prstGeom>
              <a:solidFill>
                <a:srgbClr val="CDFF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29" name="Rectangle 489"/>
              <p:cNvSpPr>
                <a:spLocks noChangeArrowheads="1"/>
              </p:cNvSpPr>
              <p:nvPr/>
            </p:nvSpPr>
            <p:spPr bwMode="auto">
              <a:xfrm>
                <a:off x="2586" y="2579"/>
                <a:ext cx="585" cy="3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30" name="Rectangle 490"/>
              <p:cNvSpPr>
                <a:spLocks noChangeArrowheads="1"/>
              </p:cNvSpPr>
              <p:nvPr/>
            </p:nvSpPr>
            <p:spPr bwMode="auto">
              <a:xfrm>
                <a:off x="2586" y="2582"/>
                <a:ext cx="585" cy="3"/>
              </a:xfrm>
              <a:prstGeom prst="rect">
                <a:avLst/>
              </a:prstGeom>
              <a:solidFill>
                <a:srgbClr val="CBFF9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31" name="Rectangle 491"/>
              <p:cNvSpPr>
                <a:spLocks noChangeArrowheads="1"/>
              </p:cNvSpPr>
              <p:nvPr/>
            </p:nvSpPr>
            <p:spPr bwMode="auto">
              <a:xfrm>
                <a:off x="2586" y="2585"/>
                <a:ext cx="585" cy="4"/>
              </a:xfrm>
              <a:prstGeom prst="rect">
                <a:avLst/>
              </a:prstGeom>
              <a:solidFill>
                <a:srgbClr val="CAFF9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32" name="Rectangle 492"/>
              <p:cNvSpPr>
                <a:spLocks noChangeArrowheads="1"/>
              </p:cNvSpPr>
              <p:nvPr/>
            </p:nvSpPr>
            <p:spPr bwMode="auto">
              <a:xfrm>
                <a:off x="2586" y="2589"/>
                <a:ext cx="585" cy="3"/>
              </a:xfrm>
              <a:prstGeom prst="rect">
                <a:avLst/>
              </a:prstGeom>
              <a:solidFill>
                <a:srgbClr val="C9FF9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33" name="Rectangle 493"/>
              <p:cNvSpPr>
                <a:spLocks noChangeArrowheads="1"/>
              </p:cNvSpPr>
              <p:nvPr/>
            </p:nvSpPr>
            <p:spPr bwMode="auto">
              <a:xfrm>
                <a:off x="2586" y="2592"/>
                <a:ext cx="585" cy="4"/>
              </a:xfrm>
              <a:prstGeom prst="rect">
                <a:avLst/>
              </a:prstGeom>
              <a:solidFill>
                <a:srgbClr val="C8FF9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34" name="Rectangle 494"/>
              <p:cNvSpPr>
                <a:spLocks noChangeArrowheads="1"/>
              </p:cNvSpPr>
              <p:nvPr/>
            </p:nvSpPr>
            <p:spPr bwMode="auto">
              <a:xfrm>
                <a:off x="2586" y="2596"/>
                <a:ext cx="585" cy="3"/>
              </a:xfrm>
              <a:prstGeom prst="rect">
                <a:avLst/>
              </a:prstGeom>
              <a:solidFill>
                <a:srgbClr val="C7FF8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35" name="Rectangle 495"/>
              <p:cNvSpPr>
                <a:spLocks noChangeArrowheads="1"/>
              </p:cNvSpPr>
              <p:nvPr/>
            </p:nvSpPr>
            <p:spPr bwMode="auto">
              <a:xfrm>
                <a:off x="2586" y="2599"/>
                <a:ext cx="585" cy="3"/>
              </a:xfrm>
              <a:prstGeom prst="rect">
                <a:avLst/>
              </a:prstGeom>
              <a:solidFill>
                <a:srgbClr val="C6FF8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36" name="Rectangle 496"/>
              <p:cNvSpPr>
                <a:spLocks noChangeArrowheads="1"/>
              </p:cNvSpPr>
              <p:nvPr/>
            </p:nvSpPr>
            <p:spPr bwMode="auto">
              <a:xfrm>
                <a:off x="2586" y="2602"/>
                <a:ext cx="585" cy="4"/>
              </a:xfrm>
              <a:prstGeom prst="rect">
                <a:avLst/>
              </a:prstGeom>
              <a:solidFill>
                <a:srgbClr val="C5FF8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37" name="Rectangle 497"/>
              <p:cNvSpPr>
                <a:spLocks noChangeArrowheads="1"/>
              </p:cNvSpPr>
              <p:nvPr/>
            </p:nvSpPr>
            <p:spPr bwMode="auto">
              <a:xfrm>
                <a:off x="2586" y="2606"/>
                <a:ext cx="585" cy="3"/>
              </a:xfrm>
              <a:prstGeom prst="rect">
                <a:avLst/>
              </a:prstGeom>
              <a:solidFill>
                <a:srgbClr val="C4FF8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38" name="Rectangle 498"/>
              <p:cNvSpPr>
                <a:spLocks noChangeArrowheads="1"/>
              </p:cNvSpPr>
              <p:nvPr/>
            </p:nvSpPr>
            <p:spPr bwMode="auto">
              <a:xfrm>
                <a:off x="2586" y="2609"/>
                <a:ext cx="585" cy="7"/>
              </a:xfrm>
              <a:prstGeom prst="rect">
                <a:avLst/>
              </a:prstGeom>
              <a:solidFill>
                <a:srgbClr val="C3FF8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39" name="Rectangle 499"/>
              <p:cNvSpPr>
                <a:spLocks noChangeArrowheads="1"/>
              </p:cNvSpPr>
              <p:nvPr/>
            </p:nvSpPr>
            <p:spPr bwMode="auto">
              <a:xfrm>
                <a:off x="2586" y="2616"/>
                <a:ext cx="585" cy="3"/>
              </a:xfrm>
              <a:prstGeom prst="rect">
                <a:avLst/>
              </a:prstGeom>
              <a:solidFill>
                <a:srgbClr val="C2FF8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40" name="Rectangle 500"/>
              <p:cNvSpPr>
                <a:spLocks noChangeArrowheads="1"/>
              </p:cNvSpPr>
              <p:nvPr/>
            </p:nvSpPr>
            <p:spPr bwMode="auto">
              <a:xfrm>
                <a:off x="2586" y="2619"/>
                <a:ext cx="585" cy="4"/>
              </a:xfrm>
              <a:prstGeom prst="rect">
                <a:avLst/>
              </a:prstGeom>
              <a:solidFill>
                <a:srgbClr val="C1FF8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41" name="Rectangle 501"/>
              <p:cNvSpPr>
                <a:spLocks noChangeArrowheads="1"/>
              </p:cNvSpPr>
              <p:nvPr/>
            </p:nvSpPr>
            <p:spPr bwMode="auto">
              <a:xfrm>
                <a:off x="2586" y="2623"/>
                <a:ext cx="585" cy="3"/>
              </a:xfrm>
              <a:prstGeom prst="rect">
                <a:avLst/>
              </a:prstGeom>
              <a:solidFill>
                <a:srgbClr val="C0FF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42" name="Rectangle 502"/>
              <p:cNvSpPr>
                <a:spLocks noChangeArrowheads="1"/>
              </p:cNvSpPr>
              <p:nvPr/>
            </p:nvSpPr>
            <p:spPr bwMode="auto">
              <a:xfrm>
                <a:off x="2586" y="2626"/>
                <a:ext cx="585" cy="3"/>
              </a:xfrm>
              <a:prstGeom prst="rect">
                <a:avLst/>
              </a:prstGeom>
              <a:solidFill>
                <a:srgbClr val="BFFF7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43" name="Rectangle 503"/>
              <p:cNvSpPr>
                <a:spLocks noChangeArrowheads="1"/>
              </p:cNvSpPr>
              <p:nvPr/>
            </p:nvSpPr>
            <p:spPr bwMode="auto">
              <a:xfrm>
                <a:off x="2586" y="2629"/>
                <a:ext cx="585" cy="4"/>
              </a:xfrm>
              <a:prstGeom prst="rect">
                <a:avLst/>
              </a:prstGeom>
              <a:solidFill>
                <a:srgbClr val="BEFF7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44" name="Rectangle 504"/>
              <p:cNvSpPr>
                <a:spLocks noChangeArrowheads="1"/>
              </p:cNvSpPr>
              <p:nvPr/>
            </p:nvSpPr>
            <p:spPr bwMode="auto">
              <a:xfrm>
                <a:off x="2586" y="2633"/>
                <a:ext cx="585" cy="3"/>
              </a:xfrm>
              <a:prstGeom prst="rect">
                <a:avLst/>
              </a:prstGeom>
              <a:solidFill>
                <a:srgbClr val="BDFF7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45" name="Rectangle 505"/>
              <p:cNvSpPr>
                <a:spLocks noChangeArrowheads="1"/>
              </p:cNvSpPr>
              <p:nvPr/>
            </p:nvSpPr>
            <p:spPr bwMode="auto">
              <a:xfrm>
                <a:off x="2586" y="2636"/>
                <a:ext cx="585" cy="4"/>
              </a:xfrm>
              <a:prstGeom prst="rect">
                <a:avLst/>
              </a:prstGeom>
              <a:solidFill>
                <a:srgbClr val="BCFF7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46" name="Rectangle 506"/>
              <p:cNvSpPr>
                <a:spLocks noChangeArrowheads="1"/>
              </p:cNvSpPr>
              <p:nvPr/>
            </p:nvSpPr>
            <p:spPr bwMode="auto">
              <a:xfrm>
                <a:off x="2586" y="2640"/>
                <a:ext cx="585" cy="3"/>
              </a:xfrm>
              <a:prstGeom prst="rect">
                <a:avLst/>
              </a:prstGeom>
              <a:solidFill>
                <a:srgbClr val="BBFF7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47" name="Rectangle 507"/>
              <p:cNvSpPr>
                <a:spLocks noChangeArrowheads="1"/>
              </p:cNvSpPr>
              <p:nvPr/>
            </p:nvSpPr>
            <p:spPr bwMode="auto">
              <a:xfrm>
                <a:off x="2586" y="2643"/>
                <a:ext cx="585" cy="3"/>
              </a:xfrm>
              <a:prstGeom prst="rect">
                <a:avLst/>
              </a:prstGeom>
              <a:solidFill>
                <a:srgbClr val="BAFF7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48" name="Rectangle 508"/>
              <p:cNvSpPr>
                <a:spLocks noChangeArrowheads="1"/>
              </p:cNvSpPr>
              <p:nvPr/>
            </p:nvSpPr>
            <p:spPr bwMode="auto">
              <a:xfrm>
                <a:off x="2586" y="2646"/>
                <a:ext cx="585" cy="4"/>
              </a:xfrm>
              <a:prstGeom prst="rect">
                <a:avLst/>
              </a:prstGeom>
              <a:solidFill>
                <a:srgbClr val="B9FF7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49" name="Rectangle 509"/>
              <p:cNvSpPr>
                <a:spLocks noChangeArrowheads="1"/>
              </p:cNvSpPr>
              <p:nvPr/>
            </p:nvSpPr>
            <p:spPr bwMode="auto">
              <a:xfrm>
                <a:off x="2586" y="2650"/>
                <a:ext cx="585" cy="3"/>
              </a:xfrm>
              <a:prstGeom prst="rect">
                <a:avLst/>
              </a:prstGeom>
              <a:solidFill>
                <a:srgbClr val="B8FF7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50" name="Rectangle 510"/>
              <p:cNvSpPr>
                <a:spLocks noChangeArrowheads="1"/>
              </p:cNvSpPr>
              <p:nvPr/>
            </p:nvSpPr>
            <p:spPr bwMode="auto">
              <a:xfrm>
                <a:off x="2586" y="2653"/>
                <a:ext cx="585" cy="4"/>
              </a:xfrm>
              <a:prstGeom prst="rect">
                <a:avLst/>
              </a:prstGeom>
              <a:solidFill>
                <a:srgbClr val="B7FF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51" name="Rectangle 511"/>
              <p:cNvSpPr>
                <a:spLocks noChangeArrowheads="1"/>
              </p:cNvSpPr>
              <p:nvPr/>
            </p:nvSpPr>
            <p:spPr bwMode="auto">
              <a:xfrm>
                <a:off x="2586" y="2657"/>
                <a:ext cx="585" cy="6"/>
              </a:xfrm>
              <a:prstGeom prst="rect">
                <a:avLst/>
              </a:prstGeom>
              <a:solidFill>
                <a:srgbClr val="B6FF6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52" name="Rectangle 512"/>
              <p:cNvSpPr>
                <a:spLocks noChangeArrowheads="1"/>
              </p:cNvSpPr>
              <p:nvPr/>
            </p:nvSpPr>
            <p:spPr bwMode="auto">
              <a:xfrm>
                <a:off x="2586" y="2663"/>
                <a:ext cx="585" cy="4"/>
              </a:xfrm>
              <a:prstGeom prst="rect">
                <a:avLst/>
              </a:prstGeom>
              <a:solidFill>
                <a:srgbClr val="B4FF6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53" name="Rectangle 513"/>
              <p:cNvSpPr>
                <a:spLocks noChangeArrowheads="1"/>
              </p:cNvSpPr>
              <p:nvPr/>
            </p:nvSpPr>
            <p:spPr bwMode="auto">
              <a:xfrm>
                <a:off x="2586" y="2667"/>
                <a:ext cx="585" cy="3"/>
              </a:xfrm>
              <a:prstGeom prst="rect">
                <a:avLst/>
              </a:prstGeom>
              <a:solidFill>
                <a:srgbClr val="B3FF6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54" name="Rectangle 514"/>
              <p:cNvSpPr>
                <a:spLocks noChangeArrowheads="1"/>
              </p:cNvSpPr>
              <p:nvPr/>
            </p:nvSpPr>
            <p:spPr bwMode="auto">
              <a:xfrm>
                <a:off x="2586" y="2670"/>
                <a:ext cx="585" cy="4"/>
              </a:xfrm>
              <a:prstGeom prst="rect">
                <a:avLst/>
              </a:prstGeom>
              <a:solidFill>
                <a:srgbClr val="B2FF6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55" name="Rectangle 515"/>
              <p:cNvSpPr>
                <a:spLocks noChangeArrowheads="1"/>
              </p:cNvSpPr>
              <p:nvPr/>
            </p:nvSpPr>
            <p:spPr bwMode="auto">
              <a:xfrm>
                <a:off x="2586" y="2674"/>
                <a:ext cx="585" cy="3"/>
              </a:xfrm>
              <a:prstGeom prst="rect">
                <a:avLst/>
              </a:prstGeom>
              <a:solidFill>
                <a:srgbClr val="B1FF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56" name="Rectangle 516"/>
              <p:cNvSpPr>
                <a:spLocks noChangeArrowheads="1"/>
              </p:cNvSpPr>
              <p:nvPr/>
            </p:nvSpPr>
            <p:spPr bwMode="auto">
              <a:xfrm>
                <a:off x="2586" y="2677"/>
                <a:ext cx="585" cy="3"/>
              </a:xfrm>
              <a:prstGeom prst="rect">
                <a:avLst/>
              </a:prstGeom>
              <a:solidFill>
                <a:srgbClr val="B0FF6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57" name="Rectangle 517"/>
              <p:cNvSpPr>
                <a:spLocks noChangeArrowheads="1"/>
              </p:cNvSpPr>
              <p:nvPr/>
            </p:nvSpPr>
            <p:spPr bwMode="auto">
              <a:xfrm>
                <a:off x="2586" y="2680"/>
                <a:ext cx="585" cy="4"/>
              </a:xfrm>
              <a:prstGeom prst="rect">
                <a:avLst/>
              </a:prstGeom>
              <a:solidFill>
                <a:srgbClr val="AFFF5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58" name="Rectangle 518"/>
              <p:cNvSpPr>
                <a:spLocks noChangeArrowheads="1"/>
              </p:cNvSpPr>
              <p:nvPr/>
            </p:nvSpPr>
            <p:spPr bwMode="auto">
              <a:xfrm>
                <a:off x="2586" y="2684"/>
                <a:ext cx="585" cy="3"/>
              </a:xfrm>
              <a:prstGeom prst="rect">
                <a:avLst/>
              </a:prstGeom>
              <a:solidFill>
                <a:srgbClr val="AEFF5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59" name="Rectangle 519"/>
              <p:cNvSpPr>
                <a:spLocks noChangeArrowheads="1"/>
              </p:cNvSpPr>
              <p:nvPr/>
            </p:nvSpPr>
            <p:spPr bwMode="auto">
              <a:xfrm>
                <a:off x="2586" y="2687"/>
                <a:ext cx="585" cy="4"/>
              </a:xfrm>
              <a:prstGeom prst="rect">
                <a:avLst/>
              </a:prstGeom>
              <a:solidFill>
                <a:srgbClr val="ADFF5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60" name="Rectangle 520"/>
              <p:cNvSpPr>
                <a:spLocks noChangeArrowheads="1"/>
              </p:cNvSpPr>
              <p:nvPr/>
            </p:nvSpPr>
            <p:spPr bwMode="auto">
              <a:xfrm>
                <a:off x="2586" y="2691"/>
                <a:ext cx="585" cy="3"/>
              </a:xfrm>
              <a:prstGeom prst="rect">
                <a:avLst/>
              </a:prstGeom>
              <a:solidFill>
                <a:srgbClr val="ACFF5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61" name="Rectangle 521"/>
              <p:cNvSpPr>
                <a:spLocks noChangeArrowheads="1"/>
              </p:cNvSpPr>
              <p:nvPr/>
            </p:nvSpPr>
            <p:spPr bwMode="auto">
              <a:xfrm>
                <a:off x="2586" y="2694"/>
                <a:ext cx="585" cy="3"/>
              </a:xfrm>
              <a:prstGeom prst="rect">
                <a:avLst/>
              </a:prstGeom>
              <a:solidFill>
                <a:srgbClr val="ABFF5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62" name="Rectangle 522"/>
              <p:cNvSpPr>
                <a:spLocks noChangeArrowheads="1"/>
              </p:cNvSpPr>
              <p:nvPr/>
            </p:nvSpPr>
            <p:spPr bwMode="auto">
              <a:xfrm>
                <a:off x="2586" y="2697"/>
                <a:ext cx="585" cy="4"/>
              </a:xfrm>
              <a:prstGeom prst="rect">
                <a:avLst/>
              </a:prstGeom>
              <a:solidFill>
                <a:srgbClr val="AAFF5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63" name="Rectangle 523"/>
              <p:cNvSpPr>
                <a:spLocks noChangeArrowheads="1"/>
              </p:cNvSpPr>
              <p:nvPr/>
            </p:nvSpPr>
            <p:spPr bwMode="auto">
              <a:xfrm>
                <a:off x="2586" y="2701"/>
                <a:ext cx="585" cy="3"/>
              </a:xfrm>
              <a:prstGeom prst="rect">
                <a:avLst/>
              </a:prstGeom>
              <a:solidFill>
                <a:srgbClr val="A9FF5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64" name="Rectangle 524"/>
              <p:cNvSpPr>
                <a:spLocks noChangeArrowheads="1"/>
              </p:cNvSpPr>
              <p:nvPr/>
            </p:nvSpPr>
            <p:spPr bwMode="auto">
              <a:xfrm>
                <a:off x="2586" y="2704"/>
                <a:ext cx="585" cy="4"/>
              </a:xfrm>
              <a:prstGeom prst="rect">
                <a:avLst/>
              </a:prstGeom>
              <a:solidFill>
                <a:srgbClr val="A8FF5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65" name="Rectangle 525"/>
              <p:cNvSpPr>
                <a:spLocks noChangeArrowheads="1"/>
              </p:cNvSpPr>
              <p:nvPr/>
            </p:nvSpPr>
            <p:spPr bwMode="auto">
              <a:xfrm>
                <a:off x="2586" y="2708"/>
                <a:ext cx="585" cy="3"/>
              </a:xfrm>
              <a:prstGeom prst="rect">
                <a:avLst/>
              </a:prstGeom>
              <a:solidFill>
                <a:srgbClr val="A8FF4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66" name="Rectangle 526"/>
              <p:cNvSpPr>
                <a:spLocks noChangeArrowheads="1"/>
              </p:cNvSpPr>
              <p:nvPr/>
            </p:nvSpPr>
            <p:spPr bwMode="auto">
              <a:xfrm>
                <a:off x="2586" y="2711"/>
                <a:ext cx="585" cy="3"/>
              </a:xfrm>
              <a:prstGeom prst="rect">
                <a:avLst/>
              </a:prstGeom>
              <a:solidFill>
                <a:srgbClr val="A7FF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67" name="Rectangle 527"/>
              <p:cNvSpPr>
                <a:spLocks noChangeArrowheads="1"/>
              </p:cNvSpPr>
              <p:nvPr/>
            </p:nvSpPr>
            <p:spPr bwMode="auto">
              <a:xfrm>
                <a:off x="2586" y="2714"/>
                <a:ext cx="585" cy="4"/>
              </a:xfrm>
              <a:prstGeom prst="rect">
                <a:avLst/>
              </a:prstGeom>
              <a:solidFill>
                <a:srgbClr val="A6FF4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68" name="Rectangle 528"/>
              <p:cNvSpPr>
                <a:spLocks noChangeArrowheads="1"/>
              </p:cNvSpPr>
              <p:nvPr/>
            </p:nvSpPr>
            <p:spPr bwMode="auto">
              <a:xfrm>
                <a:off x="2586" y="2718"/>
                <a:ext cx="585" cy="3"/>
              </a:xfrm>
              <a:prstGeom prst="rect">
                <a:avLst/>
              </a:prstGeom>
              <a:solidFill>
                <a:srgbClr val="A5FF4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69" name="Rectangle 529"/>
              <p:cNvSpPr>
                <a:spLocks noChangeArrowheads="1"/>
              </p:cNvSpPr>
              <p:nvPr/>
            </p:nvSpPr>
            <p:spPr bwMode="auto">
              <a:xfrm>
                <a:off x="2586" y="2721"/>
                <a:ext cx="585" cy="4"/>
              </a:xfrm>
              <a:prstGeom prst="rect">
                <a:avLst/>
              </a:prstGeom>
              <a:solidFill>
                <a:srgbClr val="A4FF4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70" name="Rectangle 530"/>
              <p:cNvSpPr>
                <a:spLocks noChangeArrowheads="1"/>
              </p:cNvSpPr>
              <p:nvPr/>
            </p:nvSpPr>
            <p:spPr bwMode="auto">
              <a:xfrm>
                <a:off x="2586" y="2725"/>
                <a:ext cx="585" cy="3"/>
              </a:xfrm>
              <a:prstGeom prst="rect">
                <a:avLst/>
              </a:prstGeom>
              <a:solidFill>
                <a:srgbClr val="A3FF4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71" name="Rectangle 531"/>
              <p:cNvSpPr>
                <a:spLocks noChangeArrowheads="1"/>
              </p:cNvSpPr>
              <p:nvPr/>
            </p:nvSpPr>
            <p:spPr bwMode="auto">
              <a:xfrm>
                <a:off x="2586" y="2728"/>
                <a:ext cx="585" cy="3"/>
              </a:xfrm>
              <a:prstGeom prst="rect">
                <a:avLst/>
              </a:prstGeom>
              <a:solidFill>
                <a:srgbClr val="A2FF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72" name="Rectangle 532"/>
              <p:cNvSpPr>
                <a:spLocks noChangeArrowheads="1"/>
              </p:cNvSpPr>
              <p:nvPr/>
            </p:nvSpPr>
            <p:spPr bwMode="auto">
              <a:xfrm>
                <a:off x="2586" y="2731"/>
                <a:ext cx="585" cy="4"/>
              </a:xfrm>
              <a:prstGeom prst="rect">
                <a:avLst/>
              </a:prstGeom>
              <a:solidFill>
                <a:srgbClr val="A1FF4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73" name="Rectangle 533"/>
              <p:cNvSpPr>
                <a:spLocks noChangeArrowheads="1"/>
              </p:cNvSpPr>
              <p:nvPr/>
            </p:nvSpPr>
            <p:spPr bwMode="auto">
              <a:xfrm>
                <a:off x="2586" y="2735"/>
                <a:ext cx="585" cy="3"/>
              </a:xfrm>
              <a:prstGeom prst="rect">
                <a:avLst/>
              </a:prstGeom>
              <a:solidFill>
                <a:srgbClr val="A0FF3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74" name="Rectangle 534"/>
              <p:cNvSpPr>
                <a:spLocks noChangeArrowheads="1"/>
              </p:cNvSpPr>
              <p:nvPr/>
            </p:nvSpPr>
            <p:spPr bwMode="auto">
              <a:xfrm>
                <a:off x="2586" y="2738"/>
                <a:ext cx="585" cy="4"/>
              </a:xfrm>
              <a:prstGeom prst="rect">
                <a:avLst/>
              </a:prstGeom>
              <a:solidFill>
                <a:srgbClr val="9FFF3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75" name="Rectangle 535"/>
              <p:cNvSpPr>
                <a:spLocks noChangeArrowheads="1"/>
              </p:cNvSpPr>
              <p:nvPr/>
            </p:nvSpPr>
            <p:spPr bwMode="auto">
              <a:xfrm>
                <a:off x="2586" y="2742"/>
                <a:ext cx="585" cy="3"/>
              </a:xfrm>
              <a:prstGeom prst="rect">
                <a:avLst/>
              </a:prstGeom>
              <a:solidFill>
                <a:srgbClr val="9EFF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76" name="Rectangle 536"/>
              <p:cNvSpPr>
                <a:spLocks noChangeArrowheads="1"/>
              </p:cNvSpPr>
              <p:nvPr/>
            </p:nvSpPr>
            <p:spPr bwMode="auto">
              <a:xfrm>
                <a:off x="2586" y="2745"/>
                <a:ext cx="585" cy="3"/>
              </a:xfrm>
              <a:prstGeom prst="rect">
                <a:avLst/>
              </a:prstGeom>
              <a:solidFill>
                <a:srgbClr val="9DFF3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77" name="Rectangle 537"/>
              <p:cNvSpPr>
                <a:spLocks noChangeArrowheads="1"/>
              </p:cNvSpPr>
              <p:nvPr/>
            </p:nvSpPr>
            <p:spPr bwMode="auto">
              <a:xfrm>
                <a:off x="2586" y="2748"/>
                <a:ext cx="585" cy="7"/>
              </a:xfrm>
              <a:prstGeom prst="rect">
                <a:avLst/>
              </a:prstGeom>
              <a:solidFill>
                <a:srgbClr val="9CFF3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78" name="Rectangle 538"/>
              <p:cNvSpPr>
                <a:spLocks noChangeArrowheads="1"/>
              </p:cNvSpPr>
              <p:nvPr/>
            </p:nvSpPr>
            <p:spPr bwMode="auto">
              <a:xfrm>
                <a:off x="2586" y="2755"/>
                <a:ext cx="585" cy="4"/>
              </a:xfrm>
              <a:prstGeom prst="rect">
                <a:avLst/>
              </a:prstGeom>
              <a:solidFill>
                <a:srgbClr val="9AFF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79" name="Rectangle 539"/>
              <p:cNvSpPr>
                <a:spLocks noChangeArrowheads="1"/>
              </p:cNvSpPr>
              <p:nvPr/>
            </p:nvSpPr>
            <p:spPr bwMode="auto">
              <a:xfrm>
                <a:off x="2586" y="2759"/>
                <a:ext cx="585" cy="3"/>
              </a:xfrm>
              <a:prstGeom prst="rect">
                <a:avLst/>
              </a:prstGeom>
              <a:solidFill>
                <a:srgbClr val="99FF3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80" name="Rectangle 540"/>
              <p:cNvSpPr>
                <a:spLocks noChangeArrowheads="1"/>
              </p:cNvSpPr>
              <p:nvPr/>
            </p:nvSpPr>
            <p:spPr bwMode="auto">
              <a:xfrm>
                <a:off x="2586" y="2762"/>
                <a:ext cx="585" cy="3"/>
              </a:xfrm>
              <a:prstGeom prst="rect">
                <a:avLst/>
              </a:prstGeom>
              <a:solidFill>
                <a:srgbClr val="98FF3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81" name="Rectangle 541"/>
              <p:cNvSpPr>
                <a:spLocks noChangeArrowheads="1"/>
              </p:cNvSpPr>
              <p:nvPr/>
            </p:nvSpPr>
            <p:spPr bwMode="auto">
              <a:xfrm>
                <a:off x="2586" y="2765"/>
                <a:ext cx="585" cy="4"/>
              </a:xfrm>
              <a:prstGeom prst="rect">
                <a:avLst/>
              </a:prstGeom>
              <a:solidFill>
                <a:srgbClr val="97FF2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82" name="Rectangle 542"/>
              <p:cNvSpPr>
                <a:spLocks noChangeArrowheads="1"/>
              </p:cNvSpPr>
              <p:nvPr/>
            </p:nvSpPr>
            <p:spPr bwMode="auto">
              <a:xfrm>
                <a:off x="2586" y="2769"/>
                <a:ext cx="585" cy="3"/>
              </a:xfrm>
              <a:prstGeom prst="rect">
                <a:avLst/>
              </a:prstGeom>
              <a:solidFill>
                <a:srgbClr val="96FF2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83" name="Rectangle 543"/>
              <p:cNvSpPr>
                <a:spLocks noChangeArrowheads="1"/>
              </p:cNvSpPr>
              <p:nvPr/>
            </p:nvSpPr>
            <p:spPr bwMode="auto">
              <a:xfrm>
                <a:off x="2586" y="2772"/>
                <a:ext cx="585" cy="4"/>
              </a:xfrm>
              <a:prstGeom prst="rect">
                <a:avLst/>
              </a:prstGeom>
              <a:solidFill>
                <a:srgbClr val="95FF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84" name="Rectangle 544"/>
              <p:cNvSpPr>
                <a:spLocks noChangeArrowheads="1"/>
              </p:cNvSpPr>
              <p:nvPr/>
            </p:nvSpPr>
            <p:spPr bwMode="auto">
              <a:xfrm>
                <a:off x="2586" y="2776"/>
                <a:ext cx="585" cy="3"/>
              </a:xfrm>
              <a:prstGeom prst="rect">
                <a:avLst/>
              </a:prstGeom>
              <a:solidFill>
                <a:srgbClr val="94FF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85" name="Rectangle 545"/>
              <p:cNvSpPr>
                <a:spLocks noChangeArrowheads="1"/>
              </p:cNvSpPr>
              <p:nvPr/>
            </p:nvSpPr>
            <p:spPr bwMode="auto">
              <a:xfrm>
                <a:off x="2586" y="2779"/>
                <a:ext cx="585" cy="3"/>
              </a:xfrm>
              <a:prstGeom prst="rect">
                <a:avLst/>
              </a:prstGeom>
              <a:solidFill>
                <a:srgbClr val="93FF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86" name="Rectangle 546"/>
              <p:cNvSpPr>
                <a:spLocks noChangeArrowheads="1"/>
              </p:cNvSpPr>
              <p:nvPr/>
            </p:nvSpPr>
            <p:spPr bwMode="auto">
              <a:xfrm>
                <a:off x="2586" y="2782"/>
                <a:ext cx="585" cy="4"/>
              </a:xfrm>
              <a:prstGeom prst="rect">
                <a:avLst/>
              </a:prstGeom>
              <a:solidFill>
                <a:srgbClr val="92FF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87" name="Rectangle 547"/>
              <p:cNvSpPr>
                <a:spLocks noChangeArrowheads="1"/>
              </p:cNvSpPr>
              <p:nvPr/>
            </p:nvSpPr>
            <p:spPr bwMode="auto">
              <a:xfrm>
                <a:off x="2586" y="2786"/>
                <a:ext cx="585" cy="3"/>
              </a:xfrm>
              <a:prstGeom prst="rect">
                <a:avLst/>
              </a:prstGeom>
              <a:solidFill>
                <a:srgbClr val="91FF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88" name="Rectangle 548"/>
              <p:cNvSpPr>
                <a:spLocks noChangeArrowheads="1"/>
              </p:cNvSpPr>
              <p:nvPr/>
            </p:nvSpPr>
            <p:spPr bwMode="auto">
              <a:xfrm>
                <a:off x="2586" y="2789"/>
                <a:ext cx="585" cy="4"/>
              </a:xfrm>
              <a:prstGeom prst="rect">
                <a:avLst/>
              </a:prstGeom>
              <a:solidFill>
                <a:srgbClr val="90FF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89" name="Rectangle 549"/>
              <p:cNvSpPr>
                <a:spLocks noChangeArrowheads="1"/>
              </p:cNvSpPr>
              <p:nvPr/>
            </p:nvSpPr>
            <p:spPr bwMode="auto">
              <a:xfrm>
                <a:off x="2586" y="2793"/>
                <a:ext cx="585" cy="3"/>
              </a:xfrm>
              <a:prstGeom prst="rect">
                <a:avLst/>
              </a:prstGeom>
              <a:solidFill>
                <a:srgbClr val="8FFF1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90" name="Rectangle 550"/>
              <p:cNvSpPr>
                <a:spLocks noChangeArrowheads="1"/>
              </p:cNvSpPr>
              <p:nvPr/>
            </p:nvSpPr>
            <p:spPr bwMode="auto">
              <a:xfrm>
                <a:off x="2586" y="2796"/>
                <a:ext cx="585" cy="3"/>
              </a:xfrm>
              <a:prstGeom prst="rect">
                <a:avLst/>
              </a:prstGeom>
              <a:solidFill>
                <a:srgbClr val="8EFF1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91" name="Rectangle 551"/>
              <p:cNvSpPr>
                <a:spLocks noChangeArrowheads="1"/>
              </p:cNvSpPr>
              <p:nvPr/>
            </p:nvSpPr>
            <p:spPr bwMode="auto">
              <a:xfrm>
                <a:off x="2586" y="2799"/>
                <a:ext cx="585" cy="4"/>
              </a:xfrm>
              <a:prstGeom prst="rect">
                <a:avLst/>
              </a:prstGeom>
              <a:solidFill>
                <a:srgbClr val="8DFF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92" name="Rectangle 552"/>
              <p:cNvSpPr>
                <a:spLocks noChangeArrowheads="1"/>
              </p:cNvSpPr>
              <p:nvPr/>
            </p:nvSpPr>
            <p:spPr bwMode="auto">
              <a:xfrm>
                <a:off x="2586" y="2803"/>
                <a:ext cx="585" cy="3"/>
              </a:xfrm>
              <a:prstGeom prst="rect">
                <a:avLst/>
              </a:prstGeom>
              <a:solidFill>
                <a:srgbClr val="8CFF1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93" name="Rectangle 553"/>
              <p:cNvSpPr>
                <a:spLocks noChangeArrowheads="1"/>
              </p:cNvSpPr>
              <p:nvPr/>
            </p:nvSpPr>
            <p:spPr bwMode="auto">
              <a:xfrm>
                <a:off x="2586" y="2806"/>
                <a:ext cx="585" cy="4"/>
              </a:xfrm>
              <a:prstGeom prst="rect">
                <a:avLst/>
              </a:prstGeom>
              <a:solidFill>
                <a:srgbClr val="8BFF1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94" name="Rectangle 554"/>
              <p:cNvSpPr>
                <a:spLocks noChangeArrowheads="1"/>
              </p:cNvSpPr>
              <p:nvPr/>
            </p:nvSpPr>
            <p:spPr bwMode="auto">
              <a:xfrm>
                <a:off x="2586" y="2810"/>
                <a:ext cx="585" cy="3"/>
              </a:xfrm>
              <a:prstGeom prst="rect">
                <a:avLst/>
              </a:prstGeom>
              <a:solidFill>
                <a:srgbClr val="8AFF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95" name="Rectangle 555"/>
              <p:cNvSpPr>
                <a:spLocks noChangeArrowheads="1"/>
              </p:cNvSpPr>
              <p:nvPr/>
            </p:nvSpPr>
            <p:spPr bwMode="auto">
              <a:xfrm>
                <a:off x="2586" y="2813"/>
                <a:ext cx="585" cy="3"/>
              </a:xfrm>
              <a:prstGeom prst="rect">
                <a:avLst/>
              </a:prstGeom>
              <a:solidFill>
                <a:srgbClr val="89FF1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96" name="Rectangle 556"/>
              <p:cNvSpPr>
                <a:spLocks noChangeArrowheads="1"/>
              </p:cNvSpPr>
              <p:nvPr/>
            </p:nvSpPr>
            <p:spPr bwMode="auto">
              <a:xfrm>
                <a:off x="2586" y="2816"/>
                <a:ext cx="585" cy="4"/>
              </a:xfrm>
              <a:prstGeom prst="rect">
                <a:avLst/>
              </a:prstGeom>
              <a:solidFill>
                <a:srgbClr val="88FF1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97" name="Rectangle 557"/>
              <p:cNvSpPr>
                <a:spLocks noChangeArrowheads="1"/>
              </p:cNvSpPr>
              <p:nvPr/>
            </p:nvSpPr>
            <p:spPr bwMode="auto">
              <a:xfrm>
                <a:off x="2586" y="2820"/>
                <a:ext cx="585" cy="3"/>
              </a:xfrm>
              <a:prstGeom prst="rect">
                <a:avLst/>
              </a:prstGeom>
              <a:solidFill>
                <a:srgbClr val="87FF0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98" name="Rectangle 558"/>
              <p:cNvSpPr>
                <a:spLocks noChangeArrowheads="1"/>
              </p:cNvSpPr>
              <p:nvPr/>
            </p:nvSpPr>
            <p:spPr bwMode="auto">
              <a:xfrm>
                <a:off x="2586" y="2823"/>
                <a:ext cx="585" cy="4"/>
              </a:xfrm>
              <a:prstGeom prst="rect">
                <a:avLst/>
              </a:prstGeom>
              <a:solidFill>
                <a:srgbClr val="86FF0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99" name="Rectangle 559"/>
              <p:cNvSpPr>
                <a:spLocks noChangeArrowheads="1"/>
              </p:cNvSpPr>
              <p:nvPr/>
            </p:nvSpPr>
            <p:spPr bwMode="auto">
              <a:xfrm>
                <a:off x="2586" y="2827"/>
                <a:ext cx="585" cy="3"/>
              </a:xfrm>
              <a:prstGeom prst="rect">
                <a:avLst/>
              </a:prstGeom>
              <a:solidFill>
                <a:srgbClr val="85FF0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00" name="Rectangle 560"/>
              <p:cNvSpPr>
                <a:spLocks noChangeArrowheads="1"/>
              </p:cNvSpPr>
              <p:nvPr/>
            </p:nvSpPr>
            <p:spPr bwMode="auto">
              <a:xfrm>
                <a:off x="2586" y="2830"/>
                <a:ext cx="585" cy="3"/>
              </a:xfrm>
              <a:prstGeom prst="rect">
                <a:avLst/>
              </a:prstGeom>
              <a:solidFill>
                <a:srgbClr val="84FF0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01" name="Rectangle 561"/>
              <p:cNvSpPr>
                <a:spLocks noChangeArrowheads="1"/>
              </p:cNvSpPr>
              <p:nvPr/>
            </p:nvSpPr>
            <p:spPr bwMode="auto">
              <a:xfrm>
                <a:off x="2586" y="2833"/>
                <a:ext cx="585" cy="4"/>
              </a:xfrm>
              <a:prstGeom prst="rect">
                <a:avLst/>
              </a:prstGeom>
              <a:solidFill>
                <a:srgbClr val="83FF0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02" name="Rectangle 562"/>
              <p:cNvSpPr>
                <a:spLocks noChangeArrowheads="1"/>
              </p:cNvSpPr>
              <p:nvPr/>
            </p:nvSpPr>
            <p:spPr bwMode="auto">
              <a:xfrm>
                <a:off x="2586" y="2837"/>
                <a:ext cx="585" cy="3"/>
              </a:xfrm>
              <a:prstGeom prst="rect">
                <a:avLst/>
              </a:prstGeom>
              <a:solidFill>
                <a:srgbClr val="82FF0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03" name="Rectangle 563"/>
              <p:cNvSpPr>
                <a:spLocks noChangeArrowheads="1"/>
              </p:cNvSpPr>
              <p:nvPr/>
            </p:nvSpPr>
            <p:spPr bwMode="auto">
              <a:xfrm>
                <a:off x="2586" y="2840"/>
                <a:ext cx="585" cy="4"/>
              </a:xfrm>
              <a:prstGeom prst="rect">
                <a:avLst/>
              </a:prstGeom>
              <a:solidFill>
                <a:srgbClr val="81FF0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21760" name="Rectangle 564"/>
            <p:cNvSpPr>
              <a:spLocks noChangeArrowheads="1"/>
            </p:cNvSpPr>
            <p:nvPr/>
          </p:nvSpPr>
          <p:spPr bwMode="auto">
            <a:xfrm>
              <a:off x="3595" y="2398"/>
              <a:ext cx="585" cy="4"/>
            </a:xfrm>
            <a:prstGeom prst="rect">
              <a:avLst/>
            </a:prstGeom>
            <a:solidFill>
              <a:srgbClr val="81FF0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61" name="Rectangle 565"/>
            <p:cNvSpPr>
              <a:spLocks noChangeArrowheads="1"/>
            </p:cNvSpPr>
            <p:nvPr/>
          </p:nvSpPr>
          <p:spPr bwMode="auto">
            <a:xfrm>
              <a:off x="3595" y="2402"/>
              <a:ext cx="585" cy="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62" name="Rectangle 566"/>
            <p:cNvSpPr>
              <a:spLocks noChangeArrowheads="1"/>
            </p:cNvSpPr>
            <p:nvPr/>
          </p:nvSpPr>
          <p:spPr bwMode="auto">
            <a:xfrm>
              <a:off x="3595" y="2405"/>
              <a:ext cx="585" cy="4"/>
            </a:xfrm>
            <a:prstGeom prst="rect">
              <a:avLst/>
            </a:prstGeom>
            <a:solidFill>
              <a:srgbClr val="FEFFF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63" name="Rectangle 567"/>
            <p:cNvSpPr>
              <a:spLocks noChangeArrowheads="1"/>
            </p:cNvSpPr>
            <p:nvPr/>
          </p:nvSpPr>
          <p:spPr bwMode="auto">
            <a:xfrm>
              <a:off x="3595" y="2409"/>
              <a:ext cx="585" cy="3"/>
            </a:xfrm>
            <a:prstGeom prst="rect">
              <a:avLst/>
            </a:prstGeom>
            <a:solidFill>
              <a:srgbClr val="FDFFF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64" name="Rectangle 568"/>
            <p:cNvSpPr>
              <a:spLocks noChangeArrowheads="1"/>
            </p:cNvSpPr>
            <p:nvPr/>
          </p:nvSpPr>
          <p:spPr bwMode="auto">
            <a:xfrm>
              <a:off x="3595" y="2412"/>
              <a:ext cx="585" cy="3"/>
            </a:xfrm>
            <a:prstGeom prst="rect">
              <a:avLst/>
            </a:prstGeom>
            <a:solidFill>
              <a:srgbClr val="FCFFF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65" name="Rectangle 569"/>
            <p:cNvSpPr>
              <a:spLocks noChangeArrowheads="1"/>
            </p:cNvSpPr>
            <p:nvPr/>
          </p:nvSpPr>
          <p:spPr bwMode="auto">
            <a:xfrm>
              <a:off x="3595" y="2415"/>
              <a:ext cx="585" cy="4"/>
            </a:xfrm>
            <a:prstGeom prst="rect">
              <a:avLst/>
            </a:prstGeom>
            <a:solidFill>
              <a:srgbClr val="FBFF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66" name="Rectangle 570"/>
            <p:cNvSpPr>
              <a:spLocks noChangeArrowheads="1"/>
            </p:cNvSpPr>
            <p:nvPr/>
          </p:nvSpPr>
          <p:spPr bwMode="auto">
            <a:xfrm>
              <a:off x="3595" y="2419"/>
              <a:ext cx="585" cy="3"/>
            </a:xfrm>
            <a:prstGeom prst="rect">
              <a:avLst/>
            </a:prstGeom>
            <a:solidFill>
              <a:srgbClr val="FAFFF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67" name="Rectangle 571"/>
            <p:cNvSpPr>
              <a:spLocks noChangeArrowheads="1"/>
            </p:cNvSpPr>
            <p:nvPr/>
          </p:nvSpPr>
          <p:spPr bwMode="auto">
            <a:xfrm>
              <a:off x="3595" y="2422"/>
              <a:ext cx="585" cy="4"/>
            </a:xfrm>
            <a:prstGeom prst="rect">
              <a:avLst/>
            </a:prstGeom>
            <a:solidFill>
              <a:srgbClr val="F9FFF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68" name="Rectangle 572"/>
            <p:cNvSpPr>
              <a:spLocks noChangeArrowheads="1"/>
            </p:cNvSpPr>
            <p:nvPr/>
          </p:nvSpPr>
          <p:spPr bwMode="auto">
            <a:xfrm>
              <a:off x="3595" y="2426"/>
              <a:ext cx="585" cy="3"/>
            </a:xfrm>
            <a:prstGeom prst="rect">
              <a:avLst/>
            </a:prstGeom>
            <a:solidFill>
              <a:srgbClr val="F8FF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69" name="Rectangle 573"/>
            <p:cNvSpPr>
              <a:spLocks noChangeArrowheads="1"/>
            </p:cNvSpPr>
            <p:nvPr/>
          </p:nvSpPr>
          <p:spPr bwMode="auto">
            <a:xfrm>
              <a:off x="3595" y="2429"/>
              <a:ext cx="585" cy="3"/>
            </a:xfrm>
            <a:prstGeom prst="rect">
              <a:avLst/>
            </a:prstGeom>
            <a:solidFill>
              <a:srgbClr val="F7FFE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70" name="Rectangle 574"/>
            <p:cNvSpPr>
              <a:spLocks noChangeArrowheads="1"/>
            </p:cNvSpPr>
            <p:nvPr/>
          </p:nvSpPr>
          <p:spPr bwMode="auto">
            <a:xfrm>
              <a:off x="3595" y="2432"/>
              <a:ext cx="585" cy="4"/>
            </a:xfrm>
            <a:prstGeom prst="rect">
              <a:avLst/>
            </a:prstGeom>
            <a:solidFill>
              <a:srgbClr val="F6FFE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71" name="Rectangle 575"/>
            <p:cNvSpPr>
              <a:spLocks noChangeArrowheads="1"/>
            </p:cNvSpPr>
            <p:nvPr/>
          </p:nvSpPr>
          <p:spPr bwMode="auto">
            <a:xfrm>
              <a:off x="3595" y="2436"/>
              <a:ext cx="585" cy="3"/>
            </a:xfrm>
            <a:prstGeom prst="rect">
              <a:avLst/>
            </a:prstGeom>
            <a:solidFill>
              <a:srgbClr val="F5FFE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72" name="Rectangle 576"/>
            <p:cNvSpPr>
              <a:spLocks noChangeArrowheads="1"/>
            </p:cNvSpPr>
            <p:nvPr/>
          </p:nvSpPr>
          <p:spPr bwMode="auto">
            <a:xfrm>
              <a:off x="3595" y="2439"/>
              <a:ext cx="585" cy="4"/>
            </a:xfrm>
            <a:prstGeom prst="rect">
              <a:avLst/>
            </a:prstGeom>
            <a:solidFill>
              <a:srgbClr val="F4FFE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73" name="Rectangle 577"/>
            <p:cNvSpPr>
              <a:spLocks noChangeArrowheads="1"/>
            </p:cNvSpPr>
            <p:nvPr/>
          </p:nvSpPr>
          <p:spPr bwMode="auto">
            <a:xfrm>
              <a:off x="3595" y="2443"/>
              <a:ext cx="585" cy="3"/>
            </a:xfrm>
            <a:prstGeom prst="rect">
              <a:avLst/>
            </a:prstGeom>
            <a:solidFill>
              <a:srgbClr val="F3FFE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74" name="Rectangle 578"/>
            <p:cNvSpPr>
              <a:spLocks noChangeArrowheads="1"/>
            </p:cNvSpPr>
            <p:nvPr/>
          </p:nvSpPr>
          <p:spPr bwMode="auto">
            <a:xfrm>
              <a:off x="3595" y="2446"/>
              <a:ext cx="585" cy="3"/>
            </a:xfrm>
            <a:prstGeom prst="rect">
              <a:avLst/>
            </a:prstGeom>
            <a:solidFill>
              <a:srgbClr val="F2FF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75" name="Rectangle 579"/>
            <p:cNvSpPr>
              <a:spLocks noChangeArrowheads="1"/>
            </p:cNvSpPr>
            <p:nvPr/>
          </p:nvSpPr>
          <p:spPr bwMode="auto">
            <a:xfrm>
              <a:off x="3595" y="2449"/>
              <a:ext cx="585" cy="4"/>
            </a:xfrm>
            <a:prstGeom prst="rect">
              <a:avLst/>
            </a:prstGeom>
            <a:solidFill>
              <a:srgbClr val="F1FFE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76" name="Rectangle 580"/>
            <p:cNvSpPr>
              <a:spLocks noChangeArrowheads="1"/>
            </p:cNvSpPr>
            <p:nvPr/>
          </p:nvSpPr>
          <p:spPr bwMode="auto">
            <a:xfrm>
              <a:off x="3595" y="2453"/>
              <a:ext cx="585" cy="3"/>
            </a:xfrm>
            <a:prstGeom prst="rect">
              <a:avLst/>
            </a:prstGeom>
            <a:solidFill>
              <a:srgbClr val="F0FFE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77" name="Rectangle 581"/>
            <p:cNvSpPr>
              <a:spLocks noChangeArrowheads="1"/>
            </p:cNvSpPr>
            <p:nvPr/>
          </p:nvSpPr>
          <p:spPr bwMode="auto">
            <a:xfrm>
              <a:off x="3595" y="2456"/>
              <a:ext cx="585" cy="4"/>
            </a:xfrm>
            <a:prstGeom prst="rect">
              <a:avLst/>
            </a:prstGeom>
            <a:solidFill>
              <a:srgbClr val="EFF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78" name="Rectangle 582"/>
            <p:cNvSpPr>
              <a:spLocks noChangeArrowheads="1"/>
            </p:cNvSpPr>
            <p:nvPr/>
          </p:nvSpPr>
          <p:spPr bwMode="auto">
            <a:xfrm>
              <a:off x="3595" y="2460"/>
              <a:ext cx="585" cy="3"/>
            </a:xfrm>
            <a:prstGeom prst="rect">
              <a:avLst/>
            </a:prstGeom>
            <a:solidFill>
              <a:srgbClr val="EEFF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79" name="Rectangle 583"/>
            <p:cNvSpPr>
              <a:spLocks noChangeArrowheads="1"/>
            </p:cNvSpPr>
            <p:nvPr/>
          </p:nvSpPr>
          <p:spPr bwMode="auto">
            <a:xfrm>
              <a:off x="3595" y="2463"/>
              <a:ext cx="585" cy="3"/>
            </a:xfrm>
            <a:prstGeom prst="rect">
              <a:avLst/>
            </a:prstGeom>
            <a:solidFill>
              <a:srgbClr val="EDFFD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80" name="Rectangle 584"/>
            <p:cNvSpPr>
              <a:spLocks noChangeArrowheads="1"/>
            </p:cNvSpPr>
            <p:nvPr/>
          </p:nvSpPr>
          <p:spPr bwMode="auto">
            <a:xfrm>
              <a:off x="3595" y="2466"/>
              <a:ext cx="585" cy="4"/>
            </a:xfrm>
            <a:prstGeom prst="rect">
              <a:avLst/>
            </a:prstGeom>
            <a:solidFill>
              <a:srgbClr val="ECFFD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81" name="Rectangle 585"/>
            <p:cNvSpPr>
              <a:spLocks noChangeArrowheads="1"/>
            </p:cNvSpPr>
            <p:nvPr/>
          </p:nvSpPr>
          <p:spPr bwMode="auto">
            <a:xfrm>
              <a:off x="3595" y="2470"/>
              <a:ext cx="585" cy="3"/>
            </a:xfrm>
            <a:prstGeom prst="rect">
              <a:avLst/>
            </a:prstGeom>
            <a:solidFill>
              <a:srgbClr val="EBFFD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82" name="Rectangle 586"/>
            <p:cNvSpPr>
              <a:spLocks noChangeArrowheads="1"/>
            </p:cNvSpPr>
            <p:nvPr/>
          </p:nvSpPr>
          <p:spPr bwMode="auto">
            <a:xfrm>
              <a:off x="3595" y="2473"/>
              <a:ext cx="585" cy="4"/>
            </a:xfrm>
            <a:prstGeom prst="rect">
              <a:avLst/>
            </a:prstGeom>
            <a:solidFill>
              <a:srgbClr val="EAFF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83" name="Rectangle 587"/>
            <p:cNvSpPr>
              <a:spLocks noChangeArrowheads="1"/>
            </p:cNvSpPr>
            <p:nvPr/>
          </p:nvSpPr>
          <p:spPr bwMode="auto">
            <a:xfrm>
              <a:off x="3595" y="2477"/>
              <a:ext cx="585" cy="6"/>
            </a:xfrm>
            <a:prstGeom prst="rect">
              <a:avLst/>
            </a:prstGeom>
            <a:solidFill>
              <a:srgbClr val="E9FFD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84" name="Rectangle 588"/>
            <p:cNvSpPr>
              <a:spLocks noChangeArrowheads="1"/>
            </p:cNvSpPr>
            <p:nvPr/>
          </p:nvSpPr>
          <p:spPr bwMode="auto">
            <a:xfrm>
              <a:off x="3595" y="2483"/>
              <a:ext cx="585" cy="4"/>
            </a:xfrm>
            <a:prstGeom prst="rect">
              <a:avLst/>
            </a:prstGeom>
            <a:solidFill>
              <a:srgbClr val="E7FFD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85" name="Rectangle 589"/>
            <p:cNvSpPr>
              <a:spLocks noChangeArrowheads="1"/>
            </p:cNvSpPr>
            <p:nvPr/>
          </p:nvSpPr>
          <p:spPr bwMode="auto">
            <a:xfrm>
              <a:off x="3595" y="2487"/>
              <a:ext cx="585" cy="3"/>
            </a:xfrm>
            <a:prstGeom prst="rect">
              <a:avLst/>
            </a:prstGeom>
            <a:solidFill>
              <a:srgbClr val="E6FFC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86" name="Rectangle 590"/>
            <p:cNvSpPr>
              <a:spLocks noChangeArrowheads="1"/>
            </p:cNvSpPr>
            <p:nvPr/>
          </p:nvSpPr>
          <p:spPr bwMode="auto">
            <a:xfrm>
              <a:off x="3595" y="2490"/>
              <a:ext cx="585" cy="4"/>
            </a:xfrm>
            <a:prstGeom prst="rect">
              <a:avLst/>
            </a:prstGeom>
            <a:solidFill>
              <a:srgbClr val="E5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87" name="Rectangle 591"/>
            <p:cNvSpPr>
              <a:spLocks noChangeArrowheads="1"/>
            </p:cNvSpPr>
            <p:nvPr/>
          </p:nvSpPr>
          <p:spPr bwMode="auto">
            <a:xfrm>
              <a:off x="3595" y="2494"/>
              <a:ext cx="585" cy="3"/>
            </a:xfrm>
            <a:prstGeom prst="rect">
              <a:avLst/>
            </a:prstGeom>
            <a:solidFill>
              <a:srgbClr val="E4FFC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88" name="Rectangle 592"/>
            <p:cNvSpPr>
              <a:spLocks noChangeArrowheads="1"/>
            </p:cNvSpPr>
            <p:nvPr/>
          </p:nvSpPr>
          <p:spPr bwMode="auto">
            <a:xfrm>
              <a:off x="3595" y="2497"/>
              <a:ext cx="585" cy="3"/>
            </a:xfrm>
            <a:prstGeom prst="rect">
              <a:avLst/>
            </a:prstGeom>
            <a:solidFill>
              <a:srgbClr val="E3FF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89" name="Rectangle 593"/>
            <p:cNvSpPr>
              <a:spLocks noChangeArrowheads="1"/>
            </p:cNvSpPr>
            <p:nvPr/>
          </p:nvSpPr>
          <p:spPr bwMode="auto">
            <a:xfrm>
              <a:off x="3595" y="2500"/>
              <a:ext cx="585" cy="4"/>
            </a:xfrm>
            <a:prstGeom prst="rect">
              <a:avLst/>
            </a:prstGeom>
            <a:solidFill>
              <a:srgbClr val="E2FFC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90" name="Rectangle 594"/>
            <p:cNvSpPr>
              <a:spLocks noChangeArrowheads="1"/>
            </p:cNvSpPr>
            <p:nvPr/>
          </p:nvSpPr>
          <p:spPr bwMode="auto">
            <a:xfrm>
              <a:off x="3595" y="2504"/>
              <a:ext cx="585" cy="3"/>
            </a:xfrm>
            <a:prstGeom prst="rect">
              <a:avLst/>
            </a:prstGeom>
            <a:solidFill>
              <a:srgbClr val="E1FFC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91" name="Rectangle 595"/>
            <p:cNvSpPr>
              <a:spLocks noChangeArrowheads="1"/>
            </p:cNvSpPr>
            <p:nvPr/>
          </p:nvSpPr>
          <p:spPr bwMode="auto">
            <a:xfrm>
              <a:off x="3595" y="2507"/>
              <a:ext cx="585" cy="4"/>
            </a:xfrm>
            <a:prstGeom prst="rect">
              <a:avLst/>
            </a:prstGeom>
            <a:solidFill>
              <a:srgbClr val="E0FFC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92" name="Rectangle 596"/>
            <p:cNvSpPr>
              <a:spLocks noChangeArrowheads="1"/>
            </p:cNvSpPr>
            <p:nvPr/>
          </p:nvSpPr>
          <p:spPr bwMode="auto">
            <a:xfrm>
              <a:off x="3595" y="2511"/>
              <a:ext cx="585" cy="3"/>
            </a:xfrm>
            <a:prstGeom prst="rect">
              <a:avLst/>
            </a:prstGeom>
            <a:solidFill>
              <a:srgbClr val="DFFF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93" name="Rectangle 597"/>
            <p:cNvSpPr>
              <a:spLocks noChangeArrowheads="1"/>
            </p:cNvSpPr>
            <p:nvPr/>
          </p:nvSpPr>
          <p:spPr bwMode="auto">
            <a:xfrm>
              <a:off x="3595" y="2514"/>
              <a:ext cx="585" cy="3"/>
            </a:xfrm>
            <a:prstGeom prst="rect">
              <a:avLst/>
            </a:prstGeom>
            <a:solidFill>
              <a:srgbClr val="DEFFB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94" name="Rectangle 598"/>
            <p:cNvSpPr>
              <a:spLocks noChangeArrowheads="1"/>
            </p:cNvSpPr>
            <p:nvPr/>
          </p:nvSpPr>
          <p:spPr bwMode="auto">
            <a:xfrm>
              <a:off x="3595" y="2517"/>
              <a:ext cx="585" cy="4"/>
            </a:xfrm>
            <a:prstGeom prst="rect">
              <a:avLst/>
            </a:prstGeom>
            <a:solidFill>
              <a:srgbClr val="DDFFB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95" name="Rectangle 599"/>
            <p:cNvSpPr>
              <a:spLocks noChangeArrowheads="1"/>
            </p:cNvSpPr>
            <p:nvPr/>
          </p:nvSpPr>
          <p:spPr bwMode="auto">
            <a:xfrm>
              <a:off x="3595" y="2521"/>
              <a:ext cx="585" cy="3"/>
            </a:xfrm>
            <a:prstGeom prst="rect">
              <a:avLst/>
            </a:prstGeom>
            <a:solidFill>
              <a:srgbClr val="DCFFB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96" name="Rectangle 600"/>
            <p:cNvSpPr>
              <a:spLocks noChangeArrowheads="1"/>
            </p:cNvSpPr>
            <p:nvPr/>
          </p:nvSpPr>
          <p:spPr bwMode="auto">
            <a:xfrm>
              <a:off x="3595" y="2524"/>
              <a:ext cx="585" cy="4"/>
            </a:xfrm>
            <a:prstGeom prst="rect">
              <a:avLst/>
            </a:prstGeom>
            <a:solidFill>
              <a:srgbClr val="DCFFB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97" name="Rectangle 601"/>
            <p:cNvSpPr>
              <a:spLocks noChangeArrowheads="1"/>
            </p:cNvSpPr>
            <p:nvPr/>
          </p:nvSpPr>
          <p:spPr bwMode="auto">
            <a:xfrm>
              <a:off x="3595" y="2528"/>
              <a:ext cx="585" cy="3"/>
            </a:xfrm>
            <a:prstGeom prst="rect">
              <a:avLst/>
            </a:prstGeom>
            <a:solidFill>
              <a:srgbClr val="DBFFB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98" name="Rectangle 602"/>
            <p:cNvSpPr>
              <a:spLocks noChangeArrowheads="1"/>
            </p:cNvSpPr>
            <p:nvPr/>
          </p:nvSpPr>
          <p:spPr bwMode="auto">
            <a:xfrm>
              <a:off x="3595" y="2531"/>
              <a:ext cx="585" cy="3"/>
            </a:xfrm>
            <a:prstGeom prst="rect">
              <a:avLst/>
            </a:prstGeom>
            <a:solidFill>
              <a:srgbClr val="DAFFB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799" name="Rectangle 603"/>
            <p:cNvSpPr>
              <a:spLocks noChangeArrowheads="1"/>
            </p:cNvSpPr>
            <p:nvPr/>
          </p:nvSpPr>
          <p:spPr bwMode="auto">
            <a:xfrm>
              <a:off x="3595" y="2534"/>
              <a:ext cx="585" cy="4"/>
            </a:xfrm>
            <a:prstGeom prst="rect">
              <a:avLst/>
            </a:prstGeom>
            <a:solidFill>
              <a:srgbClr val="D9FFB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00" name="Rectangle 604"/>
            <p:cNvSpPr>
              <a:spLocks noChangeArrowheads="1"/>
            </p:cNvSpPr>
            <p:nvPr/>
          </p:nvSpPr>
          <p:spPr bwMode="auto">
            <a:xfrm>
              <a:off x="3595" y="2538"/>
              <a:ext cx="585" cy="3"/>
            </a:xfrm>
            <a:prstGeom prst="rect">
              <a:avLst/>
            </a:prstGeom>
            <a:solidFill>
              <a:srgbClr val="D8FFB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01" name="Rectangle 605"/>
            <p:cNvSpPr>
              <a:spLocks noChangeArrowheads="1"/>
            </p:cNvSpPr>
            <p:nvPr/>
          </p:nvSpPr>
          <p:spPr bwMode="auto">
            <a:xfrm>
              <a:off x="3595" y="2541"/>
              <a:ext cx="585" cy="4"/>
            </a:xfrm>
            <a:prstGeom prst="rect">
              <a:avLst/>
            </a:prstGeom>
            <a:solidFill>
              <a:srgbClr val="D7FFA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02" name="Rectangle 606"/>
            <p:cNvSpPr>
              <a:spLocks noChangeArrowheads="1"/>
            </p:cNvSpPr>
            <p:nvPr/>
          </p:nvSpPr>
          <p:spPr bwMode="auto">
            <a:xfrm>
              <a:off x="3595" y="2545"/>
              <a:ext cx="585" cy="3"/>
            </a:xfrm>
            <a:prstGeom prst="rect">
              <a:avLst/>
            </a:prstGeom>
            <a:solidFill>
              <a:srgbClr val="D6FFA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03" name="Rectangle 607"/>
            <p:cNvSpPr>
              <a:spLocks noChangeArrowheads="1"/>
            </p:cNvSpPr>
            <p:nvPr/>
          </p:nvSpPr>
          <p:spPr bwMode="auto">
            <a:xfrm>
              <a:off x="3595" y="2548"/>
              <a:ext cx="585" cy="3"/>
            </a:xfrm>
            <a:prstGeom prst="rect">
              <a:avLst/>
            </a:prstGeom>
            <a:solidFill>
              <a:srgbClr val="D5FF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04" name="Rectangle 608"/>
            <p:cNvSpPr>
              <a:spLocks noChangeArrowheads="1"/>
            </p:cNvSpPr>
            <p:nvPr/>
          </p:nvSpPr>
          <p:spPr bwMode="auto">
            <a:xfrm>
              <a:off x="3595" y="2551"/>
              <a:ext cx="585" cy="4"/>
            </a:xfrm>
            <a:prstGeom prst="rect">
              <a:avLst/>
            </a:prstGeom>
            <a:solidFill>
              <a:srgbClr val="D4FFA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05" name="Rectangle 609"/>
            <p:cNvSpPr>
              <a:spLocks noChangeArrowheads="1"/>
            </p:cNvSpPr>
            <p:nvPr/>
          </p:nvSpPr>
          <p:spPr bwMode="auto">
            <a:xfrm>
              <a:off x="3595" y="2555"/>
              <a:ext cx="585" cy="3"/>
            </a:xfrm>
            <a:prstGeom prst="rect">
              <a:avLst/>
            </a:prstGeom>
            <a:solidFill>
              <a:srgbClr val="D3FFA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06" name="Rectangle 610"/>
            <p:cNvSpPr>
              <a:spLocks noChangeArrowheads="1"/>
            </p:cNvSpPr>
            <p:nvPr/>
          </p:nvSpPr>
          <p:spPr bwMode="auto">
            <a:xfrm>
              <a:off x="3595" y="2558"/>
              <a:ext cx="585" cy="4"/>
            </a:xfrm>
            <a:prstGeom prst="rect">
              <a:avLst/>
            </a:prstGeom>
            <a:solidFill>
              <a:srgbClr val="D2FF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07" name="Rectangle 611"/>
            <p:cNvSpPr>
              <a:spLocks noChangeArrowheads="1"/>
            </p:cNvSpPr>
            <p:nvPr/>
          </p:nvSpPr>
          <p:spPr bwMode="auto">
            <a:xfrm>
              <a:off x="3595" y="2562"/>
              <a:ext cx="585" cy="3"/>
            </a:xfrm>
            <a:prstGeom prst="rect">
              <a:avLst/>
            </a:prstGeom>
            <a:solidFill>
              <a:srgbClr val="D1FFA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08" name="Rectangle 612"/>
            <p:cNvSpPr>
              <a:spLocks noChangeArrowheads="1"/>
            </p:cNvSpPr>
            <p:nvPr/>
          </p:nvSpPr>
          <p:spPr bwMode="auto">
            <a:xfrm>
              <a:off x="3595" y="2565"/>
              <a:ext cx="585" cy="3"/>
            </a:xfrm>
            <a:prstGeom prst="rect">
              <a:avLst/>
            </a:prstGeom>
            <a:solidFill>
              <a:srgbClr val="D0FFA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09" name="Rectangle 613"/>
            <p:cNvSpPr>
              <a:spLocks noChangeArrowheads="1"/>
            </p:cNvSpPr>
            <p:nvPr/>
          </p:nvSpPr>
          <p:spPr bwMode="auto">
            <a:xfrm>
              <a:off x="3595" y="2568"/>
              <a:ext cx="585" cy="7"/>
            </a:xfrm>
            <a:prstGeom prst="rect">
              <a:avLst/>
            </a:prstGeom>
            <a:solidFill>
              <a:srgbClr val="CFFF9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10" name="Rectangle 614"/>
            <p:cNvSpPr>
              <a:spLocks noChangeArrowheads="1"/>
            </p:cNvSpPr>
            <p:nvPr/>
          </p:nvSpPr>
          <p:spPr bwMode="auto">
            <a:xfrm>
              <a:off x="3595" y="2575"/>
              <a:ext cx="585" cy="4"/>
            </a:xfrm>
            <a:prstGeom prst="rect">
              <a:avLst/>
            </a:prstGeom>
            <a:solidFill>
              <a:srgbClr val="CDFF9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11" name="Rectangle 615"/>
            <p:cNvSpPr>
              <a:spLocks noChangeArrowheads="1"/>
            </p:cNvSpPr>
            <p:nvPr/>
          </p:nvSpPr>
          <p:spPr bwMode="auto">
            <a:xfrm>
              <a:off x="3595" y="2579"/>
              <a:ext cx="585" cy="3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12" name="Rectangle 616"/>
            <p:cNvSpPr>
              <a:spLocks noChangeArrowheads="1"/>
            </p:cNvSpPr>
            <p:nvPr/>
          </p:nvSpPr>
          <p:spPr bwMode="auto">
            <a:xfrm>
              <a:off x="3595" y="2582"/>
              <a:ext cx="585" cy="3"/>
            </a:xfrm>
            <a:prstGeom prst="rect">
              <a:avLst/>
            </a:prstGeom>
            <a:solidFill>
              <a:srgbClr val="CBFF9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13" name="Rectangle 617"/>
            <p:cNvSpPr>
              <a:spLocks noChangeArrowheads="1"/>
            </p:cNvSpPr>
            <p:nvPr/>
          </p:nvSpPr>
          <p:spPr bwMode="auto">
            <a:xfrm>
              <a:off x="3595" y="2585"/>
              <a:ext cx="585" cy="4"/>
            </a:xfrm>
            <a:prstGeom prst="rect">
              <a:avLst/>
            </a:prstGeom>
            <a:solidFill>
              <a:srgbClr val="CAFF9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14" name="Rectangle 618"/>
            <p:cNvSpPr>
              <a:spLocks noChangeArrowheads="1"/>
            </p:cNvSpPr>
            <p:nvPr/>
          </p:nvSpPr>
          <p:spPr bwMode="auto">
            <a:xfrm>
              <a:off x="3595" y="2589"/>
              <a:ext cx="585" cy="3"/>
            </a:xfrm>
            <a:prstGeom prst="rect">
              <a:avLst/>
            </a:prstGeom>
            <a:solidFill>
              <a:srgbClr val="C9FF9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15" name="Rectangle 619"/>
            <p:cNvSpPr>
              <a:spLocks noChangeArrowheads="1"/>
            </p:cNvSpPr>
            <p:nvPr/>
          </p:nvSpPr>
          <p:spPr bwMode="auto">
            <a:xfrm>
              <a:off x="3595" y="2592"/>
              <a:ext cx="585" cy="4"/>
            </a:xfrm>
            <a:prstGeom prst="rect">
              <a:avLst/>
            </a:prstGeom>
            <a:solidFill>
              <a:srgbClr val="C8FF9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16" name="Rectangle 620"/>
            <p:cNvSpPr>
              <a:spLocks noChangeArrowheads="1"/>
            </p:cNvSpPr>
            <p:nvPr/>
          </p:nvSpPr>
          <p:spPr bwMode="auto">
            <a:xfrm>
              <a:off x="3595" y="2596"/>
              <a:ext cx="585" cy="3"/>
            </a:xfrm>
            <a:prstGeom prst="rect">
              <a:avLst/>
            </a:prstGeom>
            <a:solidFill>
              <a:srgbClr val="C7FF8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17" name="Rectangle 621"/>
            <p:cNvSpPr>
              <a:spLocks noChangeArrowheads="1"/>
            </p:cNvSpPr>
            <p:nvPr/>
          </p:nvSpPr>
          <p:spPr bwMode="auto">
            <a:xfrm>
              <a:off x="3595" y="2599"/>
              <a:ext cx="585" cy="3"/>
            </a:xfrm>
            <a:prstGeom prst="rect">
              <a:avLst/>
            </a:prstGeom>
            <a:solidFill>
              <a:srgbClr val="C6FF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18" name="Rectangle 622"/>
            <p:cNvSpPr>
              <a:spLocks noChangeArrowheads="1"/>
            </p:cNvSpPr>
            <p:nvPr/>
          </p:nvSpPr>
          <p:spPr bwMode="auto">
            <a:xfrm>
              <a:off x="3595" y="2602"/>
              <a:ext cx="585" cy="4"/>
            </a:xfrm>
            <a:prstGeom prst="rect">
              <a:avLst/>
            </a:prstGeom>
            <a:solidFill>
              <a:srgbClr val="C5FF8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19" name="Rectangle 623"/>
            <p:cNvSpPr>
              <a:spLocks noChangeArrowheads="1"/>
            </p:cNvSpPr>
            <p:nvPr/>
          </p:nvSpPr>
          <p:spPr bwMode="auto">
            <a:xfrm>
              <a:off x="3595" y="2606"/>
              <a:ext cx="585" cy="3"/>
            </a:xfrm>
            <a:prstGeom prst="rect">
              <a:avLst/>
            </a:prstGeom>
            <a:solidFill>
              <a:srgbClr val="C4FF8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20" name="Rectangle 624"/>
            <p:cNvSpPr>
              <a:spLocks noChangeArrowheads="1"/>
            </p:cNvSpPr>
            <p:nvPr/>
          </p:nvSpPr>
          <p:spPr bwMode="auto">
            <a:xfrm>
              <a:off x="3595" y="2609"/>
              <a:ext cx="585" cy="7"/>
            </a:xfrm>
            <a:prstGeom prst="rect">
              <a:avLst/>
            </a:prstGeom>
            <a:solidFill>
              <a:srgbClr val="C3FF8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21" name="Rectangle 625"/>
            <p:cNvSpPr>
              <a:spLocks noChangeArrowheads="1"/>
            </p:cNvSpPr>
            <p:nvPr/>
          </p:nvSpPr>
          <p:spPr bwMode="auto">
            <a:xfrm>
              <a:off x="3595" y="2616"/>
              <a:ext cx="585" cy="3"/>
            </a:xfrm>
            <a:prstGeom prst="rect">
              <a:avLst/>
            </a:prstGeom>
            <a:solidFill>
              <a:srgbClr val="C2FF8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22" name="Rectangle 626"/>
            <p:cNvSpPr>
              <a:spLocks noChangeArrowheads="1"/>
            </p:cNvSpPr>
            <p:nvPr/>
          </p:nvSpPr>
          <p:spPr bwMode="auto">
            <a:xfrm>
              <a:off x="3595" y="2619"/>
              <a:ext cx="585" cy="4"/>
            </a:xfrm>
            <a:prstGeom prst="rect">
              <a:avLst/>
            </a:prstGeom>
            <a:solidFill>
              <a:srgbClr val="C1FF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23" name="Rectangle 627"/>
            <p:cNvSpPr>
              <a:spLocks noChangeArrowheads="1"/>
            </p:cNvSpPr>
            <p:nvPr/>
          </p:nvSpPr>
          <p:spPr bwMode="auto">
            <a:xfrm>
              <a:off x="3595" y="2623"/>
              <a:ext cx="585" cy="3"/>
            </a:xfrm>
            <a:prstGeom prst="rect">
              <a:avLst/>
            </a:prstGeom>
            <a:solidFill>
              <a:srgbClr val="C0FF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24" name="Rectangle 628"/>
            <p:cNvSpPr>
              <a:spLocks noChangeArrowheads="1"/>
            </p:cNvSpPr>
            <p:nvPr/>
          </p:nvSpPr>
          <p:spPr bwMode="auto">
            <a:xfrm>
              <a:off x="3595" y="2626"/>
              <a:ext cx="585" cy="3"/>
            </a:xfrm>
            <a:prstGeom prst="rect">
              <a:avLst/>
            </a:prstGeom>
            <a:solidFill>
              <a:srgbClr val="BFFF7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25" name="Rectangle 629"/>
            <p:cNvSpPr>
              <a:spLocks noChangeArrowheads="1"/>
            </p:cNvSpPr>
            <p:nvPr/>
          </p:nvSpPr>
          <p:spPr bwMode="auto">
            <a:xfrm>
              <a:off x="3595" y="2629"/>
              <a:ext cx="585" cy="4"/>
            </a:xfrm>
            <a:prstGeom prst="rect">
              <a:avLst/>
            </a:prstGeom>
            <a:solidFill>
              <a:srgbClr val="BEFF7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26" name="Rectangle 630"/>
            <p:cNvSpPr>
              <a:spLocks noChangeArrowheads="1"/>
            </p:cNvSpPr>
            <p:nvPr/>
          </p:nvSpPr>
          <p:spPr bwMode="auto">
            <a:xfrm>
              <a:off x="3595" y="2633"/>
              <a:ext cx="585" cy="3"/>
            </a:xfrm>
            <a:prstGeom prst="rect">
              <a:avLst/>
            </a:prstGeom>
            <a:solidFill>
              <a:srgbClr val="BDFF7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27" name="Rectangle 631"/>
            <p:cNvSpPr>
              <a:spLocks noChangeArrowheads="1"/>
            </p:cNvSpPr>
            <p:nvPr/>
          </p:nvSpPr>
          <p:spPr bwMode="auto">
            <a:xfrm>
              <a:off x="3595" y="2636"/>
              <a:ext cx="585" cy="4"/>
            </a:xfrm>
            <a:prstGeom prst="rect">
              <a:avLst/>
            </a:prstGeom>
            <a:solidFill>
              <a:srgbClr val="BCFF7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28" name="Rectangle 632"/>
            <p:cNvSpPr>
              <a:spLocks noChangeArrowheads="1"/>
            </p:cNvSpPr>
            <p:nvPr/>
          </p:nvSpPr>
          <p:spPr bwMode="auto">
            <a:xfrm>
              <a:off x="3595" y="2640"/>
              <a:ext cx="585" cy="3"/>
            </a:xfrm>
            <a:prstGeom prst="rect">
              <a:avLst/>
            </a:prstGeom>
            <a:solidFill>
              <a:srgbClr val="BBFF7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29" name="Rectangle 633"/>
            <p:cNvSpPr>
              <a:spLocks noChangeArrowheads="1"/>
            </p:cNvSpPr>
            <p:nvPr/>
          </p:nvSpPr>
          <p:spPr bwMode="auto">
            <a:xfrm>
              <a:off x="3595" y="2643"/>
              <a:ext cx="585" cy="3"/>
            </a:xfrm>
            <a:prstGeom prst="rect">
              <a:avLst/>
            </a:prstGeom>
            <a:solidFill>
              <a:srgbClr val="BAFF7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30" name="Rectangle 634"/>
            <p:cNvSpPr>
              <a:spLocks noChangeArrowheads="1"/>
            </p:cNvSpPr>
            <p:nvPr/>
          </p:nvSpPr>
          <p:spPr bwMode="auto">
            <a:xfrm>
              <a:off x="3595" y="2646"/>
              <a:ext cx="585" cy="4"/>
            </a:xfrm>
            <a:prstGeom prst="rect">
              <a:avLst/>
            </a:prstGeom>
            <a:solidFill>
              <a:srgbClr val="B9FF7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31" name="Rectangle 635"/>
            <p:cNvSpPr>
              <a:spLocks noChangeArrowheads="1"/>
            </p:cNvSpPr>
            <p:nvPr/>
          </p:nvSpPr>
          <p:spPr bwMode="auto">
            <a:xfrm>
              <a:off x="3595" y="2650"/>
              <a:ext cx="585" cy="3"/>
            </a:xfrm>
            <a:prstGeom prst="rect">
              <a:avLst/>
            </a:prstGeom>
            <a:solidFill>
              <a:srgbClr val="B8FF7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32" name="Rectangle 636"/>
            <p:cNvSpPr>
              <a:spLocks noChangeArrowheads="1"/>
            </p:cNvSpPr>
            <p:nvPr/>
          </p:nvSpPr>
          <p:spPr bwMode="auto">
            <a:xfrm>
              <a:off x="3595" y="2653"/>
              <a:ext cx="585" cy="4"/>
            </a:xfrm>
            <a:prstGeom prst="rect">
              <a:avLst/>
            </a:prstGeom>
            <a:solidFill>
              <a:srgbClr val="B7FF6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33" name="Rectangle 637"/>
            <p:cNvSpPr>
              <a:spLocks noChangeArrowheads="1"/>
            </p:cNvSpPr>
            <p:nvPr/>
          </p:nvSpPr>
          <p:spPr bwMode="auto">
            <a:xfrm>
              <a:off x="3595" y="2657"/>
              <a:ext cx="585" cy="6"/>
            </a:xfrm>
            <a:prstGeom prst="rect">
              <a:avLst/>
            </a:prstGeom>
            <a:solidFill>
              <a:srgbClr val="B6FF6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34" name="Rectangle 638"/>
            <p:cNvSpPr>
              <a:spLocks noChangeArrowheads="1"/>
            </p:cNvSpPr>
            <p:nvPr/>
          </p:nvSpPr>
          <p:spPr bwMode="auto">
            <a:xfrm>
              <a:off x="3595" y="2663"/>
              <a:ext cx="585" cy="4"/>
            </a:xfrm>
            <a:prstGeom prst="rect">
              <a:avLst/>
            </a:prstGeom>
            <a:solidFill>
              <a:srgbClr val="B4FF6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35" name="Rectangle 639"/>
            <p:cNvSpPr>
              <a:spLocks noChangeArrowheads="1"/>
            </p:cNvSpPr>
            <p:nvPr/>
          </p:nvSpPr>
          <p:spPr bwMode="auto">
            <a:xfrm>
              <a:off x="3595" y="2667"/>
              <a:ext cx="585" cy="3"/>
            </a:xfrm>
            <a:prstGeom prst="rect">
              <a:avLst/>
            </a:prstGeom>
            <a:solidFill>
              <a:srgbClr val="B3FF6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36" name="Rectangle 640"/>
            <p:cNvSpPr>
              <a:spLocks noChangeArrowheads="1"/>
            </p:cNvSpPr>
            <p:nvPr/>
          </p:nvSpPr>
          <p:spPr bwMode="auto">
            <a:xfrm>
              <a:off x="3595" y="2670"/>
              <a:ext cx="585" cy="4"/>
            </a:xfrm>
            <a:prstGeom prst="rect">
              <a:avLst/>
            </a:prstGeom>
            <a:solidFill>
              <a:srgbClr val="B2FF6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37" name="Rectangle 641"/>
            <p:cNvSpPr>
              <a:spLocks noChangeArrowheads="1"/>
            </p:cNvSpPr>
            <p:nvPr/>
          </p:nvSpPr>
          <p:spPr bwMode="auto">
            <a:xfrm>
              <a:off x="3595" y="2674"/>
              <a:ext cx="585" cy="3"/>
            </a:xfrm>
            <a:prstGeom prst="rect">
              <a:avLst/>
            </a:prstGeom>
            <a:solidFill>
              <a:srgbClr val="B1FF6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38" name="Rectangle 642"/>
            <p:cNvSpPr>
              <a:spLocks noChangeArrowheads="1"/>
            </p:cNvSpPr>
            <p:nvPr/>
          </p:nvSpPr>
          <p:spPr bwMode="auto">
            <a:xfrm>
              <a:off x="3595" y="2677"/>
              <a:ext cx="585" cy="3"/>
            </a:xfrm>
            <a:prstGeom prst="rect">
              <a:avLst/>
            </a:prstGeom>
            <a:solidFill>
              <a:srgbClr val="B0FF6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39" name="Rectangle 643"/>
            <p:cNvSpPr>
              <a:spLocks noChangeArrowheads="1"/>
            </p:cNvSpPr>
            <p:nvPr/>
          </p:nvSpPr>
          <p:spPr bwMode="auto">
            <a:xfrm>
              <a:off x="3595" y="2680"/>
              <a:ext cx="585" cy="4"/>
            </a:xfrm>
            <a:prstGeom prst="rect">
              <a:avLst/>
            </a:prstGeom>
            <a:solidFill>
              <a:srgbClr val="AFFF5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40" name="Rectangle 644"/>
            <p:cNvSpPr>
              <a:spLocks noChangeArrowheads="1"/>
            </p:cNvSpPr>
            <p:nvPr/>
          </p:nvSpPr>
          <p:spPr bwMode="auto">
            <a:xfrm>
              <a:off x="3595" y="2684"/>
              <a:ext cx="585" cy="3"/>
            </a:xfrm>
            <a:prstGeom prst="rect">
              <a:avLst/>
            </a:prstGeom>
            <a:solidFill>
              <a:srgbClr val="AEFF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41" name="Rectangle 645"/>
            <p:cNvSpPr>
              <a:spLocks noChangeArrowheads="1"/>
            </p:cNvSpPr>
            <p:nvPr/>
          </p:nvSpPr>
          <p:spPr bwMode="auto">
            <a:xfrm>
              <a:off x="3595" y="2687"/>
              <a:ext cx="585" cy="4"/>
            </a:xfrm>
            <a:prstGeom prst="rect">
              <a:avLst/>
            </a:prstGeom>
            <a:solidFill>
              <a:srgbClr val="ADFF5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42" name="Rectangle 646"/>
            <p:cNvSpPr>
              <a:spLocks noChangeArrowheads="1"/>
            </p:cNvSpPr>
            <p:nvPr/>
          </p:nvSpPr>
          <p:spPr bwMode="auto">
            <a:xfrm>
              <a:off x="3595" y="2691"/>
              <a:ext cx="585" cy="3"/>
            </a:xfrm>
            <a:prstGeom prst="rect">
              <a:avLst/>
            </a:prstGeom>
            <a:solidFill>
              <a:srgbClr val="ACFF5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43" name="Rectangle 647"/>
            <p:cNvSpPr>
              <a:spLocks noChangeArrowheads="1"/>
            </p:cNvSpPr>
            <p:nvPr/>
          </p:nvSpPr>
          <p:spPr bwMode="auto">
            <a:xfrm>
              <a:off x="3595" y="2694"/>
              <a:ext cx="585" cy="3"/>
            </a:xfrm>
            <a:prstGeom prst="rect">
              <a:avLst/>
            </a:prstGeom>
            <a:solidFill>
              <a:srgbClr val="ABFF5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44" name="Rectangle 648"/>
            <p:cNvSpPr>
              <a:spLocks noChangeArrowheads="1"/>
            </p:cNvSpPr>
            <p:nvPr/>
          </p:nvSpPr>
          <p:spPr bwMode="auto">
            <a:xfrm>
              <a:off x="3595" y="2697"/>
              <a:ext cx="585" cy="4"/>
            </a:xfrm>
            <a:prstGeom prst="rect">
              <a:avLst/>
            </a:prstGeom>
            <a:solidFill>
              <a:srgbClr val="AAFF5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45" name="Rectangle 649"/>
            <p:cNvSpPr>
              <a:spLocks noChangeArrowheads="1"/>
            </p:cNvSpPr>
            <p:nvPr/>
          </p:nvSpPr>
          <p:spPr bwMode="auto">
            <a:xfrm>
              <a:off x="3595" y="2701"/>
              <a:ext cx="585" cy="3"/>
            </a:xfrm>
            <a:prstGeom prst="rect">
              <a:avLst/>
            </a:prstGeom>
            <a:solidFill>
              <a:srgbClr val="A9FF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46" name="Rectangle 650"/>
            <p:cNvSpPr>
              <a:spLocks noChangeArrowheads="1"/>
            </p:cNvSpPr>
            <p:nvPr/>
          </p:nvSpPr>
          <p:spPr bwMode="auto">
            <a:xfrm>
              <a:off x="3595" y="2704"/>
              <a:ext cx="585" cy="4"/>
            </a:xfrm>
            <a:prstGeom prst="rect">
              <a:avLst/>
            </a:prstGeom>
            <a:solidFill>
              <a:srgbClr val="A8FF5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47" name="Rectangle 651"/>
            <p:cNvSpPr>
              <a:spLocks noChangeArrowheads="1"/>
            </p:cNvSpPr>
            <p:nvPr/>
          </p:nvSpPr>
          <p:spPr bwMode="auto">
            <a:xfrm>
              <a:off x="3595" y="2708"/>
              <a:ext cx="585" cy="3"/>
            </a:xfrm>
            <a:prstGeom prst="rect">
              <a:avLst/>
            </a:prstGeom>
            <a:solidFill>
              <a:srgbClr val="A8FF4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48" name="Rectangle 652"/>
            <p:cNvSpPr>
              <a:spLocks noChangeArrowheads="1"/>
            </p:cNvSpPr>
            <p:nvPr/>
          </p:nvSpPr>
          <p:spPr bwMode="auto">
            <a:xfrm>
              <a:off x="3595" y="2711"/>
              <a:ext cx="585" cy="3"/>
            </a:xfrm>
            <a:prstGeom prst="rect">
              <a:avLst/>
            </a:prstGeom>
            <a:solidFill>
              <a:srgbClr val="A7FF4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49" name="Rectangle 653"/>
            <p:cNvSpPr>
              <a:spLocks noChangeArrowheads="1"/>
            </p:cNvSpPr>
            <p:nvPr/>
          </p:nvSpPr>
          <p:spPr bwMode="auto">
            <a:xfrm>
              <a:off x="3595" y="2714"/>
              <a:ext cx="585" cy="4"/>
            </a:xfrm>
            <a:prstGeom prst="rect">
              <a:avLst/>
            </a:prstGeom>
            <a:solidFill>
              <a:srgbClr val="A6FF4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50" name="Rectangle 654"/>
            <p:cNvSpPr>
              <a:spLocks noChangeArrowheads="1"/>
            </p:cNvSpPr>
            <p:nvPr/>
          </p:nvSpPr>
          <p:spPr bwMode="auto">
            <a:xfrm>
              <a:off x="3595" y="2718"/>
              <a:ext cx="585" cy="3"/>
            </a:xfrm>
            <a:prstGeom prst="rect">
              <a:avLst/>
            </a:prstGeom>
            <a:solidFill>
              <a:srgbClr val="A5FF4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51" name="Rectangle 655"/>
            <p:cNvSpPr>
              <a:spLocks noChangeArrowheads="1"/>
            </p:cNvSpPr>
            <p:nvPr/>
          </p:nvSpPr>
          <p:spPr bwMode="auto">
            <a:xfrm>
              <a:off x="3595" y="2721"/>
              <a:ext cx="585" cy="4"/>
            </a:xfrm>
            <a:prstGeom prst="rect">
              <a:avLst/>
            </a:prstGeom>
            <a:solidFill>
              <a:srgbClr val="A4FF4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52" name="Rectangle 656"/>
            <p:cNvSpPr>
              <a:spLocks noChangeArrowheads="1"/>
            </p:cNvSpPr>
            <p:nvPr/>
          </p:nvSpPr>
          <p:spPr bwMode="auto">
            <a:xfrm>
              <a:off x="3595" y="2725"/>
              <a:ext cx="585" cy="3"/>
            </a:xfrm>
            <a:prstGeom prst="rect">
              <a:avLst/>
            </a:prstGeom>
            <a:solidFill>
              <a:srgbClr val="A3FF4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53" name="Rectangle 657"/>
            <p:cNvSpPr>
              <a:spLocks noChangeArrowheads="1"/>
            </p:cNvSpPr>
            <p:nvPr/>
          </p:nvSpPr>
          <p:spPr bwMode="auto">
            <a:xfrm>
              <a:off x="3595" y="2728"/>
              <a:ext cx="585" cy="3"/>
            </a:xfrm>
            <a:prstGeom prst="rect">
              <a:avLst/>
            </a:prstGeom>
            <a:solidFill>
              <a:srgbClr val="A2FF4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54" name="Rectangle 658"/>
            <p:cNvSpPr>
              <a:spLocks noChangeArrowheads="1"/>
            </p:cNvSpPr>
            <p:nvPr/>
          </p:nvSpPr>
          <p:spPr bwMode="auto">
            <a:xfrm>
              <a:off x="3595" y="2731"/>
              <a:ext cx="585" cy="4"/>
            </a:xfrm>
            <a:prstGeom prst="rect">
              <a:avLst/>
            </a:prstGeom>
            <a:solidFill>
              <a:srgbClr val="A1FF4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55" name="Rectangle 659"/>
            <p:cNvSpPr>
              <a:spLocks noChangeArrowheads="1"/>
            </p:cNvSpPr>
            <p:nvPr/>
          </p:nvSpPr>
          <p:spPr bwMode="auto">
            <a:xfrm>
              <a:off x="3595" y="2735"/>
              <a:ext cx="585" cy="3"/>
            </a:xfrm>
            <a:prstGeom prst="rect">
              <a:avLst/>
            </a:prstGeom>
            <a:solidFill>
              <a:srgbClr val="A0FF3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56" name="Rectangle 660"/>
            <p:cNvSpPr>
              <a:spLocks noChangeArrowheads="1"/>
            </p:cNvSpPr>
            <p:nvPr/>
          </p:nvSpPr>
          <p:spPr bwMode="auto">
            <a:xfrm>
              <a:off x="3595" y="2738"/>
              <a:ext cx="585" cy="4"/>
            </a:xfrm>
            <a:prstGeom prst="rect">
              <a:avLst/>
            </a:prstGeom>
            <a:solidFill>
              <a:srgbClr val="9FFF3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57" name="Rectangle 661"/>
            <p:cNvSpPr>
              <a:spLocks noChangeArrowheads="1"/>
            </p:cNvSpPr>
            <p:nvPr/>
          </p:nvSpPr>
          <p:spPr bwMode="auto">
            <a:xfrm>
              <a:off x="3595" y="2742"/>
              <a:ext cx="585" cy="3"/>
            </a:xfrm>
            <a:prstGeom prst="rect">
              <a:avLst/>
            </a:prstGeom>
            <a:solidFill>
              <a:srgbClr val="9EFF3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58" name="Rectangle 662"/>
            <p:cNvSpPr>
              <a:spLocks noChangeArrowheads="1"/>
            </p:cNvSpPr>
            <p:nvPr/>
          </p:nvSpPr>
          <p:spPr bwMode="auto">
            <a:xfrm>
              <a:off x="3595" y="2745"/>
              <a:ext cx="585" cy="3"/>
            </a:xfrm>
            <a:prstGeom prst="rect">
              <a:avLst/>
            </a:prstGeom>
            <a:solidFill>
              <a:srgbClr val="9DFF3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59" name="Rectangle 663"/>
            <p:cNvSpPr>
              <a:spLocks noChangeArrowheads="1"/>
            </p:cNvSpPr>
            <p:nvPr/>
          </p:nvSpPr>
          <p:spPr bwMode="auto">
            <a:xfrm>
              <a:off x="3595" y="2748"/>
              <a:ext cx="585" cy="7"/>
            </a:xfrm>
            <a:prstGeom prst="rect">
              <a:avLst/>
            </a:prstGeom>
            <a:solidFill>
              <a:srgbClr val="9CFF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60" name="Rectangle 664"/>
            <p:cNvSpPr>
              <a:spLocks noChangeArrowheads="1"/>
            </p:cNvSpPr>
            <p:nvPr/>
          </p:nvSpPr>
          <p:spPr bwMode="auto">
            <a:xfrm>
              <a:off x="3595" y="2755"/>
              <a:ext cx="585" cy="4"/>
            </a:xfrm>
            <a:prstGeom prst="rect">
              <a:avLst/>
            </a:prstGeom>
            <a:solidFill>
              <a:srgbClr val="9AFF3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61" name="Rectangle 665"/>
            <p:cNvSpPr>
              <a:spLocks noChangeArrowheads="1"/>
            </p:cNvSpPr>
            <p:nvPr/>
          </p:nvSpPr>
          <p:spPr bwMode="auto">
            <a:xfrm>
              <a:off x="3595" y="2759"/>
              <a:ext cx="585" cy="3"/>
            </a:xfrm>
            <a:prstGeom prst="rect">
              <a:avLst/>
            </a:prstGeom>
            <a:solidFill>
              <a:srgbClr val="99FF3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62" name="Rectangle 666"/>
            <p:cNvSpPr>
              <a:spLocks noChangeArrowheads="1"/>
            </p:cNvSpPr>
            <p:nvPr/>
          </p:nvSpPr>
          <p:spPr bwMode="auto">
            <a:xfrm>
              <a:off x="3595" y="2762"/>
              <a:ext cx="585" cy="3"/>
            </a:xfrm>
            <a:prstGeom prst="rect">
              <a:avLst/>
            </a:prstGeom>
            <a:solidFill>
              <a:srgbClr val="98FF3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63" name="Rectangle 667"/>
            <p:cNvSpPr>
              <a:spLocks noChangeArrowheads="1"/>
            </p:cNvSpPr>
            <p:nvPr/>
          </p:nvSpPr>
          <p:spPr bwMode="auto">
            <a:xfrm>
              <a:off x="3595" y="2765"/>
              <a:ext cx="585" cy="4"/>
            </a:xfrm>
            <a:prstGeom prst="rect">
              <a:avLst/>
            </a:prstGeom>
            <a:solidFill>
              <a:srgbClr val="97FF2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64" name="Rectangle 668"/>
            <p:cNvSpPr>
              <a:spLocks noChangeArrowheads="1"/>
            </p:cNvSpPr>
            <p:nvPr/>
          </p:nvSpPr>
          <p:spPr bwMode="auto">
            <a:xfrm>
              <a:off x="3595" y="2769"/>
              <a:ext cx="585" cy="3"/>
            </a:xfrm>
            <a:prstGeom prst="rect">
              <a:avLst/>
            </a:prstGeom>
            <a:solidFill>
              <a:srgbClr val="96FF2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65" name="Rectangle 669"/>
            <p:cNvSpPr>
              <a:spLocks noChangeArrowheads="1"/>
            </p:cNvSpPr>
            <p:nvPr/>
          </p:nvSpPr>
          <p:spPr bwMode="auto">
            <a:xfrm>
              <a:off x="3595" y="2772"/>
              <a:ext cx="585" cy="4"/>
            </a:xfrm>
            <a:prstGeom prst="rect">
              <a:avLst/>
            </a:prstGeom>
            <a:solidFill>
              <a:srgbClr val="95FF2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66" name="Rectangle 670"/>
            <p:cNvSpPr>
              <a:spLocks noChangeArrowheads="1"/>
            </p:cNvSpPr>
            <p:nvPr/>
          </p:nvSpPr>
          <p:spPr bwMode="auto">
            <a:xfrm>
              <a:off x="3595" y="2776"/>
              <a:ext cx="585" cy="3"/>
            </a:xfrm>
            <a:prstGeom prst="rect">
              <a:avLst/>
            </a:prstGeom>
            <a:solidFill>
              <a:srgbClr val="94FF2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67" name="Rectangle 671"/>
            <p:cNvSpPr>
              <a:spLocks noChangeArrowheads="1"/>
            </p:cNvSpPr>
            <p:nvPr/>
          </p:nvSpPr>
          <p:spPr bwMode="auto">
            <a:xfrm>
              <a:off x="3595" y="2779"/>
              <a:ext cx="585" cy="3"/>
            </a:xfrm>
            <a:prstGeom prst="rect">
              <a:avLst/>
            </a:prstGeom>
            <a:solidFill>
              <a:srgbClr val="93FF2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68" name="Rectangle 672"/>
            <p:cNvSpPr>
              <a:spLocks noChangeArrowheads="1"/>
            </p:cNvSpPr>
            <p:nvPr/>
          </p:nvSpPr>
          <p:spPr bwMode="auto">
            <a:xfrm>
              <a:off x="3595" y="2782"/>
              <a:ext cx="585" cy="4"/>
            </a:xfrm>
            <a:prstGeom prst="rect">
              <a:avLst/>
            </a:prstGeom>
            <a:solidFill>
              <a:srgbClr val="92FF2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69" name="Rectangle 673"/>
            <p:cNvSpPr>
              <a:spLocks noChangeArrowheads="1"/>
            </p:cNvSpPr>
            <p:nvPr/>
          </p:nvSpPr>
          <p:spPr bwMode="auto">
            <a:xfrm>
              <a:off x="3595" y="2786"/>
              <a:ext cx="585" cy="3"/>
            </a:xfrm>
            <a:prstGeom prst="rect">
              <a:avLst/>
            </a:prstGeom>
            <a:solidFill>
              <a:srgbClr val="91FF2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70" name="Rectangle 674"/>
            <p:cNvSpPr>
              <a:spLocks noChangeArrowheads="1"/>
            </p:cNvSpPr>
            <p:nvPr/>
          </p:nvSpPr>
          <p:spPr bwMode="auto">
            <a:xfrm>
              <a:off x="3595" y="2789"/>
              <a:ext cx="585" cy="4"/>
            </a:xfrm>
            <a:prstGeom prst="rect">
              <a:avLst/>
            </a:prstGeom>
            <a:solidFill>
              <a:srgbClr val="90FF2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71" name="Rectangle 675"/>
            <p:cNvSpPr>
              <a:spLocks noChangeArrowheads="1"/>
            </p:cNvSpPr>
            <p:nvPr/>
          </p:nvSpPr>
          <p:spPr bwMode="auto">
            <a:xfrm>
              <a:off x="3595" y="2793"/>
              <a:ext cx="585" cy="3"/>
            </a:xfrm>
            <a:prstGeom prst="rect">
              <a:avLst/>
            </a:prstGeom>
            <a:solidFill>
              <a:srgbClr val="8FFF1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72" name="Rectangle 676"/>
            <p:cNvSpPr>
              <a:spLocks noChangeArrowheads="1"/>
            </p:cNvSpPr>
            <p:nvPr/>
          </p:nvSpPr>
          <p:spPr bwMode="auto">
            <a:xfrm>
              <a:off x="3595" y="2796"/>
              <a:ext cx="585" cy="3"/>
            </a:xfrm>
            <a:prstGeom prst="rect">
              <a:avLst/>
            </a:prstGeom>
            <a:solidFill>
              <a:srgbClr val="8EFF1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73" name="Rectangle 677"/>
            <p:cNvSpPr>
              <a:spLocks noChangeArrowheads="1"/>
            </p:cNvSpPr>
            <p:nvPr/>
          </p:nvSpPr>
          <p:spPr bwMode="auto">
            <a:xfrm>
              <a:off x="3595" y="2799"/>
              <a:ext cx="585" cy="4"/>
            </a:xfrm>
            <a:prstGeom prst="rect">
              <a:avLst/>
            </a:prstGeom>
            <a:solidFill>
              <a:srgbClr val="8DFF1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74" name="Rectangle 678"/>
            <p:cNvSpPr>
              <a:spLocks noChangeArrowheads="1"/>
            </p:cNvSpPr>
            <p:nvPr/>
          </p:nvSpPr>
          <p:spPr bwMode="auto">
            <a:xfrm>
              <a:off x="3595" y="2803"/>
              <a:ext cx="585" cy="3"/>
            </a:xfrm>
            <a:prstGeom prst="rect">
              <a:avLst/>
            </a:prstGeom>
            <a:solidFill>
              <a:srgbClr val="8CFF1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75" name="Rectangle 679"/>
            <p:cNvSpPr>
              <a:spLocks noChangeArrowheads="1"/>
            </p:cNvSpPr>
            <p:nvPr/>
          </p:nvSpPr>
          <p:spPr bwMode="auto">
            <a:xfrm>
              <a:off x="3595" y="2806"/>
              <a:ext cx="585" cy="4"/>
            </a:xfrm>
            <a:prstGeom prst="rect">
              <a:avLst/>
            </a:prstGeom>
            <a:solidFill>
              <a:srgbClr val="8BFF1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76" name="Rectangle 680"/>
            <p:cNvSpPr>
              <a:spLocks noChangeArrowheads="1"/>
            </p:cNvSpPr>
            <p:nvPr/>
          </p:nvSpPr>
          <p:spPr bwMode="auto">
            <a:xfrm>
              <a:off x="3595" y="2810"/>
              <a:ext cx="585" cy="3"/>
            </a:xfrm>
            <a:prstGeom prst="rect">
              <a:avLst/>
            </a:prstGeom>
            <a:solidFill>
              <a:srgbClr val="8AFF1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77" name="Rectangle 681"/>
            <p:cNvSpPr>
              <a:spLocks noChangeArrowheads="1"/>
            </p:cNvSpPr>
            <p:nvPr/>
          </p:nvSpPr>
          <p:spPr bwMode="auto">
            <a:xfrm>
              <a:off x="3595" y="2813"/>
              <a:ext cx="585" cy="3"/>
            </a:xfrm>
            <a:prstGeom prst="rect">
              <a:avLst/>
            </a:prstGeom>
            <a:solidFill>
              <a:srgbClr val="89FF1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78" name="Rectangle 682"/>
            <p:cNvSpPr>
              <a:spLocks noChangeArrowheads="1"/>
            </p:cNvSpPr>
            <p:nvPr/>
          </p:nvSpPr>
          <p:spPr bwMode="auto">
            <a:xfrm>
              <a:off x="3595" y="2816"/>
              <a:ext cx="585" cy="4"/>
            </a:xfrm>
            <a:prstGeom prst="rect">
              <a:avLst/>
            </a:prstGeom>
            <a:solidFill>
              <a:srgbClr val="88FF1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79" name="Rectangle 683"/>
            <p:cNvSpPr>
              <a:spLocks noChangeArrowheads="1"/>
            </p:cNvSpPr>
            <p:nvPr/>
          </p:nvSpPr>
          <p:spPr bwMode="auto">
            <a:xfrm>
              <a:off x="3595" y="2820"/>
              <a:ext cx="585" cy="3"/>
            </a:xfrm>
            <a:prstGeom prst="rect">
              <a:avLst/>
            </a:prstGeom>
            <a:solidFill>
              <a:srgbClr val="87FF0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80" name="Rectangle 684"/>
            <p:cNvSpPr>
              <a:spLocks noChangeArrowheads="1"/>
            </p:cNvSpPr>
            <p:nvPr/>
          </p:nvSpPr>
          <p:spPr bwMode="auto">
            <a:xfrm>
              <a:off x="3595" y="2823"/>
              <a:ext cx="585" cy="4"/>
            </a:xfrm>
            <a:prstGeom prst="rect">
              <a:avLst/>
            </a:prstGeom>
            <a:solidFill>
              <a:srgbClr val="86FF0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81" name="Rectangle 685"/>
            <p:cNvSpPr>
              <a:spLocks noChangeArrowheads="1"/>
            </p:cNvSpPr>
            <p:nvPr/>
          </p:nvSpPr>
          <p:spPr bwMode="auto">
            <a:xfrm>
              <a:off x="3595" y="2827"/>
              <a:ext cx="585" cy="3"/>
            </a:xfrm>
            <a:prstGeom prst="rect">
              <a:avLst/>
            </a:prstGeom>
            <a:solidFill>
              <a:srgbClr val="85FF0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82" name="Rectangle 686"/>
            <p:cNvSpPr>
              <a:spLocks noChangeArrowheads="1"/>
            </p:cNvSpPr>
            <p:nvPr/>
          </p:nvSpPr>
          <p:spPr bwMode="auto">
            <a:xfrm>
              <a:off x="3595" y="2830"/>
              <a:ext cx="585" cy="3"/>
            </a:xfrm>
            <a:prstGeom prst="rect">
              <a:avLst/>
            </a:prstGeom>
            <a:solidFill>
              <a:srgbClr val="84FF0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83" name="Rectangle 687"/>
            <p:cNvSpPr>
              <a:spLocks noChangeArrowheads="1"/>
            </p:cNvSpPr>
            <p:nvPr/>
          </p:nvSpPr>
          <p:spPr bwMode="auto">
            <a:xfrm>
              <a:off x="3595" y="2833"/>
              <a:ext cx="585" cy="4"/>
            </a:xfrm>
            <a:prstGeom prst="rect">
              <a:avLst/>
            </a:prstGeom>
            <a:solidFill>
              <a:srgbClr val="83FF0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84" name="Rectangle 688"/>
            <p:cNvSpPr>
              <a:spLocks noChangeArrowheads="1"/>
            </p:cNvSpPr>
            <p:nvPr/>
          </p:nvSpPr>
          <p:spPr bwMode="auto">
            <a:xfrm>
              <a:off x="3595" y="2837"/>
              <a:ext cx="585" cy="3"/>
            </a:xfrm>
            <a:prstGeom prst="rect">
              <a:avLst/>
            </a:prstGeom>
            <a:solidFill>
              <a:srgbClr val="82FF0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85" name="Rectangle 689"/>
            <p:cNvSpPr>
              <a:spLocks noChangeArrowheads="1"/>
            </p:cNvSpPr>
            <p:nvPr/>
          </p:nvSpPr>
          <p:spPr bwMode="auto">
            <a:xfrm>
              <a:off x="3595" y="2840"/>
              <a:ext cx="585" cy="4"/>
            </a:xfrm>
            <a:prstGeom prst="rect">
              <a:avLst/>
            </a:prstGeom>
            <a:solidFill>
              <a:srgbClr val="81FF0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86" name="Rectangle 690"/>
            <p:cNvSpPr>
              <a:spLocks noChangeArrowheads="1"/>
            </p:cNvSpPr>
            <p:nvPr/>
          </p:nvSpPr>
          <p:spPr bwMode="auto">
            <a:xfrm>
              <a:off x="4032" y="2352"/>
              <a:ext cx="15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T</a:t>
              </a:r>
              <a:r>
                <a:rPr lang="en-US" sz="1700" baseline="-25000">
                  <a:solidFill>
                    <a:srgbClr val="000000"/>
                  </a:solidFill>
                  <a:latin typeface="Calibri" pitchFamily="34" charset="0"/>
                </a:rPr>
                <a:t>M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1887" name="Rectangle 691"/>
            <p:cNvSpPr>
              <a:spLocks noChangeArrowheads="1"/>
            </p:cNvSpPr>
            <p:nvPr/>
          </p:nvSpPr>
          <p:spPr bwMode="auto">
            <a:xfrm>
              <a:off x="4146" y="2486"/>
              <a:ext cx="1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latin typeface="Calibri" pitchFamily="34" charset="0"/>
                </a:rPr>
                <a:t>t -1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1888" name="Rectangle 692"/>
            <p:cNvSpPr>
              <a:spLocks noChangeArrowheads="1"/>
            </p:cNvSpPr>
            <p:nvPr/>
          </p:nvSpPr>
          <p:spPr bwMode="auto">
            <a:xfrm>
              <a:off x="4401" y="2398"/>
              <a:ext cx="584" cy="4"/>
            </a:xfrm>
            <a:prstGeom prst="rect">
              <a:avLst/>
            </a:prstGeom>
            <a:solidFill>
              <a:srgbClr val="81FF0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89" name="Rectangle 693"/>
            <p:cNvSpPr>
              <a:spLocks noChangeArrowheads="1"/>
            </p:cNvSpPr>
            <p:nvPr/>
          </p:nvSpPr>
          <p:spPr bwMode="auto">
            <a:xfrm>
              <a:off x="4401" y="2402"/>
              <a:ext cx="584" cy="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90" name="Rectangle 694"/>
            <p:cNvSpPr>
              <a:spLocks noChangeArrowheads="1"/>
            </p:cNvSpPr>
            <p:nvPr/>
          </p:nvSpPr>
          <p:spPr bwMode="auto">
            <a:xfrm>
              <a:off x="4401" y="2405"/>
              <a:ext cx="584" cy="4"/>
            </a:xfrm>
            <a:prstGeom prst="rect">
              <a:avLst/>
            </a:prstGeom>
            <a:solidFill>
              <a:srgbClr val="FEFFF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91" name="Rectangle 695"/>
            <p:cNvSpPr>
              <a:spLocks noChangeArrowheads="1"/>
            </p:cNvSpPr>
            <p:nvPr/>
          </p:nvSpPr>
          <p:spPr bwMode="auto">
            <a:xfrm>
              <a:off x="4401" y="2409"/>
              <a:ext cx="584" cy="3"/>
            </a:xfrm>
            <a:prstGeom prst="rect">
              <a:avLst/>
            </a:prstGeom>
            <a:solidFill>
              <a:srgbClr val="FDFFF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92" name="Rectangle 696"/>
            <p:cNvSpPr>
              <a:spLocks noChangeArrowheads="1"/>
            </p:cNvSpPr>
            <p:nvPr/>
          </p:nvSpPr>
          <p:spPr bwMode="auto">
            <a:xfrm>
              <a:off x="4401" y="2412"/>
              <a:ext cx="584" cy="3"/>
            </a:xfrm>
            <a:prstGeom prst="rect">
              <a:avLst/>
            </a:prstGeom>
            <a:solidFill>
              <a:srgbClr val="FCFFF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93" name="Rectangle 697"/>
            <p:cNvSpPr>
              <a:spLocks noChangeArrowheads="1"/>
            </p:cNvSpPr>
            <p:nvPr/>
          </p:nvSpPr>
          <p:spPr bwMode="auto">
            <a:xfrm>
              <a:off x="4401" y="2415"/>
              <a:ext cx="584" cy="4"/>
            </a:xfrm>
            <a:prstGeom prst="rect">
              <a:avLst/>
            </a:prstGeom>
            <a:solidFill>
              <a:srgbClr val="FBFF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94" name="Rectangle 698"/>
            <p:cNvSpPr>
              <a:spLocks noChangeArrowheads="1"/>
            </p:cNvSpPr>
            <p:nvPr/>
          </p:nvSpPr>
          <p:spPr bwMode="auto">
            <a:xfrm>
              <a:off x="4401" y="2419"/>
              <a:ext cx="584" cy="3"/>
            </a:xfrm>
            <a:prstGeom prst="rect">
              <a:avLst/>
            </a:prstGeom>
            <a:solidFill>
              <a:srgbClr val="FAFFF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95" name="Rectangle 699"/>
            <p:cNvSpPr>
              <a:spLocks noChangeArrowheads="1"/>
            </p:cNvSpPr>
            <p:nvPr/>
          </p:nvSpPr>
          <p:spPr bwMode="auto">
            <a:xfrm>
              <a:off x="4401" y="2422"/>
              <a:ext cx="584" cy="4"/>
            </a:xfrm>
            <a:prstGeom prst="rect">
              <a:avLst/>
            </a:prstGeom>
            <a:solidFill>
              <a:srgbClr val="F9FFF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96" name="Rectangle 700"/>
            <p:cNvSpPr>
              <a:spLocks noChangeArrowheads="1"/>
            </p:cNvSpPr>
            <p:nvPr/>
          </p:nvSpPr>
          <p:spPr bwMode="auto">
            <a:xfrm>
              <a:off x="4401" y="2426"/>
              <a:ext cx="584" cy="3"/>
            </a:xfrm>
            <a:prstGeom prst="rect">
              <a:avLst/>
            </a:prstGeom>
            <a:solidFill>
              <a:srgbClr val="F8FF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97" name="Rectangle 701"/>
            <p:cNvSpPr>
              <a:spLocks noChangeArrowheads="1"/>
            </p:cNvSpPr>
            <p:nvPr/>
          </p:nvSpPr>
          <p:spPr bwMode="auto">
            <a:xfrm>
              <a:off x="4401" y="2429"/>
              <a:ext cx="584" cy="3"/>
            </a:xfrm>
            <a:prstGeom prst="rect">
              <a:avLst/>
            </a:prstGeom>
            <a:solidFill>
              <a:srgbClr val="F7FFE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98" name="Rectangle 702"/>
            <p:cNvSpPr>
              <a:spLocks noChangeArrowheads="1"/>
            </p:cNvSpPr>
            <p:nvPr/>
          </p:nvSpPr>
          <p:spPr bwMode="auto">
            <a:xfrm>
              <a:off x="4401" y="2432"/>
              <a:ext cx="584" cy="4"/>
            </a:xfrm>
            <a:prstGeom prst="rect">
              <a:avLst/>
            </a:prstGeom>
            <a:solidFill>
              <a:srgbClr val="F6FFE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899" name="Rectangle 703"/>
            <p:cNvSpPr>
              <a:spLocks noChangeArrowheads="1"/>
            </p:cNvSpPr>
            <p:nvPr/>
          </p:nvSpPr>
          <p:spPr bwMode="auto">
            <a:xfrm>
              <a:off x="4401" y="2436"/>
              <a:ext cx="584" cy="3"/>
            </a:xfrm>
            <a:prstGeom prst="rect">
              <a:avLst/>
            </a:prstGeom>
            <a:solidFill>
              <a:srgbClr val="F5FFE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00" name="Rectangle 704"/>
            <p:cNvSpPr>
              <a:spLocks noChangeArrowheads="1"/>
            </p:cNvSpPr>
            <p:nvPr/>
          </p:nvSpPr>
          <p:spPr bwMode="auto">
            <a:xfrm>
              <a:off x="4401" y="2439"/>
              <a:ext cx="584" cy="4"/>
            </a:xfrm>
            <a:prstGeom prst="rect">
              <a:avLst/>
            </a:prstGeom>
            <a:solidFill>
              <a:srgbClr val="F4FFE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01" name="Rectangle 705"/>
            <p:cNvSpPr>
              <a:spLocks noChangeArrowheads="1"/>
            </p:cNvSpPr>
            <p:nvPr/>
          </p:nvSpPr>
          <p:spPr bwMode="auto">
            <a:xfrm>
              <a:off x="4401" y="2443"/>
              <a:ext cx="584" cy="3"/>
            </a:xfrm>
            <a:prstGeom prst="rect">
              <a:avLst/>
            </a:prstGeom>
            <a:solidFill>
              <a:srgbClr val="F3FFE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02" name="Rectangle 706"/>
            <p:cNvSpPr>
              <a:spLocks noChangeArrowheads="1"/>
            </p:cNvSpPr>
            <p:nvPr/>
          </p:nvSpPr>
          <p:spPr bwMode="auto">
            <a:xfrm>
              <a:off x="4401" y="2446"/>
              <a:ext cx="584" cy="3"/>
            </a:xfrm>
            <a:prstGeom prst="rect">
              <a:avLst/>
            </a:prstGeom>
            <a:solidFill>
              <a:srgbClr val="F2FF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03" name="Rectangle 707"/>
            <p:cNvSpPr>
              <a:spLocks noChangeArrowheads="1"/>
            </p:cNvSpPr>
            <p:nvPr/>
          </p:nvSpPr>
          <p:spPr bwMode="auto">
            <a:xfrm>
              <a:off x="4401" y="2449"/>
              <a:ext cx="584" cy="4"/>
            </a:xfrm>
            <a:prstGeom prst="rect">
              <a:avLst/>
            </a:prstGeom>
            <a:solidFill>
              <a:srgbClr val="F1FFE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04" name="Rectangle 708"/>
            <p:cNvSpPr>
              <a:spLocks noChangeArrowheads="1"/>
            </p:cNvSpPr>
            <p:nvPr/>
          </p:nvSpPr>
          <p:spPr bwMode="auto">
            <a:xfrm>
              <a:off x="4401" y="2453"/>
              <a:ext cx="584" cy="3"/>
            </a:xfrm>
            <a:prstGeom prst="rect">
              <a:avLst/>
            </a:prstGeom>
            <a:solidFill>
              <a:srgbClr val="F0FFE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05" name="Rectangle 709"/>
            <p:cNvSpPr>
              <a:spLocks noChangeArrowheads="1"/>
            </p:cNvSpPr>
            <p:nvPr/>
          </p:nvSpPr>
          <p:spPr bwMode="auto">
            <a:xfrm>
              <a:off x="4401" y="2456"/>
              <a:ext cx="584" cy="4"/>
            </a:xfrm>
            <a:prstGeom prst="rect">
              <a:avLst/>
            </a:prstGeom>
            <a:solidFill>
              <a:srgbClr val="EFF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06" name="Rectangle 710"/>
            <p:cNvSpPr>
              <a:spLocks noChangeArrowheads="1"/>
            </p:cNvSpPr>
            <p:nvPr/>
          </p:nvSpPr>
          <p:spPr bwMode="auto">
            <a:xfrm>
              <a:off x="4401" y="2460"/>
              <a:ext cx="584" cy="3"/>
            </a:xfrm>
            <a:prstGeom prst="rect">
              <a:avLst/>
            </a:prstGeom>
            <a:solidFill>
              <a:srgbClr val="EEFF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07" name="Rectangle 711"/>
            <p:cNvSpPr>
              <a:spLocks noChangeArrowheads="1"/>
            </p:cNvSpPr>
            <p:nvPr/>
          </p:nvSpPr>
          <p:spPr bwMode="auto">
            <a:xfrm>
              <a:off x="4401" y="2463"/>
              <a:ext cx="584" cy="3"/>
            </a:xfrm>
            <a:prstGeom prst="rect">
              <a:avLst/>
            </a:prstGeom>
            <a:solidFill>
              <a:srgbClr val="EDFFD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08" name="Rectangle 712"/>
            <p:cNvSpPr>
              <a:spLocks noChangeArrowheads="1"/>
            </p:cNvSpPr>
            <p:nvPr/>
          </p:nvSpPr>
          <p:spPr bwMode="auto">
            <a:xfrm>
              <a:off x="4401" y="2466"/>
              <a:ext cx="584" cy="4"/>
            </a:xfrm>
            <a:prstGeom prst="rect">
              <a:avLst/>
            </a:prstGeom>
            <a:solidFill>
              <a:srgbClr val="ECFFD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09" name="Rectangle 713"/>
            <p:cNvSpPr>
              <a:spLocks noChangeArrowheads="1"/>
            </p:cNvSpPr>
            <p:nvPr/>
          </p:nvSpPr>
          <p:spPr bwMode="auto">
            <a:xfrm>
              <a:off x="4401" y="2470"/>
              <a:ext cx="584" cy="3"/>
            </a:xfrm>
            <a:prstGeom prst="rect">
              <a:avLst/>
            </a:prstGeom>
            <a:solidFill>
              <a:srgbClr val="EBFFD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10" name="Rectangle 714"/>
            <p:cNvSpPr>
              <a:spLocks noChangeArrowheads="1"/>
            </p:cNvSpPr>
            <p:nvPr/>
          </p:nvSpPr>
          <p:spPr bwMode="auto">
            <a:xfrm>
              <a:off x="4401" y="2473"/>
              <a:ext cx="584" cy="4"/>
            </a:xfrm>
            <a:prstGeom prst="rect">
              <a:avLst/>
            </a:prstGeom>
            <a:solidFill>
              <a:srgbClr val="EAFF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11" name="Rectangle 715"/>
            <p:cNvSpPr>
              <a:spLocks noChangeArrowheads="1"/>
            </p:cNvSpPr>
            <p:nvPr/>
          </p:nvSpPr>
          <p:spPr bwMode="auto">
            <a:xfrm>
              <a:off x="4401" y="2477"/>
              <a:ext cx="584" cy="6"/>
            </a:xfrm>
            <a:prstGeom prst="rect">
              <a:avLst/>
            </a:prstGeom>
            <a:solidFill>
              <a:srgbClr val="E9FFD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12" name="Rectangle 716"/>
            <p:cNvSpPr>
              <a:spLocks noChangeArrowheads="1"/>
            </p:cNvSpPr>
            <p:nvPr/>
          </p:nvSpPr>
          <p:spPr bwMode="auto">
            <a:xfrm>
              <a:off x="4401" y="2483"/>
              <a:ext cx="584" cy="4"/>
            </a:xfrm>
            <a:prstGeom prst="rect">
              <a:avLst/>
            </a:prstGeom>
            <a:solidFill>
              <a:srgbClr val="E7FFD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13" name="Rectangle 717"/>
            <p:cNvSpPr>
              <a:spLocks noChangeArrowheads="1"/>
            </p:cNvSpPr>
            <p:nvPr/>
          </p:nvSpPr>
          <p:spPr bwMode="auto">
            <a:xfrm>
              <a:off x="4401" y="2487"/>
              <a:ext cx="584" cy="3"/>
            </a:xfrm>
            <a:prstGeom prst="rect">
              <a:avLst/>
            </a:prstGeom>
            <a:solidFill>
              <a:srgbClr val="E6FFC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14" name="Rectangle 718"/>
            <p:cNvSpPr>
              <a:spLocks noChangeArrowheads="1"/>
            </p:cNvSpPr>
            <p:nvPr/>
          </p:nvSpPr>
          <p:spPr bwMode="auto">
            <a:xfrm>
              <a:off x="4401" y="2490"/>
              <a:ext cx="584" cy="4"/>
            </a:xfrm>
            <a:prstGeom prst="rect">
              <a:avLst/>
            </a:prstGeom>
            <a:solidFill>
              <a:srgbClr val="E5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15" name="Rectangle 719"/>
            <p:cNvSpPr>
              <a:spLocks noChangeArrowheads="1"/>
            </p:cNvSpPr>
            <p:nvPr/>
          </p:nvSpPr>
          <p:spPr bwMode="auto">
            <a:xfrm>
              <a:off x="4401" y="2494"/>
              <a:ext cx="584" cy="3"/>
            </a:xfrm>
            <a:prstGeom prst="rect">
              <a:avLst/>
            </a:prstGeom>
            <a:solidFill>
              <a:srgbClr val="E4FFC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16" name="Rectangle 720"/>
            <p:cNvSpPr>
              <a:spLocks noChangeArrowheads="1"/>
            </p:cNvSpPr>
            <p:nvPr/>
          </p:nvSpPr>
          <p:spPr bwMode="auto">
            <a:xfrm>
              <a:off x="4401" y="2497"/>
              <a:ext cx="584" cy="3"/>
            </a:xfrm>
            <a:prstGeom prst="rect">
              <a:avLst/>
            </a:prstGeom>
            <a:solidFill>
              <a:srgbClr val="E3FF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17" name="Rectangle 721"/>
            <p:cNvSpPr>
              <a:spLocks noChangeArrowheads="1"/>
            </p:cNvSpPr>
            <p:nvPr/>
          </p:nvSpPr>
          <p:spPr bwMode="auto">
            <a:xfrm>
              <a:off x="4401" y="2500"/>
              <a:ext cx="584" cy="4"/>
            </a:xfrm>
            <a:prstGeom prst="rect">
              <a:avLst/>
            </a:prstGeom>
            <a:solidFill>
              <a:srgbClr val="E2FFC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18" name="Rectangle 722"/>
            <p:cNvSpPr>
              <a:spLocks noChangeArrowheads="1"/>
            </p:cNvSpPr>
            <p:nvPr/>
          </p:nvSpPr>
          <p:spPr bwMode="auto">
            <a:xfrm>
              <a:off x="4401" y="2504"/>
              <a:ext cx="584" cy="3"/>
            </a:xfrm>
            <a:prstGeom prst="rect">
              <a:avLst/>
            </a:prstGeom>
            <a:solidFill>
              <a:srgbClr val="E1FFC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19" name="Rectangle 723"/>
            <p:cNvSpPr>
              <a:spLocks noChangeArrowheads="1"/>
            </p:cNvSpPr>
            <p:nvPr/>
          </p:nvSpPr>
          <p:spPr bwMode="auto">
            <a:xfrm>
              <a:off x="4401" y="2507"/>
              <a:ext cx="584" cy="4"/>
            </a:xfrm>
            <a:prstGeom prst="rect">
              <a:avLst/>
            </a:prstGeom>
            <a:solidFill>
              <a:srgbClr val="E0FFC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20" name="Rectangle 724"/>
            <p:cNvSpPr>
              <a:spLocks noChangeArrowheads="1"/>
            </p:cNvSpPr>
            <p:nvPr/>
          </p:nvSpPr>
          <p:spPr bwMode="auto">
            <a:xfrm>
              <a:off x="4401" y="2511"/>
              <a:ext cx="584" cy="3"/>
            </a:xfrm>
            <a:prstGeom prst="rect">
              <a:avLst/>
            </a:prstGeom>
            <a:solidFill>
              <a:srgbClr val="DFFF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21" name="Rectangle 725"/>
            <p:cNvSpPr>
              <a:spLocks noChangeArrowheads="1"/>
            </p:cNvSpPr>
            <p:nvPr/>
          </p:nvSpPr>
          <p:spPr bwMode="auto">
            <a:xfrm>
              <a:off x="4401" y="2514"/>
              <a:ext cx="584" cy="3"/>
            </a:xfrm>
            <a:prstGeom prst="rect">
              <a:avLst/>
            </a:prstGeom>
            <a:solidFill>
              <a:srgbClr val="DEFFB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22" name="Rectangle 726"/>
            <p:cNvSpPr>
              <a:spLocks noChangeArrowheads="1"/>
            </p:cNvSpPr>
            <p:nvPr/>
          </p:nvSpPr>
          <p:spPr bwMode="auto">
            <a:xfrm>
              <a:off x="4401" y="2517"/>
              <a:ext cx="584" cy="4"/>
            </a:xfrm>
            <a:prstGeom prst="rect">
              <a:avLst/>
            </a:prstGeom>
            <a:solidFill>
              <a:srgbClr val="DDFFB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23" name="Rectangle 727"/>
            <p:cNvSpPr>
              <a:spLocks noChangeArrowheads="1"/>
            </p:cNvSpPr>
            <p:nvPr/>
          </p:nvSpPr>
          <p:spPr bwMode="auto">
            <a:xfrm>
              <a:off x="4401" y="2521"/>
              <a:ext cx="584" cy="3"/>
            </a:xfrm>
            <a:prstGeom prst="rect">
              <a:avLst/>
            </a:prstGeom>
            <a:solidFill>
              <a:srgbClr val="DCFFB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24" name="Rectangle 728"/>
            <p:cNvSpPr>
              <a:spLocks noChangeArrowheads="1"/>
            </p:cNvSpPr>
            <p:nvPr/>
          </p:nvSpPr>
          <p:spPr bwMode="auto">
            <a:xfrm>
              <a:off x="4401" y="2524"/>
              <a:ext cx="584" cy="4"/>
            </a:xfrm>
            <a:prstGeom prst="rect">
              <a:avLst/>
            </a:prstGeom>
            <a:solidFill>
              <a:srgbClr val="DCFFB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25" name="Rectangle 729"/>
            <p:cNvSpPr>
              <a:spLocks noChangeArrowheads="1"/>
            </p:cNvSpPr>
            <p:nvPr/>
          </p:nvSpPr>
          <p:spPr bwMode="auto">
            <a:xfrm>
              <a:off x="4401" y="2528"/>
              <a:ext cx="584" cy="3"/>
            </a:xfrm>
            <a:prstGeom prst="rect">
              <a:avLst/>
            </a:prstGeom>
            <a:solidFill>
              <a:srgbClr val="DBFFB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26" name="Rectangle 730"/>
            <p:cNvSpPr>
              <a:spLocks noChangeArrowheads="1"/>
            </p:cNvSpPr>
            <p:nvPr/>
          </p:nvSpPr>
          <p:spPr bwMode="auto">
            <a:xfrm>
              <a:off x="4401" y="2531"/>
              <a:ext cx="584" cy="3"/>
            </a:xfrm>
            <a:prstGeom prst="rect">
              <a:avLst/>
            </a:prstGeom>
            <a:solidFill>
              <a:srgbClr val="DAFFB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27" name="Rectangle 731"/>
            <p:cNvSpPr>
              <a:spLocks noChangeArrowheads="1"/>
            </p:cNvSpPr>
            <p:nvPr/>
          </p:nvSpPr>
          <p:spPr bwMode="auto">
            <a:xfrm>
              <a:off x="4401" y="2534"/>
              <a:ext cx="584" cy="4"/>
            </a:xfrm>
            <a:prstGeom prst="rect">
              <a:avLst/>
            </a:prstGeom>
            <a:solidFill>
              <a:srgbClr val="D9FFB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28" name="Rectangle 732"/>
            <p:cNvSpPr>
              <a:spLocks noChangeArrowheads="1"/>
            </p:cNvSpPr>
            <p:nvPr/>
          </p:nvSpPr>
          <p:spPr bwMode="auto">
            <a:xfrm>
              <a:off x="4401" y="2538"/>
              <a:ext cx="584" cy="3"/>
            </a:xfrm>
            <a:prstGeom prst="rect">
              <a:avLst/>
            </a:prstGeom>
            <a:solidFill>
              <a:srgbClr val="D8FFB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29" name="Rectangle 733"/>
            <p:cNvSpPr>
              <a:spLocks noChangeArrowheads="1"/>
            </p:cNvSpPr>
            <p:nvPr/>
          </p:nvSpPr>
          <p:spPr bwMode="auto">
            <a:xfrm>
              <a:off x="4401" y="2541"/>
              <a:ext cx="584" cy="4"/>
            </a:xfrm>
            <a:prstGeom prst="rect">
              <a:avLst/>
            </a:prstGeom>
            <a:solidFill>
              <a:srgbClr val="D7FFA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30" name="Rectangle 734"/>
            <p:cNvSpPr>
              <a:spLocks noChangeArrowheads="1"/>
            </p:cNvSpPr>
            <p:nvPr/>
          </p:nvSpPr>
          <p:spPr bwMode="auto">
            <a:xfrm>
              <a:off x="4401" y="2545"/>
              <a:ext cx="584" cy="3"/>
            </a:xfrm>
            <a:prstGeom prst="rect">
              <a:avLst/>
            </a:prstGeom>
            <a:solidFill>
              <a:srgbClr val="D6FFA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31" name="Rectangle 735"/>
            <p:cNvSpPr>
              <a:spLocks noChangeArrowheads="1"/>
            </p:cNvSpPr>
            <p:nvPr/>
          </p:nvSpPr>
          <p:spPr bwMode="auto">
            <a:xfrm>
              <a:off x="4401" y="2548"/>
              <a:ext cx="584" cy="3"/>
            </a:xfrm>
            <a:prstGeom prst="rect">
              <a:avLst/>
            </a:prstGeom>
            <a:solidFill>
              <a:srgbClr val="D5FF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32" name="Rectangle 736"/>
            <p:cNvSpPr>
              <a:spLocks noChangeArrowheads="1"/>
            </p:cNvSpPr>
            <p:nvPr/>
          </p:nvSpPr>
          <p:spPr bwMode="auto">
            <a:xfrm>
              <a:off x="4401" y="2551"/>
              <a:ext cx="584" cy="4"/>
            </a:xfrm>
            <a:prstGeom prst="rect">
              <a:avLst/>
            </a:prstGeom>
            <a:solidFill>
              <a:srgbClr val="D4FFA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33" name="Rectangle 737"/>
            <p:cNvSpPr>
              <a:spLocks noChangeArrowheads="1"/>
            </p:cNvSpPr>
            <p:nvPr/>
          </p:nvSpPr>
          <p:spPr bwMode="auto">
            <a:xfrm>
              <a:off x="4401" y="2555"/>
              <a:ext cx="584" cy="3"/>
            </a:xfrm>
            <a:prstGeom prst="rect">
              <a:avLst/>
            </a:prstGeom>
            <a:solidFill>
              <a:srgbClr val="D3FFA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34" name="Rectangle 738"/>
            <p:cNvSpPr>
              <a:spLocks noChangeArrowheads="1"/>
            </p:cNvSpPr>
            <p:nvPr/>
          </p:nvSpPr>
          <p:spPr bwMode="auto">
            <a:xfrm>
              <a:off x="4401" y="2558"/>
              <a:ext cx="584" cy="4"/>
            </a:xfrm>
            <a:prstGeom prst="rect">
              <a:avLst/>
            </a:prstGeom>
            <a:solidFill>
              <a:srgbClr val="D2FF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35" name="Rectangle 739"/>
            <p:cNvSpPr>
              <a:spLocks noChangeArrowheads="1"/>
            </p:cNvSpPr>
            <p:nvPr/>
          </p:nvSpPr>
          <p:spPr bwMode="auto">
            <a:xfrm>
              <a:off x="4401" y="2562"/>
              <a:ext cx="584" cy="3"/>
            </a:xfrm>
            <a:prstGeom prst="rect">
              <a:avLst/>
            </a:prstGeom>
            <a:solidFill>
              <a:srgbClr val="D1FFA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36" name="Rectangle 740"/>
            <p:cNvSpPr>
              <a:spLocks noChangeArrowheads="1"/>
            </p:cNvSpPr>
            <p:nvPr/>
          </p:nvSpPr>
          <p:spPr bwMode="auto">
            <a:xfrm>
              <a:off x="4401" y="2565"/>
              <a:ext cx="584" cy="3"/>
            </a:xfrm>
            <a:prstGeom prst="rect">
              <a:avLst/>
            </a:prstGeom>
            <a:solidFill>
              <a:srgbClr val="D0FFA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37" name="Rectangle 741"/>
            <p:cNvSpPr>
              <a:spLocks noChangeArrowheads="1"/>
            </p:cNvSpPr>
            <p:nvPr/>
          </p:nvSpPr>
          <p:spPr bwMode="auto">
            <a:xfrm>
              <a:off x="4401" y="2568"/>
              <a:ext cx="584" cy="7"/>
            </a:xfrm>
            <a:prstGeom prst="rect">
              <a:avLst/>
            </a:prstGeom>
            <a:solidFill>
              <a:srgbClr val="CFFF9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38" name="Rectangle 742"/>
            <p:cNvSpPr>
              <a:spLocks noChangeArrowheads="1"/>
            </p:cNvSpPr>
            <p:nvPr/>
          </p:nvSpPr>
          <p:spPr bwMode="auto">
            <a:xfrm>
              <a:off x="4401" y="2575"/>
              <a:ext cx="584" cy="4"/>
            </a:xfrm>
            <a:prstGeom prst="rect">
              <a:avLst/>
            </a:prstGeom>
            <a:solidFill>
              <a:srgbClr val="CDFF9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39" name="Rectangle 743"/>
            <p:cNvSpPr>
              <a:spLocks noChangeArrowheads="1"/>
            </p:cNvSpPr>
            <p:nvPr/>
          </p:nvSpPr>
          <p:spPr bwMode="auto">
            <a:xfrm>
              <a:off x="4401" y="2579"/>
              <a:ext cx="584" cy="3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40" name="Rectangle 744"/>
            <p:cNvSpPr>
              <a:spLocks noChangeArrowheads="1"/>
            </p:cNvSpPr>
            <p:nvPr/>
          </p:nvSpPr>
          <p:spPr bwMode="auto">
            <a:xfrm>
              <a:off x="4401" y="2582"/>
              <a:ext cx="584" cy="3"/>
            </a:xfrm>
            <a:prstGeom prst="rect">
              <a:avLst/>
            </a:prstGeom>
            <a:solidFill>
              <a:srgbClr val="CBFF9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41" name="Rectangle 745"/>
            <p:cNvSpPr>
              <a:spLocks noChangeArrowheads="1"/>
            </p:cNvSpPr>
            <p:nvPr/>
          </p:nvSpPr>
          <p:spPr bwMode="auto">
            <a:xfrm>
              <a:off x="4401" y="2585"/>
              <a:ext cx="584" cy="4"/>
            </a:xfrm>
            <a:prstGeom prst="rect">
              <a:avLst/>
            </a:prstGeom>
            <a:solidFill>
              <a:srgbClr val="CAFF9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42" name="Rectangle 746"/>
            <p:cNvSpPr>
              <a:spLocks noChangeArrowheads="1"/>
            </p:cNvSpPr>
            <p:nvPr/>
          </p:nvSpPr>
          <p:spPr bwMode="auto">
            <a:xfrm>
              <a:off x="4401" y="2589"/>
              <a:ext cx="584" cy="3"/>
            </a:xfrm>
            <a:prstGeom prst="rect">
              <a:avLst/>
            </a:prstGeom>
            <a:solidFill>
              <a:srgbClr val="C9FF9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43" name="Rectangle 747"/>
            <p:cNvSpPr>
              <a:spLocks noChangeArrowheads="1"/>
            </p:cNvSpPr>
            <p:nvPr/>
          </p:nvSpPr>
          <p:spPr bwMode="auto">
            <a:xfrm>
              <a:off x="4401" y="2592"/>
              <a:ext cx="584" cy="4"/>
            </a:xfrm>
            <a:prstGeom prst="rect">
              <a:avLst/>
            </a:prstGeom>
            <a:solidFill>
              <a:srgbClr val="C8FF9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44" name="Rectangle 748"/>
            <p:cNvSpPr>
              <a:spLocks noChangeArrowheads="1"/>
            </p:cNvSpPr>
            <p:nvPr/>
          </p:nvSpPr>
          <p:spPr bwMode="auto">
            <a:xfrm>
              <a:off x="4401" y="2596"/>
              <a:ext cx="584" cy="3"/>
            </a:xfrm>
            <a:prstGeom prst="rect">
              <a:avLst/>
            </a:prstGeom>
            <a:solidFill>
              <a:srgbClr val="C7FF8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45" name="Rectangle 749"/>
            <p:cNvSpPr>
              <a:spLocks noChangeArrowheads="1"/>
            </p:cNvSpPr>
            <p:nvPr/>
          </p:nvSpPr>
          <p:spPr bwMode="auto">
            <a:xfrm>
              <a:off x="4401" y="2599"/>
              <a:ext cx="584" cy="3"/>
            </a:xfrm>
            <a:prstGeom prst="rect">
              <a:avLst/>
            </a:prstGeom>
            <a:solidFill>
              <a:srgbClr val="C6FF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46" name="Rectangle 750"/>
            <p:cNvSpPr>
              <a:spLocks noChangeArrowheads="1"/>
            </p:cNvSpPr>
            <p:nvPr/>
          </p:nvSpPr>
          <p:spPr bwMode="auto">
            <a:xfrm>
              <a:off x="4401" y="2602"/>
              <a:ext cx="584" cy="4"/>
            </a:xfrm>
            <a:prstGeom prst="rect">
              <a:avLst/>
            </a:prstGeom>
            <a:solidFill>
              <a:srgbClr val="C5FF8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47" name="Rectangle 751"/>
            <p:cNvSpPr>
              <a:spLocks noChangeArrowheads="1"/>
            </p:cNvSpPr>
            <p:nvPr/>
          </p:nvSpPr>
          <p:spPr bwMode="auto">
            <a:xfrm>
              <a:off x="4401" y="2606"/>
              <a:ext cx="584" cy="3"/>
            </a:xfrm>
            <a:prstGeom prst="rect">
              <a:avLst/>
            </a:prstGeom>
            <a:solidFill>
              <a:srgbClr val="C4FF8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48" name="Rectangle 752"/>
            <p:cNvSpPr>
              <a:spLocks noChangeArrowheads="1"/>
            </p:cNvSpPr>
            <p:nvPr/>
          </p:nvSpPr>
          <p:spPr bwMode="auto">
            <a:xfrm>
              <a:off x="4401" y="2609"/>
              <a:ext cx="584" cy="7"/>
            </a:xfrm>
            <a:prstGeom prst="rect">
              <a:avLst/>
            </a:prstGeom>
            <a:solidFill>
              <a:srgbClr val="C3FF8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49" name="Rectangle 753"/>
            <p:cNvSpPr>
              <a:spLocks noChangeArrowheads="1"/>
            </p:cNvSpPr>
            <p:nvPr/>
          </p:nvSpPr>
          <p:spPr bwMode="auto">
            <a:xfrm>
              <a:off x="4401" y="2616"/>
              <a:ext cx="584" cy="3"/>
            </a:xfrm>
            <a:prstGeom prst="rect">
              <a:avLst/>
            </a:prstGeom>
            <a:solidFill>
              <a:srgbClr val="C2FF8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50" name="Rectangle 754"/>
            <p:cNvSpPr>
              <a:spLocks noChangeArrowheads="1"/>
            </p:cNvSpPr>
            <p:nvPr/>
          </p:nvSpPr>
          <p:spPr bwMode="auto">
            <a:xfrm>
              <a:off x="4401" y="2619"/>
              <a:ext cx="584" cy="4"/>
            </a:xfrm>
            <a:prstGeom prst="rect">
              <a:avLst/>
            </a:prstGeom>
            <a:solidFill>
              <a:srgbClr val="C1FF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51" name="Rectangle 755"/>
            <p:cNvSpPr>
              <a:spLocks noChangeArrowheads="1"/>
            </p:cNvSpPr>
            <p:nvPr/>
          </p:nvSpPr>
          <p:spPr bwMode="auto">
            <a:xfrm>
              <a:off x="4401" y="2623"/>
              <a:ext cx="584" cy="3"/>
            </a:xfrm>
            <a:prstGeom prst="rect">
              <a:avLst/>
            </a:prstGeom>
            <a:solidFill>
              <a:srgbClr val="C0FF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52" name="Rectangle 756"/>
            <p:cNvSpPr>
              <a:spLocks noChangeArrowheads="1"/>
            </p:cNvSpPr>
            <p:nvPr/>
          </p:nvSpPr>
          <p:spPr bwMode="auto">
            <a:xfrm>
              <a:off x="4401" y="2626"/>
              <a:ext cx="584" cy="3"/>
            </a:xfrm>
            <a:prstGeom prst="rect">
              <a:avLst/>
            </a:prstGeom>
            <a:solidFill>
              <a:srgbClr val="BFFF7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53" name="Rectangle 757"/>
            <p:cNvSpPr>
              <a:spLocks noChangeArrowheads="1"/>
            </p:cNvSpPr>
            <p:nvPr/>
          </p:nvSpPr>
          <p:spPr bwMode="auto">
            <a:xfrm>
              <a:off x="4401" y="2629"/>
              <a:ext cx="584" cy="4"/>
            </a:xfrm>
            <a:prstGeom prst="rect">
              <a:avLst/>
            </a:prstGeom>
            <a:solidFill>
              <a:srgbClr val="BEFF7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54" name="Rectangle 758"/>
            <p:cNvSpPr>
              <a:spLocks noChangeArrowheads="1"/>
            </p:cNvSpPr>
            <p:nvPr/>
          </p:nvSpPr>
          <p:spPr bwMode="auto">
            <a:xfrm>
              <a:off x="4401" y="2633"/>
              <a:ext cx="584" cy="3"/>
            </a:xfrm>
            <a:prstGeom prst="rect">
              <a:avLst/>
            </a:prstGeom>
            <a:solidFill>
              <a:srgbClr val="BDFF7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55" name="Rectangle 759"/>
            <p:cNvSpPr>
              <a:spLocks noChangeArrowheads="1"/>
            </p:cNvSpPr>
            <p:nvPr/>
          </p:nvSpPr>
          <p:spPr bwMode="auto">
            <a:xfrm>
              <a:off x="4401" y="2636"/>
              <a:ext cx="584" cy="4"/>
            </a:xfrm>
            <a:prstGeom prst="rect">
              <a:avLst/>
            </a:prstGeom>
            <a:solidFill>
              <a:srgbClr val="BCFF7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56" name="Rectangle 760"/>
            <p:cNvSpPr>
              <a:spLocks noChangeArrowheads="1"/>
            </p:cNvSpPr>
            <p:nvPr/>
          </p:nvSpPr>
          <p:spPr bwMode="auto">
            <a:xfrm>
              <a:off x="4401" y="2640"/>
              <a:ext cx="584" cy="3"/>
            </a:xfrm>
            <a:prstGeom prst="rect">
              <a:avLst/>
            </a:prstGeom>
            <a:solidFill>
              <a:srgbClr val="BBFF7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57" name="Rectangle 761"/>
            <p:cNvSpPr>
              <a:spLocks noChangeArrowheads="1"/>
            </p:cNvSpPr>
            <p:nvPr/>
          </p:nvSpPr>
          <p:spPr bwMode="auto">
            <a:xfrm>
              <a:off x="4401" y="2643"/>
              <a:ext cx="584" cy="3"/>
            </a:xfrm>
            <a:prstGeom prst="rect">
              <a:avLst/>
            </a:prstGeom>
            <a:solidFill>
              <a:srgbClr val="BAFF7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58" name="Rectangle 762"/>
            <p:cNvSpPr>
              <a:spLocks noChangeArrowheads="1"/>
            </p:cNvSpPr>
            <p:nvPr/>
          </p:nvSpPr>
          <p:spPr bwMode="auto">
            <a:xfrm>
              <a:off x="4401" y="2646"/>
              <a:ext cx="584" cy="4"/>
            </a:xfrm>
            <a:prstGeom prst="rect">
              <a:avLst/>
            </a:prstGeom>
            <a:solidFill>
              <a:srgbClr val="B9FF7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59" name="Rectangle 763"/>
            <p:cNvSpPr>
              <a:spLocks noChangeArrowheads="1"/>
            </p:cNvSpPr>
            <p:nvPr/>
          </p:nvSpPr>
          <p:spPr bwMode="auto">
            <a:xfrm>
              <a:off x="4401" y="2650"/>
              <a:ext cx="584" cy="3"/>
            </a:xfrm>
            <a:prstGeom prst="rect">
              <a:avLst/>
            </a:prstGeom>
            <a:solidFill>
              <a:srgbClr val="B8FF7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60" name="Rectangle 764"/>
            <p:cNvSpPr>
              <a:spLocks noChangeArrowheads="1"/>
            </p:cNvSpPr>
            <p:nvPr/>
          </p:nvSpPr>
          <p:spPr bwMode="auto">
            <a:xfrm>
              <a:off x="4401" y="2653"/>
              <a:ext cx="584" cy="4"/>
            </a:xfrm>
            <a:prstGeom prst="rect">
              <a:avLst/>
            </a:prstGeom>
            <a:solidFill>
              <a:srgbClr val="B7FF6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61" name="Rectangle 765"/>
            <p:cNvSpPr>
              <a:spLocks noChangeArrowheads="1"/>
            </p:cNvSpPr>
            <p:nvPr/>
          </p:nvSpPr>
          <p:spPr bwMode="auto">
            <a:xfrm>
              <a:off x="4401" y="2657"/>
              <a:ext cx="584" cy="6"/>
            </a:xfrm>
            <a:prstGeom prst="rect">
              <a:avLst/>
            </a:prstGeom>
            <a:solidFill>
              <a:srgbClr val="B6FF6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62" name="Rectangle 766"/>
            <p:cNvSpPr>
              <a:spLocks noChangeArrowheads="1"/>
            </p:cNvSpPr>
            <p:nvPr/>
          </p:nvSpPr>
          <p:spPr bwMode="auto">
            <a:xfrm>
              <a:off x="4401" y="2663"/>
              <a:ext cx="584" cy="4"/>
            </a:xfrm>
            <a:prstGeom prst="rect">
              <a:avLst/>
            </a:prstGeom>
            <a:solidFill>
              <a:srgbClr val="B4FF6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63" name="Rectangle 767"/>
            <p:cNvSpPr>
              <a:spLocks noChangeArrowheads="1"/>
            </p:cNvSpPr>
            <p:nvPr/>
          </p:nvSpPr>
          <p:spPr bwMode="auto">
            <a:xfrm>
              <a:off x="4401" y="2667"/>
              <a:ext cx="584" cy="3"/>
            </a:xfrm>
            <a:prstGeom prst="rect">
              <a:avLst/>
            </a:prstGeom>
            <a:solidFill>
              <a:srgbClr val="B3FF6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64" name="Rectangle 768"/>
            <p:cNvSpPr>
              <a:spLocks noChangeArrowheads="1"/>
            </p:cNvSpPr>
            <p:nvPr/>
          </p:nvSpPr>
          <p:spPr bwMode="auto">
            <a:xfrm>
              <a:off x="4401" y="2670"/>
              <a:ext cx="584" cy="4"/>
            </a:xfrm>
            <a:prstGeom prst="rect">
              <a:avLst/>
            </a:prstGeom>
            <a:solidFill>
              <a:srgbClr val="B2FF6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65" name="Rectangle 769"/>
            <p:cNvSpPr>
              <a:spLocks noChangeArrowheads="1"/>
            </p:cNvSpPr>
            <p:nvPr/>
          </p:nvSpPr>
          <p:spPr bwMode="auto">
            <a:xfrm>
              <a:off x="4401" y="2674"/>
              <a:ext cx="584" cy="3"/>
            </a:xfrm>
            <a:prstGeom prst="rect">
              <a:avLst/>
            </a:prstGeom>
            <a:solidFill>
              <a:srgbClr val="B1FF6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66" name="Rectangle 770"/>
            <p:cNvSpPr>
              <a:spLocks noChangeArrowheads="1"/>
            </p:cNvSpPr>
            <p:nvPr/>
          </p:nvSpPr>
          <p:spPr bwMode="auto">
            <a:xfrm>
              <a:off x="4401" y="2677"/>
              <a:ext cx="584" cy="3"/>
            </a:xfrm>
            <a:prstGeom prst="rect">
              <a:avLst/>
            </a:prstGeom>
            <a:solidFill>
              <a:srgbClr val="B0FF6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67" name="Rectangle 771"/>
            <p:cNvSpPr>
              <a:spLocks noChangeArrowheads="1"/>
            </p:cNvSpPr>
            <p:nvPr/>
          </p:nvSpPr>
          <p:spPr bwMode="auto">
            <a:xfrm>
              <a:off x="4401" y="2680"/>
              <a:ext cx="584" cy="4"/>
            </a:xfrm>
            <a:prstGeom prst="rect">
              <a:avLst/>
            </a:prstGeom>
            <a:solidFill>
              <a:srgbClr val="AFFF5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68" name="Rectangle 772"/>
            <p:cNvSpPr>
              <a:spLocks noChangeArrowheads="1"/>
            </p:cNvSpPr>
            <p:nvPr/>
          </p:nvSpPr>
          <p:spPr bwMode="auto">
            <a:xfrm>
              <a:off x="4401" y="2684"/>
              <a:ext cx="584" cy="3"/>
            </a:xfrm>
            <a:prstGeom prst="rect">
              <a:avLst/>
            </a:prstGeom>
            <a:solidFill>
              <a:srgbClr val="AEFF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69" name="Rectangle 773"/>
            <p:cNvSpPr>
              <a:spLocks noChangeArrowheads="1"/>
            </p:cNvSpPr>
            <p:nvPr/>
          </p:nvSpPr>
          <p:spPr bwMode="auto">
            <a:xfrm>
              <a:off x="4401" y="2687"/>
              <a:ext cx="584" cy="4"/>
            </a:xfrm>
            <a:prstGeom prst="rect">
              <a:avLst/>
            </a:prstGeom>
            <a:solidFill>
              <a:srgbClr val="ADFF5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70" name="Rectangle 774"/>
            <p:cNvSpPr>
              <a:spLocks noChangeArrowheads="1"/>
            </p:cNvSpPr>
            <p:nvPr/>
          </p:nvSpPr>
          <p:spPr bwMode="auto">
            <a:xfrm>
              <a:off x="4401" y="2691"/>
              <a:ext cx="584" cy="3"/>
            </a:xfrm>
            <a:prstGeom prst="rect">
              <a:avLst/>
            </a:prstGeom>
            <a:solidFill>
              <a:srgbClr val="ACFF5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71" name="Rectangle 775"/>
            <p:cNvSpPr>
              <a:spLocks noChangeArrowheads="1"/>
            </p:cNvSpPr>
            <p:nvPr/>
          </p:nvSpPr>
          <p:spPr bwMode="auto">
            <a:xfrm>
              <a:off x="4401" y="2694"/>
              <a:ext cx="584" cy="3"/>
            </a:xfrm>
            <a:prstGeom prst="rect">
              <a:avLst/>
            </a:prstGeom>
            <a:solidFill>
              <a:srgbClr val="ABFF5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72" name="Rectangle 776"/>
            <p:cNvSpPr>
              <a:spLocks noChangeArrowheads="1"/>
            </p:cNvSpPr>
            <p:nvPr/>
          </p:nvSpPr>
          <p:spPr bwMode="auto">
            <a:xfrm>
              <a:off x="4401" y="2697"/>
              <a:ext cx="584" cy="4"/>
            </a:xfrm>
            <a:prstGeom prst="rect">
              <a:avLst/>
            </a:prstGeom>
            <a:solidFill>
              <a:srgbClr val="AAFF5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73" name="Rectangle 777"/>
            <p:cNvSpPr>
              <a:spLocks noChangeArrowheads="1"/>
            </p:cNvSpPr>
            <p:nvPr/>
          </p:nvSpPr>
          <p:spPr bwMode="auto">
            <a:xfrm>
              <a:off x="4401" y="2701"/>
              <a:ext cx="584" cy="3"/>
            </a:xfrm>
            <a:prstGeom prst="rect">
              <a:avLst/>
            </a:prstGeom>
            <a:solidFill>
              <a:srgbClr val="A9FF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74" name="Rectangle 778"/>
            <p:cNvSpPr>
              <a:spLocks noChangeArrowheads="1"/>
            </p:cNvSpPr>
            <p:nvPr/>
          </p:nvSpPr>
          <p:spPr bwMode="auto">
            <a:xfrm>
              <a:off x="4401" y="2704"/>
              <a:ext cx="584" cy="4"/>
            </a:xfrm>
            <a:prstGeom prst="rect">
              <a:avLst/>
            </a:prstGeom>
            <a:solidFill>
              <a:srgbClr val="A8FF5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75" name="Rectangle 779"/>
            <p:cNvSpPr>
              <a:spLocks noChangeArrowheads="1"/>
            </p:cNvSpPr>
            <p:nvPr/>
          </p:nvSpPr>
          <p:spPr bwMode="auto">
            <a:xfrm>
              <a:off x="4401" y="2708"/>
              <a:ext cx="584" cy="3"/>
            </a:xfrm>
            <a:prstGeom prst="rect">
              <a:avLst/>
            </a:prstGeom>
            <a:solidFill>
              <a:srgbClr val="A8FF4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76" name="Rectangle 780"/>
            <p:cNvSpPr>
              <a:spLocks noChangeArrowheads="1"/>
            </p:cNvSpPr>
            <p:nvPr/>
          </p:nvSpPr>
          <p:spPr bwMode="auto">
            <a:xfrm>
              <a:off x="4401" y="2711"/>
              <a:ext cx="584" cy="3"/>
            </a:xfrm>
            <a:prstGeom prst="rect">
              <a:avLst/>
            </a:prstGeom>
            <a:solidFill>
              <a:srgbClr val="A7FF4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77" name="Rectangle 781"/>
            <p:cNvSpPr>
              <a:spLocks noChangeArrowheads="1"/>
            </p:cNvSpPr>
            <p:nvPr/>
          </p:nvSpPr>
          <p:spPr bwMode="auto">
            <a:xfrm>
              <a:off x="4401" y="2714"/>
              <a:ext cx="584" cy="4"/>
            </a:xfrm>
            <a:prstGeom prst="rect">
              <a:avLst/>
            </a:prstGeom>
            <a:solidFill>
              <a:srgbClr val="A6FF4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78" name="Rectangle 782"/>
            <p:cNvSpPr>
              <a:spLocks noChangeArrowheads="1"/>
            </p:cNvSpPr>
            <p:nvPr/>
          </p:nvSpPr>
          <p:spPr bwMode="auto">
            <a:xfrm>
              <a:off x="4401" y="2718"/>
              <a:ext cx="584" cy="3"/>
            </a:xfrm>
            <a:prstGeom prst="rect">
              <a:avLst/>
            </a:prstGeom>
            <a:solidFill>
              <a:srgbClr val="A5FF4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79" name="Rectangle 783"/>
            <p:cNvSpPr>
              <a:spLocks noChangeArrowheads="1"/>
            </p:cNvSpPr>
            <p:nvPr/>
          </p:nvSpPr>
          <p:spPr bwMode="auto">
            <a:xfrm>
              <a:off x="4401" y="2721"/>
              <a:ext cx="584" cy="4"/>
            </a:xfrm>
            <a:prstGeom prst="rect">
              <a:avLst/>
            </a:prstGeom>
            <a:solidFill>
              <a:srgbClr val="A4FF4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80" name="Rectangle 784"/>
            <p:cNvSpPr>
              <a:spLocks noChangeArrowheads="1"/>
            </p:cNvSpPr>
            <p:nvPr/>
          </p:nvSpPr>
          <p:spPr bwMode="auto">
            <a:xfrm>
              <a:off x="4401" y="2725"/>
              <a:ext cx="584" cy="3"/>
            </a:xfrm>
            <a:prstGeom prst="rect">
              <a:avLst/>
            </a:prstGeom>
            <a:solidFill>
              <a:srgbClr val="A3FF4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81" name="Rectangle 785"/>
            <p:cNvSpPr>
              <a:spLocks noChangeArrowheads="1"/>
            </p:cNvSpPr>
            <p:nvPr/>
          </p:nvSpPr>
          <p:spPr bwMode="auto">
            <a:xfrm>
              <a:off x="4401" y="2728"/>
              <a:ext cx="584" cy="3"/>
            </a:xfrm>
            <a:prstGeom prst="rect">
              <a:avLst/>
            </a:prstGeom>
            <a:solidFill>
              <a:srgbClr val="A2FF4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82" name="Rectangle 786"/>
            <p:cNvSpPr>
              <a:spLocks noChangeArrowheads="1"/>
            </p:cNvSpPr>
            <p:nvPr/>
          </p:nvSpPr>
          <p:spPr bwMode="auto">
            <a:xfrm>
              <a:off x="4401" y="2731"/>
              <a:ext cx="584" cy="4"/>
            </a:xfrm>
            <a:prstGeom prst="rect">
              <a:avLst/>
            </a:prstGeom>
            <a:solidFill>
              <a:srgbClr val="A1FF4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83" name="Rectangle 787"/>
            <p:cNvSpPr>
              <a:spLocks noChangeArrowheads="1"/>
            </p:cNvSpPr>
            <p:nvPr/>
          </p:nvSpPr>
          <p:spPr bwMode="auto">
            <a:xfrm>
              <a:off x="4401" y="2735"/>
              <a:ext cx="584" cy="3"/>
            </a:xfrm>
            <a:prstGeom prst="rect">
              <a:avLst/>
            </a:prstGeom>
            <a:solidFill>
              <a:srgbClr val="A0FF3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84" name="Rectangle 788"/>
            <p:cNvSpPr>
              <a:spLocks noChangeArrowheads="1"/>
            </p:cNvSpPr>
            <p:nvPr/>
          </p:nvSpPr>
          <p:spPr bwMode="auto">
            <a:xfrm>
              <a:off x="4401" y="2738"/>
              <a:ext cx="584" cy="4"/>
            </a:xfrm>
            <a:prstGeom prst="rect">
              <a:avLst/>
            </a:prstGeom>
            <a:solidFill>
              <a:srgbClr val="9FFF3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85" name="Rectangle 789"/>
            <p:cNvSpPr>
              <a:spLocks noChangeArrowheads="1"/>
            </p:cNvSpPr>
            <p:nvPr/>
          </p:nvSpPr>
          <p:spPr bwMode="auto">
            <a:xfrm>
              <a:off x="4401" y="2742"/>
              <a:ext cx="584" cy="3"/>
            </a:xfrm>
            <a:prstGeom prst="rect">
              <a:avLst/>
            </a:prstGeom>
            <a:solidFill>
              <a:srgbClr val="9EFF3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86" name="Rectangle 790"/>
            <p:cNvSpPr>
              <a:spLocks noChangeArrowheads="1"/>
            </p:cNvSpPr>
            <p:nvPr/>
          </p:nvSpPr>
          <p:spPr bwMode="auto">
            <a:xfrm>
              <a:off x="4401" y="2745"/>
              <a:ext cx="584" cy="3"/>
            </a:xfrm>
            <a:prstGeom prst="rect">
              <a:avLst/>
            </a:prstGeom>
            <a:solidFill>
              <a:srgbClr val="9DFF3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87" name="Rectangle 791"/>
            <p:cNvSpPr>
              <a:spLocks noChangeArrowheads="1"/>
            </p:cNvSpPr>
            <p:nvPr/>
          </p:nvSpPr>
          <p:spPr bwMode="auto">
            <a:xfrm>
              <a:off x="4401" y="2748"/>
              <a:ext cx="584" cy="7"/>
            </a:xfrm>
            <a:prstGeom prst="rect">
              <a:avLst/>
            </a:prstGeom>
            <a:solidFill>
              <a:srgbClr val="9CFF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88" name="Rectangle 792"/>
            <p:cNvSpPr>
              <a:spLocks noChangeArrowheads="1"/>
            </p:cNvSpPr>
            <p:nvPr/>
          </p:nvSpPr>
          <p:spPr bwMode="auto">
            <a:xfrm>
              <a:off x="4401" y="2755"/>
              <a:ext cx="584" cy="4"/>
            </a:xfrm>
            <a:prstGeom prst="rect">
              <a:avLst/>
            </a:prstGeom>
            <a:solidFill>
              <a:srgbClr val="9AFF3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89" name="Rectangle 793"/>
            <p:cNvSpPr>
              <a:spLocks noChangeArrowheads="1"/>
            </p:cNvSpPr>
            <p:nvPr/>
          </p:nvSpPr>
          <p:spPr bwMode="auto">
            <a:xfrm>
              <a:off x="4401" y="2759"/>
              <a:ext cx="584" cy="3"/>
            </a:xfrm>
            <a:prstGeom prst="rect">
              <a:avLst/>
            </a:prstGeom>
            <a:solidFill>
              <a:srgbClr val="99FF3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90" name="Rectangle 794"/>
            <p:cNvSpPr>
              <a:spLocks noChangeArrowheads="1"/>
            </p:cNvSpPr>
            <p:nvPr/>
          </p:nvSpPr>
          <p:spPr bwMode="auto">
            <a:xfrm>
              <a:off x="4401" y="2762"/>
              <a:ext cx="584" cy="3"/>
            </a:xfrm>
            <a:prstGeom prst="rect">
              <a:avLst/>
            </a:prstGeom>
            <a:solidFill>
              <a:srgbClr val="98FF3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91" name="Rectangle 795"/>
            <p:cNvSpPr>
              <a:spLocks noChangeArrowheads="1"/>
            </p:cNvSpPr>
            <p:nvPr/>
          </p:nvSpPr>
          <p:spPr bwMode="auto">
            <a:xfrm>
              <a:off x="4401" y="2765"/>
              <a:ext cx="584" cy="4"/>
            </a:xfrm>
            <a:prstGeom prst="rect">
              <a:avLst/>
            </a:prstGeom>
            <a:solidFill>
              <a:srgbClr val="97FF2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92" name="Rectangle 796"/>
            <p:cNvSpPr>
              <a:spLocks noChangeArrowheads="1"/>
            </p:cNvSpPr>
            <p:nvPr/>
          </p:nvSpPr>
          <p:spPr bwMode="auto">
            <a:xfrm>
              <a:off x="4401" y="2769"/>
              <a:ext cx="584" cy="3"/>
            </a:xfrm>
            <a:prstGeom prst="rect">
              <a:avLst/>
            </a:prstGeom>
            <a:solidFill>
              <a:srgbClr val="96FF2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93" name="Rectangle 797"/>
            <p:cNvSpPr>
              <a:spLocks noChangeArrowheads="1"/>
            </p:cNvSpPr>
            <p:nvPr/>
          </p:nvSpPr>
          <p:spPr bwMode="auto">
            <a:xfrm>
              <a:off x="4401" y="2772"/>
              <a:ext cx="584" cy="4"/>
            </a:xfrm>
            <a:prstGeom prst="rect">
              <a:avLst/>
            </a:prstGeom>
            <a:solidFill>
              <a:srgbClr val="95FF2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94" name="Rectangle 798"/>
            <p:cNvSpPr>
              <a:spLocks noChangeArrowheads="1"/>
            </p:cNvSpPr>
            <p:nvPr/>
          </p:nvSpPr>
          <p:spPr bwMode="auto">
            <a:xfrm>
              <a:off x="4401" y="2776"/>
              <a:ext cx="584" cy="3"/>
            </a:xfrm>
            <a:prstGeom prst="rect">
              <a:avLst/>
            </a:prstGeom>
            <a:solidFill>
              <a:srgbClr val="94FF2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95" name="Rectangle 799"/>
            <p:cNvSpPr>
              <a:spLocks noChangeArrowheads="1"/>
            </p:cNvSpPr>
            <p:nvPr/>
          </p:nvSpPr>
          <p:spPr bwMode="auto">
            <a:xfrm>
              <a:off x="4401" y="2779"/>
              <a:ext cx="584" cy="3"/>
            </a:xfrm>
            <a:prstGeom prst="rect">
              <a:avLst/>
            </a:prstGeom>
            <a:solidFill>
              <a:srgbClr val="93FF2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96" name="Rectangle 800"/>
            <p:cNvSpPr>
              <a:spLocks noChangeArrowheads="1"/>
            </p:cNvSpPr>
            <p:nvPr/>
          </p:nvSpPr>
          <p:spPr bwMode="auto">
            <a:xfrm>
              <a:off x="4401" y="2782"/>
              <a:ext cx="584" cy="4"/>
            </a:xfrm>
            <a:prstGeom prst="rect">
              <a:avLst/>
            </a:prstGeom>
            <a:solidFill>
              <a:srgbClr val="92FF2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97" name="Rectangle 801"/>
            <p:cNvSpPr>
              <a:spLocks noChangeArrowheads="1"/>
            </p:cNvSpPr>
            <p:nvPr/>
          </p:nvSpPr>
          <p:spPr bwMode="auto">
            <a:xfrm>
              <a:off x="4401" y="2786"/>
              <a:ext cx="584" cy="3"/>
            </a:xfrm>
            <a:prstGeom prst="rect">
              <a:avLst/>
            </a:prstGeom>
            <a:solidFill>
              <a:srgbClr val="91FF2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98" name="Rectangle 802"/>
            <p:cNvSpPr>
              <a:spLocks noChangeArrowheads="1"/>
            </p:cNvSpPr>
            <p:nvPr/>
          </p:nvSpPr>
          <p:spPr bwMode="auto">
            <a:xfrm>
              <a:off x="4401" y="2789"/>
              <a:ext cx="584" cy="4"/>
            </a:xfrm>
            <a:prstGeom prst="rect">
              <a:avLst/>
            </a:prstGeom>
            <a:solidFill>
              <a:srgbClr val="90FF2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999" name="Rectangle 803"/>
            <p:cNvSpPr>
              <a:spLocks noChangeArrowheads="1"/>
            </p:cNvSpPr>
            <p:nvPr/>
          </p:nvSpPr>
          <p:spPr bwMode="auto">
            <a:xfrm>
              <a:off x="4401" y="2793"/>
              <a:ext cx="584" cy="3"/>
            </a:xfrm>
            <a:prstGeom prst="rect">
              <a:avLst/>
            </a:prstGeom>
            <a:solidFill>
              <a:srgbClr val="8FFF1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00" name="Rectangle 804"/>
            <p:cNvSpPr>
              <a:spLocks noChangeArrowheads="1"/>
            </p:cNvSpPr>
            <p:nvPr/>
          </p:nvSpPr>
          <p:spPr bwMode="auto">
            <a:xfrm>
              <a:off x="4401" y="2796"/>
              <a:ext cx="584" cy="3"/>
            </a:xfrm>
            <a:prstGeom prst="rect">
              <a:avLst/>
            </a:prstGeom>
            <a:solidFill>
              <a:srgbClr val="8EFF1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01" name="Rectangle 805"/>
            <p:cNvSpPr>
              <a:spLocks noChangeArrowheads="1"/>
            </p:cNvSpPr>
            <p:nvPr/>
          </p:nvSpPr>
          <p:spPr bwMode="auto">
            <a:xfrm>
              <a:off x="4401" y="2799"/>
              <a:ext cx="584" cy="4"/>
            </a:xfrm>
            <a:prstGeom prst="rect">
              <a:avLst/>
            </a:prstGeom>
            <a:solidFill>
              <a:srgbClr val="8DFF1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02" name="Rectangle 806"/>
            <p:cNvSpPr>
              <a:spLocks noChangeArrowheads="1"/>
            </p:cNvSpPr>
            <p:nvPr/>
          </p:nvSpPr>
          <p:spPr bwMode="auto">
            <a:xfrm>
              <a:off x="4401" y="2803"/>
              <a:ext cx="584" cy="3"/>
            </a:xfrm>
            <a:prstGeom prst="rect">
              <a:avLst/>
            </a:prstGeom>
            <a:solidFill>
              <a:srgbClr val="8CFF1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03" name="Rectangle 807"/>
            <p:cNvSpPr>
              <a:spLocks noChangeArrowheads="1"/>
            </p:cNvSpPr>
            <p:nvPr/>
          </p:nvSpPr>
          <p:spPr bwMode="auto">
            <a:xfrm>
              <a:off x="4401" y="2806"/>
              <a:ext cx="584" cy="4"/>
            </a:xfrm>
            <a:prstGeom prst="rect">
              <a:avLst/>
            </a:prstGeom>
            <a:solidFill>
              <a:srgbClr val="8BFF1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04" name="Rectangle 808"/>
            <p:cNvSpPr>
              <a:spLocks noChangeArrowheads="1"/>
            </p:cNvSpPr>
            <p:nvPr/>
          </p:nvSpPr>
          <p:spPr bwMode="auto">
            <a:xfrm>
              <a:off x="4401" y="2810"/>
              <a:ext cx="584" cy="3"/>
            </a:xfrm>
            <a:prstGeom prst="rect">
              <a:avLst/>
            </a:prstGeom>
            <a:solidFill>
              <a:srgbClr val="8AFF1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05" name="Rectangle 809"/>
            <p:cNvSpPr>
              <a:spLocks noChangeArrowheads="1"/>
            </p:cNvSpPr>
            <p:nvPr/>
          </p:nvSpPr>
          <p:spPr bwMode="auto">
            <a:xfrm>
              <a:off x="4401" y="2813"/>
              <a:ext cx="584" cy="3"/>
            </a:xfrm>
            <a:prstGeom prst="rect">
              <a:avLst/>
            </a:prstGeom>
            <a:solidFill>
              <a:srgbClr val="89FF1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06" name="Rectangle 810"/>
            <p:cNvSpPr>
              <a:spLocks noChangeArrowheads="1"/>
            </p:cNvSpPr>
            <p:nvPr/>
          </p:nvSpPr>
          <p:spPr bwMode="auto">
            <a:xfrm>
              <a:off x="4401" y="2816"/>
              <a:ext cx="584" cy="4"/>
            </a:xfrm>
            <a:prstGeom prst="rect">
              <a:avLst/>
            </a:prstGeom>
            <a:solidFill>
              <a:srgbClr val="88FF1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07" name="Rectangle 811"/>
            <p:cNvSpPr>
              <a:spLocks noChangeArrowheads="1"/>
            </p:cNvSpPr>
            <p:nvPr/>
          </p:nvSpPr>
          <p:spPr bwMode="auto">
            <a:xfrm>
              <a:off x="4401" y="2820"/>
              <a:ext cx="584" cy="3"/>
            </a:xfrm>
            <a:prstGeom prst="rect">
              <a:avLst/>
            </a:prstGeom>
            <a:solidFill>
              <a:srgbClr val="87FF0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08" name="Rectangle 812"/>
            <p:cNvSpPr>
              <a:spLocks noChangeArrowheads="1"/>
            </p:cNvSpPr>
            <p:nvPr/>
          </p:nvSpPr>
          <p:spPr bwMode="auto">
            <a:xfrm>
              <a:off x="4401" y="2823"/>
              <a:ext cx="584" cy="4"/>
            </a:xfrm>
            <a:prstGeom prst="rect">
              <a:avLst/>
            </a:prstGeom>
            <a:solidFill>
              <a:srgbClr val="86FF0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09" name="Rectangle 813"/>
            <p:cNvSpPr>
              <a:spLocks noChangeArrowheads="1"/>
            </p:cNvSpPr>
            <p:nvPr/>
          </p:nvSpPr>
          <p:spPr bwMode="auto">
            <a:xfrm>
              <a:off x="4401" y="2827"/>
              <a:ext cx="584" cy="3"/>
            </a:xfrm>
            <a:prstGeom prst="rect">
              <a:avLst/>
            </a:prstGeom>
            <a:solidFill>
              <a:srgbClr val="85FF0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10" name="Rectangle 814"/>
            <p:cNvSpPr>
              <a:spLocks noChangeArrowheads="1"/>
            </p:cNvSpPr>
            <p:nvPr/>
          </p:nvSpPr>
          <p:spPr bwMode="auto">
            <a:xfrm>
              <a:off x="4401" y="2830"/>
              <a:ext cx="584" cy="3"/>
            </a:xfrm>
            <a:prstGeom prst="rect">
              <a:avLst/>
            </a:prstGeom>
            <a:solidFill>
              <a:srgbClr val="84FF0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11" name="Rectangle 815"/>
            <p:cNvSpPr>
              <a:spLocks noChangeArrowheads="1"/>
            </p:cNvSpPr>
            <p:nvPr/>
          </p:nvSpPr>
          <p:spPr bwMode="auto">
            <a:xfrm>
              <a:off x="4401" y="2833"/>
              <a:ext cx="584" cy="4"/>
            </a:xfrm>
            <a:prstGeom prst="rect">
              <a:avLst/>
            </a:prstGeom>
            <a:solidFill>
              <a:srgbClr val="83FF0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12" name="Rectangle 816"/>
            <p:cNvSpPr>
              <a:spLocks noChangeArrowheads="1"/>
            </p:cNvSpPr>
            <p:nvPr/>
          </p:nvSpPr>
          <p:spPr bwMode="auto">
            <a:xfrm>
              <a:off x="4401" y="2837"/>
              <a:ext cx="584" cy="3"/>
            </a:xfrm>
            <a:prstGeom prst="rect">
              <a:avLst/>
            </a:prstGeom>
            <a:solidFill>
              <a:srgbClr val="82FF0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13" name="Rectangle 817"/>
            <p:cNvSpPr>
              <a:spLocks noChangeArrowheads="1"/>
            </p:cNvSpPr>
            <p:nvPr/>
          </p:nvSpPr>
          <p:spPr bwMode="auto">
            <a:xfrm>
              <a:off x="4401" y="2840"/>
              <a:ext cx="584" cy="4"/>
            </a:xfrm>
            <a:prstGeom prst="rect">
              <a:avLst/>
            </a:prstGeom>
            <a:solidFill>
              <a:srgbClr val="81FF0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14" name="Rectangle 818"/>
            <p:cNvSpPr>
              <a:spLocks noChangeArrowheads="1"/>
            </p:cNvSpPr>
            <p:nvPr/>
          </p:nvSpPr>
          <p:spPr bwMode="auto">
            <a:xfrm>
              <a:off x="4848" y="2352"/>
              <a:ext cx="15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T</a:t>
              </a:r>
              <a:r>
                <a:rPr lang="en-US" sz="1700" baseline="-25000">
                  <a:solidFill>
                    <a:srgbClr val="000000"/>
                  </a:solidFill>
                  <a:latin typeface="Calibri" pitchFamily="34" charset="0"/>
                </a:rPr>
                <a:t>M</a:t>
              </a:r>
              <a:endParaRPr lang="en-US" sz="1400" b="1" baseline="-25000">
                <a:latin typeface="Calibri" pitchFamily="34" charset="0"/>
              </a:endParaRPr>
            </a:p>
          </p:txBody>
        </p:sp>
        <p:sp>
          <p:nvSpPr>
            <p:cNvPr id="22015" name="Rectangle 819"/>
            <p:cNvSpPr>
              <a:spLocks noChangeArrowheads="1"/>
            </p:cNvSpPr>
            <p:nvPr/>
          </p:nvSpPr>
          <p:spPr bwMode="auto">
            <a:xfrm>
              <a:off x="4968" y="248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latin typeface="Calibri" pitchFamily="34" charset="0"/>
                </a:rPr>
                <a:t>t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2016" name="Line 820"/>
            <p:cNvSpPr>
              <a:spLocks noChangeShapeType="1"/>
            </p:cNvSpPr>
            <p:nvPr/>
          </p:nvSpPr>
          <p:spPr bwMode="auto">
            <a:xfrm>
              <a:off x="2073" y="2081"/>
              <a:ext cx="0" cy="145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17" name="Freeform 821"/>
            <p:cNvSpPr>
              <a:spLocks/>
            </p:cNvSpPr>
            <p:nvPr/>
          </p:nvSpPr>
          <p:spPr bwMode="auto">
            <a:xfrm>
              <a:off x="2028" y="2215"/>
              <a:ext cx="91" cy="88"/>
            </a:xfrm>
            <a:custGeom>
              <a:avLst/>
              <a:gdLst>
                <a:gd name="T0" fmla="*/ 91 w 91"/>
                <a:gd name="T1" fmla="*/ 0 h 88"/>
                <a:gd name="T2" fmla="*/ 45 w 91"/>
                <a:gd name="T3" fmla="*/ 88 h 88"/>
                <a:gd name="T4" fmla="*/ 0 w 91"/>
                <a:gd name="T5" fmla="*/ 0 h 88"/>
                <a:gd name="T6" fmla="*/ 91 w 91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88"/>
                <a:gd name="T14" fmla="*/ 91 w 91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88">
                  <a:moveTo>
                    <a:pt x="91" y="0"/>
                  </a:moveTo>
                  <a:lnTo>
                    <a:pt x="45" y="88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18" name="Line 822"/>
            <p:cNvSpPr>
              <a:spLocks noChangeShapeType="1"/>
            </p:cNvSpPr>
            <p:nvPr/>
          </p:nvSpPr>
          <p:spPr bwMode="auto">
            <a:xfrm>
              <a:off x="2879" y="2081"/>
              <a:ext cx="0" cy="219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19" name="Freeform 823"/>
            <p:cNvSpPr>
              <a:spLocks/>
            </p:cNvSpPr>
            <p:nvPr/>
          </p:nvSpPr>
          <p:spPr bwMode="auto">
            <a:xfrm>
              <a:off x="2834" y="2289"/>
              <a:ext cx="90" cy="88"/>
            </a:xfrm>
            <a:custGeom>
              <a:avLst/>
              <a:gdLst>
                <a:gd name="T0" fmla="*/ 90 w 90"/>
                <a:gd name="T1" fmla="*/ 0 h 88"/>
                <a:gd name="T2" fmla="*/ 45 w 90"/>
                <a:gd name="T3" fmla="*/ 88 h 88"/>
                <a:gd name="T4" fmla="*/ 0 w 90"/>
                <a:gd name="T5" fmla="*/ 0 h 88"/>
                <a:gd name="T6" fmla="*/ 90 w 9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90" y="0"/>
                  </a:moveTo>
                  <a:lnTo>
                    <a:pt x="45" y="88"/>
                  </a:lnTo>
                  <a:lnTo>
                    <a:pt x="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20" name="Line 824"/>
            <p:cNvSpPr>
              <a:spLocks noChangeShapeType="1"/>
            </p:cNvSpPr>
            <p:nvPr/>
          </p:nvSpPr>
          <p:spPr bwMode="auto">
            <a:xfrm>
              <a:off x="3886" y="2081"/>
              <a:ext cx="0" cy="219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21" name="Freeform 825"/>
            <p:cNvSpPr>
              <a:spLocks/>
            </p:cNvSpPr>
            <p:nvPr/>
          </p:nvSpPr>
          <p:spPr bwMode="auto">
            <a:xfrm>
              <a:off x="3841" y="2289"/>
              <a:ext cx="90" cy="88"/>
            </a:xfrm>
            <a:custGeom>
              <a:avLst/>
              <a:gdLst>
                <a:gd name="T0" fmla="*/ 90 w 90"/>
                <a:gd name="T1" fmla="*/ 0 h 88"/>
                <a:gd name="T2" fmla="*/ 45 w 90"/>
                <a:gd name="T3" fmla="*/ 88 h 88"/>
                <a:gd name="T4" fmla="*/ 0 w 90"/>
                <a:gd name="T5" fmla="*/ 0 h 88"/>
                <a:gd name="T6" fmla="*/ 90 w 9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90" y="0"/>
                  </a:moveTo>
                  <a:lnTo>
                    <a:pt x="45" y="88"/>
                  </a:lnTo>
                  <a:lnTo>
                    <a:pt x="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22" name="Line 826"/>
            <p:cNvSpPr>
              <a:spLocks noChangeShapeType="1"/>
            </p:cNvSpPr>
            <p:nvPr/>
          </p:nvSpPr>
          <p:spPr bwMode="auto">
            <a:xfrm>
              <a:off x="4692" y="2081"/>
              <a:ext cx="0" cy="219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23" name="Freeform 827"/>
            <p:cNvSpPr>
              <a:spLocks/>
            </p:cNvSpPr>
            <p:nvPr/>
          </p:nvSpPr>
          <p:spPr bwMode="auto">
            <a:xfrm>
              <a:off x="4647" y="2289"/>
              <a:ext cx="90" cy="88"/>
            </a:xfrm>
            <a:custGeom>
              <a:avLst/>
              <a:gdLst>
                <a:gd name="T0" fmla="*/ 90 w 90"/>
                <a:gd name="T1" fmla="*/ 0 h 88"/>
                <a:gd name="T2" fmla="*/ 45 w 90"/>
                <a:gd name="T3" fmla="*/ 88 h 88"/>
                <a:gd name="T4" fmla="*/ 0 w 90"/>
                <a:gd name="T5" fmla="*/ 0 h 88"/>
                <a:gd name="T6" fmla="*/ 90 w 9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90" y="0"/>
                  </a:moveTo>
                  <a:lnTo>
                    <a:pt x="45" y="88"/>
                  </a:lnTo>
                  <a:lnTo>
                    <a:pt x="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24" name="Rectangle 828"/>
            <p:cNvSpPr>
              <a:spLocks noChangeArrowheads="1"/>
            </p:cNvSpPr>
            <p:nvPr/>
          </p:nvSpPr>
          <p:spPr bwMode="auto">
            <a:xfrm>
              <a:off x="3089" y="3261"/>
              <a:ext cx="7" cy="493"/>
            </a:xfrm>
            <a:prstGeom prst="rect">
              <a:avLst/>
            </a:prstGeom>
            <a:solidFill>
              <a:srgbClr val="B6B60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25" name="Rectangle 829"/>
            <p:cNvSpPr>
              <a:spLocks noChangeArrowheads="1"/>
            </p:cNvSpPr>
            <p:nvPr/>
          </p:nvSpPr>
          <p:spPr bwMode="auto">
            <a:xfrm>
              <a:off x="3096" y="3261"/>
              <a:ext cx="3" cy="493"/>
            </a:xfrm>
            <a:prstGeom prst="rect">
              <a:avLst/>
            </a:prstGeom>
            <a:solidFill>
              <a:srgbClr val="B6B60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26" name="Rectangle 830"/>
            <p:cNvSpPr>
              <a:spLocks noChangeArrowheads="1"/>
            </p:cNvSpPr>
            <p:nvPr/>
          </p:nvSpPr>
          <p:spPr bwMode="auto">
            <a:xfrm>
              <a:off x="3099" y="3261"/>
              <a:ext cx="4" cy="493"/>
            </a:xfrm>
            <a:prstGeom prst="rect">
              <a:avLst/>
            </a:prstGeom>
            <a:solidFill>
              <a:srgbClr val="B7B70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27" name="Rectangle 831"/>
            <p:cNvSpPr>
              <a:spLocks noChangeArrowheads="1"/>
            </p:cNvSpPr>
            <p:nvPr/>
          </p:nvSpPr>
          <p:spPr bwMode="auto">
            <a:xfrm>
              <a:off x="3103" y="3261"/>
              <a:ext cx="3" cy="493"/>
            </a:xfrm>
            <a:prstGeom prst="rect">
              <a:avLst/>
            </a:prstGeom>
            <a:solidFill>
              <a:srgbClr val="B8B80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28" name="Rectangle 832"/>
            <p:cNvSpPr>
              <a:spLocks noChangeArrowheads="1"/>
            </p:cNvSpPr>
            <p:nvPr/>
          </p:nvSpPr>
          <p:spPr bwMode="auto">
            <a:xfrm>
              <a:off x="3106" y="3261"/>
              <a:ext cx="3" cy="493"/>
            </a:xfrm>
            <a:prstGeom prst="rect">
              <a:avLst/>
            </a:prstGeom>
            <a:solidFill>
              <a:srgbClr val="B9B90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29" name="Rectangle 833"/>
            <p:cNvSpPr>
              <a:spLocks noChangeArrowheads="1"/>
            </p:cNvSpPr>
            <p:nvPr/>
          </p:nvSpPr>
          <p:spPr bwMode="auto">
            <a:xfrm>
              <a:off x="3109" y="3261"/>
              <a:ext cx="4" cy="493"/>
            </a:xfrm>
            <a:prstGeom prst="rect">
              <a:avLst/>
            </a:prstGeom>
            <a:solidFill>
              <a:srgbClr val="B9B91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30" name="Rectangle 834"/>
            <p:cNvSpPr>
              <a:spLocks noChangeArrowheads="1"/>
            </p:cNvSpPr>
            <p:nvPr/>
          </p:nvSpPr>
          <p:spPr bwMode="auto">
            <a:xfrm>
              <a:off x="3113" y="3261"/>
              <a:ext cx="3" cy="493"/>
            </a:xfrm>
            <a:prstGeom prst="rect">
              <a:avLst/>
            </a:prstGeom>
            <a:solidFill>
              <a:srgbClr val="BABA1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31" name="Rectangle 835"/>
            <p:cNvSpPr>
              <a:spLocks noChangeArrowheads="1"/>
            </p:cNvSpPr>
            <p:nvPr/>
          </p:nvSpPr>
          <p:spPr bwMode="auto">
            <a:xfrm>
              <a:off x="3116" y="3261"/>
              <a:ext cx="4" cy="493"/>
            </a:xfrm>
            <a:prstGeom prst="rect">
              <a:avLst/>
            </a:prstGeom>
            <a:solidFill>
              <a:srgbClr val="BBBB1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32" name="Rectangle 836"/>
            <p:cNvSpPr>
              <a:spLocks noChangeArrowheads="1"/>
            </p:cNvSpPr>
            <p:nvPr/>
          </p:nvSpPr>
          <p:spPr bwMode="auto">
            <a:xfrm>
              <a:off x="3120" y="3261"/>
              <a:ext cx="3" cy="493"/>
            </a:xfrm>
            <a:prstGeom prst="rect">
              <a:avLst/>
            </a:prstGeom>
            <a:solidFill>
              <a:srgbClr val="BCBC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33" name="Rectangle 837"/>
            <p:cNvSpPr>
              <a:spLocks noChangeArrowheads="1"/>
            </p:cNvSpPr>
            <p:nvPr/>
          </p:nvSpPr>
          <p:spPr bwMode="auto">
            <a:xfrm>
              <a:off x="3123" y="3261"/>
              <a:ext cx="3" cy="493"/>
            </a:xfrm>
            <a:prstGeom prst="rect">
              <a:avLst/>
            </a:prstGeom>
            <a:solidFill>
              <a:srgbClr val="BDBD1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34" name="Rectangle 838"/>
            <p:cNvSpPr>
              <a:spLocks noChangeArrowheads="1"/>
            </p:cNvSpPr>
            <p:nvPr/>
          </p:nvSpPr>
          <p:spPr bwMode="auto">
            <a:xfrm>
              <a:off x="3126" y="3261"/>
              <a:ext cx="4" cy="493"/>
            </a:xfrm>
            <a:prstGeom prst="rect">
              <a:avLst/>
            </a:prstGeom>
            <a:solidFill>
              <a:srgbClr val="BEBE1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35" name="Rectangle 839"/>
            <p:cNvSpPr>
              <a:spLocks noChangeArrowheads="1"/>
            </p:cNvSpPr>
            <p:nvPr/>
          </p:nvSpPr>
          <p:spPr bwMode="auto">
            <a:xfrm>
              <a:off x="3130" y="3261"/>
              <a:ext cx="3" cy="493"/>
            </a:xfrm>
            <a:prstGeom prst="rect">
              <a:avLst/>
            </a:prstGeom>
            <a:solidFill>
              <a:srgbClr val="BEBE2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36" name="Rectangle 840"/>
            <p:cNvSpPr>
              <a:spLocks noChangeArrowheads="1"/>
            </p:cNvSpPr>
            <p:nvPr/>
          </p:nvSpPr>
          <p:spPr bwMode="auto">
            <a:xfrm>
              <a:off x="3133" y="3261"/>
              <a:ext cx="4" cy="493"/>
            </a:xfrm>
            <a:prstGeom prst="rect">
              <a:avLst/>
            </a:prstGeom>
            <a:solidFill>
              <a:srgbClr val="BFBF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37" name="Rectangle 841"/>
            <p:cNvSpPr>
              <a:spLocks noChangeArrowheads="1"/>
            </p:cNvSpPr>
            <p:nvPr/>
          </p:nvSpPr>
          <p:spPr bwMode="auto">
            <a:xfrm>
              <a:off x="3137" y="3261"/>
              <a:ext cx="3" cy="493"/>
            </a:xfrm>
            <a:prstGeom prst="rect">
              <a:avLst/>
            </a:prstGeom>
            <a:solidFill>
              <a:srgbClr val="C0C02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38" name="Rectangle 842"/>
            <p:cNvSpPr>
              <a:spLocks noChangeArrowheads="1"/>
            </p:cNvSpPr>
            <p:nvPr/>
          </p:nvSpPr>
          <p:spPr bwMode="auto">
            <a:xfrm>
              <a:off x="3140" y="3261"/>
              <a:ext cx="3" cy="493"/>
            </a:xfrm>
            <a:prstGeom prst="rect">
              <a:avLst/>
            </a:prstGeom>
            <a:solidFill>
              <a:srgbClr val="C1C12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39" name="Rectangle 843"/>
            <p:cNvSpPr>
              <a:spLocks noChangeArrowheads="1"/>
            </p:cNvSpPr>
            <p:nvPr/>
          </p:nvSpPr>
          <p:spPr bwMode="auto">
            <a:xfrm>
              <a:off x="3143" y="3261"/>
              <a:ext cx="4" cy="493"/>
            </a:xfrm>
            <a:prstGeom prst="rect">
              <a:avLst/>
            </a:prstGeom>
            <a:solidFill>
              <a:srgbClr val="C2C22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40" name="Rectangle 844"/>
            <p:cNvSpPr>
              <a:spLocks noChangeArrowheads="1"/>
            </p:cNvSpPr>
            <p:nvPr/>
          </p:nvSpPr>
          <p:spPr bwMode="auto">
            <a:xfrm>
              <a:off x="3147" y="3261"/>
              <a:ext cx="3" cy="493"/>
            </a:xfrm>
            <a:prstGeom prst="rect">
              <a:avLst/>
            </a:prstGeom>
            <a:solidFill>
              <a:srgbClr val="C3C33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41" name="Rectangle 845"/>
            <p:cNvSpPr>
              <a:spLocks noChangeArrowheads="1"/>
            </p:cNvSpPr>
            <p:nvPr/>
          </p:nvSpPr>
          <p:spPr bwMode="auto">
            <a:xfrm>
              <a:off x="3150" y="3261"/>
              <a:ext cx="4" cy="493"/>
            </a:xfrm>
            <a:prstGeom prst="rect">
              <a:avLst/>
            </a:prstGeom>
            <a:solidFill>
              <a:srgbClr val="C4C43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42" name="Rectangle 846"/>
            <p:cNvSpPr>
              <a:spLocks noChangeArrowheads="1"/>
            </p:cNvSpPr>
            <p:nvPr/>
          </p:nvSpPr>
          <p:spPr bwMode="auto">
            <a:xfrm>
              <a:off x="3154" y="3261"/>
              <a:ext cx="3" cy="493"/>
            </a:xfrm>
            <a:prstGeom prst="rect">
              <a:avLst/>
            </a:prstGeom>
            <a:solidFill>
              <a:srgbClr val="C5C53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43" name="Rectangle 847"/>
            <p:cNvSpPr>
              <a:spLocks noChangeArrowheads="1"/>
            </p:cNvSpPr>
            <p:nvPr/>
          </p:nvSpPr>
          <p:spPr bwMode="auto">
            <a:xfrm>
              <a:off x="3157" y="3261"/>
              <a:ext cx="3" cy="493"/>
            </a:xfrm>
            <a:prstGeom prst="rect">
              <a:avLst/>
            </a:prstGeom>
            <a:solidFill>
              <a:srgbClr val="C6C63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44" name="Rectangle 848"/>
            <p:cNvSpPr>
              <a:spLocks noChangeArrowheads="1"/>
            </p:cNvSpPr>
            <p:nvPr/>
          </p:nvSpPr>
          <p:spPr bwMode="auto">
            <a:xfrm>
              <a:off x="3160" y="3261"/>
              <a:ext cx="4" cy="493"/>
            </a:xfrm>
            <a:prstGeom prst="rect">
              <a:avLst/>
            </a:prstGeom>
            <a:solidFill>
              <a:srgbClr val="C7C73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45" name="Rectangle 849"/>
            <p:cNvSpPr>
              <a:spLocks noChangeArrowheads="1"/>
            </p:cNvSpPr>
            <p:nvPr/>
          </p:nvSpPr>
          <p:spPr bwMode="auto">
            <a:xfrm>
              <a:off x="3164" y="3261"/>
              <a:ext cx="3" cy="493"/>
            </a:xfrm>
            <a:prstGeom prst="rect">
              <a:avLst/>
            </a:prstGeom>
            <a:solidFill>
              <a:srgbClr val="C8C83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46" name="Rectangle 850"/>
            <p:cNvSpPr>
              <a:spLocks noChangeArrowheads="1"/>
            </p:cNvSpPr>
            <p:nvPr/>
          </p:nvSpPr>
          <p:spPr bwMode="auto">
            <a:xfrm>
              <a:off x="3167" y="3261"/>
              <a:ext cx="4" cy="493"/>
            </a:xfrm>
            <a:prstGeom prst="rect">
              <a:avLst/>
            </a:prstGeom>
            <a:solidFill>
              <a:srgbClr val="C9C9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47" name="Rectangle 851"/>
            <p:cNvSpPr>
              <a:spLocks noChangeArrowheads="1"/>
            </p:cNvSpPr>
            <p:nvPr/>
          </p:nvSpPr>
          <p:spPr bwMode="auto">
            <a:xfrm>
              <a:off x="3171" y="3261"/>
              <a:ext cx="3" cy="493"/>
            </a:xfrm>
            <a:prstGeom prst="rect">
              <a:avLst/>
            </a:prstGeom>
            <a:solidFill>
              <a:srgbClr val="CACA4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48" name="Rectangle 852"/>
            <p:cNvSpPr>
              <a:spLocks noChangeArrowheads="1"/>
            </p:cNvSpPr>
            <p:nvPr/>
          </p:nvSpPr>
          <p:spPr bwMode="auto">
            <a:xfrm>
              <a:off x="3174" y="3261"/>
              <a:ext cx="3" cy="493"/>
            </a:xfrm>
            <a:prstGeom prst="rect">
              <a:avLst/>
            </a:prstGeom>
            <a:solidFill>
              <a:srgbClr val="CACA4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49" name="Rectangle 853"/>
            <p:cNvSpPr>
              <a:spLocks noChangeArrowheads="1"/>
            </p:cNvSpPr>
            <p:nvPr/>
          </p:nvSpPr>
          <p:spPr bwMode="auto">
            <a:xfrm>
              <a:off x="3177" y="3261"/>
              <a:ext cx="4" cy="493"/>
            </a:xfrm>
            <a:prstGeom prst="rect">
              <a:avLst/>
            </a:prstGeom>
            <a:solidFill>
              <a:srgbClr val="CBCB4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50" name="Rectangle 854"/>
            <p:cNvSpPr>
              <a:spLocks noChangeArrowheads="1"/>
            </p:cNvSpPr>
            <p:nvPr/>
          </p:nvSpPr>
          <p:spPr bwMode="auto">
            <a:xfrm>
              <a:off x="3181" y="3261"/>
              <a:ext cx="3" cy="493"/>
            </a:xfrm>
            <a:prstGeom prst="rect">
              <a:avLst/>
            </a:prstGeom>
            <a:solidFill>
              <a:srgbClr val="CCCC4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51" name="Rectangle 855"/>
            <p:cNvSpPr>
              <a:spLocks noChangeArrowheads="1"/>
            </p:cNvSpPr>
            <p:nvPr/>
          </p:nvSpPr>
          <p:spPr bwMode="auto">
            <a:xfrm>
              <a:off x="3184" y="3261"/>
              <a:ext cx="4" cy="493"/>
            </a:xfrm>
            <a:prstGeom prst="rect">
              <a:avLst/>
            </a:prstGeom>
            <a:solidFill>
              <a:srgbClr val="CDCD5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52" name="Rectangle 856"/>
            <p:cNvSpPr>
              <a:spLocks noChangeArrowheads="1"/>
            </p:cNvSpPr>
            <p:nvPr/>
          </p:nvSpPr>
          <p:spPr bwMode="auto">
            <a:xfrm>
              <a:off x="3188" y="3261"/>
              <a:ext cx="3" cy="493"/>
            </a:xfrm>
            <a:prstGeom prst="rect">
              <a:avLst/>
            </a:prstGeom>
            <a:solidFill>
              <a:srgbClr val="CECE5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53" name="Rectangle 857"/>
            <p:cNvSpPr>
              <a:spLocks noChangeArrowheads="1"/>
            </p:cNvSpPr>
            <p:nvPr/>
          </p:nvSpPr>
          <p:spPr bwMode="auto">
            <a:xfrm>
              <a:off x="3191" y="3261"/>
              <a:ext cx="3" cy="493"/>
            </a:xfrm>
            <a:prstGeom prst="rect">
              <a:avLst/>
            </a:prstGeom>
            <a:solidFill>
              <a:srgbClr val="CFCF5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54" name="Rectangle 858"/>
            <p:cNvSpPr>
              <a:spLocks noChangeArrowheads="1"/>
            </p:cNvSpPr>
            <p:nvPr/>
          </p:nvSpPr>
          <p:spPr bwMode="auto">
            <a:xfrm>
              <a:off x="3194" y="3261"/>
              <a:ext cx="4" cy="493"/>
            </a:xfrm>
            <a:prstGeom prst="rect">
              <a:avLst/>
            </a:prstGeom>
            <a:solidFill>
              <a:srgbClr val="CFCF5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55" name="Rectangle 859"/>
            <p:cNvSpPr>
              <a:spLocks noChangeArrowheads="1"/>
            </p:cNvSpPr>
            <p:nvPr/>
          </p:nvSpPr>
          <p:spPr bwMode="auto">
            <a:xfrm>
              <a:off x="3198" y="3261"/>
              <a:ext cx="3" cy="493"/>
            </a:xfrm>
            <a:prstGeom prst="rect">
              <a:avLst/>
            </a:prstGeom>
            <a:solidFill>
              <a:srgbClr val="D0D0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56" name="Rectangle 860"/>
            <p:cNvSpPr>
              <a:spLocks noChangeArrowheads="1"/>
            </p:cNvSpPr>
            <p:nvPr/>
          </p:nvSpPr>
          <p:spPr bwMode="auto">
            <a:xfrm>
              <a:off x="3201" y="3261"/>
              <a:ext cx="4" cy="493"/>
            </a:xfrm>
            <a:prstGeom prst="rect">
              <a:avLst/>
            </a:prstGeom>
            <a:solidFill>
              <a:srgbClr val="D1D16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57" name="Rectangle 861"/>
            <p:cNvSpPr>
              <a:spLocks noChangeArrowheads="1"/>
            </p:cNvSpPr>
            <p:nvPr/>
          </p:nvSpPr>
          <p:spPr bwMode="auto">
            <a:xfrm>
              <a:off x="3205" y="3261"/>
              <a:ext cx="3" cy="493"/>
            </a:xfrm>
            <a:prstGeom prst="rect">
              <a:avLst/>
            </a:prstGeom>
            <a:solidFill>
              <a:srgbClr val="D2D26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58" name="Rectangle 862"/>
            <p:cNvSpPr>
              <a:spLocks noChangeArrowheads="1"/>
            </p:cNvSpPr>
            <p:nvPr/>
          </p:nvSpPr>
          <p:spPr bwMode="auto">
            <a:xfrm>
              <a:off x="3208" y="3261"/>
              <a:ext cx="3" cy="493"/>
            </a:xfrm>
            <a:prstGeom prst="rect">
              <a:avLst/>
            </a:prstGeom>
            <a:solidFill>
              <a:srgbClr val="D3D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59" name="Rectangle 863"/>
            <p:cNvSpPr>
              <a:spLocks noChangeArrowheads="1"/>
            </p:cNvSpPr>
            <p:nvPr/>
          </p:nvSpPr>
          <p:spPr bwMode="auto">
            <a:xfrm>
              <a:off x="3211" y="3261"/>
              <a:ext cx="4" cy="493"/>
            </a:xfrm>
            <a:prstGeom prst="rect">
              <a:avLst/>
            </a:prstGeom>
            <a:solidFill>
              <a:srgbClr val="D4D46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60" name="Rectangle 864"/>
            <p:cNvSpPr>
              <a:spLocks noChangeArrowheads="1"/>
            </p:cNvSpPr>
            <p:nvPr/>
          </p:nvSpPr>
          <p:spPr bwMode="auto">
            <a:xfrm>
              <a:off x="3215" y="3261"/>
              <a:ext cx="3" cy="493"/>
            </a:xfrm>
            <a:prstGeom prst="rect">
              <a:avLst/>
            </a:prstGeom>
            <a:solidFill>
              <a:srgbClr val="D4D46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61" name="Rectangle 865"/>
            <p:cNvSpPr>
              <a:spLocks noChangeArrowheads="1"/>
            </p:cNvSpPr>
            <p:nvPr/>
          </p:nvSpPr>
          <p:spPr bwMode="auto">
            <a:xfrm>
              <a:off x="3218" y="3261"/>
              <a:ext cx="4" cy="493"/>
            </a:xfrm>
            <a:prstGeom prst="rect">
              <a:avLst/>
            </a:prstGeom>
            <a:solidFill>
              <a:srgbClr val="D5D56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62" name="Rectangle 866"/>
            <p:cNvSpPr>
              <a:spLocks noChangeArrowheads="1"/>
            </p:cNvSpPr>
            <p:nvPr/>
          </p:nvSpPr>
          <p:spPr bwMode="auto">
            <a:xfrm>
              <a:off x="3222" y="3261"/>
              <a:ext cx="3" cy="493"/>
            </a:xfrm>
            <a:prstGeom prst="rect">
              <a:avLst/>
            </a:prstGeom>
            <a:solidFill>
              <a:srgbClr val="D6D67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63" name="Rectangle 867"/>
            <p:cNvSpPr>
              <a:spLocks noChangeArrowheads="1"/>
            </p:cNvSpPr>
            <p:nvPr/>
          </p:nvSpPr>
          <p:spPr bwMode="auto">
            <a:xfrm>
              <a:off x="3225" y="3261"/>
              <a:ext cx="3" cy="493"/>
            </a:xfrm>
            <a:prstGeom prst="rect">
              <a:avLst/>
            </a:prstGeom>
            <a:solidFill>
              <a:srgbClr val="D7D77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64" name="Rectangle 868"/>
            <p:cNvSpPr>
              <a:spLocks noChangeArrowheads="1"/>
            </p:cNvSpPr>
            <p:nvPr/>
          </p:nvSpPr>
          <p:spPr bwMode="auto">
            <a:xfrm>
              <a:off x="3228" y="3261"/>
              <a:ext cx="4" cy="493"/>
            </a:xfrm>
            <a:prstGeom prst="rect">
              <a:avLst/>
            </a:prstGeom>
            <a:solidFill>
              <a:srgbClr val="D8D87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65" name="Rectangle 869"/>
            <p:cNvSpPr>
              <a:spLocks noChangeArrowheads="1"/>
            </p:cNvSpPr>
            <p:nvPr/>
          </p:nvSpPr>
          <p:spPr bwMode="auto">
            <a:xfrm>
              <a:off x="3232" y="3261"/>
              <a:ext cx="3" cy="493"/>
            </a:xfrm>
            <a:prstGeom prst="rect">
              <a:avLst/>
            </a:prstGeom>
            <a:solidFill>
              <a:srgbClr val="D9D97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66" name="Rectangle 870"/>
            <p:cNvSpPr>
              <a:spLocks noChangeArrowheads="1"/>
            </p:cNvSpPr>
            <p:nvPr/>
          </p:nvSpPr>
          <p:spPr bwMode="auto">
            <a:xfrm>
              <a:off x="3235" y="3261"/>
              <a:ext cx="4" cy="493"/>
            </a:xfrm>
            <a:prstGeom prst="rect">
              <a:avLst/>
            </a:prstGeom>
            <a:solidFill>
              <a:srgbClr val="DADA7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67" name="Rectangle 871"/>
            <p:cNvSpPr>
              <a:spLocks noChangeArrowheads="1"/>
            </p:cNvSpPr>
            <p:nvPr/>
          </p:nvSpPr>
          <p:spPr bwMode="auto">
            <a:xfrm>
              <a:off x="3239" y="3261"/>
              <a:ext cx="3" cy="493"/>
            </a:xfrm>
            <a:prstGeom prst="rect">
              <a:avLst/>
            </a:prstGeom>
            <a:solidFill>
              <a:srgbClr val="DADA8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68" name="Rectangle 872"/>
            <p:cNvSpPr>
              <a:spLocks noChangeArrowheads="1"/>
            </p:cNvSpPr>
            <p:nvPr/>
          </p:nvSpPr>
          <p:spPr bwMode="auto">
            <a:xfrm>
              <a:off x="3242" y="3261"/>
              <a:ext cx="3" cy="493"/>
            </a:xfrm>
            <a:prstGeom prst="rect">
              <a:avLst/>
            </a:prstGeom>
            <a:solidFill>
              <a:srgbClr val="DBDB8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69" name="Rectangle 873"/>
            <p:cNvSpPr>
              <a:spLocks noChangeArrowheads="1"/>
            </p:cNvSpPr>
            <p:nvPr/>
          </p:nvSpPr>
          <p:spPr bwMode="auto">
            <a:xfrm>
              <a:off x="3245" y="3261"/>
              <a:ext cx="4" cy="493"/>
            </a:xfrm>
            <a:prstGeom prst="rect">
              <a:avLst/>
            </a:prstGeom>
            <a:solidFill>
              <a:srgbClr val="DCDC8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70" name="Rectangle 874"/>
            <p:cNvSpPr>
              <a:spLocks noChangeArrowheads="1"/>
            </p:cNvSpPr>
            <p:nvPr/>
          </p:nvSpPr>
          <p:spPr bwMode="auto">
            <a:xfrm>
              <a:off x="3249" y="3261"/>
              <a:ext cx="3" cy="493"/>
            </a:xfrm>
            <a:prstGeom prst="rect">
              <a:avLst/>
            </a:prstGeom>
            <a:solidFill>
              <a:srgbClr val="DDDD8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71" name="Rectangle 875"/>
            <p:cNvSpPr>
              <a:spLocks noChangeArrowheads="1"/>
            </p:cNvSpPr>
            <p:nvPr/>
          </p:nvSpPr>
          <p:spPr bwMode="auto">
            <a:xfrm>
              <a:off x="3252" y="3261"/>
              <a:ext cx="4" cy="493"/>
            </a:xfrm>
            <a:prstGeom prst="rect">
              <a:avLst/>
            </a:prstGeom>
            <a:solidFill>
              <a:srgbClr val="DED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72" name="Rectangle 876"/>
            <p:cNvSpPr>
              <a:spLocks noChangeArrowheads="1"/>
            </p:cNvSpPr>
            <p:nvPr/>
          </p:nvSpPr>
          <p:spPr bwMode="auto">
            <a:xfrm>
              <a:off x="3256" y="3261"/>
              <a:ext cx="3" cy="493"/>
            </a:xfrm>
            <a:prstGeom prst="rect">
              <a:avLst/>
            </a:prstGeom>
            <a:solidFill>
              <a:srgbClr val="DFDF9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73" name="Rectangle 877"/>
            <p:cNvSpPr>
              <a:spLocks noChangeArrowheads="1"/>
            </p:cNvSpPr>
            <p:nvPr/>
          </p:nvSpPr>
          <p:spPr bwMode="auto">
            <a:xfrm>
              <a:off x="3259" y="3261"/>
              <a:ext cx="3" cy="493"/>
            </a:xfrm>
            <a:prstGeom prst="rect">
              <a:avLst/>
            </a:prstGeom>
            <a:solidFill>
              <a:srgbClr val="DFDF9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74" name="Rectangle 878"/>
            <p:cNvSpPr>
              <a:spLocks noChangeArrowheads="1"/>
            </p:cNvSpPr>
            <p:nvPr/>
          </p:nvSpPr>
          <p:spPr bwMode="auto">
            <a:xfrm>
              <a:off x="3262" y="3261"/>
              <a:ext cx="4" cy="493"/>
            </a:xfrm>
            <a:prstGeom prst="rect">
              <a:avLst/>
            </a:prstGeom>
            <a:solidFill>
              <a:srgbClr val="E0E09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75" name="Rectangle 879"/>
            <p:cNvSpPr>
              <a:spLocks noChangeArrowheads="1"/>
            </p:cNvSpPr>
            <p:nvPr/>
          </p:nvSpPr>
          <p:spPr bwMode="auto">
            <a:xfrm>
              <a:off x="3266" y="3261"/>
              <a:ext cx="3" cy="493"/>
            </a:xfrm>
            <a:prstGeom prst="rect">
              <a:avLst/>
            </a:prstGeom>
            <a:solidFill>
              <a:srgbClr val="E1E19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76" name="Rectangle 880"/>
            <p:cNvSpPr>
              <a:spLocks noChangeArrowheads="1"/>
            </p:cNvSpPr>
            <p:nvPr/>
          </p:nvSpPr>
          <p:spPr bwMode="auto">
            <a:xfrm>
              <a:off x="3269" y="3261"/>
              <a:ext cx="4" cy="493"/>
            </a:xfrm>
            <a:prstGeom prst="rect">
              <a:avLst/>
            </a:prstGeom>
            <a:solidFill>
              <a:srgbClr val="E2E29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77" name="Rectangle 881"/>
            <p:cNvSpPr>
              <a:spLocks noChangeArrowheads="1"/>
            </p:cNvSpPr>
            <p:nvPr/>
          </p:nvSpPr>
          <p:spPr bwMode="auto">
            <a:xfrm>
              <a:off x="3273" y="3261"/>
              <a:ext cx="3" cy="493"/>
            </a:xfrm>
            <a:prstGeom prst="rect">
              <a:avLst/>
            </a:prstGeom>
            <a:solidFill>
              <a:srgbClr val="E3E39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78" name="Rectangle 882"/>
            <p:cNvSpPr>
              <a:spLocks noChangeArrowheads="1"/>
            </p:cNvSpPr>
            <p:nvPr/>
          </p:nvSpPr>
          <p:spPr bwMode="auto">
            <a:xfrm>
              <a:off x="3276" y="3261"/>
              <a:ext cx="3" cy="493"/>
            </a:xfrm>
            <a:prstGeom prst="rect">
              <a:avLst/>
            </a:prstGeom>
            <a:solidFill>
              <a:srgbClr val="E4E4A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79" name="Rectangle 883"/>
            <p:cNvSpPr>
              <a:spLocks noChangeArrowheads="1"/>
            </p:cNvSpPr>
            <p:nvPr/>
          </p:nvSpPr>
          <p:spPr bwMode="auto">
            <a:xfrm>
              <a:off x="3279" y="3261"/>
              <a:ext cx="4" cy="493"/>
            </a:xfrm>
            <a:prstGeom prst="rect">
              <a:avLst/>
            </a:prstGeom>
            <a:solidFill>
              <a:srgbClr val="E5E5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80" name="Rectangle 884"/>
            <p:cNvSpPr>
              <a:spLocks noChangeArrowheads="1"/>
            </p:cNvSpPr>
            <p:nvPr/>
          </p:nvSpPr>
          <p:spPr bwMode="auto">
            <a:xfrm>
              <a:off x="3283" y="3261"/>
              <a:ext cx="3" cy="493"/>
            </a:xfrm>
            <a:prstGeom prst="rect">
              <a:avLst/>
            </a:prstGeom>
            <a:solidFill>
              <a:srgbClr val="E6E6A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81" name="Rectangle 885"/>
            <p:cNvSpPr>
              <a:spLocks noChangeArrowheads="1"/>
            </p:cNvSpPr>
            <p:nvPr/>
          </p:nvSpPr>
          <p:spPr bwMode="auto">
            <a:xfrm>
              <a:off x="3286" y="3261"/>
              <a:ext cx="4" cy="493"/>
            </a:xfrm>
            <a:prstGeom prst="rect">
              <a:avLst/>
            </a:prstGeom>
            <a:solidFill>
              <a:srgbClr val="E6E6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82" name="Rectangle 886"/>
            <p:cNvSpPr>
              <a:spLocks noChangeArrowheads="1"/>
            </p:cNvSpPr>
            <p:nvPr/>
          </p:nvSpPr>
          <p:spPr bwMode="auto">
            <a:xfrm>
              <a:off x="3290" y="3261"/>
              <a:ext cx="3" cy="493"/>
            </a:xfrm>
            <a:prstGeom prst="rect">
              <a:avLst/>
            </a:prstGeom>
            <a:solidFill>
              <a:srgbClr val="E7E7A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83" name="Rectangle 887"/>
            <p:cNvSpPr>
              <a:spLocks noChangeArrowheads="1"/>
            </p:cNvSpPr>
            <p:nvPr/>
          </p:nvSpPr>
          <p:spPr bwMode="auto">
            <a:xfrm>
              <a:off x="3293" y="3261"/>
              <a:ext cx="3" cy="493"/>
            </a:xfrm>
            <a:prstGeom prst="rect">
              <a:avLst/>
            </a:prstGeom>
            <a:solidFill>
              <a:srgbClr val="E8E8B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84" name="Rectangle 888"/>
            <p:cNvSpPr>
              <a:spLocks noChangeArrowheads="1"/>
            </p:cNvSpPr>
            <p:nvPr/>
          </p:nvSpPr>
          <p:spPr bwMode="auto">
            <a:xfrm>
              <a:off x="3296" y="3261"/>
              <a:ext cx="4" cy="493"/>
            </a:xfrm>
            <a:prstGeom prst="rect">
              <a:avLst/>
            </a:prstGeom>
            <a:solidFill>
              <a:srgbClr val="E9E9B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85" name="Rectangle 889"/>
            <p:cNvSpPr>
              <a:spLocks noChangeArrowheads="1"/>
            </p:cNvSpPr>
            <p:nvPr/>
          </p:nvSpPr>
          <p:spPr bwMode="auto">
            <a:xfrm>
              <a:off x="3300" y="3261"/>
              <a:ext cx="3" cy="493"/>
            </a:xfrm>
            <a:prstGeom prst="rect">
              <a:avLst/>
            </a:prstGeom>
            <a:solidFill>
              <a:srgbClr val="EAEAB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86" name="Rectangle 890"/>
            <p:cNvSpPr>
              <a:spLocks noChangeArrowheads="1"/>
            </p:cNvSpPr>
            <p:nvPr/>
          </p:nvSpPr>
          <p:spPr bwMode="auto">
            <a:xfrm>
              <a:off x="3303" y="3261"/>
              <a:ext cx="4" cy="493"/>
            </a:xfrm>
            <a:prstGeom prst="rect">
              <a:avLst/>
            </a:prstGeom>
            <a:solidFill>
              <a:srgbClr val="EBEBB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87" name="Rectangle 891"/>
            <p:cNvSpPr>
              <a:spLocks noChangeArrowheads="1"/>
            </p:cNvSpPr>
            <p:nvPr/>
          </p:nvSpPr>
          <p:spPr bwMode="auto">
            <a:xfrm>
              <a:off x="3307" y="3261"/>
              <a:ext cx="3" cy="493"/>
            </a:xfrm>
            <a:prstGeom prst="rect">
              <a:avLst/>
            </a:prstGeom>
            <a:solidFill>
              <a:srgbClr val="ECECB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88" name="Rectangle 892"/>
            <p:cNvSpPr>
              <a:spLocks noChangeArrowheads="1"/>
            </p:cNvSpPr>
            <p:nvPr/>
          </p:nvSpPr>
          <p:spPr bwMode="auto">
            <a:xfrm>
              <a:off x="3310" y="3261"/>
              <a:ext cx="3" cy="493"/>
            </a:xfrm>
            <a:prstGeom prst="rect">
              <a:avLst/>
            </a:prstGeom>
            <a:solidFill>
              <a:srgbClr val="EDED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89" name="Rectangle 893"/>
            <p:cNvSpPr>
              <a:spLocks noChangeArrowheads="1"/>
            </p:cNvSpPr>
            <p:nvPr/>
          </p:nvSpPr>
          <p:spPr bwMode="auto">
            <a:xfrm>
              <a:off x="3313" y="3261"/>
              <a:ext cx="4" cy="493"/>
            </a:xfrm>
            <a:prstGeom prst="rect">
              <a:avLst/>
            </a:prstGeom>
            <a:solidFill>
              <a:srgbClr val="EEEEC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90" name="Rectangle 894"/>
            <p:cNvSpPr>
              <a:spLocks noChangeArrowheads="1"/>
            </p:cNvSpPr>
            <p:nvPr/>
          </p:nvSpPr>
          <p:spPr bwMode="auto">
            <a:xfrm>
              <a:off x="3317" y="3261"/>
              <a:ext cx="3" cy="493"/>
            </a:xfrm>
            <a:prstGeom prst="rect">
              <a:avLst/>
            </a:prstGeom>
            <a:solidFill>
              <a:srgbClr val="EFEFC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91" name="Rectangle 895"/>
            <p:cNvSpPr>
              <a:spLocks noChangeArrowheads="1"/>
            </p:cNvSpPr>
            <p:nvPr/>
          </p:nvSpPr>
          <p:spPr bwMode="auto">
            <a:xfrm>
              <a:off x="3320" y="3261"/>
              <a:ext cx="4" cy="493"/>
            </a:xfrm>
            <a:prstGeom prst="rect">
              <a:avLst/>
            </a:prstGeom>
            <a:solidFill>
              <a:srgbClr val="F0F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92" name="Rectangle 896"/>
            <p:cNvSpPr>
              <a:spLocks noChangeArrowheads="1"/>
            </p:cNvSpPr>
            <p:nvPr/>
          </p:nvSpPr>
          <p:spPr bwMode="auto">
            <a:xfrm>
              <a:off x="3324" y="3261"/>
              <a:ext cx="3" cy="493"/>
            </a:xfrm>
            <a:prstGeom prst="rect">
              <a:avLst/>
            </a:prstGeom>
            <a:solidFill>
              <a:srgbClr val="F0F0C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93" name="Rectangle 897"/>
            <p:cNvSpPr>
              <a:spLocks noChangeArrowheads="1"/>
            </p:cNvSpPr>
            <p:nvPr/>
          </p:nvSpPr>
          <p:spPr bwMode="auto">
            <a:xfrm>
              <a:off x="3327" y="3261"/>
              <a:ext cx="3" cy="493"/>
            </a:xfrm>
            <a:prstGeom prst="rect">
              <a:avLst/>
            </a:prstGeom>
            <a:solidFill>
              <a:srgbClr val="F1F1C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94" name="Rectangle 898"/>
            <p:cNvSpPr>
              <a:spLocks noChangeArrowheads="1"/>
            </p:cNvSpPr>
            <p:nvPr/>
          </p:nvSpPr>
          <p:spPr bwMode="auto">
            <a:xfrm>
              <a:off x="3330" y="3261"/>
              <a:ext cx="4" cy="493"/>
            </a:xfrm>
            <a:prstGeom prst="rect">
              <a:avLst/>
            </a:prstGeom>
            <a:solidFill>
              <a:srgbClr val="F2F2D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95" name="Rectangle 899"/>
            <p:cNvSpPr>
              <a:spLocks noChangeArrowheads="1"/>
            </p:cNvSpPr>
            <p:nvPr/>
          </p:nvSpPr>
          <p:spPr bwMode="auto">
            <a:xfrm>
              <a:off x="3334" y="3261"/>
              <a:ext cx="3" cy="493"/>
            </a:xfrm>
            <a:prstGeom prst="rect">
              <a:avLst/>
            </a:prstGeom>
            <a:solidFill>
              <a:srgbClr val="F3F3D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96" name="Rectangle 900"/>
            <p:cNvSpPr>
              <a:spLocks noChangeArrowheads="1"/>
            </p:cNvSpPr>
            <p:nvPr/>
          </p:nvSpPr>
          <p:spPr bwMode="auto">
            <a:xfrm>
              <a:off x="3337" y="3261"/>
              <a:ext cx="4" cy="493"/>
            </a:xfrm>
            <a:prstGeom prst="rect">
              <a:avLst/>
            </a:prstGeom>
            <a:solidFill>
              <a:srgbClr val="F4F4D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97" name="Rectangle 901"/>
            <p:cNvSpPr>
              <a:spLocks noChangeArrowheads="1"/>
            </p:cNvSpPr>
            <p:nvPr/>
          </p:nvSpPr>
          <p:spPr bwMode="auto">
            <a:xfrm>
              <a:off x="3341" y="3261"/>
              <a:ext cx="3" cy="493"/>
            </a:xfrm>
            <a:prstGeom prst="rect">
              <a:avLst/>
            </a:prstGeom>
            <a:solidFill>
              <a:srgbClr val="F5F5D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98" name="Rectangle 902"/>
            <p:cNvSpPr>
              <a:spLocks noChangeArrowheads="1"/>
            </p:cNvSpPr>
            <p:nvPr/>
          </p:nvSpPr>
          <p:spPr bwMode="auto">
            <a:xfrm>
              <a:off x="3344" y="3261"/>
              <a:ext cx="3" cy="493"/>
            </a:xfrm>
            <a:prstGeom prst="rect">
              <a:avLst/>
            </a:prstGeom>
            <a:solidFill>
              <a:srgbClr val="F5F5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099" name="Rectangle 903"/>
            <p:cNvSpPr>
              <a:spLocks noChangeArrowheads="1"/>
            </p:cNvSpPr>
            <p:nvPr/>
          </p:nvSpPr>
          <p:spPr bwMode="auto">
            <a:xfrm>
              <a:off x="3347" y="3261"/>
              <a:ext cx="4" cy="493"/>
            </a:xfrm>
            <a:prstGeom prst="rect">
              <a:avLst/>
            </a:prstGeom>
            <a:solidFill>
              <a:srgbClr val="F6F6E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00" name="Rectangle 904"/>
            <p:cNvSpPr>
              <a:spLocks noChangeArrowheads="1"/>
            </p:cNvSpPr>
            <p:nvPr/>
          </p:nvSpPr>
          <p:spPr bwMode="auto">
            <a:xfrm>
              <a:off x="3351" y="3261"/>
              <a:ext cx="3" cy="493"/>
            </a:xfrm>
            <a:prstGeom prst="rect">
              <a:avLst/>
            </a:prstGeom>
            <a:solidFill>
              <a:srgbClr val="F7F7E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01" name="Rectangle 905"/>
            <p:cNvSpPr>
              <a:spLocks noChangeArrowheads="1"/>
            </p:cNvSpPr>
            <p:nvPr/>
          </p:nvSpPr>
          <p:spPr bwMode="auto">
            <a:xfrm>
              <a:off x="3354" y="3261"/>
              <a:ext cx="4" cy="493"/>
            </a:xfrm>
            <a:prstGeom prst="rect">
              <a:avLst/>
            </a:prstGeom>
            <a:solidFill>
              <a:srgbClr val="F8F8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02" name="Rectangle 906"/>
            <p:cNvSpPr>
              <a:spLocks noChangeArrowheads="1"/>
            </p:cNvSpPr>
            <p:nvPr/>
          </p:nvSpPr>
          <p:spPr bwMode="auto">
            <a:xfrm>
              <a:off x="3358" y="3261"/>
              <a:ext cx="3" cy="493"/>
            </a:xfrm>
            <a:prstGeom prst="rect">
              <a:avLst/>
            </a:prstGeom>
            <a:solidFill>
              <a:srgbClr val="F9F9E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03" name="Rectangle 907"/>
            <p:cNvSpPr>
              <a:spLocks noChangeArrowheads="1"/>
            </p:cNvSpPr>
            <p:nvPr/>
          </p:nvSpPr>
          <p:spPr bwMode="auto">
            <a:xfrm>
              <a:off x="3361" y="3261"/>
              <a:ext cx="3" cy="493"/>
            </a:xfrm>
            <a:prstGeom prst="rect">
              <a:avLst/>
            </a:prstGeom>
            <a:solidFill>
              <a:srgbClr val="FAFAE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04" name="Rectangle 908"/>
            <p:cNvSpPr>
              <a:spLocks noChangeArrowheads="1"/>
            </p:cNvSpPr>
            <p:nvPr/>
          </p:nvSpPr>
          <p:spPr bwMode="auto">
            <a:xfrm>
              <a:off x="3364" y="3261"/>
              <a:ext cx="4" cy="493"/>
            </a:xfrm>
            <a:prstGeom prst="rect">
              <a:avLst/>
            </a:prstGeom>
            <a:solidFill>
              <a:srgbClr val="FBFBE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05" name="Rectangle 909"/>
            <p:cNvSpPr>
              <a:spLocks noChangeArrowheads="1"/>
            </p:cNvSpPr>
            <p:nvPr/>
          </p:nvSpPr>
          <p:spPr bwMode="auto">
            <a:xfrm>
              <a:off x="3368" y="3261"/>
              <a:ext cx="3" cy="493"/>
            </a:xfrm>
            <a:prstGeom prst="rect">
              <a:avLst/>
            </a:prstGeom>
            <a:solidFill>
              <a:srgbClr val="FBFBF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06" name="Rectangle 910"/>
            <p:cNvSpPr>
              <a:spLocks noChangeArrowheads="1"/>
            </p:cNvSpPr>
            <p:nvPr/>
          </p:nvSpPr>
          <p:spPr bwMode="auto">
            <a:xfrm>
              <a:off x="3371" y="3261"/>
              <a:ext cx="4" cy="493"/>
            </a:xfrm>
            <a:prstGeom prst="rect">
              <a:avLst/>
            </a:prstGeom>
            <a:solidFill>
              <a:srgbClr val="FCFCF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07" name="Rectangle 911"/>
            <p:cNvSpPr>
              <a:spLocks noChangeArrowheads="1"/>
            </p:cNvSpPr>
            <p:nvPr/>
          </p:nvSpPr>
          <p:spPr bwMode="auto">
            <a:xfrm>
              <a:off x="3375" y="3261"/>
              <a:ext cx="3" cy="493"/>
            </a:xfrm>
            <a:prstGeom prst="rect">
              <a:avLst/>
            </a:prstGeom>
            <a:solidFill>
              <a:srgbClr val="FDFDF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08" name="Rectangle 912"/>
            <p:cNvSpPr>
              <a:spLocks noChangeArrowheads="1"/>
            </p:cNvSpPr>
            <p:nvPr/>
          </p:nvSpPr>
          <p:spPr bwMode="auto">
            <a:xfrm>
              <a:off x="3378" y="3261"/>
              <a:ext cx="3" cy="493"/>
            </a:xfrm>
            <a:prstGeom prst="rect">
              <a:avLst/>
            </a:prstGeom>
            <a:solidFill>
              <a:srgbClr val="FEFEF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09" name="Rectangle 913"/>
            <p:cNvSpPr>
              <a:spLocks noChangeArrowheads="1"/>
            </p:cNvSpPr>
            <p:nvPr/>
          </p:nvSpPr>
          <p:spPr bwMode="auto">
            <a:xfrm>
              <a:off x="3381" y="3261"/>
              <a:ext cx="7" cy="493"/>
            </a:xfrm>
            <a:prstGeom prst="rect">
              <a:avLst/>
            </a:prstGeom>
            <a:solidFill>
              <a:srgbClr val="FFFFF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10" name="Rectangle 914"/>
            <p:cNvSpPr>
              <a:spLocks noChangeArrowheads="1"/>
            </p:cNvSpPr>
            <p:nvPr/>
          </p:nvSpPr>
          <p:spPr bwMode="auto">
            <a:xfrm>
              <a:off x="3388" y="3261"/>
              <a:ext cx="4" cy="493"/>
            </a:xfrm>
            <a:prstGeom prst="rect">
              <a:avLst/>
            </a:prstGeom>
            <a:solidFill>
              <a:srgbClr val="FEFEF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11" name="Rectangle 915"/>
            <p:cNvSpPr>
              <a:spLocks noChangeArrowheads="1"/>
            </p:cNvSpPr>
            <p:nvPr/>
          </p:nvSpPr>
          <p:spPr bwMode="auto">
            <a:xfrm>
              <a:off x="3392" y="3261"/>
              <a:ext cx="3" cy="493"/>
            </a:xfrm>
            <a:prstGeom prst="rect">
              <a:avLst/>
            </a:prstGeom>
            <a:solidFill>
              <a:srgbClr val="FDFD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12" name="Rectangle 916"/>
            <p:cNvSpPr>
              <a:spLocks noChangeArrowheads="1"/>
            </p:cNvSpPr>
            <p:nvPr/>
          </p:nvSpPr>
          <p:spPr bwMode="auto">
            <a:xfrm>
              <a:off x="3395" y="3261"/>
              <a:ext cx="3" cy="493"/>
            </a:xfrm>
            <a:prstGeom prst="rect">
              <a:avLst/>
            </a:prstGeom>
            <a:solidFill>
              <a:srgbClr val="FCFCF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13" name="Rectangle 917"/>
            <p:cNvSpPr>
              <a:spLocks noChangeArrowheads="1"/>
            </p:cNvSpPr>
            <p:nvPr/>
          </p:nvSpPr>
          <p:spPr bwMode="auto">
            <a:xfrm>
              <a:off x="3398" y="3261"/>
              <a:ext cx="4" cy="493"/>
            </a:xfrm>
            <a:prstGeom prst="rect">
              <a:avLst/>
            </a:prstGeom>
            <a:solidFill>
              <a:srgbClr val="FBFBF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14" name="Rectangle 918"/>
            <p:cNvSpPr>
              <a:spLocks noChangeArrowheads="1"/>
            </p:cNvSpPr>
            <p:nvPr/>
          </p:nvSpPr>
          <p:spPr bwMode="auto">
            <a:xfrm>
              <a:off x="3402" y="3261"/>
              <a:ext cx="3" cy="493"/>
            </a:xfrm>
            <a:prstGeom prst="rect">
              <a:avLst/>
            </a:prstGeom>
            <a:solidFill>
              <a:srgbClr val="FAFA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15" name="Rectangle 919"/>
            <p:cNvSpPr>
              <a:spLocks noChangeArrowheads="1"/>
            </p:cNvSpPr>
            <p:nvPr/>
          </p:nvSpPr>
          <p:spPr bwMode="auto">
            <a:xfrm>
              <a:off x="3405" y="3261"/>
              <a:ext cx="4" cy="493"/>
            </a:xfrm>
            <a:prstGeom prst="rect">
              <a:avLst/>
            </a:prstGeom>
            <a:solidFill>
              <a:srgbClr val="F9F9E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16" name="Rectangle 920"/>
            <p:cNvSpPr>
              <a:spLocks noChangeArrowheads="1"/>
            </p:cNvSpPr>
            <p:nvPr/>
          </p:nvSpPr>
          <p:spPr bwMode="auto">
            <a:xfrm>
              <a:off x="3409" y="3261"/>
              <a:ext cx="3" cy="493"/>
            </a:xfrm>
            <a:prstGeom prst="rect">
              <a:avLst/>
            </a:prstGeom>
            <a:solidFill>
              <a:srgbClr val="F9F9E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17" name="Rectangle 921"/>
            <p:cNvSpPr>
              <a:spLocks noChangeArrowheads="1"/>
            </p:cNvSpPr>
            <p:nvPr/>
          </p:nvSpPr>
          <p:spPr bwMode="auto">
            <a:xfrm>
              <a:off x="3412" y="3261"/>
              <a:ext cx="3" cy="493"/>
            </a:xfrm>
            <a:prstGeom prst="rect">
              <a:avLst/>
            </a:prstGeom>
            <a:solidFill>
              <a:srgbClr val="F8F8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18" name="Rectangle 922"/>
            <p:cNvSpPr>
              <a:spLocks noChangeArrowheads="1"/>
            </p:cNvSpPr>
            <p:nvPr/>
          </p:nvSpPr>
          <p:spPr bwMode="auto">
            <a:xfrm>
              <a:off x="3415" y="3261"/>
              <a:ext cx="4" cy="493"/>
            </a:xfrm>
            <a:prstGeom prst="rect">
              <a:avLst/>
            </a:prstGeom>
            <a:solidFill>
              <a:srgbClr val="F7F7E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19" name="Rectangle 923"/>
            <p:cNvSpPr>
              <a:spLocks noChangeArrowheads="1"/>
            </p:cNvSpPr>
            <p:nvPr/>
          </p:nvSpPr>
          <p:spPr bwMode="auto">
            <a:xfrm>
              <a:off x="3419" y="3261"/>
              <a:ext cx="3" cy="493"/>
            </a:xfrm>
            <a:prstGeom prst="rect">
              <a:avLst/>
            </a:prstGeom>
            <a:solidFill>
              <a:srgbClr val="F6F6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20" name="Rectangle 924"/>
            <p:cNvSpPr>
              <a:spLocks noChangeArrowheads="1"/>
            </p:cNvSpPr>
            <p:nvPr/>
          </p:nvSpPr>
          <p:spPr bwMode="auto">
            <a:xfrm>
              <a:off x="3422" y="3261"/>
              <a:ext cx="4" cy="493"/>
            </a:xfrm>
            <a:prstGeom prst="rect">
              <a:avLst/>
            </a:prstGeom>
            <a:solidFill>
              <a:srgbClr val="F5F5D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21" name="Rectangle 925"/>
            <p:cNvSpPr>
              <a:spLocks noChangeArrowheads="1"/>
            </p:cNvSpPr>
            <p:nvPr/>
          </p:nvSpPr>
          <p:spPr bwMode="auto">
            <a:xfrm>
              <a:off x="3426" y="3261"/>
              <a:ext cx="3" cy="493"/>
            </a:xfrm>
            <a:prstGeom prst="rect">
              <a:avLst/>
            </a:prstGeom>
            <a:solidFill>
              <a:srgbClr val="F4F4D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22" name="Rectangle 926"/>
            <p:cNvSpPr>
              <a:spLocks noChangeArrowheads="1"/>
            </p:cNvSpPr>
            <p:nvPr/>
          </p:nvSpPr>
          <p:spPr bwMode="auto">
            <a:xfrm>
              <a:off x="3429" y="3261"/>
              <a:ext cx="3" cy="493"/>
            </a:xfrm>
            <a:prstGeom prst="rect">
              <a:avLst/>
            </a:prstGeom>
            <a:solidFill>
              <a:srgbClr val="F4F4D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23" name="Rectangle 927"/>
            <p:cNvSpPr>
              <a:spLocks noChangeArrowheads="1"/>
            </p:cNvSpPr>
            <p:nvPr/>
          </p:nvSpPr>
          <p:spPr bwMode="auto">
            <a:xfrm>
              <a:off x="3432" y="3261"/>
              <a:ext cx="4" cy="493"/>
            </a:xfrm>
            <a:prstGeom prst="rect">
              <a:avLst/>
            </a:prstGeom>
            <a:solidFill>
              <a:srgbClr val="F3F3D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24" name="Rectangle 928"/>
            <p:cNvSpPr>
              <a:spLocks noChangeArrowheads="1"/>
            </p:cNvSpPr>
            <p:nvPr/>
          </p:nvSpPr>
          <p:spPr bwMode="auto">
            <a:xfrm>
              <a:off x="3436" y="3261"/>
              <a:ext cx="3" cy="493"/>
            </a:xfrm>
            <a:prstGeom prst="rect">
              <a:avLst/>
            </a:prstGeom>
            <a:solidFill>
              <a:srgbClr val="F2F2D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25" name="Rectangle 929"/>
            <p:cNvSpPr>
              <a:spLocks noChangeArrowheads="1"/>
            </p:cNvSpPr>
            <p:nvPr/>
          </p:nvSpPr>
          <p:spPr bwMode="auto">
            <a:xfrm>
              <a:off x="3439" y="3261"/>
              <a:ext cx="4" cy="493"/>
            </a:xfrm>
            <a:prstGeom prst="rect">
              <a:avLst/>
            </a:prstGeom>
            <a:solidFill>
              <a:srgbClr val="F1F1C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26" name="Rectangle 930"/>
            <p:cNvSpPr>
              <a:spLocks noChangeArrowheads="1"/>
            </p:cNvSpPr>
            <p:nvPr/>
          </p:nvSpPr>
          <p:spPr bwMode="auto">
            <a:xfrm>
              <a:off x="3443" y="3261"/>
              <a:ext cx="3" cy="493"/>
            </a:xfrm>
            <a:prstGeom prst="rect">
              <a:avLst/>
            </a:prstGeom>
            <a:solidFill>
              <a:srgbClr val="F0F0C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27" name="Rectangle 931"/>
            <p:cNvSpPr>
              <a:spLocks noChangeArrowheads="1"/>
            </p:cNvSpPr>
            <p:nvPr/>
          </p:nvSpPr>
          <p:spPr bwMode="auto">
            <a:xfrm>
              <a:off x="3446" y="3261"/>
              <a:ext cx="3" cy="493"/>
            </a:xfrm>
            <a:prstGeom prst="rect">
              <a:avLst/>
            </a:prstGeom>
            <a:solidFill>
              <a:srgbClr val="EFEFC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28" name="Rectangle 932"/>
            <p:cNvSpPr>
              <a:spLocks noChangeArrowheads="1"/>
            </p:cNvSpPr>
            <p:nvPr/>
          </p:nvSpPr>
          <p:spPr bwMode="auto">
            <a:xfrm>
              <a:off x="3449" y="3261"/>
              <a:ext cx="4" cy="493"/>
            </a:xfrm>
            <a:prstGeom prst="rect">
              <a:avLst/>
            </a:prstGeom>
            <a:solidFill>
              <a:srgbClr val="EEEEC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29" name="Rectangle 933"/>
            <p:cNvSpPr>
              <a:spLocks noChangeArrowheads="1"/>
            </p:cNvSpPr>
            <p:nvPr/>
          </p:nvSpPr>
          <p:spPr bwMode="auto">
            <a:xfrm>
              <a:off x="3453" y="3261"/>
              <a:ext cx="3" cy="493"/>
            </a:xfrm>
            <a:prstGeom prst="rect">
              <a:avLst/>
            </a:prstGeom>
            <a:solidFill>
              <a:srgbClr val="EEEEC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30" name="Rectangle 934"/>
            <p:cNvSpPr>
              <a:spLocks noChangeArrowheads="1"/>
            </p:cNvSpPr>
            <p:nvPr/>
          </p:nvSpPr>
          <p:spPr bwMode="auto">
            <a:xfrm>
              <a:off x="3456" y="3261"/>
              <a:ext cx="4" cy="493"/>
            </a:xfrm>
            <a:prstGeom prst="rect">
              <a:avLst/>
            </a:prstGeom>
            <a:solidFill>
              <a:srgbClr val="EDEDB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31" name="Rectangle 935"/>
            <p:cNvSpPr>
              <a:spLocks noChangeArrowheads="1"/>
            </p:cNvSpPr>
            <p:nvPr/>
          </p:nvSpPr>
          <p:spPr bwMode="auto">
            <a:xfrm>
              <a:off x="3460" y="3261"/>
              <a:ext cx="3" cy="493"/>
            </a:xfrm>
            <a:prstGeom prst="rect">
              <a:avLst/>
            </a:prstGeom>
            <a:solidFill>
              <a:srgbClr val="ECECB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32" name="Rectangle 936"/>
            <p:cNvSpPr>
              <a:spLocks noChangeArrowheads="1"/>
            </p:cNvSpPr>
            <p:nvPr/>
          </p:nvSpPr>
          <p:spPr bwMode="auto">
            <a:xfrm>
              <a:off x="3463" y="3261"/>
              <a:ext cx="3" cy="493"/>
            </a:xfrm>
            <a:prstGeom prst="rect">
              <a:avLst/>
            </a:prstGeom>
            <a:solidFill>
              <a:srgbClr val="EBEBB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33" name="Rectangle 937"/>
            <p:cNvSpPr>
              <a:spLocks noChangeArrowheads="1"/>
            </p:cNvSpPr>
            <p:nvPr/>
          </p:nvSpPr>
          <p:spPr bwMode="auto">
            <a:xfrm>
              <a:off x="3466" y="3261"/>
              <a:ext cx="4" cy="493"/>
            </a:xfrm>
            <a:prstGeom prst="rect">
              <a:avLst/>
            </a:prstGeom>
            <a:solidFill>
              <a:srgbClr val="EAEAB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34" name="Rectangle 938"/>
            <p:cNvSpPr>
              <a:spLocks noChangeArrowheads="1"/>
            </p:cNvSpPr>
            <p:nvPr/>
          </p:nvSpPr>
          <p:spPr bwMode="auto">
            <a:xfrm>
              <a:off x="3470" y="3261"/>
              <a:ext cx="3" cy="493"/>
            </a:xfrm>
            <a:prstGeom prst="rect">
              <a:avLst/>
            </a:prstGeom>
            <a:solidFill>
              <a:srgbClr val="E9E9B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35" name="Rectangle 939"/>
            <p:cNvSpPr>
              <a:spLocks noChangeArrowheads="1"/>
            </p:cNvSpPr>
            <p:nvPr/>
          </p:nvSpPr>
          <p:spPr bwMode="auto">
            <a:xfrm>
              <a:off x="3473" y="3261"/>
              <a:ext cx="3" cy="493"/>
            </a:xfrm>
            <a:prstGeom prst="rect">
              <a:avLst/>
            </a:prstGeom>
            <a:solidFill>
              <a:srgbClr val="E8E8A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36" name="Rectangle 940"/>
            <p:cNvSpPr>
              <a:spLocks noChangeArrowheads="1"/>
            </p:cNvSpPr>
            <p:nvPr/>
          </p:nvSpPr>
          <p:spPr bwMode="auto">
            <a:xfrm>
              <a:off x="3476" y="3261"/>
              <a:ext cx="4" cy="493"/>
            </a:xfrm>
            <a:prstGeom prst="rect">
              <a:avLst/>
            </a:prstGeom>
            <a:solidFill>
              <a:srgbClr val="E7E7A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37" name="Rectangle 941"/>
            <p:cNvSpPr>
              <a:spLocks noChangeArrowheads="1"/>
            </p:cNvSpPr>
            <p:nvPr/>
          </p:nvSpPr>
          <p:spPr bwMode="auto">
            <a:xfrm>
              <a:off x="3480" y="3261"/>
              <a:ext cx="3" cy="493"/>
            </a:xfrm>
            <a:prstGeom prst="rect">
              <a:avLst/>
            </a:prstGeom>
            <a:solidFill>
              <a:srgbClr val="E6E6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38" name="Rectangle 942"/>
            <p:cNvSpPr>
              <a:spLocks noChangeArrowheads="1"/>
            </p:cNvSpPr>
            <p:nvPr/>
          </p:nvSpPr>
          <p:spPr bwMode="auto">
            <a:xfrm>
              <a:off x="3483" y="3261"/>
              <a:ext cx="4" cy="493"/>
            </a:xfrm>
            <a:prstGeom prst="rect">
              <a:avLst/>
            </a:prstGeom>
            <a:solidFill>
              <a:srgbClr val="E5E5A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39" name="Rectangle 943"/>
            <p:cNvSpPr>
              <a:spLocks noChangeArrowheads="1"/>
            </p:cNvSpPr>
            <p:nvPr/>
          </p:nvSpPr>
          <p:spPr bwMode="auto">
            <a:xfrm>
              <a:off x="3487" y="3261"/>
              <a:ext cx="3" cy="493"/>
            </a:xfrm>
            <a:prstGeom prst="rect">
              <a:avLst/>
            </a:prstGeom>
            <a:solidFill>
              <a:srgbClr val="E4E4A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40" name="Rectangle 944"/>
            <p:cNvSpPr>
              <a:spLocks noChangeArrowheads="1"/>
            </p:cNvSpPr>
            <p:nvPr/>
          </p:nvSpPr>
          <p:spPr bwMode="auto">
            <a:xfrm>
              <a:off x="3490" y="3261"/>
              <a:ext cx="3" cy="493"/>
            </a:xfrm>
            <a:prstGeom prst="rect">
              <a:avLst/>
            </a:prstGeom>
            <a:solidFill>
              <a:srgbClr val="E3E3A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41" name="Rectangle 945"/>
            <p:cNvSpPr>
              <a:spLocks noChangeArrowheads="1"/>
            </p:cNvSpPr>
            <p:nvPr/>
          </p:nvSpPr>
          <p:spPr bwMode="auto">
            <a:xfrm>
              <a:off x="3493" y="3261"/>
              <a:ext cx="4" cy="493"/>
            </a:xfrm>
            <a:prstGeom prst="rect">
              <a:avLst/>
            </a:prstGeom>
            <a:solidFill>
              <a:srgbClr val="E3E3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42" name="Rectangle 946"/>
            <p:cNvSpPr>
              <a:spLocks noChangeArrowheads="1"/>
            </p:cNvSpPr>
            <p:nvPr/>
          </p:nvSpPr>
          <p:spPr bwMode="auto">
            <a:xfrm>
              <a:off x="3497" y="3261"/>
              <a:ext cx="3" cy="493"/>
            </a:xfrm>
            <a:prstGeom prst="rect">
              <a:avLst/>
            </a:prstGeom>
            <a:solidFill>
              <a:srgbClr val="E2E29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43" name="Rectangle 947"/>
            <p:cNvSpPr>
              <a:spLocks noChangeArrowheads="1"/>
            </p:cNvSpPr>
            <p:nvPr/>
          </p:nvSpPr>
          <p:spPr bwMode="auto">
            <a:xfrm>
              <a:off x="3500" y="3261"/>
              <a:ext cx="4" cy="493"/>
            </a:xfrm>
            <a:prstGeom prst="rect">
              <a:avLst/>
            </a:prstGeom>
            <a:solidFill>
              <a:srgbClr val="E1E19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44" name="Rectangle 948"/>
            <p:cNvSpPr>
              <a:spLocks noChangeArrowheads="1"/>
            </p:cNvSpPr>
            <p:nvPr/>
          </p:nvSpPr>
          <p:spPr bwMode="auto">
            <a:xfrm>
              <a:off x="3504" y="3261"/>
              <a:ext cx="3" cy="493"/>
            </a:xfrm>
            <a:prstGeom prst="rect">
              <a:avLst/>
            </a:prstGeom>
            <a:solidFill>
              <a:srgbClr val="E0E09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45" name="Rectangle 949"/>
            <p:cNvSpPr>
              <a:spLocks noChangeArrowheads="1"/>
            </p:cNvSpPr>
            <p:nvPr/>
          </p:nvSpPr>
          <p:spPr bwMode="auto">
            <a:xfrm>
              <a:off x="3507" y="3261"/>
              <a:ext cx="3" cy="493"/>
            </a:xfrm>
            <a:prstGeom prst="rect">
              <a:avLst/>
            </a:prstGeom>
            <a:solidFill>
              <a:srgbClr val="DFDF9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46" name="Rectangle 950"/>
            <p:cNvSpPr>
              <a:spLocks noChangeArrowheads="1"/>
            </p:cNvSpPr>
            <p:nvPr/>
          </p:nvSpPr>
          <p:spPr bwMode="auto">
            <a:xfrm>
              <a:off x="3510" y="3261"/>
              <a:ext cx="4" cy="493"/>
            </a:xfrm>
            <a:prstGeom prst="rect">
              <a:avLst/>
            </a:prstGeom>
            <a:solidFill>
              <a:srgbClr val="DEDE8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47" name="Rectangle 951"/>
            <p:cNvSpPr>
              <a:spLocks noChangeArrowheads="1"/>
            </p:cNvSpPr>
            <p:nvPr/>
          </p:nvSpPr>
          <p:spPr bwMode="auto">
            <a:xfrm>
              <a:off x="3514" y="3261"/>
              <a:ext cx="3" cy="493"/>
            </a:xfrm>
            <a:prstGeom prst="rect">
              <a:avLst/>
            </a:prstGeom>
            <a:solidFill>
              <a:srgbClr val="DDDD8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48" name="Rectangle 952"/>
            <p:cNvSpPr>
              <a:spLocks noChangeArrowheads="1"/>
            </p:cNvSpPr>
            <p:nvPr/>
          </p:nvSpPr>
          <p:spPr bwMode="auto">
            <a:xfrm>
              <a:off x="3517" y="3261"/>
              <a:ext cx="4" cy="493"/>
            </a:xfrm>
            <a:prstGeom prst="rect">
              <a:avLst/>
            </a:prstGeom>
            <a:solidFill>
              <a:srgbClr val="DDDD8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49" name="Rectangle 953"/>
            <p:cNvSpPr>
              <a:spLocks noChangeArrowheads="1"/>
            </p:cNvSpPr>
            <p:nvPr/>
          </p:nvSpPr>
          <p:spPr bwMode="auto">
            <a:xfrm>
              <a:off x="3521" y="3261"/>
              <a:ext cx="3" cy="493"/>
            </a:xfrm>
            <a:prstGeom prst="rect">
              <a:avLst/>
            </a:prstGeom>
            <a:solidFill>
              <a:srgbClr val="DCDC8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50" name="Rectangle 954"/>
            <p:cNvSpPr>
              <a:spLocks noChangeArrowheads="1"/>
            </p:cNvSpPr>
            <p:nvPr/>
          </p:nvSpPr>
          <p:spPr bwMode="auto">
            <a:xfrm>
              <a:off x="3524" y="3261"/>
              <a:ext cx="3" cy="493"/>
            </a:xfrm>
            <a:prstGeom prst="rect">
              <a:avLst/>
            </a:prstGeom>
            <a:solidFill>
              <a:srgbClr val="DBDB8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51" name="Rectangle 955"/>
            <p:cNvSpPr>
              <a:spLocks noChangeArrowheads="1"/>
            </p:cNvSpPr>
            <p:nvPr/>
          </p:nvSpPr>
          <p:spPr bwMode="auto">
            <a:xfrm>
              <a:off x="3527" y="3261"/>
              <a:ext cx="4" cy="493"/>
            </a:xfrm>
            <a:prstGeom prst="rect">
              <a:avLst/>
            </a:prstGeom>
            <a:solidFill>
              <a:srgbClr val="DADA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52" name="Rectangle 956"/>
            <p:cNvSpPr>
              <a:spLocks noChangeArrowheads="1"/>
            </p:cNvSpPr>
            <p:nvPr/>
          </p:nvSpPr>
          <p:spPr bwMode="auto">
            <a:xfrm>
              <a:off x="3531" y="3261"/>
              <a:ext cx="3" cy="493"/>
            </a:xfrm>
            <a:prstGeom prst="rect">
              <a:avLst/>
            </a:prstGeom>
            <a:solidFill>
              <a:srgbClr val="D9D9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53" name="Rectangle 957"/>
            <p:cNvSpPr>
              <a:spLocks noChangeArrowheads="1"/>
            </p:cNvSpPr>
            <p:nvPr/>
          </p:nvSpPr>
          <p:spPr bwMode="auto">
            <a:xfrm>
              <a:off x="3534" y="3261"/>
              <a:ext cx="4" cy="493"/>
            </a:xfrm>
            <a:prstGeom prst="rect">
              <a:avLst/>
            </a:prstGeom>
            <a:solidFill>
              <a:srgbClr val="D8D87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54" name="Rectangle 958"/>
            <p:cNvSpPr>
              <a:spLocks noChangeArrowheads="1"/>
            </p:cNvSpPr>
            <p:nvPr/>
          </p:nvSpPr>
          <p:spPr bwMode="auto">
            <a:xfrm>
              <a:off x="3538" y="3261"/>
              <a:ext cx="3" cy="493"/>
            </a:xfrm>
            <a:prstGeom prst="rect">
              <a:avLst/>
            </a:prstGeom>
            <a:solidFill>
              <a:srgbClr val="D8D87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55" name="Rectangle 959"/>
            <p:cNvSpPr>
              <a:spLocks noChangeArrowheads="1"/>
            </p:cNvSpPr>
            <p:nvPr/>
          </p:nvSpPr>
          <p:spPr bwMode="auto">
            <a:xfrm>
              <a:off x="3541" y="3261"/>
              <a:ext cx="3" cy="493"/>
            </a:xfrm>
            <a:prstGeom prst="rect">
              <a:avLst/>
            </a:prstGeom>
            <a:solidFill>
              <a:srgbClr val="D7D77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56" name="Rectangle 960"/>
            <p:cNvSpPr>
              <a:spLocks noChangeArrowheads="1"/>
            </p:cNvSpPr>
            <p:nvPr/>
          </p:nvSpPr>
          <p:spPr bwMode="auto">
            <a:xfrm>
              <a:off x="3544" y="3261"/>
              <a:ext cx="4" cy="493"/>
            </a:xfrm>
            <a:prstGeom prst="rect">
              <a:avLst/>
            </a:prstGeom>
            <a:solidFill>
              <a:srgbClr val="D6D67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57" name="Rectangle 961"/>
            <p:cNvSpPr>
              <a:spLocks noChangeArrowheads="1"/>
            </p:cNvSpPr>
            <p:nvPr/>
          </p:nvSpPr>
          <p:spPr bwMode="auto">
            <a:xfrm>
              <a:off x="3548" y="3261"/>
              <a:ext cx="3" cy="493"/>
            </a:xfrm>
            <a:prstGeom prst="rect">
              <a:avLst/>
            </a:prstGeom>
            <a:solidFill>
              <a:srgbClr val="D5D56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58" name="Rectangle 962"/>
            <p:cNvSpPr>
              <a:spLocks noChangeArrowheads="1"/>
            </p:cNvSpPr>
            <p:nvPr/>
          </p:nvSpPr>
          <p:spPr bwMode="auto">
            <a:xfrm>
              <a:off x="3551" y="3261"/>
              <a:ext cx="4" cy="493"/>
            </a:xfrm>
            <a:prstGeom prst="rect">
              <a:avLst/>
            </a:prstGeom>
            <a:solidFill>
              <a:srgbClr val="D4D46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59" name="Rectangle 963"/>
            <p:cNvSpPr>
              <a:spLocks noChangeArrowheads="1"/>
            </p:cNvSpPr>
            <p:nvPr/>
          </p:nvSpPr>
          <p:spPr bwMode="auto">
            <a:xfrm>
              <a:off x="3555" y="3261"/>
              <a:ext cx="3" cy="493"/>
            </a:xfrm>
            <a:prstGeom prst="rect">
              <a:avLst/>
            </a:prstGeom>
            <a:solidFill>
              <a:srgbClr val="D3D36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60" name="Rectangle 964"/>
            <p:cNvSpPr>
              <a:spLocks noChangeArrowheads="1"/>
            </p:cNvSpPr>
            <p:nvPr/>
          </p:nvSpPr>
          <p:spPr bwMode="auto">
            <a:xfrm>
              <a:off x="3558" y="3261"/>
              <a:ext cx="3" cy="493"/>
            </a:xfrm>
            <a:prstGeom prst="rect">
              <a:avLst/>
            </a:prstGeom>
            <a:solidFill>
              <a:srgbClr val="D3D36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61" name="Rectangle 965"/>
            <p:cNvSpPr>
              <a:spLocks noChangeArrowheads="1"/>
            </p:cNvSpPr>
            <p:nvPr/>
          </p:nvSpPr>
          <p:spPr bwMode="auto">
            <a:xfrm>
              <a:off x="3561" y="3261"/>
              <a:ext cx="4" cy="493"/>
            </a:xfrm>
            <a:prstGeom prst="rect">
              <a:avLst/>
            </a:prstGeom>
            <a:solidFill>
              <a:srgbClr val="D2D26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62" name="Rectangle 966"/>
            <p:cNvSpPr>
              <a:spLocks noChangeArrowheads="1"/>
            </p:cNvSpPr>
            <p:nvPr/>
          </p:nvSpPr>
          <p:spPr bwMode="auto">
            <a:xfrm>
              <a:off x="3565" y="3261"/>
              <a:ext cx="3" cy="493"/>
            </a:xfrm>
            <a:prstGeom prst="rect">
              <a:avLst/>
            </a:prstGeom>
            <a:solidFill>
              <a:srgbClr val="D1D16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63" name="Rectangle 967"/>
            <p:cNvSpPr>
              <a:spLocks noChangeArrowheads="1"/>
            </p:cNvSpPr>
            <p:nvPr/>
          </p:nvSpPr>
          <p:spPr bwMode="auto">
            <a:xfrm>
              <a:off x="3568" y="3261"/>
              <a:ext cx="4" cy="493"/>
            </a:xfrm>
            <a:prstGeom prst="rect">
              <a:avLst/>
            </a:prstGeom>
            <a:solidFill>
              <a:srgbClr val="D0D0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64" name="Rectangle 968"/>
            <p:cNvSpPr>
              <a:spLocks noChangeArrowheads="1"/>
            </p:cNvSpPr>
            <p:nvPr/>
          </p:nvSpPr>
          <p:spPr bwMode="auto">
            <a:xfrm>
              <a:off x="3572" y="3261"/>
              <a:ext cx="3" cy="493"/>
            </a:xfrm>
            <a:prstGeom prst="rect">
              <a:avLst/>
            </a:prstGeom>
            <a:solidFill>
              <a:srgbClr val="CFCF5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65" name="Rectangle 969"/>
            <p:cNvSpPr>
              <a:spLocks noChangeArrowheads="1"/>
            </p:cNvSpPr>
            <p:nvPr/>
          </p:nvSpPr>
          <p:spPr bwMode="auto">
            <a:xfrm>
              <a:off x="3575" y="3261"/>
              <a:ext cx="3" cy="493"/>
            </a:xfrm>
            <a:prstGeom prst="rect">
              <a:avLst/>
            </a:prstGeom>
            <a:solidFill>
              <a:srgbClr val="CECE5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66" name="Rectangle 970"/>
            <p:cNvSpPr>
              <a:spLocks noChangeArrowheads="1"/>
            </p:cNvSpPr>
            <p:nvPr/>
          </p:nvSpPr>
          <p:spPr bwMode="auto">
            <a:xfrm>
              <a:off x="3578" y="3261"/>
              <a:ext cx="4" cy="493"/>
            </a:xfrm>
            <a:prstGeom prst="rect">
              <a:avLst/>
            </a:prstGeom>
            <a:solidFill>
              <a:srgbClr val="CDCD5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67" name="Rectangle 971"/>
            <p:cNvSpPr>
              <a:spLocks noChangeArrowheads="1"/>
            </p:cNvSpPr>
            <p:nvPr/>
          </p:nvSpPr>
          <p:spPr bwMode="auto">
            <a:xfrm>
              <a:off x="3582" y="3261"/>
              <a:ext cx="3" cy="493"/>
            </a:xfrm>
            <a:prstGeom prst="rect">
              <a:avLst/>
            </a:prstGeom>
            <a:solidFill>
              <a:srgbClr val="CDCD5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68" name="Rectangle 972"/>
            <p:cNvSpPr>
              <a:spLocks noChangeArrowheads="1"/>
            </p:cNvSpPr>
            <p:nvPr/>
          </p:nvSpPr>
          <p:spPr bwMode="auto">
            <a:xfrm>
              <a:off x="3585" y="3261"/>
              <a:ext cx="4" cy="493"/>
            </a:xfrm>
            <a:prstGeom prst="rect">
              <a:avLst/>
            </a:prstGeom>
            <a:solidFill>
              <a:srgbClr val="CCCC4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69" name="Rectangle 973"/>
            <p:cNvSpPr>
              <a:spLocks noChangeArrowheads="1"/>
            </p:cNvSpPr>
            <p:nvPr/>
          </p:nvSpPr>
          <p:spPr bwMode="auto">
            <a:xfrm>
              <a:off x="3589" y="3261"/>
              <a:ext cx="3" cy="493"/>
            </a:xfrm>
            <a:prstGeom prst="rect">
              <a:avLst/>
            </a:prstGeom>
            <a:solidFill>
              <a:srgbClr val="CBCB4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70" name="Rectangle 974"/>
            <p:cNvSpPr>
              <a:spLocks noChangeArrowheads="1"/>
            </p:cNvSpPr>
            <p:nvPr/>
          </p:nvSpPr>
          <p:spPr bwMode="auto">
            <a:xfrm>
              <a:off x="3592" y="3261"/>
              <a:ext cx="3" cy="493"/>
            </a:xfrm>
            <a:prstGeom prst="rect">
              <a:avLst/>
            </a:prstGeom>
            <a:solidFill>
              <a:srgbClr val="CACA4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71" name="Rectangle 975"/>
            <p:cNvSpPr>
              <a:spLocks noChangeArrowheads="1"/>
            </p:cNvSpPr>
            <p:nvPr/>
          </p:nvSpPr>
          <p:spPr bwMode="auto">
            <a:xfrm>
              <a:off x="3595" y="3261"/>
              <a:ext cx="4" cy="493"/>
            </a:xfrm>
            <a:prstGeom prst="rect">
              <a:avLst/>
            </a:prstGeom>
            <a:solidFill>
              <a:srgbClr val="C9C94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72" name="Rectangle 976"/>
            <p:cNvSpPr>
              <a:spLocks noChangeArrowheads="1"/>
            </p:cNvSpPr>
            <p:nvPr/>
          </p:nvSpPr>
          <p:spPr bwMode="auto">
            <a:xfrm>
              <a:off x="3599" y="3261"/>
              <a:ext cx="3" cy="493"/>
            </a:xfrm>
            <a:prstGeom prst="rect">
              <a:avLst/>
            </a:prstGeom>
            <a:solidFill>
              <a:srgbClr val="C8C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73" name="Rectangle 977"/>
            <p:cNvSpPr>
              <a:spLocks noChangeArrowheads="1"/>
            </p:cNvSpPr>
            <p:nvPr/>
          </p:nvSpPr>
          <p:spPr bwMode="auto">
            <a:xfrm>
              <a:off x="3602" y="3261"/>
              <a:ext cx="4" cy="493"/>
            </a:xfrm>
            <a:prstGeom prst="rect">
              <a:avLst/>
            </a:prstGeom>
            <a:solidFill>
              <a:srgbClr val="C8C83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74" name="Rectangle 978"/>
            <p:cNvSpPr>
              <a:spLocks noChangeArrowheads="1"/>
            </p:cNvSpPr>
            <p:nvPr/>
          </p:nvSpPr>
          <p:spPr bwMode="auto">
            <a:xfrm>
              <a:off x="3606" y="3261"/>
              <a:ext cx="3" cy="493"/>
            </a:xfrm>
            <a:prstGeom prst="rect">
              <a:avLst/>
            </a:prstGeom>
            <a:solidFill>
              <a:srgbClr val="C7C73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75" name="Rectangle 979"/>
            <p:cNvSpPr>
              <a:spLocks noChangeArrowheads="1"/>
            </p:cNvSpPr>
            <p:nvPr/>
          </p:nvSpPr>
          <p:spPr bwMode="auto">
            <a:xfrm>
              <a:off x="3609" y="3261"/>
              <a:ext cx="3" cy="493"/>
            </a:xfrm>
            <a:prstGeom prst="rect">
              <a:avLst/>
            </a:prstGeom>
            <a:solidFill>
              <a:srgbClr val="C6C63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76" name="Rectangle 980"/>
            <p:cNvSpPr>
              <a:spLocks noChangeArrowheads="1"/>
            </p:cNvSpPr>
            <p:nvPr/>
          </p:nvSpPr>
          <p:spPr bwMode="auto">
            <a:xfrm>
              <a:off x="3612" y="3261"/>
              <a:ext cx="4" cy="493"/>
            </a:xfrm>
            <a:prstGeom prst="rect">
              <a:avLst/>
            </a:prstGeom>
            <a:solidFill>
              <a:srgbClr val="C5C53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77" name="Rectangle 981"/>
            <p:cNvSpPr>
              <a:spLocks noChangeArrowheads="1"/>
            </p:cNvSpPr>
            <p:nvPr/>
          </p:nvSpPr>
          <p:spPr bwMode="auto">
            <a:xfrm>
              <a:off x="3616" y="3261"/>
              <a:ext cx="3" cy="493"/>
            </a:xfrm>
            <a:prstGeom prst="rect">
              <a:avLst/>
            </a:prstGeom>
            <a:solidFill>
              <a:srgbClr val="C4C4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78" name="Rectangle 982"/>
            <p:cNvSpPr>
              <a:spLocks noChangeArrowheads="1"/>
            </p:cNvSpPr>
            <p:nvPr/>
          </p:nvSpPr>
          <p:spPr bwMode="auto">
            <a:xfrm>
              <a:off x="3619" y="3261"/>
              <a:ext cx="4" cy="493"/>
            </a:xfrm>
            <a:prstGeom prst="rect">
              <a:avLst/>
            </a:prstGeom>
            <a:solidFill>
              <a:srgbClr val="C3C33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79" name="Rectangle 983"/>
            <p:cNvSpPr>
              <a:spLocks noChangeArrowheads="1"/>
            </p:cNvSpPr>
            <p:nvPr/>
          </p:nvSpPr>
          <p:spPr bwMode="auto">
            <a:xfrm>
              <a:off x="3623" y="3261"/>
              <a:ext cx="3" cy="493"/>
            </a:xfrm>
            <a:prstGeom prst="rect">
              <a:avLst/>
            </a:prstGeom>
            <a:solidFill>
              <a:srgbClr val="C2C22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80" name="Rectangle 984"/>
            <p:cNvSpPr>
              <a:spLocks noChangeArrowheads="1"/>
            </p:cNvSpPr>
            <p:nvPr/>
          </p:nvSpPr>
          <p:spPr bwMode="auto">
            <a:xfrm>
              <a:off x="3626" y="3261"/>
              <a:ext cx="3" cy="493"/>
            </a:xfrm>
            <a:prstGeom prst="rect">
              <a:avLst/>
            </a:prstGeom>
            <a:solidFill>
              <a:srgbClr val="C1C12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81" name="Rectangle 985"/>
            <p:cNvSpPr>
              <a:spLocks noChangeArrowheads="1"/>
            </p:cNvSpPr>
            <p:nvPr/>
          </p:nvSpPr>
          <p:spPr bwMode="auto">
            <a:xfrm>
              <a:off x="3629" y="3261"/>
              <a:ext cx="4" cy="493"/>
            </a:xfrm>
            <a:prstGeom prst="rect">
              <a:avLst/>
            </a:prstGeom>
            <a:solidFill>
              <a:srgbClr val="C0C02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82" name="Rectangle 986"/>
            <p:cNvSpPr>
              <a:spLocks noChangeArrowheads="1"/>
            </p:cNvSpPr>
            <p:nvPr/>
          </p:nvSpPr>
          <p:spPr bwMode="auto">
            <a:xfrm>
              <a:off x="3633" y="3261"/>
              <a:ext cx="3" cy="493"/>
            </a:xfrm>
            <a:prstGeom prst="rect">
              <a:avLst/>
            </a:prstGeom>
            <a:solidFill>
              <a:srgbClr val="BFBF2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83" name="Rectangle 987"/>
            <p:cNvSpPr>
              <a:spLocks noChangeArrowheads="1"/>
            </p:cNvSpPr>
            <p:nvPr/>
          </p:nvSpPr>
          <p:spPr bwMode="auto">
            <a:xfrm>
              <a:off x="3636" y="3261"/>
              <a:ext cx="4" cy="493"/>
            </a:xfrm>
            <a:prstGeom prst="rect">
              <a:avLst/>
            </a:prstGeom>
            <a:solidFill>
              <a:srgbClr val="BEBE2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84" name="Rectangle 988"/>
            <p:cNvSpPr>
              <a:spLocks noChangeArrowheads="1"/>
            </p:cNvSpPr>
            <p:nvPr/>
          </p:nvSpPr>
          <p:spPr bwMode="auto">
            <a:xfrm>
              <a:off x="3640" y="3261"/>
              <a:ext cx="3" cy="493"/>
            </a:xfrm>
            <a:prstGeom prst="rect">
              <a:avLst/>
            </a:prstGeom>
            <a:solidFill>
              <a:srgbClr val="BDBD1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85" name="Rectangle 989"/>
            <p:cNvSpPr>
              <a:spLocks noChangeArrowheads="1"/>
            </p:cNvSpPr>
            <p:nvPr/>
          </p:nvSpPr>
          <p:spPr bwMode="auto">
            <a:xfrm>
              <a:off x="3643" y="3261"/>
              <a:ext cx="3" cy="493"/>
            </a:xfrm>
            <a:prstGeom prst="rect">
              <a:avLst/>
            </a:prstGeom>
            <a:solidFill>
              <a:srgbClr val="BCBC1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86" name="Rectangle 990"/>
            <p:cNvSpPr>
              <a:spLocks noChangeArrowheads="1"/>
            </p:cNvSpPr>
            <p:nvPr/>
          </p:nvSpPr>
          <p:spPr bwMode="auto">
            <a:xfrm>
              <a:off x="3646" y="3261"/>
              <a:ext cx="4" cy="493"/>
            </a:xfrm>
            <a:prstGeom prst="rect">
              <a:avLst/>
            </a:prstGeom>
            <a:solidFill>
              <a:srgbClr val="BCBC1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87" name="Rectangle 991"/>
            <p:cNvSpPr>
              <a:spLocks noChangeArrowheads="1"/>
            </p:cNvSpPr>
            <p:nvPr/>
          </p:nvSpPr>
          <p:spPr bwMode="auto">
            <a:xfrm>
              <a:off x="3650" y="3261"/>
              <a:ext cx="3" cy="493"/>
            </a:xfrm>
            <a:prstGeom prst="rect">
              <a:avLst/>
            </a:prstGeom>
            <a:solidFill>
              <a:srgbClr val="BBBB1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88" name="Rectangle 992"/>
            <p:cNvSpPr>
              <a:spLocks noChangeArrowheads="1"/>
            </p:cNvSpPr>
            <p:nvPr/>
          </p:nvSpPr>
          <p:spPr bwMode="auto">
            <a:xfrm>
              <a:off x="3653" y="3261"/>
              <a:ext cx="4" cy="493"/>
            </a:xfrm>
            <a:prstGeom prst="rect">
              <a:avLst/>
            </a:prstGeom>
            <a:solidFill>
              <a:srgbClr val="BABA1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89" name="Rectangle 993"/>
            <p:cNvSpPr>
              <a:spLocks noChangeArrowheads="1"/>
            </p:cNvSpPr>
            <p:nvPr/>
          </p:nvSpPr>
          <p:spPr bwMode="auto">
            <a:xfrm>
              <a:off x="3657" y="3261"/>
              <a:ext cx="3" cy="493"/>
            </a:xfrm>
            <a:prstGeom prst="rect">
              <a:avLst/>
            </a:prstGeom>
            <a:solidFill>
              <a:srgbClr val="B9B90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90" name="Rectangle 994"/>
            <p:cNvSpPr>
              <a:spLocks noChangeArrowheads="1"/>
            </p:cNvSpPr>
            <p:nvPr/>
          </p:nvSpPr>
          <p:spPr bwMode="auto">
            <a:xfrm>
              <a:off x="3660" y="3261"/>
              <a:ext cx="3" cy="493"/>
            </a:xfrm>
            <a:prstGeom prst="rect">
              <a:avLst/>
            </a:prstGeom>
            <a:solidFill>
              <a:srgbClr val="B8B80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91" name="Rectangle 995"/>
            <p:cNvSpPr>
              <a:spLocks noChangeArrowheads="1"/>
            </p:cNvSpPr>
            <p:nvPr/>
          </p:nvSpPr>
          <p:spPr bwMode="auto">
            <a:xfrm>
              <a:off x="3663" y="3261"/>
              <a:ext cx="4" cy="493"/>
            </a:xfrm>
            <a:prstGeom prst="rect">
              <a:avLst/>
            </a:prstGeom>
            <a:solidFill>
              <a:srgbClr val="B7B70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92" name="Rectangle 996"/>
            <p:cNvSpPr>
              <a:spLocks noChangeArrowheads="1"/>
            </p:cNvSpPr>
            <p:nvPr/>
          </p:nvSpPr>
          <p:spPr bwMode="auto">
            <a:xfrm>
              <a:off x="3667" y="3261"/>
              <a:ext cx="3" cy="493"/>
            </a:xfrm>
            <a:prstGeom prst="rect">
              <a:avLst/>
            </a:prstGeom>
            <a:solidFill>
              <a:srgbClr val="B7B70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93" name="Rectangle 997"/>
            <p:cNvSpPr>
              <a:spLocks noChangeArrowheads="1"/>
            </p:cNvSpPr>
            <p:nvPr/>
          </p:nvSpPr>
          <p:spPr bwMode="auto">
            <a:xfrm>
              <a:off x="3670" y="3261"/>
              <a:ext cx="4" cy="493"/>
            </a:xfrm>
            <a:prstGeom prst="rect">
              <a:avLst/>
            </a:prstGeom>
            <a:solidFill>
              <a:srgbClr val="B6B60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194" name="Freeform 998"/>
            <p:cNvSpPr>
              <a:spLocks/>
            </p:cNvSpPr>
            <p:nvPr/>
          </p:nvSpPr>
          <p:spPr bwMode="auto">
            <a:xfrm>
              <a:off x="3092" y="3263"/>
              <a:ext cx="581" cy="493"/>
            </a:xfrm>
            <a:custGeom>
              <a:avLst/>
              <a:gdLst>
                <a:gd name="T0" fmla="*/ 436 w 581"/>
                <a:gd name="T1" fmla="*/ 0 h 493"/>
                <a:gd name="T2" fmla="*/ 145 w 581"/>
                <a:gd name="T3" fmla="*/ 0 h 493"/>
                <a:gd name="T4" fmla="*/ 0 w 581"/>
                <a:gd name="T5" fmla="*/ 246 h 493"/>
                <a:gd name="T6" fmla="*/ 145 w 581"/>
                <a:gd name="T7" fmla="*/ 493 h 493"/>
                <a:gd name="T8" fmla="*/ 436 w 581"/>
                <a:gd name="T9" fmla="*/ 493 h 493"/>
                <a:gd name="T10" fmla="*/ 581 w 581"/>
                <a:gd name="T11" fmla="*/ 246 h 493"/>
                <a:gd name="T12" fmla="*/ 436 w 581"/>
                <a:gd name="T13" fmla="*/ 0 h 4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1"/>
                <a:gd name="T22" fmla="*/ 0 h 493"/>
                <a:gd name="T23" fmla="*/ 581 w 581"/>
                <a:gd name="T24" fmla="*/ 493 h 4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1" h="493">
                  <a:moveTo>
                    <a:pt x="436" y="0"/>
                  </a:moveTo>
                  <a:lnTo>
                    <a:pt x="145" y="0"/>
                  </a:lnTo>
                  <a:lnTo>
                    <a:pt x="0" y="246"/>
                  </a:lnTo>
                  <a:lnTo>
                    <a:pt x="145" y="493"/>
                  </a:lnTo>
                  <a:lnTo>
                    <a:pt x="436" y="493"/>
                  </a:lnTo>
                  <a:lnTo>
                    <a:pt x="581" y="246"/>
                  </a:lnTo>
                  <a:lnTo>
                    <a:pt x="436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95" name="Rectangle 999"/>
            <p:cNvSpPr>
              <a:spLocks noChangeArrowheads="1"/>
            </p:cNvSpPr>
            <p:nvPr/>
          </p:nvSpPr>
          <p:spPr bwMode="auto">
            <a:xfrm>
              <a:off x="3337" y="3438"/>
              <a:ext cx="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T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2196" name="Rectangle 1000"/>
            <p:cNvSpPr>
              <a:spLocks noChangeArrowheads="1"/>
            </p:cNvSpPr>
            <p:nvPr/>
          </p:nvSpPr>
          <p:spPr bwMode="auto">
            <a:xfrm>
              <a:off x="3436" y="3404"/>
              <a:ext cx="4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alibri" pitchFamily="34" charset="0"/>
                </a:rPr>
                <a:t>*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2197" name="Line 1001"/>
            <p:cNvSpPr>
              <a:spLocks noChangeShapeType="1"/>
            </p:cNvSpPr>
            <p:nvPr/>
          </p:nvSpPr>
          <p:spPr bwMode="auto">
            <a:xfrm>
              <a:off x="2073" y="1416"/>
              <a:ext cx="2619" cy="0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98" name="Line 1002"/>
            <p:cNvSpPr>
              <a:spLocks noChangeShapeType="1"/>
            </p:cNvSpPr>
            <p:nvPr/>
          </p:nvSpPr>
          <p:spPr bwMode="auto">
            <a:xfrm>
              <a:off x="2073" y="1416"/>
              <a:ext cx="0" cy="133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99" name="Freeform 1003"/>
            <p:cNvSpPr>
              <a:spLocks/>
            </p:cNvSpPr>
            <p:nvPr/>
          </p:nvSpPr>
          <p:spPr bwMode="auto">
            <a:xfrm>
              <a:off x="2028" y="1538"/>
              <a:ext cx="91" cy="88"/>
            </a:xfrm>
            <a:custGeom>
              <a:avLst/>
              <a:gdLst>
                <a:gd name="T0" fmla="*/ 91 w 91"/>
                <a:gd name="T1" fmla="*/ 0 h 88"/>
                <a:gd name="T2" fmla="*/ 45 w 91"/>
                <a:gd name="T3" fmla="*/ 88 h 88"/>
                <a:gd name="T4" fmla="*/ 0 w 91"/>
                <a:gd name="T5" fmla="*/ 0 h 88"/>
                <a:gd name="T6" fmla="*/ 91 w 91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88"/>
                <a:gd name="T14" fmla="*/ 91 w 91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88">
                  <a:moveTo>
                    <a:pt x="91" y="0"/>
                  </a:moveTo>
                  <a:lnTo>
                    <a:pt x="45" y="88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00" name="Line 1004"/>
            <p:cNvSpPr>
              <a:spLocks noChangeShapeType="1"/>
            </p:cNvSpPr>
            <p:nvPr/>
          </p:nvSpPr>
          <p:spPr bwMode="auto">
            <a:xfrm>
              <a:off x="2879" y="1416"/>
              <a:ext cx="0" cy="133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01" name="Freeform 1005"/>
            <p:cNvSpPr>
              <a:spLocks/>
            </p:cNvSpPr>
            <p:nvPr/>
          </p:nvSpPr>
          <p:spPr bwMode="auto">
            <a:xfrm>
              <a:off x="2834" y="1538"/>
              <a:ext cx="90" cy="88"/>
            </a:xfrm>
            <a:custGeom>
              <a:avLst/>
              <a:gdLst>
                <a:gd name="T0" fmla="*/ 90 w 90"/>
                <a:gd name="T1" fmla="*/ 0 h 88"/>
                <a:gd name="T2" fmla="*/ 45 w 90"/>
                <a:gd name="T3" fmla="*/ 88 h 88"/>
                <a:gd name="T4" fmla="*/ 0 w 90"/>
                <a:gd name="T5" fmla="*/ 0 h 88"/>
                <a:gd name="T6" fmla="*/ 90 w 9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90" y="0"/>
                  </a:moveTo>
                  <a:lnTo>
                    <a:pt x="45" y="88"/>
                  </a:lnTo>
                  <a:lnTo>
                    <a:pt x="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02" name="Line 1006"/>
            <p:cNvSpPr>
              <a:spLocks noChangeShapeType="1"/>
            </p:cNvSpPr>
            <p:nvPr/>
          </p:nvSpPr>
          <p:spPr bwMode="auto">
            <a:xfrm>
              <a:off x="3886" y="1416"/>
              <a:ext cx="0" cy="133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03" name="Freeform 1007"/>
            <p:cNvSpPr>
              <a:spLocks/>
            </p:cNvSpPr>
            <p:nvPr/>
          </p:nvSpPr>
          <p:spPr bwMode="auto">
            <a:xfrm>
              <a:off x="3841" y="1538"/>
              <a:ext cx="90" cy="88"/>
            </a:xfrm>
            <a:custGeom>
              <a:avLst/>
              <a:gdLst>
                <a:gd name="T0" fmla="*/ 90 w 90"/>
                <a:gd name="T1" fmla="*/ 0 h 88"/>
                <a:gd name="T2" fmla="*/ 45 w 90"/>
                <a:gd name="T3" fmla="*/ 88 h 88"/>
                <a:gd name="T4" fmla="*/ 0 w 90"/>
                <a:gd name="T5" fmla="*/ 0 h 88"/>
                <a:gd name="T6" fmla="*/ 90 w 9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90" y="0"/>
                  </a:moveTo>
                  <a:lnTo>
                    <a:pt x="45" y="88"/>
                  </a:lnTo>
                  <a:lnTo>
                    <a:pt x="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04" name="Line 1008"/>
            <p:cNvSpPr>
              <a:spLocks noChangeShapeType="1"/>
            </p:cNvSpPr>
            <p:nvPr/>
          </p:nvSpPr>
          <p:spPr bwMode="auto">
            <a:xfrm>
              <a:off x="4697" y="1417"/>
              <a:ext cx="0" cy="132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05" name="Freeform 1009"/>
            <p:cNvSpPr>
              <a:spLocks/>
            </p:cNvSpPr>
            <p:nvPr/>
          </p:nvSpPr>
          <p:spPr bwMode="auto">
            <a:xfrm>
              <a:off x="4652" y="1538"/>
              <a:ext cx="90" cy="88"/>
            </a:xfrm>
            <a:custGeom>
              <a:avLst/>
              <a:gdLst>
                <a:gd name="T0" fmla="*/ 90 w 90"/>
                <a:gd name="T1" fmla="*/ 0 h 88"/>
                <a:gd name="T2" fmla="*/ 45 w 90"/>
                <a:gd name="T3" fmla="*/ 88 h 88"/>
                <a:gd name="T4" fmla="*/ 0 w 90"/>
                <a:gd name="T5" fmla="*/ 0 h 88"/>
                <a:gd name="T6" fmla="*/ 90 w 9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90" y="0"/>
                  </a:moveTo>
                  <a:lnTo>
                    <a:pt x="45" y="88"/>
                  </a:lnTo>
                  <a:lnTo>
                    <a:pt x="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06" name="Line 1010"/>
            <p:cNvSpPr>
              <a:spLocks noChangeShapeType="1"/>
            </p:cNvSpPr>
            <p:nvPr/>
          </p:nvSpPr>
          <p:spPr bwMode="auto">
            <a:xfrm>
              <a:off x="2073" y="3054"/>
              <a:ext cx="2619" cy="0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07" name="Line 1011"/>
            <p:cNvSpPr>
              <a:spLocks noChangeShapeType="1"/>
            </p:cNvSpPr>
            <p:nvPr/>
          </p:nvSpPr>
          <p:spPr bwMode="auto">
            <a:xfrm flipV="1">
              <a:off x="2073" y="2845"/>
              <a:ext cx="0" cy="133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08" name="Freeform 1012"/>
            <p:cNvSpPr>
              <a:spLocks/>
            </p:cNvSpPr>
            <p:nvPr/>
          </p:nvSpPr>
          <p:spPr bwMode="auto">
            <a:xfrm>
              <a:off x="2028" y="2966"/>
              <a:ext cx="91" cy="88"/>
            </a:xfrm>
            <a:custGeom>
              <a:avLst/>
              <a:gdLst>
                <a:gd name="T0" fmla="*/ 0 w 91"/>
                <a:gd name="T1" fmla="*/ 0 h 88"/>
                <a:gd name="T2" fmla="*/ 45 w 91"/>
                <a:gd name="T3" fmla="*/ 88 h 88"/>
                <a:gd name="T4" fmla="*/ 91 w 91"/>
                <a:gd name="T5" fmla="*/ 0 h 88"/>
                <a:gd name="T6" fmla="*/ 0 w 91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88"/>
                <a:gd name="T14" fmla="*/ 91 w 91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88">
                  <a:moveTo>
                    <a:pt x="0" y="0"/>
                  </a:moveTo>
                  <a:lnTo>
                    <a:pt x="45" y="88"/>
                  </a:lnTo>
                  <a:lnTo>
                    <a:pt x="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09" name="Line 1013"/>
            <p:cNvSpPr>
              <a:spLocks noChangeShapeType="1"/>
            </p:cNvSpPr>
            <p:nvPr/>
          </p:nvSpPr>
          <p:spPr bwMode="auto">
            <a:xfrm flipV="1">
              <a:off x="2879" y="2845"/>
              <a:ext cx="0" cy="133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10" name="Freeform 1014"/>
            <p:cNvSpPr>
              <a:spLocks/>
            </p:cNvSpPr>
            <p:nvPr/>
          </p:nvSpPr>
          <p:spPr bwMode="auto">
            <a:xfrm>
              <a:off x="2834" y="2966"/>
              <a:ext cx="90" cy="88"/>
            </a:xfrm>
            <a:custGeom>
              <a:avLst/>
              <a:gdLst>
                <a:gd name="T0" fmla="*/ 0 w 90"/>
                <a:gd name="T1" fmla="*/ 0 h 88"/>
                <a:gd name="T2" fmla="*/ 45 w 90"/>
                <a:gd name="T3" fmla="*/ 88 h 88"/>
                <a:gd name="T4" fmla="*/ 90 w 90"/>
                <a:gd name="T5" fmla="*/ 0 h 88"/>
                <a:gd name="T6" fmla="*/ 0 w 9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0" y="0"/>
                  </a:moveTo>
                  <a:lnTo>
                    <a:pt x="45" y="88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11" name="Line 1015"/>
            <p:cNvSpPr>
              <a:spLocks noChangeShapeType="1"/>
            </p:cNvSpPr>
            <p:nvPr/>
          </p:nvSpPr>
          <p:spPr bwMode="auto">
            <a:xfrm flipV="1">
              <a:off x="3886" y="2845"/>
              <a:ext cx="0" cy="133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12" name="Freeform 1016"/>
            <p:cNvSpPr>
              <a:spLocks/>
            </p:cNvSpPr>
            <p:nvPr/>
          </p:nvSpPr>
          <p:spPr bwMode="auto">
            <a:xfrm>
              <a:off x="3841" y="2966"/>
              <a:ext cx="90" cy="88"/>
            </a:xfrm>
            <a:custGeom>
              <a:avLst/>
              <a:gdLst>
                <a:gd name="T0" fmla="*/ 0 w 90"/>
                <a:gd name="T1" fmla="*/ 0 h 88"/>
                <a:gd name="T2" fmla="*/ 45 w 90"/>
                <a:gd name="T3" fmla="*/ 88 h 88"/>
                <a:gd name="T4" fmla="*/ 90 w 90"/>
                <a:gd name="T5" fmla="*/ 0 h 88"/>
                <a:gd name="T6" fmla="*/ 0 w 9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0" y="0"/>
                  </a:moveTo>
                  <a:lnTo>
                    <a:pt x="45" y="88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13" name="Line 1017"/>
            <p:cNvSpPr>
              <a:spLocks noChangeShapeType="1"/>
            </p:cNvSpPr>
            <p:nvPr/>
          </p:nvSpPr>
          <p:spPr bwMode="auto">
            <a:xfrm flipV="1">
              <a:off x="4697" y="2845"/>
              <a:ext cx="0" cy="132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14" name="Freeform 1018"/>
            <p:cNvSpPr>
              <a:spLocks/>
            </p:cNvSpPr>
            <p:nvPr/>
          </p:nvSpPr>
          <p:spPr bwMode="auto">
            <a:xfrm>
              <a:off x="4652" y="2966"/>
              <a:ext cx="90" cy="88"/>
            </a:xfrm>
            <a:custGeom>
              <a:avLst/>
              <a:gdLst>
                <a:gd name="T0" fmla="*/ 0 w 90"/>
                <a:gd name="T1" fmla="*/ 0 h 88"/>
                <a:gd name="T2" fmla="*/ 45 w 90"/>
                <a:gd name="T3" fmla="*/ 88 h 88"/>
                <a:gd name="T4" fmla="*/ 90 w 90"/>
                <a:gd name="T5" fmla="*/ 0 h 88"/>
                <a:gd name="T6" fmla="*/ 0 w 9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0" y="0"/>
                  </a:moveTo>
                  <a:lnTo>
                    <a:pt x="45" y="88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15" name="Line 1019"/>
            <p:cNvSpPr>
              <a:spLocks noChangeShapeType="1"/>
            </p:cNvSpPr>
            <p:nvPr/>
          </p:nvSpPr>
          <p:spPr bwMode="auto">
            <a:xfrm>
              <a:off x="3383" y="3054"/>
              <a:ext cx="0" cy="133"/>
            </a:xfrm>
            <a:prstGeom prst="line">
              <a:avLst/>
            </a:prstGeom>
            <a:noFill/>
            <a:ln w="3651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16" name="Freeform 1020"/>
            <p:cNvSpPr>
              <a:spLocks/>
            </p:cNvSpPr>
            <p:nvPr/>
          </p:nvSpPr>
          <p:spPr bwMode="auto">
            <a:xfrm>
              <a:off x="3338" y="3176"/>
              <a:ext cx="90" cy="88"/>
            </a:xfrm>
            <a:custGeom>
              <a:avLst/>
              <a:gdLst>
                <a:gd name="T0" fmla="*/ 90 w 90"/>
                <a:gd name="T1" fmla="*/ 0 h 88"/>
                <a:gd name="T2" fmla="*/ 45 w 90"/>
                <a:gd name="T3" fmla="*/ 88 h 88"/>
                <a:gd name="T4" fmla="*/ 0 w 90"/>
                <a:gd name="T5" fmla="*/ 0 h 88"/>
                <a:gd name="T6" fmla="*/ 90 w 9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90" y="0"/>
                  </a:moveTo>
                  <a:lnTo>
                    <a:pt x="45" y="88"/>
                  </a:lnTo>
                  <a:lnTo>
                    <a:pt x="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Rectangle 1021"/>
            <p:cNvSpPr>
              <a:spLocks noChangeArrowheads="1"/>
            </p:cNvSpPr>
            <p:nvPr/>
          </p:nvSpPr>
          <p:spPr bwMode="auto">
            <a:xfrm>
              <a:off x="66" y="3142"/>
              <a:ext cx="1622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+mn-cs"/>
                </a:rPr>
                <a:t>Step 3: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+mn-cs"/>
                </a:rPr>
                <a:t> 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cs typeface="+mn-cs"/>
                </a:rPr>
                <a:t>Combine decision trees</a:t>
              </a:r>
            </a:p>
          </p:txBody>
        </p:sp>
        <p:sp>
          <p:nvSpPr>
            <p:cNvPr id="22219" name="AutoShape 1023"/>
            <p:cNvSpPr>
              <a:spLocks noChangeArrowheads="1"/>
            </p:cNvSpPr>
            <p:nvPr/>
          </p:nvSpPr>
          <p:spPr bwMode="auto">
            <a:xfrm>
              <a:off x="2928" y="768"/>
              <a:ext cx="91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latin typeface="Calibri" pitchFamily="34" charset="0"/>
                </a:rPr>
                <a:t>Randomize</a:t>
              </a:r>
            </a:p>
          </p:txBody>
        </p:sp>
        <p:sp>
          <p:nvSpPr>
            <p:cNvPr id="22220" name="Line 1024"/>
            <p:cNvSpPr>
              <a:spLocks noChangeShapeType="1"/>
            </p:cNvSpPr>
            <p:nvPr/>
          </p:nvSpPr>
          <p:spPr bwMode="auto">
            <a:xfrm>
              <a:off x="2400" y="1008"/>
              <a:ext cx="624" cy="0"/>
            </a:xfrm>
            <a:prstGeom prst="line">
              <a:avLst/>
            </a:prstGeom>
            <a:noFill/>
            <a:ln w="36576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Rectangle 1025"/>
            <p:cNvSpPr>
              <a:spLocks noChangeArrowheads="1"/>
            </p:cNvSpPr>
            <p:nvPr/>
          </p:nvSpPr>
          <p:spPr bwMode="auto">
            <a:xfrm>
              <a:off x="3870" y="620"/>
              <a:ext cx="1466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+mn-cs"/>
                </a:rPr>
                <a:t>Step 1: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Calibri" pitchFamily="34" charset="0"/>
                  <a:cs typeface="+mn-cs"/>
                </a:rPr>
                <a:t>Create random 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Calibri" pitchFamily="34" charset="0"/>
                  <a:cs typeface="+mn-cs"/>
                </a:rPr>
                <a:t>data (bootstrap samples</a:t>
              </a:r>
              <a:r>
                <a:rPr lang="en-US" sz="2100" dirty="0">
                  <a:latin typeface="Calibri" pitchFamily="34" charset="0"/>
                  <a:cs typeface="+mn-cs"/>
                </a:rPr>
                <a:t>)</a:t>
              </a:r>
              <a:endParaRPr lang="en-US" b="1" dirty="0">
                <a:latin typeface="Calibri" pitchFamily="34" charset="0"/>
                <a:cs typeface="+mn-cs"/>
              </a:endParaRPr>
            </a:p>
          </p:txBody>
        </p:sp>
        <p:grpSp>
          <p:nvGrpSpPr>
            <p:cNvPr id="7" name="Group 1026"/>
            <p:cNvGrpSpPr>
              <a:grpSpLocks/>
            </p:cNvGrpSpPr>
            <p:nvPr/>
          </p:nvGrpSpPr>
          <p:grpSpPr bwMode="auto">
            <a:xfrm>
              <a:off x="2688" y="2400"/>
              <a:ext cx="384" cy="336"/>
              <a:chOff x="1872" y="2400"/>
              <a:chExt cx="384" cy="336"/>
            </a:xfrm>
          </p:grpSpPr>
          <p:grpSp>
            <p:nvGrpSpPr>
              <p:cNvPr id="8" name="Group 1027"/>
              <p:cNvGrpSpPr>
                <a:grpSpLocks/>
              </p:cNvGrpSpPr>
              <p:nvPr/>
            </p:nvGrpSpPr>
            <p:grpSpPr bwMode="auto">
              <a:xfrm>
                <a:off x="1920" y="2400"/>
                <a:ext cx="239" cy="240"/>
                <a:chOff x="1920" y="2400"/>
                <a:chExt cx="239" cy="240"/>
              </a:xfrm>
            </p:grpSpPr>
            <p:sp>
              <p:nvSpPr>
                <p:cNvPr id="22274" name="Line 1028"/>
                <p:cNvSpPr>
                  <a:spLocks noChangeShapeType="1"/>
                </p:cNvSpPr>
                <p:nvPr/>
              </p:nvSpPr>
              <p:spPr bwMode="auto">
                <a:xfrm flipH="1">
                  <a:off x="1968" y="2400"/>
                  <a:ext cx="96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75" name="Line 1029"/>
                <p:cNvSpPr>
                  <a:spLocks noChangeShapeType="1"/>
                </p:cNvSpPr>
                <p:nvPr/>
              </p:nvSpPr>
              <p:spPr bwMode="auto">
                <a:xfrm>
                  <a:off x="2061" y="2401"/>
                  <a:ext cx="9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76" name="Line 1030"/>
                <p:cNvSpPr>
                  <a:spLocks noChangeShapeType="1"/>
                </p:cNvSpPr>
                <p:nvPr/>
              </p:nvSpPr>
              <p:spPr bwMode="auto">
                <a:xfrm flipH="1">
                  <a:off x="1920" y="2544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77" name="Line 1031"/>
                <p:cNvSpPr>
                  <a:spLocks noChangeShapeType="1"/>
                </p:cNvSpPr>
                <p:nvPr/>
              </p:nvSpPr>
              <p:spPr bwMode="auto">
                <a:xfrm>
                  <a:off x="1968" y="2544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268" name="Line 1032"/>
              <p:cNvSpPr>
                <a:spLocks noChangeShapeType="1"/>
              </p:cNvSpPr>
              <p:nvPr/>
            </p:nvSpPr>
            <p:spPr bwMode="auto">
              <a:xfrm flipH="1">
                <a:off x="2112" y="2544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69" name="Line 1033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70" name="Line 1034"/>
              <p:cNvSpPr>
                <a:spLocks noChangeShapeType="1"/>
              </p:cNvSpPr>
              <p:nvPr/>
            </p:nvSpPr>
            <p:spPr bwMode="auto">
              <a:xfrm flipH="1">
                <a:off x="1872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71" name="Line 1035"/>
              <p:cNvSpPr>
                <a:spLocks noChangeShapeType="1"/>
              </p:cNvSpPr>
              <p:nvPr/>
            </p:nvSpPr>
            <p:spPr bwMode="auto">
              <a:xfrm>
                <a:off x="1920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72" name="Line 1036"/>
              <p:cNvSpPr>
                <a:spLocks noChangeShapeType="1"/>
              </p:cNvSpPr>
              <p:nvPr/>
            </p:nvSpPr>
            <p:spPr bwMode="auto">
              <a:xfrm flipH="1">
                <a:off x="2160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73" name="Line 103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038"/>
            <p:cNvGrpSpPr>
              <a:grpSpLocks/>
            </p:cNvGrpSpPr>
            <p:nvPr/>
          </p:nvGrpSpPr>
          <p:grpSpPr bwMode="auto">
            <a:xfrm>
              <a:off x="1872" y="2400"/>
              <a:ext cx="384" cy="336"/>
              <a:chOff x="1872" y="2400"/>
              <a:chExt cx="384" cy="336"/>
            </a:xfrm>
          </p:grpSpPr>
          <p:grpSp>
            <p:nvGrpSpPr>
              <p:cNvPr id="10" name="Group 1039"/>
              <p:cNvGrpSpPr>
                <a:grpSpLocks/>
              </p:cNvGrpSpPr>
              <p:nvPr/>
            </p:nvGrpSpPr>
            <p:grpSpPr bwMode="auto">
              <a:xfrm>
                <a:off x="1920" y="2400"/>
                <a:ext cx="239" cy="240"/>
                <a:chOff x="1920" y="2400"/>
                <a:chExt cx="239" cy="240"/>
              </a:xfrm>
            </p:grpSpPr>
            <p:sp>
              <p:nvSpPr>
                <p:cNvPr id="22263" name="Line 1040"/>
                <p:cNvSpPr>
                  <a:spLocks noChangeShapeType="1"/>
                </p:cNvSpPr>
                <p:nvPr/>
              </p:nvSpPr>
              <p:spPr bwMode="auto">
                <a:xfrm flipH="1">
                  <a:off x="1968" y="2400"/>
                  <a:ext cx="96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64" name="Line 1041"/>
                <p:cNvSpPr>
                  <a:spLocks noChangeShapeType="1"/>
                </p:cNvSpPr>
                <p:nvPr/>
              </p:nvSpPr>
              <p:spPr bwMode="auto">
                <a:xfrm>
                  <a:off x="2061" y="2401"/>
                  <a:ext cx="9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65" name="Line 1042"/>
                <p:cNvSpPr>
                  <a:spLocks noChangeShapeType="1"/>
                </p:cNvSpPr>
                <p:nvPr/>
              </p:nvSpPr>
              <p:spPr bwMode="auto">
                <a:xfrm flipH="1">
                  <a:off x="1920" y="2544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66" name="Line 1043"/>
                <p:cNvSpPr>
                  <a:spLocks noChangeShapeType="1"/>
                </p:cNvSpPr>
                <p:nvPr/>
              </p:nvSpPr>
              <p:spPr bwMode="auto">
                <a:xfrm>
                  <a:off x="1968" y="2544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257" name="Line 1044"/>
              <p:cNvSpPr>
                <a:spLocks noChangeShapeType="1"/>
              </p:cNvSpPr>
              <p:nvPr/>
            </p:nvSpPr>
            <p:spPr bwMode="auto">
              <a:xfrm flipH="1">
                <a:off x="2112" y="2544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58" name="Line 1045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59" name="Line 1046"/>
              <p:cNvSpPr>
                <a:spLocks noChangeShapeType="1"/>
              </p:cNvSpPr>
              <p:nvPr/>
            </p:nvSpPr>
            <p:spPr bwMode="auto">
              <a:xfrm flipH="1">
                <a:off x="1872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60" name="Line 1047"/>
              <p:cNvSpPr>
                <a:spLocks noChangeShapeType="1"/>
              </p:cNvSpPr>
              <p:nvPr/>
            </p:nvSpPr>
            <p:spPr bwMode="auto">
              <a:xfrm>
                <a:off x="1920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61" name="Line 1048"/>
              <p:cNvSpPr>
                <a:spLocks noChangeShapeType="1"/>
              </p:cNvSpPr>
              <p:nvPr/>
            </p:nvSpPr>
            <p:spPr bwMode="auto">
              <a:xfrm flipH="1">
                <a:off x="2160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62" name="Line 104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050"/>
            <p:cNvGrpSpPr>
              <a:grpSpLocks/>
            </p:cNvGrpSpPr>
            <p:nvPr/>
          </p:nvGrpSpPr>
          <p:grpSpPr bwMode="auto">
            <a:xfrm>
              <a:off x="3696" y="2400"/>
              <a:ext cx="384" cy="336"/>
              <a:chOff x="1872" y="2400"/>
              <a:chExt cx="384" cy="336"/>
            </a:xfrm>
          </p:grpSpPr>
          <p:grpSp>
            <p:nvGrpSpPr>
              <p:cNvPr id="12" name="Group 1051"/>
              <p:cNvGrpSpPr>
                <a:grpSpLocks/>
              </p:cNvGrpSpPr>
              <p:nvPr/>
            </p:nvGrpSpPr>
            <p:grpSpPr bwMode="auto">
              <a:xfrm>
                <a:off x="1920" y="2400"/>
                <a:ext cx="239" cy="240"/>
                <a:chOff x="1920" y="2400"/>
                <a:chExt cx="239" cy="240"/>
              </a:xfrm>
            </p:grpSpPr>
            <p:sp>
              <p:nvSpPr>
                <p:cNvPr id="22252" name="Line 1052"/>
                <p:cNvSpPr>
                  <a:spLocks noChangeShapeType="1"/>
                </p:cNvSpPr>
                <p:nvPr/>
              </p:nvSpPr>
              <p:spPr bwMode="auto">
                <a:xfrm flipH="1">
                  <a:off x="1968" y="2400"/>
                  <a:ext cx="96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53" name="Line 1053"/>
                <p:cNvSpPr>
                  <a:spLocks noChangeShapeType="1"/>
                </p:cNvSpPr>
                <p:nvPr/>
              </p:nvSpPr>
              <p:spPr bwMode="auto">
                <a:xfrm>
                  <a:off x="2061" y="2401"/>
                  <a:ext cx="9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54" name="Line 1054"/>
                <p:cNvSpPr>
                  <a:spLocks noChangeShapeType="1"/>
                </p:cNvSpPr>
                <p:nvPr/>
              </p:nvSpPr>
              <p:spPr bwMode="auto">
                <a:xfrm flipH="1">
                  <a:off x="1920" y="2544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55" name="Line 1055"/>
                <p:cNvSpPr>
                  <a:spLocks noChangeShapeType="1"/>
                </p:cNvSpPr>
                <p:nvPr/>
              </p:nvSpPr>
              <p:spPr bwMode="auto">
                <a:xfrm>
                  <a:off x="1968" y="2544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246" name="Line 1056"/>
              <p:cNvSpPr>
                <a:spLocks noChangeShapeType="1"/>
              </p:cNvSpPr>
              <p:nvPr/>
            </p:nvSpPr>
            <p:spPr bwMode="auto">
              <a:xfrm flipH="1">
                <a:off x="2112" y="2544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47" name="Line 1057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48" name="Line 1058"/>
              <p:cNvSpPr>
                <a:spLocks noChangeShapeType="1"/>
              </p:cNvSpPr>
              <p:nvPr/>
            </p:nvSpPr>
            <p:spPr bwMode="auto">
              <a:xfrm flipH="1">
                <a:off x="1872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49" name="Line 1059"/>
              <p:cNvSpPr>
                <a:spLocks noChangeShapeType="1"/>
              </p:cNvSpPr>
              <p:nvPr/>
            </p:nvSpPr>
            <p:spPr bwMode="auto">
              <a:xfrm>
                <a:off x="1920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50" name="Line 1060"/>
              <p:cNvSpPr>
                <a:spLocks noChangeShapeType="1"/>
              </p:cNvSpPr>
              <p:nvPr/>
            </p:nvSpPr>
            <p:spPr bwMode="auto">
              <a:xfrm flipH="1">
                <a:off x="2160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51" name="Line 106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062"/>
            <p:cNvGrpSpPr>
              <a:grpSpLocks/>
            </p:cNvGrpSpPr>
            <p:nvPr/>
          </p:nvGrpSpPr>
          <p:grpSpPr bwMode="auto">
            <a:xfrm>
              <a:off x="4512" y="2400"/>
              <a:ext cx="384" cy="336"/>
              <a:chOff x="1872" y="2400"/>
              <a:chExt cx="384" cy="336"/>
            </a:xfrm>
          </p:grpSpPr>
          <p:grpSp>
            <p:nvGrpSpPr>
              <p:cNvPr id="14" name="Group 1063"/>
              <p:cNvGrpSpPr>
                <a:grpSpLocks/>
              </p:cNvGrpSpPr>
              <p:nvPr/>
            </p:nvGrpSpPr>
            <p:grpSpPr bwMode="auto">
              <a:xfrm>
                <a:off x="1920" y="2400"/>
                <a:ext cx="239" cy="240"/>
                <a:chOff x="1920" y="2400"/>
                <a:chExt cx="239" cy="240"/>
              </a:xfrm>
            </p:grpSpPr>
            <p:sp>
              <p:nvSpPr>
                <p:cNvPr id="22241" name="Line 1064"/>
                <p:cNvSpPr>
                  <a:spLocks noChangeShapeType="1"/>
                </p:cNvSpPr>
                <p:nvPr/>
              </p:nvSpPr>
              <p:spPr bwMode="auto">
                <a:xfrm flipH="1">
                  <a:off x="1968" y="2400"/>
                  <a:ext cx="96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42" name="Line 1065"/>
                <p:cNvSpPr>
                  <a:spLocks noChangeShapeType="1"/>
                </p:cNvSpPr>
                <p:nvPr/>
              </p:nvSpPr>
              <p:spPr bwMode="auto">
                <a:xfrm>
                  <a:off x="2061" y="2401"/>
                  <a:ext cx="9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43" name="Line 1066"/>
                <p:cNvSpPr>
                  <a:spLocks noChangeShapeType="1"/>
                </p:cNvSpPr>
                <p:nvPr/>
              </p:nvSpPr>
              <p:spPr bwMode="auto">
                <a:xfrm flipH="1">
                  <a:off x="1920" y="2544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44" name="Line 1067"/>
                <p:cNvSpPr>
                  <a:spLocks noChangeShapeType="1"/>
                </p:cNvSpPr>
                <p:nvPr/>
              </p:nvSpPr>
              <p:spPr bwMode="auto">
                <a:xfrm>
                  <a:off x="1968" y="2544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235" name="Line 1068"/>
              <p:cNvSpPr>
                <a:spLocks noChangeShapeType="1"/>
              </p:cNvSpPr>
              <p:nvPr/>
            </p:nvSpPr>
            <p:spPr bwMode="auto">
              <a:xfrm flipH="1">
                <a:off x="2112" y="2544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36" name="Line 1069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37" name="Line 1070"/>
              <p:cNvSpPr>
                <a:spLocks noChangeShapeType="1"/>
              </p:cNvSpPr>
              <p:nvPr/>
            </p:nvSpPr>
            <p:spPr bwMode="auto">
              <a:xfrm flipH="1">
                <a:off x="1872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38" name="Line 1071"/>
              <p:cNvSpPr>
                <a:spLocks noChangeShapeType="1"/>
              </p:cNvSpPr>
              <p:nvPr/>
            </p:nvSpPr>
            <p:spPr bwMode="auto">
              <a:xfrm>
                <a:off x="1920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39" name="Line 1072"/>
              <p:cNvSpPr>
                <a:spLocks noChangeShapeType="1"/>
              </p:cNvSpPr>
              <p:nvPr/>
            </p:nvSpPr>
            <p:spPr bwMode="auto">
              <a:xfrm flipH="1">
                <a:off x="2160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40" name="Line 107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226" name="Rectangle 1074"/>
            <p:cNvSpPr>
              <a:spLocks noChangeArrowheads="1"/>
            </p:cNvSpPr>
            <p:nvPr/>
          </p:nvSpPr>
          <p:spPr bwMode="auto">
            <a:xfrm>
              <a:off x="2160" y="2304"/>
              <a:ext cx="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T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2227" name="Rectangle 1075"/>
            <p:cNvSpPr>
              <a:spLocks noChangeArrowheads="1"/>
            </p:cNvSpPr>
            <p:nvPr/>
          </p:nvSpPr>
          <p:spPr bwMode="auto">
            <a:xfrm>
              <a:off x="2208" y="2352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2228" name="Rectangle 1076"/>
            <p:cNvSpPr>
              <a:spLocks noChangeArrowheads="1"/>
            </p:cNvSpPr>
            <p:nvPr/>
          </p:nvSpPr>
          <p:spPr bwMode="auto">
            <a:xfrm>
              <a:off x="2976" y="2304"/>
              <a:ext cx="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700">
                  <a:solidFill>
                    <a:srgbClr val="000000"/>
                  </a:solidFill>
                  <a:latin typeface="Calibri" pitchFamily="34" charset="0"/>
                </a:rPr>
                <a:t>T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2229" name="Rectangle 1077"/>
            <p:cNvSpPr>
              <a:spLocks noChangeArrowheads="1"/>
            </p:cNvSpPr>
            <p:nvPr/>
          </p:nvSpPr>
          <p:spPr bwMode="auto">
            <a:xfrm>
              <a:off x="3024" y="2400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22230" name="Rectangle 1078"/>
            <p:cNvSpPr>
              <a:spLocks noChangeArrowheads="1"/>
            </p:cNvSpPr>
            <p:nvPr/>
          </p:nvSpPr>
          <p:spPr bwMode="auto">
            <a:xfrm>
              <a:off x="1776" y="1584"/>
              <a:ext cx="624" cy="1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231" name="Rectangle 1079"/>
            <p:cNvSpPr>
              <a:spLocks noChangeArrowheads="1"/>
            </p:cNvSpPr>
            <p:nvPr/>
          </p:nvSpPr>
          <p:spPr bwMode="auto">
            <a:xfrm>
              <a:off x="2592" y="1584"/>
              <a:ext cx="624" cy="1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232" name="Rectangle 1080"/>
            <p:cNvSpPr>
              <a:spLocks noChangeArrowheads="1"/>
            </p:cNvSpPr>
            <p:nvPr/>
          </p:nvSpPr>
          <p:spPr bwMode="auto">
            <a:xfrm>
              <a:off x="3600" y="1584"/>
              <a:ext cx="672" cy="1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233" name="Rectangle 1081"/>
            <p:cNvSpPr>
              <a:spLocks noChangeArrowheads="1"/>
            </p:cNvSpPr>
            <p:nvPr/>
          </p:nvSpPr>
          <p:spPr bwMode="auto">
            <a:xfrm>
              <a:off x="4368" y="1584"/>
              <a:ext cx="672" cy="1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21509" name="Text Box 1082"/>
          <p:cNvSpPr txBox="1">
            <a:spLocks noChangeArrowheads="1"/>
          </p:cNvSpPr>
          <p:nvPr/>
        </p:nvSpPr>
        <p:spPr bwMode="auto">
          <a:xfrm>
            <a:off x="304800" y="6477000"/>
            <a:ext cx="46863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Calibri" pitchFamily="34" charset="0"/>
              </a:rPr>
              <a:t>Ref: Introduction to Data Mining – Tan, Steinbach, Kumar</a:t>
            </a:r>
          </a:p>
        </p:txBody>
      </p:sp>
      <p:sp>
        <p:nvSpPr>
          <p:cNvPr id="1084" name="TextBox 1083"/>
          <p:cNvSpPr txBox="1"/>
          <p:nvPr/>
        </p:nvSpPr>
        <p:spPr>
          <a:xfrm>
            <a:off x="899592" y="5949280"/>
            <a:ext cx="3046363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Vote on the most probable class</a:t>
            </a:r>
          </a:p>
        </p:txBody>
      </p:sp>
      <p:sp>
        <p:nvSpPr>
          <p:cNvPr id="1088" name="Slide Number Placeholder 10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" name="Group 18"/>
          <p:cNvGrpSpPr/>
          <p:nvPr/>
        </p:nvGrpSpPr>
        <p:grpSpPr>
          <a:xfrm>
            <a:off x="1403648" y="908720"/>
            <a:ext cx="6120680" cy="5256583"/>
            <a:chOff x="1259632" y="404664"/>
            <a:chExt cx="6257854" cy="5555367"/>
          </a:xfrm>
        </p:grpSpPr>
        <p:grpSp>
          <p:nvGrpSpPr>
            <p:cNvPr id="3" name="Group 17"/>
            <p:cNvGrpSpPr/>
            <p:nvPr/>
          </p:nvGrpSpPr>
          <p:grpSpPr>
            <a:xfrm>
              <a:off x="1259632" y="404664"/>
              <a:ext cx="6257854" cy="5555367"/>
              <a:chOff x="1259632" y="404664"/>
              <a:chExt cx="6257854" cy="5555367"/>
            </a:xfrm>
          </p:grpSpPr>
          <p:grpSp>
            <p:nvGrpSpPr>
              <p:cNvPr id="4" name="Group 16"/>
              <p:cNvGrpSpPr/>
              <p:nvPr/>
            </p:nvGrpSpPr>
            <p:grpSpPr>
              <a:xfrm>
                <a:off x="1259632" y="404664"/>
                <a:ext cx="6257854" cy="5555367"/>
                <a:chOff x="1259632" y="404664"/>
                <a:chExt cx="6257854" cy="5555367"/>
              </a:xfrm>
            </p:grpSpPr>
            <p:grpSp>
              <p:nvGrpSpPr>
                <p:cNvPr id="6" name="Group 7"/>
                <p:cNvGrpSpPr/>
                <p:nvPr/>
              </p:nvGrpSpPr>
              <p:grpSpPr>
                <a:xfrm>
                  <a:off x="1259632" y="404664"/>
                  <a:ext cx="6257854" cy="5555367"/>
                  <a:chOff x="1331640" y="404664"/>
                  <a:chExt cx="6257854" cy="5555367"/>
                </a:xfrm>
              </p:grpSpPr>
              <p:pic>
                <p:nvPicPr>
                  <p:cNvPr id="2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1331640" y="548680"/>
                    <a:ext cx="6257854" cy="54113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" name="TextBox 6"/>
                  <p:cNvSpPr txBox="1"/>
                  <p:nvPr/>
                </p:nvSpPr>
                <p:spPr>
                  <a:xfrm>
                    <a:off x="1331640" y="404664"/>
                    <a:ext cx="1224136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6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119217" y="3212976"/>
                  <a:ext cx="180975" cy="171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119217" y="2681486"/>
                  <a:ext cx="180975" cy="171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119217" y="4841726"/>
                  <a:ext cx="180975" cy="171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" name="Picture 5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128742" y="5373216"/>
                  <a:ext cx="171450" cy="161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4" name="TextBox 13"/>
              <p:cNvSpPr txBox="1"/>
              <p:nvPr/>
            </p:nvSpPr>
            <p:spPr>
              <a:xfrm>
                <a:off x="5796135" y="1143908"/>
                <a:ext cx="864096" cy="5529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00FF"/>
                    </a:solidFill>
                  </a:rPr>
                  <a:t>Random forest</a:t>
                </a:r>
                <a:endParaRPr lang="en-US" sz="1400" b="1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9217" y="5655627"/>
              <a:ext cx="1809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Ranking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 supervised learning </a:t>
            </a:r>
            <a:r>
              <a:rPr lang="en-US" altLang="zh-CN" sz="2400" dirty="0" smtClean="0"/>
              <a:t>(classification and regression), v</a:t>
            </a:r>
            <a:r>
              <a:rPr lang="en-US" sz="2400" dirty="0" smtClean="0"/>
              <a:t>ariable ranking is to rank the predictor variables according to their contributions regarding predicting the response variable</a:t>
            </a:r>
            <a:r>
              <a:rPr lang="en-US" altLang="zh-CN" sz="2400" dirty="0" smtClean="0"/>
              <a:t>. 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key for variable ranking is to define an importance metric for each variable</a:t>
            </a:r>
            <a:endParaRPr lang="en-US" altLang="zh-CN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Overview of variable ranking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err="1" smtClean="0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Information Gain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Index, Chi-square, correlation coefficient, etc.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consider one variable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contribution without other variables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’ influences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Logistic regression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ln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[p</a:t>
            </a:r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(Y=1)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/(1-p</a:t>
            </a:r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(Y=1)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)] </a:t>
            </a:r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 + X</a:t>
            </a:r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, where </a:t>
            </a:r>
            <a:r>
              <a:rPr lang="en-US" sz="1800" b="1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sz="1800" b="1" dirty="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sz="18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800" b="1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1800" b="1" baseline="-2500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1800" b="1" dirty="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sz="1800" b="1" dirty="0" smtClean="0">
                <a:latin typeface="Times New Roman" pitchFamily="18" charset="0"/>
                <a:sym typeface="Symbol" pitchFamily="18" charset="2"/>
              </a:rPr>
              <a:t> </a:t>
            </a:r>
            <a:r>
              <a:rPr lang="en-US" sz="1800" b="1" baseline="-25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sym typeface="Symbol" pitchFamily="18" charset="2"/>
              </a:rPr>
              <a:t>,...</a:t>
            </a:r>
            <a:r>
              <a:rPr lang="en-US" sz="1800" b="1" dirty="0" smtClean="0">
                <a:latin typeface="Times New Roman" pitchFamily="18" charset="0"/>
                <a:sym typeface="Symbol" pitchFamily="18" charset="2"/>
              </a:rPr>
              <a:t> </a:t>
            </a:r>
            <a:r>
              <a:rPr lang="en-US" altLang="zh-CN" sz="1800" b="1" baseline="-25000" dirty="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1800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 can be used to evaluate the importance of each variable</a:t>
            </a:r>
          </a:p>
          <a:p>
            <a:pPr lvl="1"/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Disadvantages:</a:t>
            </a:r>
          </a:p>
          <a:p>
            <a:pPr lvl="2"/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Assumption of linearity in terms of the </a:t>
            </a:r>
            <a:r>
              <a:rPr lang="en-US" altLang="zh-CN" sz="1400" dirty="0" err="1" smtClean="0">
                <a:latin typeface="Times New Roman" pitchFamily="18" charset="0"/>
                <a:sym typeface="Symbol" pitchFamily="18" charset="2"/>
              </a:rPr>
              <a:t>logit</a:t>
            </a:r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 function versus the predictor variables</a:t>
            </a:r>
          </a:p>
          <a:p>
            <a:pPr lvl="2"/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Different units of variables make it a little bit harder to interpret the coefficients </a:t>
            </a:r>
          </a:p>
          <a:p>
            <a:pPr lvl="2"/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Categorical variables usually need to be transformed to binary variables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Decision trees like C4.5 and CART</a:t>
            </a:r>
          </a:p>
          <a:p>
            <a:pPr lvl="1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Decision trees intrinsically evaluate each variable’s importance when selecting the best variable to split.  </a:t>
            </a:r>
          </a:p>
          <a:p>
            <a:pPr lvl="1"/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Advantages:</a:t>
            </a:r>
          </a:p>
          <a:p>
            <a:pPr lvl="2"/>
            <a:r>
              <a:rPr lang="en-US" altLang="zh-CN" sz="1400" dirty="0" smtClean="0">
                <a:latin typeface="Times New Roman" pitchFamily="18" charset="0"/>
                <a:sym typeface="Symbol" pitchFamily="18" charset="2"/>
              </a:rPr>
              <a:t>Handle nonlinear interactions, different variable units, mixed numerical and categorical variables, etc.</a:t>
            </a:r>
          </a:p>
          <a:p>
            <a:pPr lvl="1"/>
            <a:r>
              <a:rPr lang="en-US" altLang="zh-CN" sz="1800" dirty="0" smtClean="0">
                <a:latin typeface="Times New Roman" pitchFamily="18" charset="0"/>
                <a:sym typeface="Symbol" pitchFamily="18" charset="2"/>
              </a:rPr>
              <a:t>Disadvantages:</a:t>
            </a:r>
          </a:p>
          <a:p>
            <a:pPr lvl="2"/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The accuracy of C4.5/CART  is limited, and thus the importance score from these classifiers may be not reliable</a:t>
            </a:r>
          </a:p>
          <a:p>
            <a:pPr lvl="1"/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Importance metrics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r>
              <a:rPr lang="en-US" altLang="zh-CN" dirty="0" smtClean="0"/>
              <a:t>:</a:t>
            </a:r>
          </a:p>
          <a:p>
            <a:pPr lvl="1"/>
            <a:r>
              <a:rPr lang="en-US" sz="1800" dirty="0" err="1" smtClean="0">
                <a:latin typeface="Times New Roman" pitchFamily="18" charset="0"/>
              </a:rPr>
              <a:t>Gini</a:t>
            </a:r>
            <a:r>
              <a:rPr lang="en-US" sz="1800" dirty="0" smtClean="0">
                <a:latin typeface="Times New Roman" pitchFamily="18" charset="0"/>
              </a:rPr>
              <a:t> index Y</a:t>
            </a:r>
            <a:r>
              <a:rPr lang="en-US" altLang="zh-CN" sz="1800" dirty="0" smtClean="0">
                <a:latin typeface="Times New Roman" pitchFamily="18" charset="0"/>
              </a:rPr>
              <a:t>: </a:t>
            </a:r>
            <a:r>
              <a:rPr lang="en-US" sz="1800" dirty="0" smtClean="0">
                <a:latin typeface="Times New Roman" pitchFamily="18" charset="0"/>
              </a:rPr>
              <a:t>G</a:t>
            </a:r>
            <a:r>
              <a:rPr lang="en-US" altLang="zh-CN" sz="1800" dirty="0" smtClean="0">
                <a:latin typeface="Times New Roman" pitchFamily="18" charset="0"/>
              </a:rPr>
              <a:t>(Y)=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G(Y|X) =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P(X=v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 smtClean="0">
                <a:latin typeface="Times New Roman" pitchFamily="18" charset="0"/>
              </a:rPr>
              <a:t>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(Y|X=v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l-GR" sz="1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Gini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decrease due to observing 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∆I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G(Y) – G(Y|X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For a single tree:</a:t>
            </a:r>
          </a:p>
          <a:p>
            <a:endParaRPr lang="en-US" dirty="0" smtClean="0"/>
          </a:p>
          <a:p>
            <a:r>
              <a:rPr lang="en-US" dirty="0" smtClean="0"/>
              <a:t>For random forest</a:t>
            </a:r>
          </a:p>
          <a:p>
            <a:endParaRPr lang="en-US" dirty="0" smtClean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Accurately capture the relationship between predictor variables and the response variable</a:t>
            </a:r>
          </a:p>
          <a:p>
            <a:pPr lvl="1"/>
            <a:r>
              <a:rPr lang="en-US" dirty="0" smtClean="0"/>
              <a:t>Scale independent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Naturally handle categorical and numerical variables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Variable importance score from random forests</a:t>
            </a:r>
          </a:p>
          <a:p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996952"/>
            <a:ext cx="2952328" cy="29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4495800"/>
            <a:ext cx="5943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6516216" y="2708920"/>
            <a:ext cx="2362200" cy="609600"/>
          </a:xfrm>
          <a:prstGeom prst="borderCallout1">
            <a:avLst>
              <a:gd name="adj1" fmla="val 36607"/>
              <a:gd name="adj2" fmla="val -5782"/>
              <a:gd name="adj3" fmla="val 44297"/>
              <a:gd name="adj4" fmla="val -1320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Gini</a:t>
            </a:r>
            <a:r>
              <a:rPr lang="en-US" dirty="0" smtClean="0"/>
              <a:t> decrease due to X</a:t>
            </a:r>
            <a:r>
              <a:rPr lang="en-US" baseline="-25000" dirty="0" smtClean="0"/>
              <a:t>i</a:t>
            </a:r>
            <a:r>
              <a:rPr lang="en-US" dirty="0" smtClean="0"/>
              <a:t> at node t of tree T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9552" y="4437112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3573016"/>
            <a:ext cx="2592288" cy="71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Callout 1 14"/>
          <p:cNvSpPr/>
          <p:nvPr/>
        </p:nvSpPr>
        <p:spPr>
          <a:xfrm>
            <a:off x="6516216" y="3573016"/>
            <a:ext cx="2362200" cy="609600"/>
          </a:xfrm>
          <a:prstGeom prst="borderCallout1">
            <a:avLst>
              <a:gd name="adj1" fmla="val 36607"/>
              <a:gd name="adj2" fmla="val -5782"/>
              <a:gd name="adj3" fmla="val 49828"/>
              <a:gd name="adj4" fmla="val -1768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over all trees</a:t>
            </a:r>
            <a:endParaRPr lang="en-US" dirty="0"/>
          </a:p>
        </p:txBody>
      </p:sp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2699792" y="1772816"/>
          <a:ext cx="504056" cy="36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8" name="Equation" r:id="rId5" imgW="609480" imgH="444240" progId="Equation.3">
                  <p:embed/>
                </p:oleObj>
              </mc:Choice>
              <mc:Fallback>
                <p:oleObj name="Equation" r:id="rId5" imgW="6094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772816"/>
                        <a:ext cx="504056" cy="367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Ranking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Random Forest importance score is biased toward the variables having more values</a:t>
            </a:r>
            <a:r>
              <a:rPr lang="en-US" altLang="zh-CN" sz="2400" baseline="30000" dirty="0" smtClean="0"/>
              <a:t> [H. Deng etc. 2011]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Bias of Random Forest for multi</a:t>
            </a:r>
            <a:r>
              <a:rPr lang="en-US" altLang="zh-CN" dirty="0" smtClean="0"/>
              <a:t>-valued categorical variables</a:t>
            </a:r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755576" y="2348880"/>
            <a:ext cx="3096344" cy="2304256"/>
            <a:chOff x="4876898" y="2057400"/>
            <a:chExt cx="3630577" cy="3624274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898" y="2057400"/>
              <a:ext cx="3630577" cy="3624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矩形 64"/>
            <p:cNvSpPr/>
            <p:nvPr/>
          </p:nvSpPr>
          <p:spPr>
            <a:xfrm>
              <a:off x="5410200" y="2514600"/>
              <a:ext cx="1066800" cy="3048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矩形 64"/>
            <p:cNvSpPr/>
            <p:nvPr/>
          </p:nvSpPr>
          <p:spPr>
            <a:xfrm>
              <a:off x="6248400" y="3429000"/>
              <a:ext cx="457200" cy="304800"/>
            </a:xfrm>
            <a:prstGeom prst="rect">
              <a:avLst/>
            </a:prstGeom>
            <a:noFill/>
            <a:ln w="22225">
              <a:solidFill>
                <a:srgbClr val="3AC0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矩形 64"/>
            <p:cNvSpPr/>
            <p:nvPr/>
          </p:nvSpPr>
          <p:spPr>
            <a:xfrm>
              <a:off x="6477000" y="3886200"/>
              <a:ext cx="457200" cy="304800"/>
            </a:xfrm>
            <a:prstGeom prst="rect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矩形 64"/>
            <p:cNvSpPr/>
            <p:nvPr/>
          </p:nvSpPr>
          <p:spPr>
            <a:xfrm>
              <a:off x="6781800" y="4800600"/>
              <a:ext cx="1371600" cy="304800"/>
            </a:xfrm>
            <a:prstGeom prst="rect">
              <a:avLst/>
            </a:prstGeom>
            <a:noFill/>
            <a:ln w="222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5220072" y="2204864"/>
            <a:ext cx="3240360" cy="2304256"/>
            <a:chOff x="4214810" y="2000240"/>
            <a:chExt cx="4593827" cy="350046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4810" y="2000240"/>
              <a:ext cx="4593827" cy="3500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矩形 64"/>
            <p:cNvSpPr/>
            <p:nvPr/>
          </p:nvSpPr>
          <p:spPr>
            <a:xfrm>
              <a:off x="4800600" y="2590800"/>
              <a:ext cx="1295400" cy="1524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 64"/>
            <p:cNvSpPr/>
            <p:nvPr/>
          </p:nvSpPr>
          <p:spPr>
            <a:xfrm>
              <a:off x="6019800" y="4343400"/>
              <a:ext cx="304800" cy="533400"/>
            </a:xfrm>
            <a:prstGeom prst="rect">
              <a:avLst/>
            </a:prstGeom>
            <a:noFill/>
            <a:ln w="22225">
              <a:solidFill>
                <a:srgbClr val="3AC0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64"/>
            <p:cNvSpPr/>
            <p:nvPr/>
          </p:nvSpPr>
          <p:spPr>
            <a:xfrm>
              <a:off x="6400800" y="4343400"/>
              <a:ext cx="228600" cy="533400"/>
            </a:xfrm>
            <a:prstGeom prst="rect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64"/>
            <p:cNvSpPr/>
            <p:nvPr/>
          </p:nvSpPr>
          <p:spPr>
            <a:xfrm>
              <a:off x="6705600" y="4572000"/>
              <a:ext cx="1676400" cy="609600"/>
            </a:xfrm>
            <a:prstGeom prst="rect">
              <a:avLst/>
            </a:prstGeom>
            <a:noFill/>
            <a:ln w="222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1259632" y="4509120"/>
            <a:ext cx="374441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Importance</a:t>
            </a:r>
            <a:r>
              <a:rPr lang="en-US" altLang="zh-CN" sz="14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I</a:t>
            </a:r>
            <a:r>
              <a:rPr lang="en-US" altLang="zh-CN" sz="1400" dirty="0" smtClean="0"/>
              <a:t>(X1)=I(X2)=I(X3)=I(X4) &gt; I(X5)&gt;I(X6)&gt;I(</a:t>
            </a:r>
            <a:r>
              <a:rPr lang="en-US" altLang="zh-CN" sz="1400" dirty="0" err="1" smtClean="0"/>
              <a:t>Ui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Variable types: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 X1 and U1: continuous; Others are categorical</a:t>
            </a:r>
          </a:p>
          <a:p>
            <a:r>
              <a:rPr lang="en-US" altLang="zh-CN" sz="1400" dirty="0" smtClean="0"/>
              <a:t>Number of levels: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 L(X2)&gt;L(X3)&gt;L(X4); 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 L(X6)&gt;L(X5);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 L(U2)&gt;L(U3)&gt;...&gt;L(U6)</a:t>
            </a:r>
          </a:p>
          <a:p>
            <a:endParaRPr lang="en-US" altLang="zh-CN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2195736" y="256490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2339752" y="313167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2564160" y="34290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615830" y="399577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6552128" y="256490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6156176" y="370774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660232" y="341970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7308304" y="357301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2430</Words>
  <Application>Microsoft Macintosh PowerPoint</Application>
  <PresentationFormat>On-screen Show (4:3)</PresentationFormat>
  <Paragraphs>416</Paragraphs>
  <Slides>27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主题</vt:lpstr>
      <vt:lpstr>Visio</vt:lpstr>
      <vt:lpstr>Equation</vt:lpstr>
      <vt:lpstr>Variable Ranking and Selection via Random Forests</vt:lpstr>
      <vt:lpstr>Overview</vt:lpstr>
      <vt:lpstr>Random Forests</vt:lpstr>
      <vt:lpstr>Random Forests</vt:lpstr>
      <vt:lpstr>PowerPoint Presentation</vt:lpstr>
      <vt:lpstr>Variable Ranking</vt:lpstr>
      <vt:lpstr>Variable Ranking</vt:lpstr>
      <vt:lpstr>Variable Ranking</vt:lpstr>
      <vt:lpstr>Variable Ranking</vt:lpstr>
      <vt:lpstr>Variable Ranking</vt:lpstr>
      <vt:lpstr>Variable Ranking</vt:lpstr>
      <vt:lpstr>Variable Ranking</vt:lpstr>
      <vt:lpstr>Variable Ranking</vt:lpstr>
      <vt:lpstr>Variable Ranking</vt:lpstr>
      <vt:lpstr>Variable Selection</vt:lpstr>
      <vt:lpstr>Variable Selection</vt:lpstr>
      <vt:lpstr>Variable Selection</vt:lpstr>
      <vt:lpstr>Variable Selection</vt:lpstr>
      <vt:lpstr>Variable Selection</vt:lpstr>
      <vt:lpstr>Variable Selection</vt:lpstr>
      <vt:lpstr>Variable Selection</vt:lpstr>
      <vt:lpstr>Variable Selection</vt:lpstr>
      <vt:lpstr>Variable Selection</vt:lpstr>
      <vt:lpstr>Variable Selection</vt:lpstr>
      <vt:lpstr>Variable Selection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Houtao</dc:creator>
  <cp:lastModifiedBy>Microsoft Office User</cp:lastModifiedBy>
  <cp:revision>771</cp:revision>
  <dcterms:created xsi:type="dcterms:W3CDTF">2011-02-08T06:52:07Z</dcterms:created>
  <dcterms:modified xsi:type="dcterms:W3CDTF">2014-07-22T06:35:08Z</dcterms:modified>
</cp:coreProperties>
</file>