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8" r:id="rId2"/>
  </p:sldMasterIdLst>
  <p:notesMasterIdLst>
    <p:notesMasterId r:id="rId67"/>
  </p:notesMasterIdLst>
  <p:sldIdLst>
    <p:sldId id="274" r:id="rId3"/>
    <p:sldId id="547" r:id="rId4"/>
    <p:sldId id="516" r:id="rId5"/>
    <p:sldId id="430" r:id="rId6"/>
    <p:sldId id="548" r:id="rId7"/>
    <p:sldId id="392" r:id="rId8"/>
    <p:sldId id="397" r:id="rId9"/>
    <p:sldId id="446" r:id="rId10"/>
    <p:sldId id="448" r:id="rId11"/>
    <p:sldId id="449" r:id="rId12"/>
    <p:sldId id="450" r:id="rId13"/>
    <p:sldId id="451" r:id="rId14"/>
    <p:sldId id="444" r:id="rId15"/>
    <p:sldId id="399" r:id="rId16"/>
    <p:sldId id="394" r:id="rId17"/>
    <p:sldId id="456" r:id="rId18"/>
    <p:sldId id="455" r:id="rId19"/>
    <p:sldId id="457" r:id="rId20"/>
    <p:sldId id="459" r:id="rId21"/>
    <p:sldId id="458" r:id="rId22"/>
    <p:sldId id="549" r:id="rId23"/>
    <p:sldId id="461" r:id="rId24"/>
    <p:sldId id="462" r:id="rId25"/>
    <p:sldId id="464" r:id="rId26"/>
    <p:sldId id="466" r:id="rId27"/>
    <p:sldId id="517" r:id="rId28"/>
    <p:sldId id="410" r:id="rId29"/>
    <p:sldId id="473" r:id="rId30"/>
    <p:sldId id="474" r:id="rId31"/>
    <p:sldId id="471" r:id="rId32"/>
    <p:sldId id="470" r:id="rId33"/>
    <p:sldId id="475" r:id="rId34"/>
    <p:sldId id="477" r:id="rId35"/>
    <p:sldId id="476" r:id="rId36"/>
    <p:sldId id="409" r:id="rId37"/>
    <p:sldId id="406" r:id="rId38"/>
    <p:sldId id="407" r:id="rId39"/>
    <p:sldId id="408" r:id="rId40"/>
    <p:sldId id="478" r:id="rId41"/>
    <p:sldId id="510" r:id="rId42"/>
    <p:sldId id="480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428" r:id="rId52"/>
    <p:sldId id="519" r:id="rId53"/>
    <p:sldId id="520" r:id="rId54"/>
    <p:sldId id="550" r:id="rId55"/>
    <p:sldId id="482" r:id="rId56"/>
    <p:sldId id="481" r:id="rId57"/>
    <p:sldId id="521" r:id="rId58"/>
    <p:sldId id="511" r:id="rId59"/>
    <p:sldId id="538" r:id="rId60"/>
    <p:sldId id="483" r:id="rId61"/>
    <p:sldId id="522" r:id="rId62"/>
    <p:sldId id="523" r:id="rId63"/>
    <p:sldId id="551" r:id="rId64"/>
    <p:sldId id="532" r:id="rId65"/>
    <p:sldId id="391" r:id="rId6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5850" autoAdjust="0"/>
  </p:normalViewPr>
  <p:slideViewPr>
    <p:cSldViewPr>
      <p:cViewPr varScale="1">
        <p:scale>
          <a:sx n="109" d="100"/>
          <a:sy n="109" d="100"/>
        </p:scale>
        <p:origin x="2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784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deng1\Dropbox\faculty\ResultInPaperDec2012_newes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deng1\Dropbox\faculty\ResultInPaperDec2012_newes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5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9372469502799989E-2"/>
          <c:y val="2.5397922155211885E-2"/>
          <c:w val="0.81129036164284918"/>
          <c:h val="0.8175080704805768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'201212'!$R$103</c:f>
              <c:strCache>
                <c:ptCount val="1"/>
                <c:pt idx="0">
                  <c:v>CBT-FS</c:v>
                </c:pt>
              </c:strCache>
            </c:strRef>
          </c:tx>
          <c:invertIfNegative val="0"/>
          <c:cat>
            <c:strRef>
              <c:f>'201212'!$Q$104:$Q$122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'201212'!$R$104:$R$122</c:f>
              <c:numCache>
                <c:formatCode>0</c:formatCode>
                <c:ptCount val="19"/>
                <c:pt idx="0">
                  <c:v>6.9</c:v>
                </c:pt>
                <c:pt idx="1">
                  <c:v>22.6</c:v>
                </c:pt>
                <c:pt idx="2">
                  <c:v>8</c:v>
                </c:pt>
                <c:pt idx="3">
                  <c:v>10.1</c:v>
                </c:pt>
                <c:pt idx="4">
                  <c:v>20.399999999999999</c:v>
                </c:pt>
                <c:pt idx="5">
                  <c:v>13.5</c:v>
                </c:pt>
                <c:pt idx="6">
                  <c:v>7.4</c:v>
                </c:pt>
                <c:pt idx="7">
                  <c:v>4.9000000000000004</c:v>
                </c:pt>
                <c:pt idx="8">
                  <c:v>3.4000000000000004</c:v>
                </c:pt>
                <c:pt idx="9">
                  <c:v>2.2000000000000002</c:v>
                </c:pt>
                <c:pt idx="10">
                  <c:v>3.5</c:v>
                </c:pt>
                <c:pt idx="11">
                  <c:v>26.8</c:v>
                </c:pt>
                <c:pt idx="12">
                  <c:v>6.2</c:v>
                </c:pt>
                <c:pt idx="13">
                  <c:v>5.7</c:v>
                </c:pt>
                <c:pt idx="14">
                  <c:v>8</c:v>
                </c:pt>
                <c:pt idx="15">
                  <c:v>32.200000000000003</c:v>
                </c:pt>
                <c:pt idx="16">
                  <c:v>234.1</c:v>
                </c:pt>
                <c:pt idx="17">
                  <c:v>3.4000000000000004</c:v>
                </c:pt>
                <c:pt idx="18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9-0E45-A131-E6230B0067E0}"/>
            </c:ext>
          </c:extLst>
        </c:ser>
        <c:ser>
          <c:idx val="1"/>
          <c:order val="1"/>
          <c:tx>
            <c:strRef>
              <c:f>'201212'!$S$103</c:f>
              <c:strCache>
                <c:ptCount val="1"/>
                <c:pt idx="0">
                  <c:v>CBT</c:v>
                </c:pt>
              </c:strCache>
            </c:strRef>
          </c:tx>
          <c:invertIfNegative val="0"/>
          <c:cat>
            <c:strRef>
              <c:f>'201212'!$Q$104:$Q$122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'201212'!$S$104:$S$122</c:f>
              <c:numCache>
                <c:formatCode>0</c:formatCode>
                <c:ptCount val="19"/>
                <c:pt idx="0">
                  <c:v>11.7</c:v>
                </c:pt>
                <c:pt idx="1">
                  <c:v>23.6</c:v>
                </c:pt>
                <c:pt idx="2">
                  <c:v>12.1</c:v>
                </c:pt>
                <c:pt idx="3">
                  <c:v>29.7</c:v>
                </c:pt>
                <c:pt idx="4">
                  <c:v>108.3</c:v>
                </c:pt>
                <c:pt idx="5">
                  <c:v>17.5</c:v>
                </c:pt>
                <c:pt idx="6">
                  <c:v>11</c:v>
                </c:pt>
                <c:pt idx="7">
                  <c:v>6.2</c:v>
                </c:pt>
                <c:pt idx="8">
                  <c:v>9</c:v>
                </c:pt>
                <c:pt idx="9">
                  <c:v>2.6</c:v>
                </c:pt>
                <c:pt idx="10">
                  <c:v>3.7</c:v>
                </c:pt>
                <c:pt idx="11">
                  <c:v>27.4</c:v>
                </c:pt>
                <c:pt idx="12">
                  <c:v>8</c:v>
                </c:pt>
                <c:pt idx="13">
                  <c:v>7.1</c:v>
                </c:pt>
                <c:pt idx="14">
                  <c:v>8</c:v>
                </c:pt>
                <c:pt idx="15">
                  <c:v>77.099999999999994</c:v>
                </c:pt>
                <c:pt idx="16">
                  <c:v>426.3</c:v>
                </c:pt>
                <c:pt idx="17">
                  <c:v>3.3</c:v>
                </c:pt>
                <c:pt idx="1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9-0E45-A131-E6230B0067E0}"/>
            </c:ext>
          </c:extLst>
        </c:ser>
        <c:ser>
          <c:idx val="2"/>
          <c:order val="2"/>
          <c:tx>
            <c:strRef>
              <c:f>'201212'!$T$103</c:f>
              <c:strCache>
                <c:ptCount val="1"/>
                <c:pt idx="0">
                  <c:v>C4.5</c:v>
                </c:pt>
              </c:strCache>
            </c:strRef>
          </c:tx>
          <c:invertIfNegative val="0"/>
          <c:cat>
            <c:strRef>
              <c:f>'201212'!$Q$104:$Q$122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'201212'!$T$104:$T$122</c:f>
              <c:numCache>
                <c:formatCode>0</c:formatCode>
                <c:ptCount val="19"/>
                <c:pt idx="0">
                  <c:v>10.4</c:v>
                </c:pt>
                <c:pt idx="1">
                  <c:v>108.3</c:v>
                </c:pt>
                <c:pt idx="2">
                  <c:v>16.100000000000001</c:v>
                </c:pt>
                <c:pt idx="3">
                  <c:v>23.3</c:v>
                </c:pt>
                <c:pt idx="4">
                  <c:v>110.3</c:v>
                </c:pt>
                <c:pt idx="5">
                  <c:v>30.1</c:v>
                </c:pt>
                <c:pt idx="6">
                  <c:v>13.1</c:v>
                </c:pt>
                <c:pt idx="7">
                  <c:v>5.3</c:v>
                </c:pt>
                <c:pt idx="8">
                  <c:v>4.5</c:v>
                </c:pt>
                <c:pt idx="9">
                  <c:v>3.8</c:v>
                </c:pt>
                <c:pt idx="10">
                  <c:v>3.7</c:v>
                </c:pt>
                <c:pt idx="11">
                  <c:v>40.300000000000004</c:v>
                </c:pt>
                <c:pt idx="12">
                  <c:v>10.4</c:v>
                </c:pt>
                <c:pt idx="13">
                  <c:v>12</c:v>
                </c:pt>
                <c:pt idx="14">
                  <c:v>114.6</c:v>
                </c:pt>
                <c:pt idx="15">
                  <c:v>183.9</c:v>
                </c:pt>
                <c:pt idx="16">
                  <c:v>691.7</c:v>
                </c:pt>
                <c:pt idx="17">
                  <c:v>12.2</c:v>
                </c:pt>
                <c:pt idx="18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9-0E45-A131-E6230B0067E0}"/>
            </c:ext>
          </c:extLst>
        </c:ser>
        <c:ser>
          <c:idx val="3"/>
          <c:order val="3"/>
          <c:tx>
            <c:strRef>
              <c:f>'201212'!$U$103</c:f>
              <c:strCache>
                <c:ptCount val="1"/>
                <c:pt idx="0">
                  <c:v>GARC</c:v>
                </c:pt>
              </c:strCache>
            </c:strRef>
          </c:tx>
          <c:invertIfNegative val="0"/>
          <c:cat>
            <c:strRef>
              <c:f>'201212'!$Q$104:$Q$122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'201212'!$U$104:$U$122</c:f>
              <c:numCache>
                <c:formatCode>0</c:formatCode>
                <c:ptCount val="19"/>
                <c:pt idx="0">
                  <c:v>17</c:v>
                </c:pt>
                <c:pt idx="1">
                  <c:v>650</c:v>
                </c:pt>
                <c:pt idx="2">
                  <c:v>21</c:v>
                </c:pt>
                <c:pt idx="3">
                  <c:v>21</c:v>
                </c:pt>
                <c:pt idx="4">
                  <c:v>78</c:v>
                </c:pt>
                <c:pt idx="5">
                  <c:v>17</c:v>
                </c:pt>
                <c:pt idx="6">
                  <c:v>12</c:v>
                </c:pt>
                <c:pt idx="7">
                  <c:v>23</c:v>
                </c:pt>
                <c:pt idx="8">
                  <c:v>26</c:v>
                </c:pt>
                <c:pt idx="9">
                  <c:v>7</c:v>
                </c:pt>
                <c:pt idx="10">
                  <c:v>15</c:v>
                </c:pt>
                <c:pt idx="11">
                  <c:v>33</c:v>
                </c:pt>
                <c:pt idx="12">
                  <c:v>17</c:v>
                </c:pt>
                <c:pt idx="13">
                  <c:v>6</c:v>
                </c:pt>
                <c:pt idx="14">
                  <c:v>26</c:v>
                </c:pt>
                <c:pt idx="15">
                  <c:v>112</c:v>
                </c:pt>
                <c:pt idx="16">
                  <c:v>25</c:v>
                </c:pt>
                <c:pt idx="17">
                  <c:v>16</c:v>
                </c:pt>
                <c:pt idx="18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9-0E45-A131-E6230B0067E0}"/>
            </c:ext>
          </c:extLst>
        </c:ser>
        <c:ser>
          <c:idx val="4"/>
          <c:order val="4"/>
          <c:tx>
            <c:strRef>
              <c:f>'201212'!$V$103</c:f>
              <c:strCache>
                <c:ptCount val="1"/>
                <c:pt idx="0">
                  <c:v>CBA</c:v>
                </c:pt>
              </c:strCache>
            </c:strRef>
          </c:tx>
          <c:invertIfNegative val="0"/>
          <c:cat>
            <c:strRef>
              <c:f>'201212'!$Q$104:$Q$122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'201212'!$V$104:$V$122</c:f>
              <c:numCache>
                <c:formatCode>General</c:formatCode>
                <c:ptCount val="19"/>
                <c:pt idx="0">
                  <c:v>148</c:v>
                </c:pt>
                <c:pt idx="1">
                  <c:v>54</c:v>
                </c:pt>
                <c:pt idx="2">
                  <c:v>49</c:v>
                </c:pt>
                <c:pt idx="3">
                  <c:v>142</c:v>
                </c:pt>
                <c:pt idx="4">
                  <c:v>172</c:v>
                </c:pt>
                <c:pt idx="5">
                  <c:v>27</c:v>
                </c:pt>
                <c:pt idx="6">
                  <c:v>52</c:v>
                </c:pt>
                <c:pt idx="7">
                  <c:v>23</c:v>
                </c:pt>
                <c:pt idx="8">
                  <c:v>97</c:v>
                </c:pt>
                <c:pt idx="9">
                  <c:v>5</c:v>
                </c:pt>
                <c:pt idx="10">
                  <c:v>12</c:v>
                </c:pt>
                <c:pt idx="11">
                  <c:v>71</c:v>
                </c:pt>
                <c:pt idx="12">
                  <c:v>36</c:v>
                </c:pt>
                <c:pt idx="13">
                  <c:v>45</c:v>
                </c:pt>
                <c:pt idx="14">
                  <c:v>8</c:v>
                </c:pt>
                <c:pt idx="15">
                  <c:v>125</c:v>
                </c:pt>
                <c:pt idx="16">
                  <c:v>386</c:v>
                </c:pt>
                <c:pt idx="17">
                  <c:v>10</c:v>
                </c:pt>
                <c:pt idx="1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29-0E45-A131-E6230B006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3759872"/>
        <c:axId val="103761408"/>
        <c:axId val="103757120"/>
      </c:bar3DChart>
      <c:catAx>
        <c:axId val="103759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761408"/>
        <c:crosses val="autoZero"/>
        <c:auto val="1"/>
        <c:lblAlgn val="ctr"/>
        <c:lblOffset val="100"/>
        <c:noMultiLvlLbl val="0"/>
      </c:catAx>
      <c:valAx>
        <c:axId val="10376140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03759872"/>
        <c:crosses val="autoZero"/>
        <c:crossBetween val="between"/>
      </c:valAx>
      <c:serAx>
        <c:axId val="103757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 i="0" baseline="0">
                <a:solidFill>
                  <a:srgbClr val="FF0000"/>
                </a:solidFill>
              </a:defRPr>
            </a:pPr>
            <a:endParaRPr lang="en-US"/>
          </a:p>
        </c:txPr>
        <c:crossAx val="103761408"/>
        <c:crosses val="autoZero"/>
      </c:serAx>
    </c:plotArea>
    <c:legend>
      <c:legendPos val="r"/>
      <c:layout>
        <c:manualLayout>
          <c:xMode val="edge"/>
          <c:yMode val="edge"/>
          <c:x val="0.84087357087211589"/>
          <c:y val="0.37583420183388477"/>
          <c:w val="0.11308713906632215"/>
          <c:h val="0.24833141620767929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5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9372469502799989E-2"/>
          <c:y val="2.5397922155211885E-2"/>
          <c:w val="0.81129036164284918"/>
          <c:h val="0.8175080704805773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'201212'!$D$77</c:f>
              <c:strCache>
                <c:ptCount val="1"/>
                <c:pt idx="0">
                  <c:v>CBT-FS</c:v>
                </c:pt>
              </c:strCache>
            </c:strRef>
          </c:tx>
          <c:invertIfNegative val="0"/>
          <c:cat>
            <c:strRef>
              <c:f>'201212'!$C$78:$C$96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'201212'!$D$78:$D$96</c:f>
              <c:numCache>
                <c:formatCode>0.0</c:formatCode>
                <c:ptCount val="19"/>
                <c:pt idx="0">
                  <c:v>14.7826086956522</c:v>
                </c:pt>
                <c:pt idx="1">
                  <c:v>30.928571428571374</c:v>
                </c:pt>
                <c:pt idx="2">
                  <c:v>4.5734989648033153</c:v>
                </c:pt>
                <c:pt idx="3">
                  <c:v>16.376811594202898</c:v>
                </c:pt>
                <c:pt idx="4">
                  <c:v>28.7</c:v>
                </c:pt>
                <c:pt idx="5">
                  <c:v>27.575757575757589</c:v>
                </c:pt>
                <c:pt idx="6">
                  <c:v>17.777777777777789</c:v>
                </c:pt>
                <c:pt idx="7">
                  <c:v>18.083333333333243</c:v>
                </c:pt>
                <c:pt idx="8">
                  <c:v>14.954954954955006</c:v>
                </c:pt>
                <c:pt idx="9">
                  <c:v>6.6666666666666696</c:v>
                </c:pt>
                <c:pt idx="10">
                  <c:v>12.3333333333333</c:v>
                </c:pt>
                <c:pt idx="11">
                  <c:v>26.6875</c:v>
                </c:pt>
                <c:pt idx="12">
                  <c:v>20.952380952380974</c:v>
                </c:pt>
                <c:pt idx="13">
                  <c:v>24.483937115516099</c:v>
                </c:pt>
                <c:pt idx="14">
                  <c:v>0</c:v>
                </c:pt>
                <c:pt idx="15">
                  <c:v>32.281512605042003</c:v>
                </c:pt>
                <c:pt idx="16">
                  <c:v>21.9</c:v>
                </c:pt>
                <c:pt idx="17">
                  <c:v>7.9738562091503304</c:v>
                </c:pt>
                <c:pt idx="1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02-4949-A6FF-818ACD5D9A48}"/>
            </c:ext>
          </c:extLst>
        </c:ser>
        <c:ser>
          <c:idx val="1"/>
          <c:order val="1"/>
          <c:tx>
            <c:strRef>
              <c:f>'201212'!$E$77</c:f>
              <c:strCache>
                <c:ptCount val="1"/>
                <c:pt idx="0">
                  <c:v>CBT</c:v>
                </c:pt>
              </c:strCache>
            </c:strRef>
          </c:tx>
          <c:invertIfNegative val="0"/>
          <c:cat>
            <c:strRef>
              <c:f>'201212'!$C$78:$C$96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'201212'!$E$78:$E$96</c:f>
              <c:numCache>
                <c:formatCode>0.0</c:formatCode>
                <c:ptCount val="19"/>
                <c:pt idx="0">
                  <c:v>13.768115942028999</c:v>
                </c:pt>
                <c:pt idx="1">
                  <c:v>26.952380952380974</c:v>
                </c:pt>
                <c:pt idx="2">
                  <c:v>5.5776397515528053</c:v>
                </c:pt>
                <c:pt idx="3">
                  <c:v>16.956521739130402</c:v>
                </c:pt>
                <c:pt idx="4">
                  <c:v>29.4</c:v>
                </c:pt>
                <c:pt idx="5">
                  <c:v>25.670995670995701</c:v>
                </c:pt>
                <c:pt idx="6">
                  <c:v>15.925925925925904</c:v>
                </c:pt>
                <c:pt idx="7">
                  <c:v>20</c:v>
                </c:pt>
                <c:pt idx="8">
                  <c:v>16.313813813813798</c:v>
                </c:pt>
                <c:pt idx="9">
                  <c:v>6.6666666666666696</c:v>
                </c:pt>
                <c:pt idx="10">
                  <c:v>12.66666666666671</c:v>
                </c:pt>
                <c:pt idx="11">
                  <c:v>26.156250000000021</c:v>
                </c:pt>
                <c:pt idx="12">
                  <c:v>20.904761904761873</c:v>
                </c:pt>
                <c:pt idx="13">
                  <c:v>24.740259740259699</c:v>
                </c:pt>
                <c:pt idx="14">
                  <c:v>0</c:v>
                </c:pt>
                <c:pt idx="15">
                  <c:v>31.922969187675086</c:v>
                </c:pt>
                <c:pt idx="16">
                  <c:v>23.24</c:v>
                </c:pt>
                <c:pt idx="17">
                  <c:v>9.0849673202614287</c:v>
                </c:pt>
                <c:pt idx="18">
                  <c:v>4.9090909090909101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02-4949-A6FF-818ACD5D9A48}"/>
            </c:ext>
          </c:extLst>
        </c:ser>
        <c:ser>
          <c:idx val="2"/>
          <c:order val="2"/>
          <c:tx>
            <c:strRef>
              <c:f>'201212'!$F$77</c:f>
              <c:strCache>
                <c:ptCount val="1"/>
                <c:pt idx="0">
                  <c:v>C4.5</c:v>
                </c:pt>
              </c:strCache>
            </c:strRef>
          </c:tx>
          <c:invertIfNegative val="0"/>
          <c:cat>
            <c:strRef>
              <c:f>'201212'!$C$78:$C$96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'201212'!$F$78:$F$96</c:f>
              <c:numCache>
                <c:formatCode>0.0</c:formatCode>
                <c:ptCount val="19"/>
                <c:pt idx="0">
                  <c:v>12.898550724637699</c:v>
                </c:pt>
                <c:pt idx="1">
                  <c:v>22.047619047618987</c:v>
                </c:pt>
                <c:pt idx="2">
                  <c:v>5.29192546583851</c:v>
                </c:pt>
                <c:pt idx="3">
                  <c:v>15.6521739130435</c:v>
                </c:pt>
                <c:pt idx="4">
                  <c:v>28.5</c:v>
                </c:pt>
                <c:pt idx="5">
                  <c:v>25.649350649350701</c:v>
                </c:pt>
                <c:pt idx="6">
                  <c:v>18.148148148148099</c:v>
                </c:pt>
                <c:pt idx="7">
                  <c:v>21.875</c:v>
                </c:pt>
                <c:pt idx="8">
                  <c:v>15.765765765765799</c:v>
                </c:pt>
                <c:pt idx="9">
                  <c:v>6</c:v>
                </c:pt>
                <c:pt idx="10">
                  <c:v>19.6666666666667</c:v>
                </c:pt>
                <c:pt idx="11">
                  <c:v>25.875</c:v>
                </c:pt>
                <c:pt idx="12">
                  <c:v>23.6666666666667</c:v>
                </c:pt>
                <c:pt idx="13">
                  <c:v>25.134996582365002</c:v>
                </c:pt>
                <c:pt idx="14">
                  <c:v>13.780701754386</c:v>
                </c:pt>
                <c:pt idx="15">
                  <c:v>31.924369747899199</c:v>
                </c:pt>
                <c:pt idx="16">
                  <c:v>25.02</c:v>
                </c:pt>
                <c:pt idx="17">
                  <c:v>9.5424836601307188</c:v>
                </c:pt>
                <c:pt idx="18">
                  <c:v>5.9090909090909101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02-4949-A6FF-818ACD5D9A48}"/>
            </c:ext>
          </c:extLst>
        </c:ser>
        <c:ser>
          <c:idx val="3"/>
          <c:order val="3"/>
          <c:tx>
            <c:strRef>
              <c:f>'201212'!$G$77</c:f>
              <c:strCache>
                <c:ptCount val="1"/>
                <c:pt idx="0">
                  <c:v>GARC</c:v>
                </c:pt>
              </c:strCache>
            </c:strRef>
          </c:tx>
          <c:invertIfNegative val="0"/>
          <c:cat>
            <c:strRef>
              <c:f>'201212'!$C$78:$C$96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'201212'!$G$78:$G$96</c:f>
              <c:numCache>
                <c:formatCode>0.0</c:formatCode>
                <c:ptCount val="19"/>
                <c:pt idx="0">
                  <c:v>12.61</c:v>
                </c:pt>
                <c:pt idx="1">
                  <c:v>28.680000000000007</c:v>
                </c:pt>
                <c:pt idx="2">
                  <c:v>5.1500000000000057</c:v>
                </c:pt>
                <c:pt idx="3">
                  <c:v>17.5</c:v>
                </c:pt>
                <c:pt idx="4">
                  <c:v>24.799999999999986</c:v>
                </c:pt>
                <c:pt idx="5">
                  <c:v>31.939999999999987</c:v>
                </c:pt>
                <c:pt idx="6">
                  <c:v>19.430000000000007</c:v>
                </c:pt>
                <c:pt idx="7">
                  <c:v>13.310000000000002</c:v>
                </c:pt>
                <c:pt idx="8">
                  <c:v>25</c:v>
                </c:pt>
                <c:pt idx="9">
                  <c:v>5.9899999999999984</c:v>
                </c:pt>
                <c:pt idx="10">
                  <c:v>17.650000000000027</c:v>
                </c:pt>
                <c:pt idx="11">
                  <c:v>43.47</c:v>
                </c:pt>
                <c:pt idx="12">
                  <c:v>22.439999999999987</c:v>
                </c:pt>
                <c:pt idx="13">
                  <c:v>26.17</c:v>
                </c:pt>
                <c:pt idx="14">
                  <c:v>0</c:v>
                </c:pt>
                <c:pt idx="15">
                  <c:v>38.11</c:v>
                </c:pt>
                <c:pt idx="16">
                  <c:v>28.849999999999987</c:v>
                </c:pt>
                <c:pt idx="17">
                  <c:v>16.540000000000006</c:v>
                </c:pt>
                <c:pt idx="18">
                  <c:v>17.650000000000027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02-4949-A6FF-818ACD5D9A48}"/>
            </c:ext>
          </c:extLst>
        </c:ser>
        <c:ser>
          <c:idx val="4"/>
          <c:order val="4"/>
          <c:tx>
            <c:strRef>
              <c:f>'201212'!$H$77</c:f>
              <c:strCache>
                <c:ptCount val="1"/>
                <c:pt idx="0">
                  <c:v>CBA</c:v>
                </c:pt>
              </c:strCache>
            </c:strRef>
          </c:tx>
          <c:invertIfNegative val="0"/>
          <c:cat>
            <c:strRef>
              <c:f>'201212'!$C$78:$C$96</c:f>
              <c:strCache>
                <c:ptCount val="19"/>
                <c:pt idx="0">
                  <c:v>australian</c:v>
                </c:pt>
                <c:pt idx="1">
                  <c:v>auto</c:v>
                </c:pt>
                <c:pt idx="2">
                  <c:v>breast</c:v>
                </c:pt>
                <c:pt idx="3">
                  <c:v>crx</c:v>
                </c:pt>
                <c:pt idx="4">
                  <c:v>german</c:v>
                </c:pt>
                <c:pt idx="5">
                  <c:v>glass</c:v>
                </c:pt>
                <c:pt idx="6">
                  <c:v>heart</c:v>
                </c:pt>
                <c:pt idx="7">
                  <c:v>hepatitis</c:v>
                </c:pt>
                <c:pt idx="8">
                  <c:v>horse</c:v>
                </c:pt>
                <c:pt idx="9">
                  <c:v>iris</c:v>
                </c:pt>
                <c:pt idx="10">
                  <c:v>labor</c:v>
                </c:pt>
                <c:pt idx="11">
                  <c:v>led7</c:v>
                </c:pt>
                <c:pt idx="12">
                  <c:v>lymph</c:v>
                </c:pt>
                <c:pt idx="13">
                  <c:v>pima</c:v>
                </c:pt>
                <c:pt idx="14">
                  <c:v>tic-tac-toe</c:v>
                </c:pt>
                <c:pt idx="15">
                  <c:v>vehicle</c:v>
                </c:pt>
                <c:pt idx="16">
                  <c:v>waveform</c:v>
                </c:pt>
                <c:pt idx="17">
                  <c:v>wine</c:v>
                </c:pt>
                <c:pt idx="18">
                  <c:v>zoo</c:v>
                </c:pt>
              </c:strCache>
            </c:strRef>
          </c:cat>
          <c:val>
            <c:numRef>
              <c:f>'201212'!$H$78:$H$96</c:f>
              <c:numCache>
                <c:formatCode>0.0</c:formatCode>
                <c:ptCount val="19"/>
                <c:pt idx="0">
                  <c:v>13.4</c:v>
                </c:pt>
                <c:pt idx="1">
                  <c:v>27.2</c:v>
                </c:pt>
                <c:pt idx="2">
                  <c:v>4.2</c:v>
                </c:pt>
                <c:pt idx="3">
                  <c:v>14.1</c:v>
                </c:pt>
                <c:pt idx="4">
                  <c:v>26.5</c:v>
                </c:pt>
                <c:pt idx="5">
                  <c:v>27.4</c:v>
                </c:pt>
                <c:pt idx="6">
                  <c:v>18.5</c:v>
                </c:pt>
                <c:pt idx="7">
                  <c:v>15.1</c:v>
                </c:pt>
                <c:pt idx="8">
                  <c:v>18.7</c:v>
                </c:pt>
                <c:pt idx="9">
                  <c:v>7.1</c:v>
                </c:pt>
                <c:pt idx="10">
                  <c:v>17</c:v>
                </c:pt>
                <c:pt idx="11">
                  <c:v>27.8</c:v>
                </c:pt>
                <c:pt idx="12">
                  <c:v>19.600000000000001</c:v>
                </c:pt>
                <c:pt idx="13">
                  <c:v>27.6</c:v>
                </c:pt>
                <c:pt idx="14">
                  <c:v>0</c:v>
                </c:pt>
                <c:pt idx="15">
                  <c:v>31.3</c:v>
                </c:pt>
                <c:pt idx="16">
                  <c:v>20.6</c:v>
                </c:pt>
                <c:pt idx="17">
                  <c:v>8.4</c:v>
                </c:pt>
                <c:pt idx="18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02-4949-A6FF-818ACD5D9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3802752"/>
        <c:axId val="103804288"/>
        <c:axId val="103790784"/>
      </c:bar3DChart>
      <c:catAx>
        <c:axId val="103802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804288"/>
        <c:crosses val="autoZero"/>
        <c:auto val="1"/>
        <c:lblAlgn val="ctr"/>
        <c:lblOffset val="100"/>
        <c:noMultiLvlLbl val="0"/>
      </c:catAx>
      <c:valAx>
        <c:axId val="103804288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03802752"/>
        <c:crosses val="autoZero"/>
        <c:crossBetween val="between"/>
      </c:valAx>
      <c:serAx>
        <c:axId val="103790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1" i="0" baseline="0">
                <a:solidFill>
                  <a:srgbClr val="FF0000"/>
                </a:solidFill>
              </a:defRPr>
            </a:pPr>
            <a:endParaRPr lang="en-US"/>
          </a:p>
        </c:txPr>
        <c:crossAx val="103804288"/>
        <c:crosses val="autoZero"/>
      </c:serAx>
    </c:plotArea>
    <c:legend>
      <c:legendPos val="r"/>
      <c:layout>
        <c:manualLayout>
          <c:xMode val="edge"/>
          <c:yMode val="edge"/>
          <c:x val="0.773294540450847"/>
          <c:y val="0.37583420183388494"/>
          <c:w val="0.11308713906632215"/>
          <c:h val="0.24833141620767929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A524E20-BAC6-4DE6-9E2E-C13BC74BA7CB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2ADB4E-8E62-4C83-9477-B3DFAB5FF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vm.edu/~icdm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sz="1300" dirty="0"/>
              <a:t>Both C4.5 and CBA are ranked as top algorithms in </a:t>
            </a:r>
            <a:r>
              <a:rPr lang="en-US" sz="1300" dirty="0">
                <a:hlinkClick r:id="rId3"/>
              </a:rPr>
              <a:t>IEEE International Conference on Data Mining</a:t>
            </a:r>
            <a:r>
              <a:rPr lang="en-US" sz="1300" dirty="0"/>
              <a:t> 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58E4F-4526-46C8-A7C7-DA2C5234FA6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aseline="0" smtClean="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/>
            </a:lvl1pPr>
            <a:lvl2pPr>
              <a:buClr>
                <a:srgbClr val="0000FF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14400"/>
            <a:ext cx="8229600" cy="533400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None/>
              <a:defRPr sz="2400" baseline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Line 2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aseline="0" smtClean="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/>
            </a:lvl1pPr>
            <a:lvl2pPr>
              <a:buClr>
                <a:srgbClr val="0000FF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aseline="0" smtClean="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/>
            </a:lvl1pPr>
            <a:lvl2pPr>
              <a:buClr>
                <a:srgbClr val="0000FF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14400"/>
            <a:ext cx="8229600" cy="533400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None/>
              <a:defRPr sz="2800" baseline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Line 2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aseline="0" smtClean="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2" r:id="rId13"/>
    <p:sldLayoutId id="2147483663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2/1/2013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EB818C8-50FA-42FD-B68F-538EDD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1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latin typeface="Arial" pitchFamily="34" charset="0"/>
                <a:cs typeface="Arial" pitchFamily="34" charset="0"/>
              </a:rPr>
              <a:t>Condition-Based Classifier</a:t>
            </a:r>
          </a:p>
        </p:txBody>
      </p:sp>
      <p:sp>
        <p:nvSpPr>
          <p:cNvPr id="9" name="Subtitle 8"/>
          <p:cNvSpPr>
            <a:spLocks noGrp="1"/>
          </p:cNvSpPr>
          <p:nvPr>
            <p:ph type="body" idx="1"/>
          </p:nvPr>
        </p:nvSpPr>
        <p:spPr>
          <a:xfrm>
            <a:off x="1115616" y="3212976"/>
            <a:ext cx="7056784" cy="13382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0000FF"/>
                </a:solidFill>
              </a:rPr>
              <a:t>Houtao</a:t>
            </a:r>
            <a:r>
              <a:rPr lang="en-US" sz="2800" dirty="0">
                <a:solidFill>
                  <a:srgbClr val="0000FF"/>
                </a:solidFill>
              </a:rPr>
              <a:t> Deng</a:t>
            </a:r>
            <a:endParaRPr lang="en-US" sz="2800" i="1" dirty="0">
              <a:solidFill>
                <a:srgbClr val="0000FF"/>
              </a:solidFill>
            </a:endParaRPr>
          </a:p>
          <a:p>
            <a:pPr algn="ctr"/>
            <a:r>
              <a:rPr lang="en-US" sz="2800" i="1" dirty="0">
                <a:solidFill>
                  <a:srgbClr val="0000FF"/>
                </a:solidFill>
              </a:rPr>
              <a:t>George </a:t>
            </a:r>
            <a:r>
              <a:rPr lang="en-US" sz="2800" i="1" dirty="0" err="1">
                <a:solidFill>
                  <a:srgbClr val="0000FF"/>
                </a:solidFill>
              </a:rPr>
              <a:t>Runger</a:t>
            </a:r>
            <a:endParaRPr lang="en-US" sz="2800" i="1" dirty="0">
              <a:solidFill>
                <a:srgbClr val="0000FF"/>
              </a:solidFill>
            </a:endParaRPr>
          </a:p>
          <a:p>
            <a:endParaRPr lang="en-US" sz="3600" i="1" dirty="0">
              <a:solidFill>
                <a:srgbClr val="0000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itle 8"/>
          <p:cNvSpPr txBox="1">
            <a:spLocks/>
          </p:cNvSpPr>
          <p:nvPr/>
        </p:nvSpPr>
        <p:spPr>
          <a:xfrm>
            <a:off x="1259632" y="4653136"/>
            <a:ext cx="6400800" cy="69492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Decision Tree to Rules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15792"/>
            <a:ext cx="4640560" cy="301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76866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 flipH="1">
            <a:off x="2771800" y="3861048"/>
            <a:ext cx="1224136" cy="86409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275856" y="1628800"/>
            <a:ext cx="1080120" cy="64807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347864" y="2708920"/>
            <a:ext cx="504056" cy="648072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085184"/>
            <a:ext cx="806489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Decision Tree to Rules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15792"/>
            <a:ext cx="4640560" cy="301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76866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 flipH="1">
            <a:off x="2555776" y="3861048"/>
            <a:ext cx="2448272" cy="122413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55976" y="1628800"/>
            <a:ext cx="1224136" cy="64807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076056" y="2708920"/>
            <a:ext cx="432048" cy="72008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517232"/>
            <a:ext cx="80648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Decision Tree to Rules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15792"/>
            <a:ext cx="4640560" cy="301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76866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 flipH="1">
            <a:off x="2339752" y="3861048"/>
            <a:ext cx="3960440" cy="165618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55976" y="1628800"/>
            <a:ext cx="1224136" cy="64807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08104" y="2708920"/>
            <a:ext cx="864096" cy="72008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Problem of Decision Tree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611560" y="1268760"/>
            <a:ext cx="8064896" cy="17173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Only looks at ONE attribute at a time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Can NOT learn the following data:  an attribute is useful ONLY when other attributes are present.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Problem of Decision Tree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611560" y="1268760"/>
            <a:ext cx="8064896" cy="17173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Only looks at ONE attribute at a time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Can NOT learn the following data:  an attribute is useful ONLY when other attributes are present.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626743"/>
            <a:ext cx="2686337" cy="203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115616" y="3710528"/>
          <a:ext cx="3456384" cy="195072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X1=0, X2=0 -&gt; Y=0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X1=1, X2=1 -&gt; Y=0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X1=0, X2=1 -&gt; Y=1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X1=1, X2=0 -&gt; Y=1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Flowchart: Process 67"/>
          <p:cNvSpPr/>
          <p:nvPr/>
        </p:nvSpPr>
        <p:spPr>
          <a:xfrm>
            <a:off x="899592" y="2780928"/>
            <a:ext cx="7632848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Exclusive or: Y is 1 only when the two attributes are different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Problem of Decision Tree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611560" y="1124744"/>
            <a:ext cx="8064896" cy="17173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Only looks at ONE attribute at a time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Can NOT learn the following data:  an attribute is useful ONLY when other attributes are present.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>
            <a:off x="899592" y="2492896"/>
            <a:ext cx="7632848" cy="864096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Tic-tac-toe game: to win a game, a player must place three chess pieces in a row (e.g., X1, X5 and X9) before the competitor.</a:t>
            </a:r>
          </a:p>
        </p:txBody>
      </p:sp>
      <p:pic>
        <p:nvPicPr>
          <p:cNvPr id="3553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786" y="3501009"/>
            <a:ext cx="230392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7554" name="Picture 2" descr="https://encrypted-tbn0.gstatic.com/images?q=tbn:ANd9GcQypRCa-HmF_X7KO-KfH02v6zf70xbmMtEaVpA8fkHB_g0cza3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645024"/>
            <a:ext cx="1971813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78098"/>
          </a:xfrm>
        </p:spPr>
        <p:txBody>
          <a:bodyPr/>
          <a:lstStyle/>
          <a:p>
            <a:r>
              <a:rPr lang="en-US" dirty="0"/>
              <a:t>Associative Classifiers</a:t>
            </a: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0" y="1052736"/>
            <a:ext cx="80648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1: Generate a set of classification rules by </a:t>
            </a:r>
            <a:r>
              <a:rPr lang="en-US" sz="2400" b="1" u="sng" dirty="0">
                <a:solidFill>
                  <a:srgbClr val="FF0000"/>
                </a:solidFill>
              </a:rPr>
              <a:t>an association rule algorithm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b="1" dirty="0" err="1">
                <a:solidFill>
                  <a:srgbClr val="FF0000"/>
                </a:solidFill>
              </a:rPr>
              <a:t>Apriori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475656" y="3284984"/>
            <a:ext cx="1512168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4400" b="1" dirty="0"/>
              <a:t>….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7784" y="4149080"/>
            <a:ext cx="558838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Consider multiple attributes at a time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 Often a huge number of rules generated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2298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2298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78098"/>
          </a:xfrm>
        </p:spPr>
        <p:txBody>
          <a:bodyPr/>
          <a:lstStyle/>
          <a:p>
            <a:r>
              <a:rPr lang="en-US" dirty="0"/>
              <a:t>Associative Classifiers</a:t>
            </a: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0" y="1052736"/>
            <a:ext cx="80648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1: Generate a set of classification rules by </a:t>
            </a:r>
            <a:r>
              <a:rPr lang="en-US" sz="2400" b="1" u="sng" dirty="0">
                <a:solidFill>
                  <a:srgbClr val="FF0000"/>
                </a:solidFill>
              </a:rPr>
              <a:t>an association rule algorithm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b="1" dirty="0" err="1">
                <a:solidFill>
                  <a:srgbClr val="FF0000"/>
                </a:solidFill>
              </a:rPr>
              <a:t>Apriori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43808" y="4077072"/>
            <a:ext cx="216024" cy="576064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59632" y="47251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left hand side of a rule is called a </a:t>
            </a:r>
            <a:r>
              <a:rPr lang="en-US" sz="2400" b="1" u="sng" dirty="0"/>
              <a:t>condition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Denoted by C1, C2, C3, C4 …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5656" y="3284984"/>
            <a:ext cx="1512168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4400" b="1" dirty="0"/>
              <a:t>….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43608" y="1988840"/>
            <a:ext cx="4392488" cy="2074414"/>
          </a:xfrm>
          <a:prstGeom prst="rect">
            <a:avLst/>
          </a:prstGeom>
          <a:noFill/>
          <a:ln w="15875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800" b="1" dirty="0">
              <a:solidFill>
                <a:srgbClr val="FF0000"/>
              </a:solidFill>
            </a:endParaRP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800" b="1" dirty="0">
              <a:solidFill>
                <a:srgbClr val="FF0000"/>
              </a:solidFill>
            </a:endParaRP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800" b="1" dirty="0">
              <a:solidFill>
                <a:srgbClr val="FF0000"/>
              </a:solidFill>
            </a:endParaRP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78098"/>
          </a:xfrm>
        </p:spPr>
        <p:txBody>
          <a:bodyPr/>
          <a:lstStyle/>
          <a:p>
            <a:r>
              <a:rPr lang="en-US" dirty="0"/>
              <a:t>Associative Classifiers</a:t>
            </a: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0" y="1052736"/>
            <a:ext cx="80648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1: Generate a set of classification rules by </a:t>
            </a:r>
            <a:r>
              <a:rPr lang="en-US" sz="2400" b="1" u="sng" dirty="0">
                <a:solidFill>
                  <a:srgbClr val="FF0000"/>
                </a:solidFill>
              </a:rPr>
              <a:t>an association rule algorithm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b="1" dirty="0" err="1">
                <a:solidFill>
                  <a:srgbClr val="FF0000"/>
                </a:solidFill>
              </a:rPr>
              <a:t>Apriori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475656" y="3284984"/>
            <a:ext cx="1512168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4400" b="1" dirty="0"/>
              <a:t>….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11560" y="4005064"/>
            <a:ext cx="806489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2: </a:t>
            </a:r>
            <a:r>
              <a:rPr lang="en-US" sz="2400" b="1" u="sng" dirty="0">
                <a:solidFill>
                  <a:srgbClr val="FF0000"/>
                </a:solidFill>
              </a:rPr>
              <a:t>Select</a:t>
            </a:r>
            <a:r>
              <a:rPr lang="en-US" sz="2400" b="1" dirty="0">
                <a:solidFill>
                  <a:srgbClr val="FF0000"/>
                </a:solidFill>
              </a:rPr>
              <a:t> and </a:t>
            </a:r>
            <a:r>
              <a:rPr lang="en-US" sz="2400" b="1" u="sng" dirty="0">
                <a:solidFill>
                  <a:srgbClr val="FF0000"/>
                </a:solidFill>
              </a:rPr>
              <a:t>sort</a:t>
            </a:r>
            <a:r>
              <a:rPr lang="en-US" sz="2400" b="1" dirty="0">
                <a:solidFill>
                  <a:srgbClr val="FF0000"/>
                </a:solidFill>
              </a:rPr>
              <a:t> the rules into a classifier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509120"/>
            <a:ext cx="2808312" cy="14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62298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78098"/>
          </a:xfrm>
        </p:spPr>
        <p:txBody>
          <a:bodyPr/>
          <a:lstStyle/>
          <a:p>
            <a:r>
              <a:rPr lang="en-US" dirty="0"/>
              <a:t>Associative Classifiers</a:t>
            </a: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0" y="1052736"/>
            <a:ext cx="80648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1: Generate a set of classification rules by </a:t>
            </a:r>
            <a:r>
              <a:rPr lang="en-US" sz="2400" b="1" u="sng" dirty="0">
                <a:solidFill>
                  <a:srgbClr val="FF0000"/>
                </a:solidFill>
              </a:rPr>
              <a:t>an association rule algorithm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b="1" dirty="0" err="1">
                <a:solidFill>
                  <a:srgbClr val="FF0000"/>
                </a:solidFill>
              </a:rPr>
              <a:t>Apriori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475656" y="3284984"/>
            <a:ext cx="1512168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4400" b="1" dirty="0"/>
              <a:t>….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11560" y="4005064"/>
            <a:ext cx="439248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2: </a:t>
            </a:r>
            <a:r>
              <a:rPr lang="en-US" sz="2400" b="1" u="sng" dirty="0">
                <a:solidFill>
                  <a:srgbClr val="FF0000"/>
                </a:solidFill>
              </a:rPr>
              <a:t>Select</a:t>
            </a:r>
            <a:r>
              <a:rPr lang="en-US" sz="2400" b="1" dirty="0">
                <a:solidFill>
                  <a:srgbClr val="FF0000"/>
                </a:solidFill>
              </a:rPr>
              <a:t> and </a:t>
            </a:r>
            <a:r>
              <a:rPr lang="en-US" sz="2400" b="1" u="sng" dirty="0">
                <a:solidFill>
                  <a:srgbClr val="FF0000"/>
                </a:solidFill>
              </a:rPr>
              <a:t>sort</a:t>
            </a:r>
            <a:r>
              <a:rPr lang="en-US" sz="2400" b="1" dirty="0">
                <a:solidFill>
                  <a:srgbClr val="FF0000"/>
                </a:solidFill>
              </a:rPr>
              <a:t> the rules into a classifier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797152"/>
            <a:ext cx="2808312" cy="14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932040" y="4365104"/>
            <a:ext cx="144016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32040" y="3933056"/>
            <a:ext cx="151216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208" y="3646765"/>
            <a:ext cx="2641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CBA: </a:t>
            </a:r>
            <a:r>
              <a:rPr lang="en-US" sz="2000" dirty="0">
                <a:solidFill>
                  <a:srgbClr val="0000FF"/>
                </a:solidFill>
              </a:rPr>
              <a:t>Classification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based  on association rule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664" y="4881354"/>
            <a:ext cx="3059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GARC: </a:t>
            </a:r>
            <a:r>
              <a:rPr lang="en-US" sz="2000" dirty="0">
                <a:solidFill>
                  <a:srgbClr val="0000FF"/>
                </a:solidFill>
              </a:rPr>
              <a:t>Gain based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Association Rule Classification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62298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392488"/>
          </a:xfrm>
        </p:spPr>
        <p:txBody>
          <a:bodyPr>
            <a:normAutofit/>
          </a:bodyPr>
          <a:lstStyle/>
          <a:p>
            <a:pPr marL="514350" indent="-45720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Condition-Based Classifier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Key Contribution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Previous work and challenges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Condition-based Tree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Experiment results</a:t>
            </a:r>
          </a:p>
          <a:p>
            <a:pPr marL="514350" indent="-457200">
              <a:buNone/>
            </a:pP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78098"/>
          </a:xfrm>
        </p:spPr>
        <p:txBody>
          <a:bodyPr>
            <a:normAutofit/>
          </a:bodyPr>
          <a:lstStyle/>
          <a:p>
            <a:r>
              <a:rPr lang="en-US" sz="3200" dirty="0"/>
              <a:t>Pros and Cons of Associative Classifiers</a:t>
            </a:r>
          </a:p>
        </p:txBody>
      </p:sp>
      <p:sp>
        <p:nvSpPr>
          <p:cNvPr id="355330" name="AutoShape 2" descr="data:image/jpeg;base64,/9j/4AAQSkZJRgABAQAAAQABAAD/2wCEAAkGBhQGDxUQBxIVEhEVFxcREBUYEhUYFRgVGRAXFxkYFRMYHiYeGxwjHhYXIDEgLyctLSw4Gx49NTArNTIrLCsBCQoKBQUFDQUFDSkYEhgpKSkpKSkpKSkpKSkpKSkpKSkpKSkpKSkpKSkpKSkpKSkpKSkpKSkpKSkpKSkpKSkpKf/AABEIAJUBUgMBIgACEQEDEQH/xAAcAAEBAAIDAQEAAAAAAAAAAAAABwYIAwQFAQL/xABREAABAwIDBAQIBwsJCQEAAAABAAIDBBEFEiEGBzFBEyJRYQgUIzJCcYGUFRYXUlbR00NTVWJ0kZOhosHjGCQzNXJzgrTSVGODkqOxsrPhJf/EABQBAQAAAAAAAAAAAAAAAAAAAAD/xAAUEQEAAAAAAAAAAAAAAAAAAAAA/9oADAMBAAIRAxEAPwC4oiICIiAiIgIiICIiAiKI1O+upwfHHQ4/GIaNjjTviAu5oLgWzl1ruNrGw0yu0F9UFuRdHEw+upZRhEjWyvif4vJe7Q90Z6N97G4BIPA+1ah4vUVmEVEkGJyzsmY4tkBmeTm48b63ve/O6Dcq6XWrbN3WOSAFkVQQdQRUsII7QekX35N8d+81HvLPtEG0d0utXPk3x37zUe8s+0XJ8VdosGjPQCvYy9y2KpedTpfJHITyGtkGz90WrTcT2hwk2e7EgXWPXbO/hfhnBt7F9g3z4xhzgJ6jMG9Utkp4uIFusQwOuPXfTVBtIi19wjwj6mn0xelimHaxzonc+N847OQWdYPv8w3EtKt0tMf95GS3n6UebsHG3FBSEXWw/E4sWYJMOlZNGeDmPa5v52my7KAiIgIiICIiAiIgIiICIiAiIgIiICIiAiIgIiICLy2bT00lYaFs7DVNb0hiv1gOPqvbXLe9tbW1XqICIiAiIgIiIClG/nYUYxS/CFC0dPTjy3G74OftYTm9WbuCq6/MkYlBbIAQRYgi4IPEEcwgj24Tb/x+L4LxF3lYgXUpLtXRDjGL82cQPm9gauff3sIMVpvhKhb5aAWnte74b8dObCb37CewBTPbnApN12Mh+EksaHCppHHXqkm7D2gHM0jmLX4rZXAsVj2pooqiMAxzxhxabOAzN6zHcjY3afUUE03C7f8AwpB8G4i7y0IvTku1fCPQF+bOQ+bbk1V5aq7YYPLupxoOwslrWuFRSOOt4zcZXdtusw9o9a2bwLGGY/SxVVL5krGyAXBIzNuWkjmDcHvBQd9ERAXHLA2oFpmhw7CAR+YrkRBjGLbtMNxs5q6iiLiblzAYnE3JuXRFpPE8VhGN+DlS1IJwaolhdbRr8sjL2FuTXDgb6nj7FXkQawYnu0xfYCTpsN6RwB0lpXuJ5+cwWf67tI14r19mPCEq8MIj2jjbUsBs54AjmGvdZjrdlge9bELG9qd3lFte0/CkDekPCZlmTA2tfpAOt6nXHcg5NldvKPbJt8HmDn2u6J3Vlb64zrbXiLjvWQLXPafcXW7NP6fZqQ1LGnM3IclQy3MNB6xHa037guzsPv6nwpwp9rQZowcvSgeWZrbrjg8D1Zu88EGwaLo4NjkG0MInwmVs0TuDmnnYGzhxa4XGhAIXeQEREBERAREQEREBERAREQEREBERAWB7wNuZaCVmGbKsMuJTi4NupDGfujidL8SOQtc8g7PFHNosNqsV2qkZs/VeKTeJNcZDGH3YJG3blPaS037kHffuPbHRB1LUPGLNf4yKzM67pjqWnnkv6XnX111afd3e7dSY66Sg2hjMGJU48uy1mvaCB0rLaa5m3HDrAjQ6eb8TMc/DjfdWfUvH2FoKjDdqaiPHajxqcUNzLkDLgy09hlHYEFhRFgeM7KYvV1EkmG4wIoXOJij8VYcjeTb87cL80GeIpt8TMc/DjfdWfUnxMxz8ON91Z9SCkopt8TMc/DjfdWfUnxMxz8ON91Z9SCkopt8TMc/DjfdWfUnxMxz8ON91Z9SBv22V+HsMNRCPK0hMw04xkASD2AB3+ArxPB12o8Zp5sPqHdaI9NCCfubz1wB3P1/4i9mXYfG5mlsuNNc0gtcDSRkEEWIItwUSw6nqti8Y8VpKg087ZvFHTBuYZXvDc2Qg5mkFrrWvw5oLXv72V+G8O8ahHlaQmTgTeJ1hINOyzXX5Brl5ng7bT+OUstBOetA7pYQSP6KQ9YAfivuSf94F6k+wuNVLHMnxpjmOBa9ppIyC0ixBFuBClW7yV+wm0bKesPCV9FKQbNcHHI12pHVzZHa92l0G0KIiAiIgIiICIiAsI273TUm24Mjh0FVbSZgGpsbdKzg8d+jtBrbRZuiDVWtw7E9zVWHxudG0mzHtOaCZo5ObwOnomxHK3FXfd5vOg28isLQ1Tf6SAvBNvnxk2zN9lxz5E5NjGDQ4/C6DFI2yxOFnNcO4i4PFrhfQjUclrft1u2qt2U7avBnyPp2uzxztFnxHNYNltoOIGbg6/AcEGzqKcbqt7LdtW+LYpljrWgmw0ZK0ekwHg4Di32jS4bR0BERAREQEREBERAREQEREBERAU3pmH44yGxt8HjW2n9MwfuKpCICmuGRkbY1JINvEG62Nv6SDn7D+YqlIgIiICIiAiIgIiIC1v8ITA/g7E2VMQs2ojDnG/wB0jOR2l/m9Hy/etkFGPCUoS+npJwBZskkRPpddgcAO7ybv1IKbsXjJ2gw6mqZfPkiY5/8AbtZxHcXAkKE7+MLOBYwyro+oZmMmDgbESxuykixuDZsZvpqe26p+4qrFTgcLWggxvmjde2pMzpLjutIB7CsV8JWhLo6OdoFmulicfS6zWOaPV1H/AJ0FdwPEhjFLDUM4Sxsl5aZ2B1tCeF7cV3lhe53EPhHA6U6XY10LgL6ZJXNF78y0NPtWaICIiAiIgIiICIiAuOop21bHR1DQ9jgWva4Atc0ixBB0II5LkRBrNvH3fz7tqsVuBlzaYvzwSNJzQuvcRuOunIE+cNDre9h3W7x2bd01qgtbWRjy8Y0uOAkYD6J5j0T6xfLcWwmLHIH0+JMEkUgyvaeY7jxBBsQRqCBZaxbUYDUbn8WbJh7jlBMtJIRcPjN2lj9LFwByuHeDpcINqEXh7G7Ww7aUjKmgI10lZe7o5Lasdw4cjbUWK9xAREQEREBERARebiO0cGEzwU9bJllqS5tO3K45i0AnUCw84cbcV6SAi82v2jgwyogpauTLNUZhA3K45sgu7rAWHHmRdekgIiICIiAiIgIiICIiAiIgIiICl/hDRh+ENLhq2ojynsuyQH9SqCmXhC/1OPyiL/wkQdfwc5S/CpQ43Dal4b3AwRE/rJTwi4g7ConEaipYAey8Mt/+wX58HH+q5/yp3+XhXL4RX9UR/lMf/pmQffB3qHTYQ9shuGVMjWaDQGKF9u/Vzj7VUVKvBy/qmX8rk/y8CqqAiIgIiICIiAiIgIiICx/bfY6LbejdTVmjvOhktcxyWIDgLi41sRzCyBEGrmxO0U+6fFnQYqCyMuENZGSSA0kEStA0JAOYHW4J7VtC14eLtNwdQtZ9+mLw43i3R4W1rnxMbBLI03Mklycuhsct8vbe4PAWomEbssVgp4mnHJYcrGDohDmEdmjqB/SC4bwvbkgq10upp8m2K/SCb3f+KnybYr9IJvd/4qCl3S6mnybYr9IJvd/4qfJtiv0gm93/AIqCl3RTT5NsV+kE3u/8VUDCaV9DBHHWSmeRjGtfKWhpe4CxcWjhdBhe9PZ6pq3UuI4ABLPQPfKICCTI12TNlsblwyebxNzbWwPs7M7waXaWhNbHIImxi9S17gDCQNQ/u7Dz9dwMmUY3j7FUz8coWRh0bK97xWsY8tbJ0bmOBIHAknU919DckPQwSWbehi8OJQs6HDqIyNpnOac87nDK4gchoPVa2pvarrhpKRlDG2Kka1kbAGsa0ANa0CwAA4BcyAiIgIixDajenQ7IVHi+KvkEuUPIbE5wAde2vsQZeinPy+4X8+b9A5ZtgOPQ7S07anCniSJ/A8webXDiHDmEHoIiICIiAiIgIiIClnhFVHRYTG2189QwX7LRSu/cqmod4S1UP5lEOPlpOPLybRp+f9aDIPB3p+hwh7r3z1D3WtwtHG32+bdcHhHVGTDIWW86oab34ZYZOXfm/Ush3L0nimBUuYAFwkkNra5qh5BJHE5co9iwDwlqsOfRRcwJpDrycY2jT/AUGWeD9ReK4Nm18rPLJqLDQMj07R5Pj61Sli26+g+DsFo2AWvC2Qi99ZCZSb95ffuuspQEREBERAREQEREBERAU33ybyfifB4thp/nkzTlNzeKM3HSf2rghvqJ5WOQbwduothKQzT2dM7q08V7F7u3tytvcn1DiQoJsbsrUb28SfUYoXdCX56uYCw4aRx30uQAAPRGvYCGQ7jd3JxWYYni7T0Ubr0oNx0kodfpO9rSPa71EHYJcNHSMoI2xUjQyNjQxjQLBrQLAAdi5kBERAREQEREBTrb6ndLjuDOja4ta+fMQ0kDqMOpHDQE+xUVEBERAREQFNIGh22MmcA//njj/esVLUa2lwGXaPamSHDqyWieKJrzLFfMQJGgsNnN0NwePIILAYGHi1v5gpdsPSswjaaupsBNqMQCSWNhvEyozx9XsaReQZeXWHKw7B3UV/0grf8AqfbLj3Q1Dtmp58DxOFrKmEOqemZqJ43PaMzydc3Xbbu0IBGoVJfLr6p/je7esxSpkmpcbq4GPcXNibmysB9FuWRosPV67nVBn90upl8lFf8ASCt/b+2T5KK/6QVv7f2yCm3S6mXyUV/0grf2/tk+Siv+kFb+39sgpt0upl8lFf8ASCt/b+2T5KK/6QVv7f2yCm3WsW+LEnbUY86ClsejMdHFqNXZutci/pvcO63rVCxzYCr2fppaqs2grujiY6R1s9zYcB5biTYD1qW7t9kJtvsQcWVEkLox4xJUgF7xJnGU5swOcuub3v1Sg2hwbDWYJTRU1NbJFG2JvK4a0C/rNr+1a47z6o7a7R+LQHRr4qCM6G1n2fwOtnvk/NyKz3aDYOr2bpZaqs2grskTC8gZ7k8mjy3Ekge1YLuNwR+P4x41OS5tOHTyvcM2aR92tDnH0iXOdfj1Cg2TpacUkbY4RZrGhjRYCwAsBYacAuVEQEREBERAREQEREBeDtjtpT7E05mxR+pB6KMEdJI4cmD2i54C+q8neFvQp9hI8riJapwPRwtIuOrcOl+a3h3nkOJEMwbAcQ3y1xmqnksBDZp3DycTNSGRs0ueNmDtuSLkoPxRUdXvoxYmVxAcbvcQXR08AJs1oHZwA0zE3PElbLbNbNw7KUrKXC25Y2cybuc4+c5x5uJ/+WFguHZPZCn2MpxT4Q2zb5nudYve75z3WFzy7AvaQEREBERAREQEREBERAREQEREBSLaTGXbI7TPrJqWpnidRthHQxF3WLweJsLDIearqIJqd9rOWGYj7uP9S/e7nA6rE62bHNoW9BJUR9DBTgashzMILydb9RvfqSbaAUdEBERAREQEREBEXQx3Go9naaWqrzaOJpe61rm3Brb6ZibAd5CCTeEVtX0EUWHUzutIenqAL+Y0+TaT2FwLrfiD2+/uI2X+A8LE8zbS1R6Y3Fj0Q0jF+YIu/wDxqOYLQTb3saLqskdI4yzuHCOFtgAPZlYO8i/NbL4vicOx9E+ecZIKePRrQOAAa1jBwuTZo9YQSjwitq+jZFhtK7V3l6kC/mg2jaT3kOdb8VpWT7jNmPgHCmzTNtLVHp3XGvR2tEL8xl64/vCozs5hU29zGi6uJtI7pqlwGjIm2Aa32BsY9nYVtRBC2maGQgNa0BrQBYAAWAA7AEH7REQEREBERAReXju1FLsyzPjNRHCOQc7rHX0WC7newKTbX+ES1l49lIsx4dPKCG+tkXE+skeooLDiuMQ4FEZsUlZDGOLnuAF+wdp7hqVENvt/r6vNT7H3Yzg6oc20h4jyTD5o/GPW7m8VieGbKYtvYm6epL3sP3eYlsTRzEYtw081jbdtladhNz1JsbaWYCpqgQRK9gswj70zXKfxrk94QS7YrclVbVu8Z2lc+nic7O7OCaiW5uTZ3m3ues657jxWwWD4LDs/C2nwqNsUTfNa3vNySTqSe06ruogIiICIiAiIgIiICIiAiIgIiICIiAiIgIiICIiAiIgIiIC18367ffDc4wvCSXRxP/nBbrnmGgYLHUNvw+d6gtg1hNHukoqDFPhKmblIDnCH7m2Yuv0rddLDN1eAJBFrBB83T7CfEihAqQPGprSVJ0Njbqx3GnVBPtLu5S3fpvCGOzDD8LdeCF15nAi0kw0sCDq1nD137AVfcYoDilNLAx5jMsb4g9vnML2FuZuo1F78eS19d4OeIXOWakI5eUmGnq6JBRd1lJQ7D0DWT1dL4zLaSpPjMJs62jAQ6xDAbdhOY81mXxvov9tpveYv9Sg/8nPEfv1J+lm+yT+TniP36k/SzfZILx8b6L/bab3mL/UvxNttQU4zTV1MB+URfucoV/JzxH79SfpZvsl2abwb6xw/nNTTsN9A3pXC1u0tb36WQVms3sYXRECWuiNxfqZ5B7TG0gepeNV7/MLp23ifNIb2ytgcD6+uWj9awyl8GqV9/HK9jeGXLA59+2+Z7bcu1ezS+DbSsI8aq53j0g1sbLm3IkOtr6/3oOni3hJsabYPRucPnSyBvM+gwHu9LtWH12+HF9qSYsOd0eYEFlNCc9rcnHNIOBNwRxKsmDbmcLwexFN0zh6UzjJfhxZozlfzeZ5aLMaOgjw9oZRRsjYODWMa1v8AytACDXHBNyWJ7UP6bGneLhxu98znPmNybno73v3OLeKqWy246g2eIfVtNXKNc0tsgPdCOr+fN9VDRB8a0MFmiwGgHcvq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467544" y="1268760"/>
            <a:ext cx="806489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rgbClr val="FF0000"/>
                </a:solidFill>
              </a:rPr>
              <a:t>Pros: </a:t>
            </a:r>
            <a:r>
              <a:rPr lang="en-US" sz="2800" b="1" dirty="0"/>
              <a:t>consider multiple attributes at a time. Solve the previously mentioned issue of decision tree.  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7544" y="2476053"/>
            <a:ext cx="8064896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rgbClr val="FF0000"/>
                </a:solidFill>
              </a:rPr>
              <a:t>Cons:  </a:t>
            </a:r>
            <a:r>
              <a:rPr lang="en-US" sz="2800" b="1" dirty="0"/>
              <a:t>a huge number of rules can be generated, and the final associative classifier can have a large number of rules.</a:t>
            </a:r>
          </a:p>
        </p:txBody>
      </p:sp>
      <p:graphicFrame>
        <p:nvGraphicFramePr>
          <p:cNvPr id="16" name="表格 20"/>
          <p:cNvGraphicFramePr>
            <a:graphicFrameLocks noGrp="1"/>
          </p:cNvGraphicFramePr>
          <p:nvPr/>
        </p:nvGraphicFramePr>
        <p:xfrm>
          <a:off x="2123728" y="4149080"/>
          <a:ext cx="4608512" cy="1656184"/>
        </p:xfrm>
        <a:graphic>
          <a:graphicData uri="http://schemas.openxmlformats.org/drawingml/2006/table">
            <a:tbl>
              <a:tblPr/>
              <a:tblGrid>
                <a:gridCol w="91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Rules from Tree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Rules from CBA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austra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german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392488"/>
          </a:xfrm>
        </p:spPr>
        <p:txBody>
          <a:bodyPr>
            <a:normAutofit/>
          </a:bodyPr>
          <a:lstStyle/>
          <a:p>
            <a:pPr marL="514350" indent="-45720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Condition-Based Classifier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The Key Contribution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Previous work and challenges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Condition-based Tree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Experiment results</a:t>
            </a:r>
          </a:p>
          <a:p>
            <a:pPr marL="514350" indent="-457200">
              <a:buNone/>
            </a:pP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i="1" dirty="0"/>
              <a:t>Condition-based Tree</a:t>
            </a:r>
            <a:r>
              <a:rPr lang="en-US" sz="2800" dirty="0"/>
              <a:t>: A unified framework for decision tree and associative classifiers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16832"/>
            <a:ext cx="658025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4462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Can be a conjunction of multiple attributes:</a:t>
            </a:r>
          </a:p>
          <a:p>
            <a:r>
              <a:rPr lang="en-US" b="1" dirty="0"/>
              <a:t>X1=small ∧ X2=large </a:t>
            </a:r>
          </a:p>
          <a:p>
            <a:endParaRPr lang="en-US" b="1" dirty="0"/>
          </a:p>
          <a:p>
            <a:r>
              <a:rPr lang="en-US" b="1" dirty="0"/>
              <a:t>Or a single attribute:</a:t>
            </a:r>
          </a:p>
          <a:p>
            <a:r>
              <a:rPr lang="en-US" b="1" dirty="0"/>
              <a:t>X3=small</a:t>
            </a:r>
          </a:p>
          <a:p>
            <a:endParaRPr lang="en-US" b="1" dirty="0"/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27784" y="1916832"/>
            <a:ext cx="1224136" cy="43204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43608" y="2852936"/>
            <a:ext cx="1440160" cy="7920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7829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Decision Tree is a special case of condition-based tree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2132856"/>
            <a:ext cx="4752528" cy="270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5816" y="1268760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Condition </a:t>
            </a:r>
            <a:r>
              <a:rPr lang="en-US" sz="2400" b="1" u="sng" dirty="0">
                <a:solidFill>
                  <a:srgbClr val="FF0000"/>
                </a:solidFill>
              </a:rPr>
              <a:t>restricted</a:t>
            </a:r>
            <a:r>
              <a:rPr lang="en-US" sz="2400" b="1" dirty="0">
                <a:solidFill>
                  <a:srgbClr val="FF0000"/>
                </a:solidFill>
              </a:rPr>
              <a:t> to ONE attribute, value pair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2060848"/>
            <a:ext cx="4176464" cy="269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915816" y="2492896"/>
            <a:ext cx="2736304" cy="72008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78296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Associative Classifier is a special case of condition-based tree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79912" y="2924944"/>
            <a:ext cx="792088" cy="0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615" y="2204864"/>
            <a:ext cx="302595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403648" y="1628800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CBA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124744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Tree equivalent to CBA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3808" y="522920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0000FF"/>
                </a:solidFill>
              </a:rPr>
              <a:t>Details are in the paper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72816"/>
            <a:ext cx="312972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772816"/>
            <a:ext cx="312972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78296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Associative Classifier is a special case of condition-based tree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53645"/>
            <a:ext cx="4392488" cy="249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5856" y="5517232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The left child node is never split further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Limiting the expressiveness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24128" y="4653136"/>
            <a:ext cx="1152128" cy="864096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08104" y="3789040"/>
            <a:ext cx="720080" cy="1656184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92080" y="3140968"/>
            <a:ext cx="144016" cy="2376264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2040" y="1124744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Tree equivalent to CBA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536" y="1412776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Condition-based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7829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Condition-based tree relaxes the restrictions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743" y="2996952"/>
            <a:ext cx="329012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47864" y="2996952"/>
            <a:ext cx="2088232" cy="720080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76056" y="836712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Tree equivalent to CBA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536" y="206084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Condition-based Tree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005064"/>
            <a:ext cx="3024336" cy="19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/>
          <p:nvPr/>
        </p:nvSpPr>
        <p:spPr>
          <a:xfrm>
            <a:off x="2627784" y="2636912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More expressive than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19872" y="4077072"/>
            <a:ext cx="2088232" cy="648072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19872" y="4653136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Less greedy than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36096" y="3717032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Regular decision tree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412776"/>
            <a:ext cx="2448272" cy="214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522" y="1916832"/>
            <a:ext cx="430247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07496" y="1890698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C1 </a:t>
            </a:r>
            <a:r>
              <a:rPr lang="en-US" sz="2400" b="1" dirty="0">
                <a:latin typeface="Calibri"/>
                <a:cs typeface="Calibri"/>
              </a:rPr>
              <a:t>↔ { X1=small </a:t>
            </a:r>
            <a:r>
              <a:rPr lang="en-US" sz="2400" b="1" dirty="0"/>
              <a:t>∧</a:t>
            </a:r>
            <a:r>
              <a:rPr lang="en-US" sz="2400" b="1" dirty="0">
                <a:latin typeface="Calibri"/>
                <a:cs typeface="Calibri"/>
              </a:rPr>
              <a:t> X2=large }</a:t>
            </a:r>
          </a:p>
          <a:p>
            <a:r>
              <a:rPr lang="en-US" sz="2400" b="1" dirty="0"/>
              <a:t>C2 </a:t>
            </a:r>
            <a:r>
              <a:rPr lang="en-US" sz="2400" b="1" dirty="0">
                <a:latin typeface="Calibri"/>
                <a:cs typeface="Calibri"/>
              </a:rPr>
              <a:t>↔ { X3=small }</a:t>
            </a:r>
          </a:p>
          <a:p>
            <a:r>
              <a:rPr lang="en-US" sz="2400" b="1" dirty="0"/>
              <a:t>C3 </a:t>
            </a:r>
            <a:r>
              <a:rPr lang="en-US" sz="2400" b="1" dirty="0">
                <a:latin typeface="Calibri"/>
                <a:cs typeface="Calibri"/>
              </a:rPr>
              <a:t>↔ { X4=large }</a:t>
            </a:r>
          </a:p>
          <a:p>
            <a:endParaRPr lang="en-US" b="1" dirty="0">
              <a:latin typeface="Calibri"/>
              <a:cs typeface="Calibri"/>
            </a:endParaRPr>
          </a:p>
          <a:p>
            <a:endParaRPr lang="en-US" b="1" dirty="0"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4008" y="3102059"/>
            <a:ext cx="4248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X1, X2, X3, X4 have three values: small, median and large.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79512" y="1484784"/>
            <a:ext cx="3796304" cy="2160240"/>
            <a:chOff x="0" y="1772816"/>
            <a:chExt cx="3796304" cy="216024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772816"/>
              <a:ext cx="3796304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936104" y="2276872"/>
              <a:ext cx="792088" cy="504056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76064" y="3068960"/>
              <a:ext cx="432048" cy="43204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923928" y="1700808"/>
            <a:ext cx="52200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800" b="1" dirty="0">
                <a:solidFill>
                  <a:srgbClr val="FF0000"/>
                </a:solidFill>
              </a:rPr>
              <a:t>C1=True ∧  C2=True → Class 1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35696" y="2060848"/>
            <a:ext cx="180020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Previous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9512" y="-99392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 A Condition-based Tree to Rules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2"/>
          <p:cNvGrpSpPr/>
          <p:nvPr/>
        </p:nvGrpSpPr>
        <p:grpSpPr>
          <a:xfrm>
            <a:off x="179512" y="1484784"/>
            <a:ext cx="3796304" cy="2160240"/>
            <a:chOff x="0" y="1772816"/>
            <a:chExt cx="3796304" cy="2160240"/>
          </a:xfrm>
        </p:grpSpPr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772816"/>
              <a:ext cx="3796304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Connector 20"/>
            <p:cNvCxnSpPr/>
            <p:nvPr/>
          </p:nvCxnSpPr>
          <p:spPr>
            <a:xfrm flipH="1">
              <a:off x="936104" y="2276872"/>
              <a:ext cx="792088" cy="504056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76064" y="3068960"/>
              <a:ext cx="432048" cy="43204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923928" y="1700808"/>
            <a:ext cx="52200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800" b="1" dirty="0">
                <a:solidFill>
                  <a:srgbClr val="FF0000"/>
                </a:solidFill>
              </a:rPr>
              <a:t>C1=True ∧  C2=True → Class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1600" y="393305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X3=small → Class 1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35696" y="2060848"/>
            <a:ext cx="180020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048" y="2420888"/>
            <a:ext cx="385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C1 </a:t>
            </a:r>
            <a:r>
              <a:rPr lang="en-US" sz="2400" b="1" dirty="0">
                <a:latin typeface="Calibri"/>
                <a:cs typeface="Calibri"/>
              </a:rPr>
              <a:t>↔ { X1=small, X2=large }</a:t>
            </a:r>
            <a:endParaRPr lang="en-US" sz="2400" b="1" dirty="0"/>
          </a:p>
          <a:p>
            <a:r>
              <a:rPr lang="en-US" sz="2400" b="1" dirty="0"/>
              <a:t>C2 </a:t>
            </a:r>
            <a:r>
              <a:rPr lang="en-US" sz="2400" b="1" dirty="0">
                <a:latin typeface="Calibri"/>
                <a:cs typeface="Calibri"/>
              </a:rPr>
              <a:t>↔ { X3=small }</a:t>
            </a:r>
            <a:endParaRPr lang="en-US" sz="2400" b="1" dirty="0"/>
          </a:p>
          <a:p>
            <a:r>
              <a:rPr lang="en-US" sz="2400" b="1" dirty="0"/>
              <a:t>C3 </a:t>
            </a:r>
            <a:r>
              <a:rPr lang="en-US" sz="2400" b="1" dirty="0">
                <a:latin typeface="Calibri"/>
                <a:cs typeface="Calibri"/>
              </a:rPr>
              <a:t>↔ { X4=large }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427984" y="2564904"/>
            <a:ext cx="432048" cy="9361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Previous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76470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Rule-based classifiers consist of a set of rules.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3318083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Rule-based classifiers are comprehensible and enable decision makers to understand and validate the models.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600" y="4509120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Given similar accuracy performance, a rule-based classifier with a smaller number of rules  is favorable.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62298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79512" y="1484784"/>
            <a:ext cx="3796304" cy="2160240"/>
            <a:chOff x="0" y="1772816"/>
            <a:chExt cx="3796304" cy="216024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772816"/>
              <a:ext cx="3796304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936104" y="2276872"/>
              <a:ext cx="792088" cy="504056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008112" y="3068960"/>
              <a:ext cx="432048" cy="43204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923928" y="1700808"/>
            <a:ext cx="52200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800" b="1" dirty="0">
                <a:solidFill>
                  <a:srgbClr val="FF0000"/>
                </a:solidFill>
              </a:rPr>
              <a:t>C1=True ∧  C2=False → Class 1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35696" y="2060848"/>
            <a:ext cx="180020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Previous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9512" y="1484784"/>
            <a:ext cx="3796304" cy="2160240"/>
            <a:chOff x="0" y="1772816"/>
            <a:chExt cx="3796304" cy="216024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772816"/>
              <a:ext cx="3796304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936104" y="2276872"/>
              <a:ext cx="792088" cy="504056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008112" y="3068960"/>
              <a:ext cx="432048" cy="43204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923928" y="1700808"/>
            <a:ext cx="52200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800" b="1" dirty="0">
                <a:solidFill>
                  <a:srgbClr val="FF0000"/>
                </a:solidFill>
              </a:rPr>
              <a:t>C1=True ∧  C2=False → Class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1600" y="393305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!=small </a:t>
            </a:r>
            <a:r>
              <a:rPr lang="en-US" sz="2400" b="1" dirty="0">
                <a:solidFill>
                  <a:srgbClr val="FF0000"/>
                </a:solidFill>
              </a:rPr>
              <a:t>→ Class 1 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27984" y="2564904"/>
            <a:ext cx="432048" cy="9361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04048" y="2420888"/>
            <a:ext cx="385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C1 </a:t>
            </a:r>
            <a:r>
              <a:rPr lang="en-US" sz="2400" b="1" dirty="0">
                <a:latin typeface="Calibri"/>
                <a:cs typeface="Calibri"/>
              </a:rPr>
              <a:t>↔ { X1=small, X2=large }</a:t>
            </a:r>
            <a:endParaRPr lang="en-US" sz="2400" b="1" dirty="0"/>
          </a:p>
          <a:p>
            <a:r>
              <a:rPr lang="en-US" sz="2400" b="1" dirty="0"/>
              <a:t>C2 </a:t>
            </a:r>
            <a:r>
              <a:rPr lang="en-US" sz="2400" b="1" dirty="0">
                <a:latin typeface="Calibri"/>
                <a:cs typeface="Calibri"/>
              </a:rPr>
              <a:t>↔ { X3=small }</a:t>
            </a:r>
            <a:endParaRPr lang="en-US" sz="2400" b="1" dirty="0"/>
          </a:p>
          <a:p>
            <a:r>
              <a:rPr lang="en-US" sz="2400" b="1" dirty="0"/>
              <a:t>C3 </a:t>
            </a:r>
            <a:r>
              <a:rPr lang="en-US" sz="2400" b="1" dirty="0">
                <a:latin typeface="Calibri"/>
                <a:cs typeface="Calibri"/>
              </a:rPr>
              <a:t>↔ { X4=large }</a:t>
            </a:r>
            <a:endParaRPr lang="en-US" b="1" dirty="0">
              <a:latin typeface="Calibri"/>
              <a:cs typeface="Calibri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35696" y="2060848"/>
            <a:ext cx="180020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Previous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79512" y="1484784"/>
            <a:ext cx="3796304" cy="2160240"/>
            <a:chOff x="0" y="1772816"/>
            <a:chExt cx="3796304" cy="216024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772816"/>
              <a:ext cx="3796304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936104" y="2276872"/>
              <a:ext cx="792088" cy="504056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008112" y="3068960"/>
              <a:ext cx="432048" cy="43204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923928" y="1700808"/>
            <a:ext cx="52200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800" b="1" dirty="0">
                <a:solidFill>
                  <a:srgbClr val="FF0000"/>
                </a:solidFill>
              </a:rPr>
              <a:t>C1=True ∧  C2=False → Class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1600" y="393305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!=small </a:t>
            </a:r>
            <a:r>
              <a:rPr lang="en-US" sz="2400" b="1" dirty="0">
                <a:solidFill>
                  <a:srgbClr val="FF0000"/>
                </a:solidFill>
              </a:rPr>
              <a:t>→ Class 1 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27984" y="2564904"/>
            <a:ext cx="432048" cy="9361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04048" y="2420888"/>
            <a:ext cx="385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C1 </a:t>
            </a:r>
            <a:r>
              <a:rPr lang="en-US" sz="2400" b="1" dirty="0">
                <a:latin typeface="Calibri"/>
                <a:cs typeface="Calibri"/>
              </a:rPr>
              <a:t>↔ { X1=small, X2=large }</a:t>
            </a:r>
            <a:endParaRPr lang="en-US" sz="2400" b="1" dirty="0"/>
          </a:p>
          <a:p>
            <a:r>
              <a:rPr lang="en-US" sz="2400" b="1" dirty="0"/>
              <a:t>C2 </a:t>
            </a:r>
            <a:r>
              <a:rPr lang="en-US" sz="2400" b="1" dirty="0">
                <a:latin typeface="Calibri"/>
                <a:cs typeface="Calibri"/>
              </a:rPr>
              <a:t>↔ { X3=small }</a:t>
            </a:r>
            <a:endParaRPr lang="en-US" sz="2400" b="1" dirty="0"/>
          </a:p>
          <a:p>
            <a:r>
              <a:rPr lang="en-US" sz="2400" b="1" dirty="0"/>
              <a:t>C3 </a:t>
            </a:r>
            <a:r>
              <a:rPr lang="en-US" sz="2400" b="1" dirty="0">
                <a:latin typeface="Calibri"/>
                <a:cs typeface="Calibri"/>
              </a:rPr>
              <a:t>↔ { X4=large }</a:t>
            </a:r>
            <a:endParaRPr lang="en-US" b="1" dirty="0">
              <a:latin typeface="Calibri"/>
              <a:cs typeface="Calibri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35696" y="2060848"/>
            <a:ext cx="180020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3923928" y="4509120"/>
            <a:ext cx="432048" cy="432048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3608" y="5013177"/>
            <a:ext cx="7416824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= large </a:t>
            </a:r>
            <a:r>
              <a:rPr lang="en-US" sz="2400" b="1" dirty="0">
                <a:solidFill>
                  <a:srgbClr val="FF0000"/>
                </a:solidFill>
              </a:rPr>
              <a:t>→ Class 1  </a:t>
            </a:r>
            <a:r>
              <a:rPr lang="en-US" sz="2400" b="1" u="sng" dirty="0">
                <a:solidFill>
                  <a:srgbClr val="0000FF"/>
                </a:solidFill>
              </a:rPr>
              <a:t>or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= median</a:t>
            </a:r>
            <a:r>
              <a:rPr lang="en-US" sz="2400" b="1" dirty="0">
                <a:solidFill>
                  <a:srgbClr val="FF0000"/>
                </a:solidFill>
              </a:rPr>
              <a:t>→ Class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7524328" y="4437112"/>
            <a:ext cx="1296144" cy="792088"/>
          </a:xfrm>
          <a:prstGeom prst="borderCallout1">
            <a:avLst>
              <a:gd name="adj1" fmla="val 48629"/>
              <a:gd name="adj2" fmla="val -8333"/>
              <a:gd name="adj3" fmla="val 75151"/>
              <a:gd name="adj4" fmla="val -233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00FF"/>
                </a:solidFill>
              </a:rPr>
              <a:t>Increased to 2 rules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Previous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79512" y="1484784"/>
            <a:ext cx="3796304" cy="2160240"/>
            <a:chOff x="0" y="1772816"/>
            <a:chExt cx="3796304" cy="216024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772816"/>
              <a:ext cx="3796304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936104" y="2276872"/>
              <a:ext cx="792088" cy="504056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008112" y="3068960"/>
              <a:ext cx="432048" cy="43204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923928" y="1700808"/>
            <a:ext cx="52200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800" b="1" dirty="0">
                <a:solidFill>
                  <a:srgbClr val="FF0000"/>
                </a:solidFill>
              </a:rPr>
              <a:t>C1=True ∧  C2=False → Class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1600" y="393305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!=small </a:t>
            </a:r>
            <a:r>
              <a:rPr lang="en-US" sz="2400" b="1" dirty="0">
                <a:solidFill>
                  <a:srgbClr val="FF0000"/>
                </a:solidFill>
              </a:rPr>
              <a:t>→ Class 1 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27984" y="2564904"/>
            <a:ext cx="432048" cy="9361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35696" y="2060848"/>
            <a:ext cx="180020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3923928" y="4509120"/>
            <a:ext cx="432048" cy="432048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3608" y="5013177"/>
            <a:ext cx="7416824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= large </a:t>
            </a:r>
            <a:r>
              <a:rPr lang="en-US" sz="2400" b="1" dirty="0">
                <a:solidFill>
                  <a:srgbClr val="FF0000"/>
                </a:solidFill>
              </a:rPr>
              <a:t>→ Class 1  </a:t>
            </a:r>
            <a:r>
              <a:rPr lang="en-US" sz="2400" b="1" u="sng" dirty="0">
                <a:solidFill>
                  <a:srgbClr val="0000FF"/>
                </a:solidFill>
              </a:rPr>
              <a:t>or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b="1" dirty="0">
                <a:solidFill>
                  <a:srgbClr val="FF0000"/>
                </a:solidFill>
              </a:rPr>
              <a:t>X1=small ∧  X2=large ∧  </a:t>
            </a:r>
            <a:r>
              <a:rPr lang="en-US" sz="2400" b="1" u="sng" dirty="0">
                <a:solidFill>
                  <a:srgbClr val="FF0000"/>
                </a:solidFill>
              </a:rPr>
              <a:t>X3 = median</a:t>
            </a:r>
            <a:r>
              <a:rPr lang="en-US" sz="2400" b="1" dirty="0">
                <a:solidFill>
                  <a:srgbClr val="FF0000"/>
                </a:solidFill>
              </a:rPr>
              <a:t>→ Class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8144" y="2708920"/>
            <a:ext cx="259228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“FALSE” produces the trouble!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60232" y="2204864"/>
            <a:ext cx="144016" cy="576064"/>
          </a:xfrm>
          <a:prstGeom prst="straightConnector1">
            <a:avLst/>
          </a:prstGeom>
          <a:ln w="412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Previous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7524328" y="4437112"/>
            <a:ext cx="1296144" cy="792088"/>
          </a:xfrm>
          <a:prstGeom prst="borderCallout1">
            <a:avLst>
              <a:gd name="adj1" fmla="val 48629"/>
              <a:gd name="adj2" fmla="val -8333"/>
              <a:gd name="adj3" fmla="val 75151"/>
              <a:gd name="adj4" fmla="val -233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00FF"/>
                </a:solidFill>
              </a:rPr>
              <a:t>Increased to 2 rules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569445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 bwMode="auto">
          <a:xfrm>
            <a:off x="5364088" y="1412776"/>
            <a:ext cx="3779912" cy="36379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1:</a:t>
            </a:r>
          </a:p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Arrange the “True” as the left child node. </a:t>
            </a:r>
          </a:p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Step 2: Visit the tree bottom-up and left-right: </a:t>
            </a:r>
          </a:p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A rule is extracted from the root node to each leaf, and </a:t>
            </a:r>
            <a:r>
              <a:rPr lang="en-US" sz="2400" u="sng" dirty="0">
                <a:solidFill>
                  <a:srgbClr val="0000FF"/>
                </a:solidFill>
              </a:rPr>
              <a:t>the conditions with FALSE value can be omitted in the rule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Our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292080" y="5517232"/>
            <a:ext cx="2088232" cy="504056"/>
          </a:xfrm>
          <a:prstGeom prst="borderCallout1">
            <a:avLst>
              <a:gd name="adj1" fmla="val -25694"/>
              <a:gd name="adj2" fmla="val 26608"/>
              <a:gd name="adj3" fmla="val -91158"/>
              <a:gd name="adj4" fmla="val 306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Proved in paper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  <p:sp>
        <p:nvSpPr>
          <p:cNvPr id="15" name="Oval 14"/>
          <p:cNvSpPr/>
          <p:nvPr/>
        </p:nvSpPr>
        <p:spPr>
          <a:xfrm>
            <a:off x="971600" y="2060848"/>
            <a:ext cx="864096" cy="432048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512" y="3212976"/>
            <a:ext cx="936104" cy="504056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71800" y="3140968"/>
            <a:ext cx="864096" cy="576064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48086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9"/>
          <p:cNvSpPr>
            <a:spLocks noChangeShapeType="1"/>
          </p:cNvSpPr>
          <p:nvPr/>
        </p:nvSpPr>
        <p:spPr bwMode="auto">
          <a:xfrm flipH="1">
            <a:off x="1619672" y="2780928"/>
            <a:ext cx="3744416" cy="131784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5364088" y="2492896"/>
            <a:ext cx="35283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C1=TRUE ∧ C2=TRUE → Class 0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Our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48086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9"/>
          <p:cNvSpPr>
            <a:spLocks noChangeShapeType="1"/>
          </p:cNvSpPr>
          <p:nvPr/>
        </p:nvSpPr>
        <p:spPr bwMode="auto">
          <a:xfrm flipH="1">
            <a:off x="2699792" y="3212976"/>
            <a:ext cx="3096344" cy="79208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5292080" y="2492896"/>
            <a:ext cx="3600400" cy="15881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C1=TRUE ∧ C2=TRUE → Class 0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b="1" dirty="0">
                <a:solidFill>
                  <a:srgbClr val="FF0000"/>
                </a:solidFill>
              </a:rPr>
              <a:t>C1=TRUE → Class 1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Our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48086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9"/>
          <p:cNvSpPr>
            <a:spLocks noChangeShapeType="1"/>
          </p:cNvSpPr>
          <p:nvPr/>
        </p:nvSpPr>
        <p:spPr bwMode="auto">
          <a:xfrm flipH="1">
            <a:off x="3779912" y="3429000"/>
            <a:ext cx="2952328" cy="576064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Our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92080" y="2492896"/>
            <a:ext cx="3600400" cy="1034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C1=TRUE ∧ C2=TRUE → Class 0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b="1" dirty="0">
                <a:solidFill>
                  <a:srgbClr val="FF0000"/>
                </a:solidFill>
              </a:rPr>
              <a:t>C1=TRUE → Class 1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b="1" dirty="0">
                <a:solidFill>
                  <a:srgbClr val="FF0000"/>
                </a:solidFill>
              </a:rPr>
              <a:t>C3=TRUE → Class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48086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9"/>
          <p:cNvSpPr>
            <a:spLocks noChangeShapeType="1"/>
          </p:cNvSpPr>
          <p:nvPr/>
        </p:nvSpPr>
        <p:spPr bwMode="auto">
          <a:xfrm flipH="1">
            <a:off x="4932040" y="3717032"/>
            <a:ext cx="2376264" cy="288032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Our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292080" y="2492896"/>
            <a:ext cx="3600400" cy="1809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C1=TRUE ∧ C2=TRUE → Class 0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b="1" dirty="0">
                <a:solidFill>
                  <a:srgbClr val="FF0000"/>
                </a:solidFill>
              </a:rPr>
              <a:t>C1=TRUE → Class 1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b="1" dirty="0">
                <a:solidFill>
                  <a:srgbClr val="FF0000"/>
                </a:solidFill>
              </a:rPr>
              <a:t>C3=TRUE → Class 1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b="1" dirty="0">
                <a:solidFill>
                  <a:srgbClr val="FF0000"/>
                </a:solidFill>
              </a:rPr>
              <a:t>Else → Class 0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-108520" y="2132856"/>
            <a:ext cx="3816424" cy="2616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C1=TRUE ∧ C2=TRUE → Class 0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FF0000"/>
                </a:solidFill>
              </a:rPr>
              <a:t>C1=TRUE → Class 1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FF0000"/>
                </a:solidFill>
              </a:rPr>
              <a:t>C3=TRUE → Class 1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FF0000"/>
                </a:solidFill>
              </a:rPr>
              <a:t>Else → Class 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9752" y="4149080"/>
            <a:ext cx="482453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“FALSE” is avoided!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# rules maintains the same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39952" y="2136919"/>
            <a:ext cx="4896544" cy="15081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X1=small ∧ X2=large ∧ X3=small → Class 0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FF0000"/>
                </a:solidFill>
              </a:rPr>
              <a:t>X1=small ∧ X2=large → Class 1 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FF0000"/>
                </a:solidFill>
              </a:rPr>
              <a:t>X4=large → Class 1</a:t>
            </a:r>
          </a:p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>
                <a:solidFill>
                  <a:srgbClr val="FF0000"/>
                </a:solidFill>
              </a:rPr>
              <a:t>Else → Class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98072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Our method: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3923928" y="2492896"/>
            <a:ext cx="432048" cy="57606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Transform A Condition-based Tree to Rules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32" y="1628800"/>
            <a:ext cx="7772400" cy="99898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Condition-based  Tree, in general, has </a:t>
            </a:r>
            <a:b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fewer rules than existing rule-based classifiers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15616" y="3140968"/>
            <a:ext cx="7200800" cy="2591479"/>
          </a:xfrm>
          <a:prstGeom prst="rect">
            <a:avLst/>
          </a:prstGeom>
          <a:solidFill>
            <a:schemeClr val="bg1"/>
          </a:solidFill>
          <a:ln w="15875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800" dirty="0"/>
              <a:t>Over 19 data sets, median of # rules:</a:t>
            </a: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</a:rPr>
              <a:t>7 Rules </a:t>
            </a:r>
            <a:r>
              <a:rPr lang="en-US" altLang="zh-CN" sz="2800" dirty="0"/>
              <a:t>for </a:t>
            </a:r>
            <a:r>
              <a:rPr lang="en-US" altLang="zh-CN" sz="2800" u="sng" dirty="0"/>
              <a:t>Condition-based Tree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</a:rPr>
              <a:t>13 Rules</a:t>
            </a:r>
            <a:r>
              <a:rPr lang="en-US" altLang="zh-CN" sz="2800" dirty="0"/>
              <a:t> for Decision Tree</a:t>
            </a: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</a:rPr>
              <a:t>21Rules </a:t>
            </a:r>
            <a:r>
              <a:rPr lang="en-US" altLang="zh-CN" sz="2800" dirty="0"/>
              <a:t>for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Associative Classifier #1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</a:rPr>
              <a:t>49 Rules </a:t>
            </a:r>
            <a:r>
              <a:rPr lang="en-US" altLang="zh-CN" sz="2800" dirty="0"/>
              <a:t>for Associative Classifier #2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696" y="260648"/>
            <a:ext cx="5688632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We proposed a new rule-based classifier: </a:t>
            </a:r>
            <a:r>
              <a:rPr lang="en-US" sz="2400" b="1" u="sng" dirty="0"/>
              <a:t>Condition-based Tree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en-US" sz="2800" dirty="0"/>
              <a:t>Construct a condition-based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733550"/>
            <a:ext cx="70961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24340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 a condition-based Tree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196752"/>
            <a:ext cx="8229600" cy="3451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1: Data Transform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set of training cases: D: {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,y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={1,…,n}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set of classification rules: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-&gt;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y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new data matrix D’=[I,Y],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entry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indicator variable whether a condition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satisfied for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581128"/>
            <a:ext cx="5040560" cy="129312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2743200" y="2743200"/>
            <a:ext cx="3048000" cy="990600"/>
          </a:xfrm>
          <a:prstGeom prst="curvedConnector3">
            <a:avLst>
              <a:gd name="adj1" fmla="val 73544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81600" y="3124200"/>
            <a:ext cx="68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???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 flipV="1">
            <a:off x="4876800" y="3810000"/>
            <a:ext cx="914400" cy="2286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019799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  <p:sp>
        <p:nvSpPr>
          <p:cNvPr id="52" name="矩形 51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53" name="矩形 52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56" name="矩形 55"/>
          <p:cNvSpPr/>
          <p:nvPr/>
        </p:nvSpPr>
        <p:spPr>
          <a:xfrm>
            <a:off x="533400" y="2133600"/>
            <a:ext cx="1524000" cy="35052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3048000" y="3200400"/>
            <a:ext cx="1752600" cy="18288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1981202" y="2667000"/>
            <a:ext cx="3809998" cy="10668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00400" y="23622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instance 1 satisfies c1  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 flipV="1">
            <a:off x="4038600" y="3810000"/>
            <a:ext cx="1752600" cy="1524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9"/>
          <p:cNvCxnSpPr/>
          <p:nvPr/>
        </p:nvCxnSpPr>
        <p:spPr>
          <a:xfrm>
            <a:off x="533400" y="2667000"/>
            <a:ext cx="152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9"/>
          <p:cNvCxnSpPr/>
          <p:nvPr/>
        </p:nvCxnSpPr>
        <p:spPr>
          <a:xfrm>
            <a:off x="3048000" y="3962400"/>
            <a:ext cx="990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019799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53" name="矩形 52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21" name="矩形 20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1981202" y="2667000"/>
            <a:ext cx="3962398" cy="13716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00400" y="23622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instance 2 satisfies c1  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 flipV="1">
            <a:off x="4038600" y="4191000"/>
            <a:ext cx="1981200" cy="1524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9"/>
          <p:cNvCxnSpPr/>
          <p:nvPr/>
        </p:nvCxnSpPr>
        <p:spPr>
          <a:xfrm>
            <a:off x="533400" y="2667000"/>
            <a:ext cx="152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9"/>
          <p:cNvCxnSpPr/>
          <p:nvPr/>
        </p:nvCxnSpPr>
        <p:spPr>
          <a:xfrm>
            <a:off x="3048000" y="4343400"/>
            <a:ext cx="990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019799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24" name="矩形 23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1981202" y="2667000"/>
            <a:ext cx="3962398" cy="18288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00400" y="23622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instance 3 satisfies c1  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 flipV="1">
            <a:off x="4038600" y="4572000"/>
            <a:ext cx="1905000" cy="762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9"/>
          <p:cNvCxnSpPr/>
          <p:nvPr/>
        </p:nvCxnSpPr>
        <p:spPr>
          <a:xfrm>
            <a:off x="533400" y="2667000"/>
            <a:ext cx="152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9"/>
          <p:cNvCxnSpPr/>
          <p:nvPr/>
        </p:nvCxnSpPr>
        <p:spPr>
          <a:xfrm>
            <a:off x="3048000" y="4648200"/>
            <a:ext cx="990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019799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24" name="矩形 23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1981202" y="2667000"/>
            <a:ext cx="3962398" cy="21336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00400" y="23622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instance 4 satisfies c1  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 flipV="1">
            <a:off x="4038600" y="4953000"/>
            <a:ext cx="1905000" cy="762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9"/>
          <p:cNvCxnSpPr/>
          <p:nvPr/>
        </p:nvCxnSpPr>
        <p:spPr>
          <a:xfrm>
            <a:off x="533400" y="2667000"/>
            <a:ext cx="152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9"/>
          <p:cNvCxnSpPr/>
          <p:nvPr/>
        </p:nvCxnSpPr>
        <p:spPr>
          <a:xfrm>
            <a:off x="3048000" y="5029200"/>
            <a:ext cx="990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019799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24" name="矩形 23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2057400" y="2971800"/>
            <a:ext cx="4419600" cy="7620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00400" y="23622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If instance 1 satisfies c2  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 flipV="1">
            <a:off x="4114800" y="3810000"/>
            <a:ext cx="2362200" cy="1524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9"/>
          <p:cNvCxnSpPr/>
          <p:nvPr/>
        </p:nvCxnSpPr>
        <p:spPr>
          <a:xfrm>
            <a:off x="533400" y="2971800"/>
            <a:ext cx="152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9"/>
          <p:cNvCxnSpPr/>
          <p:nvPr/>
        </p:nvCxnSpPr>
        <p:spPr>
          <a:xfrm>
            <a:off x="3048000" y="3962400"/>
            <a:ext cx="990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019799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21" name="矩形 20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22" name="矩形 21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9" name="曲线连接符 12"/>
          <p:cNvCxnSpPr/>
          <p:nvPr/>
        </p:nvCxnSpPr>
        <p:spPr>
          <a:xfrm>
            <a:off x="2133600" y="2057400"/>
            <a:ext cx="3733800" cy="1524000"/>
          </a:xfrm>
          <a:prstGeom prst="curvedConnector3">
            <a:avLst>
              <a:gd name="adj1" fmla="val 8906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曲线连接符 26"/>
          <p:cNvCxnSpPr/>
          <p:nvPr/>
        </p:nvCxnSpPr>
        <p:spPr>
          <a:xfrm>
            <a:off x="3886200" y="3200400"/>
            <a:ext cx="1905000" cy="609600"/>
          </a:xfrm>
          <a:prstGeom prst="curvedConnector3">
            <a:avLst>
              <a:gd name="adj1" fmla="val 72481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19800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533400" y="2133600"/>
            <a:ext cx="1524000" cy="35052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3048000" y="3200400"/>
            <a:ext cx="990600" cy="18288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6019800" y="3200400"/>
            <a:ext cx="1600200" cy="18288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20" name="矩形 19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" y="2133600"/>
          <a:ext cx="2032000" cy="3467100"/>
        </p:xfrm>
        <a:graphic>
          <a:graphicData uri="http://schemas.openxmlformats.org/drawingml/2006/table">
            <a:tbl>
              <a:tblPr/>
              <a:tblGrid>
                <a:gridCol w="40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{V1=1,V2=1}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{V1=0}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{V1=0,V2=1}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{V1=1,V2=0}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Y=1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48000" y="3200400"/>
          <a:ext cx="1752599" cy="1828800"/>
        </p:xfrm>
        <a:graphic>
          <a:graphicData uri="http://schemas.openxmlformats.org/drawingml/2006/table">
            <a:tbl>
              <a:tblPr/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19800" y="3200400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038600" y="3200400"/>
            <a:ext cx="762000" cy="18288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7620000" y="3200400"/>
            <a:ext cx="685800" cy="18288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曲线连接符 17"/>
          <p:cNvCxnSpPr/>
          <p:nvPr/>
        </p:nvCxnSpPr>
        <p:spPr>
          <a:xfrm flipV="1">
            <a:off x="4876800" y="4038600"/>
            <a:ext cx="2590800" cy="228600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048000" y="52578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32" name="矩形 31"/>
          <p:cNvSpPr/>
          <p:nvPr/>
        </p:nvSpPr>
        <p:spPr>
          <a:xfrm>
            <a:off x="533400" y="57150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Classification rules</a:t>
            </a:r>
          </a:p>
        </p:txBody>
      </p:sp>
      <p:sp>
        <p:nvSpPr>
          <p:cNvPr id="19" name="矩形 18"/>
          <p:cNvSpPr/>
          <p:nvPr/>
        </p:nvSpPr>
        <p:spPr>
          <a:xfrm>
            <a:off x="6172200" y="52578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Transformed data</a:t>
            </a:r>
          </a:p>
        </p:txBody>
      </p:sp>
      <p:sp>
        <p:nvSpPr>
          <p:cNvPr id="20" name="Line Callout 1 6"/>
          <p:cNvSpPr/>
          <p:nvPr/>
        </p:nvSpPr>
        <p:spPr>
          <a:xfrm>
            <a:off x="4572000" y="1981200"/>
            <a:ext cx="4419600" cy="762000"/>
          </a:xfrm>
          <a:prstGeom prst="borderCallout1">
            <a:avLst>
              <a:gd name="adj1" fmla="val 114126"/>
              <a:gd name="adj2" fmla="val 51085"/>
              <a:gd name="adj3" fmla="val 149237"/>
              <a:gd name="adj4" fmla="val 53568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# rows = # rows of the original data</a:t>
            </a:r>
          </a:p>
          <a:p>
            <a:pPr algn="ctr"/>
            <a:r>
              <a:rPr lang="en-US" dirty="0"/>
              <a:t># columns =  # rule conditions + 1 (the class)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392488"/>
          </a:xfrm>
        </p:spPr>
        <p:txBody>
          <a:bodyPr>
            <a:normAutofit/>
          </a:bodyPr>
          <a:lstStyle/>
          <a:p>
            <a:pPr marL="514350" indent="-45720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Condition-Based Classifier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The Key Contribution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Previous work and challenges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Condition-based Tree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Experiment results</a:t>
            </a:r>
          </a:p>
          <a:p>
            <a:pPr marL="514350" indent="-457200">
              <a:buNone/>
            </a:pP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en-US" dirty="0"/>
              <a:t>Construct a Condition-based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Tx/>
              <a:buNone/>
              <a:defRPr/>
            </a:pPr>
            <a:r>
              <a:rPr lang="en-US" altLang="zh-CN" sz="3000" dirty="0">
                <a:solidFill>
                  <a:srgbClr val="FF0000"/>
                </a:solidFill>
              </a:rPr>
              <a:t>Step 2: Dimension Reduction</a:t>
            </a:r>
          </a:p>
          <a:p>
            <a:pPr marL="0" indent="-514350">
              <a:buClr>
                <a:srgbClr val="0000FF"/>
              </a:buClr>
              <a:buNone/>
            </a:pPr>
            <a:r>
              <a:rPr lang="en-US" b="1" dirty="0"/>
              <a:t>Apply </a:t>
            </a:r>
            <a:r>
              <a:rPr lang="en-US" b="1" u="sng" dirty="0"/>
              <a:t>feature selection</a:t>
            </a:r>
            <a:r>
              <a:rPr lang="en-US" b="1" dirty="0"/>
              <a:t> to the new data to reduce the number of attributes</a:t>
            </a:r>
          </a:p>
          <a:p>
            <a:pPr marL="0" indent="-51435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0" indent="-514350">
              <a:buClr>
                <a:srgbClr val="0000FF"/>
              </a:buClr>
              <a:buNone/>
            </a:pPr>
            <a:endParaRPr lang="en-US" b="1" dirty="0"/>
          </a:p>
          <a:p>
            <a:pPr marL="0" indent="-514350">
              <a:buClr>
                <a:srgbClr val="0000FF"/>
              </a:buClr>
              <a:buFont typeface="+mj-lt"/>
              <a:buAutoNum type="arabicPeriod"/>
            </a:pPr>
            <a:endParaRPr lang="en-US" b="1" dirty="0"/>
          </a:p>
          <a:p>
            <a:pPr marL="0" indent="-514350">
              <a:buClr>
                <a:srgbClr val="0000FF"/>
              </a:buClr>
              <a:buNone/>
            </a:pP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86001" y="4260346"/>
            <a:ext cx="2981943" cy="1256886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588224" y="4221088"/>
            <a:ext cx="1040401" cy="1256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5040052" y="4329100"/>
            <a:ext cx="432048" cy="122413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1600" y="3194973"/>
            <a:ext cx="60535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Feature selection: </a:t>
            </a:r>
          </a:p>
          <a:p>
            <a:r>
              <a:rPr lang="en-US" sz="2800" dirty="0"/>
              <a:t>Eliminate irrelevant and redundant attributes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672" y="5589240"/>
            <a:ext cx="1627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Original data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283968" y="4365104"/>
            <a:ext cx="2033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Feature selection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0192" y="5589240"/>
            <a:ext cx="1677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Reduced data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71600" y="3068960"/>
            <a:ext cx="756084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a Condition-based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Tx/>
              <a:buNone/>
              <a:defRPr/>
            </a:pPr>
            <a:endParaRPr lang="en-US" altLang="zh-CN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Tx/>
              <a:buNone/>
              <a:defRPr/>
            </a:pPr>
            <a:r>
              <a:rPr lang="en-US" altLang="zh-CN" sz="3000" dirty="0">
                <a:solidFill>
                  <a:srgbClr val="FF0000"/>
                </a:solidFill>
              </a:rPr>
              <a:t>Step 3: Construct condition-based tree</a:t>
            </a:r>
          </a:p>
          <a:p>
            <a:pPr marL="0" indent="-514350">
              <a:buClr>
                <a:srgbClr val="0000FF"/>
              </a:buClr>
              <a:buNone/>
            </a:pPr>
            <a:r>
              <a:rPr lang="en-US" b="1" dirty="0"/>
              <a:t>Apply a regular decision tree to the new data</a:t>
            </a:r>
          </a:p>
          <a:p>
            <a:pPr marL="0" indent="-514350">
              <a:buClr>
                <a:srgbClr val="0000FF"/>
              </a:buClr>
              <a:buFont typeface="+mj-lt"/>
              <a:buAutoNum type="arabicPeriod"/>
            </a:pPr>
            <a:endParaRPr lang="en-US" b="1" dirty="0"/>
          </a:p>
          <a:p>
            <a:pPr marL="0" indent="-514350">
              <a:buClr>
                <a:srgbClr val="0000FF"/>
              </a:buClr>
              <a:buNone/>
            </a:pPr>
            <a:endParaRPr lang="en-US" dirty="0"/>
          </a:p>
        </p:txBody>
      </p:sp>
      <p:graphicFrame>
        <p:nvGraphicFramePr>
          <p:cNvPr id="7" name="表格 13"/>
          <p:cNvGraphicFramePr>
            <a:graphicFrameLocks noGrp="1"/>
          </p:cNvGraphicFramePr>
          <p:nvPr/>
        </p:nvGraphicFramePr>
        <p:xfrm>
          <a:off x="899592" y="3501008"/>
          <a:ext cx="2286001" cy="1828800"/>
        </p:xfrm>
        <a:graphic>
          <a:graphicData uri="http://schemas.openxmlformats.org/drawingml/2006/table">
            <a:tbl>
              <a:tblPr/>
              <a:tblGrid>
                <a:gridCol w="39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212976"/>
            <a:ext cx="404939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 rot="16200000">
            <a:off x="4216959" y="3928057"/>
            <a:ext cx="277218" cy="86328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35896" y="3861048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Decision tree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08104" y="5589240"/>
            <a:ext cx="2963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Condition-based tree</a:t>
            </a:r>
            <a:endParaRPr lang="en-US" sz="24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95736" y="5210036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CBT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57192"/>
            <a:ext cx="124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CBT-FS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418654"/>
            <a:ext cx="7772400" cy="778098"/>
          </a:xfrm>
        </p:spPr>
        <p:txBody>
          <a:bodyPr>
            <a:noAutofit/>
          </a:bodyPr>
          <a:lstStyle/>
          <a:p>
            <a:r>
              <a:rPr lang="en-US" sz="2400" dirty="0"/>
              <a:t>Summary of Constructing</a:t>
            </a:r>
            <a:br>
              <a:rPr lang="en-US" sz="2400" dirty="0"/>
            </a:br>
            <a:r>
              <a:rPr lang="en-US" sz="2400" dirty="0"/>
              <a:t> A Condition-based Tree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20724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392488"/>
          </a:xfrm>
        </p:spPr>
        <p:txBody>
          <a:bodyPr>
            <a:normAutofit/>
          </a:bodyPr>
          <a:lstStyle/>
          <a:p>
            <a:pPr marL="514350" indent="-457200">
              <a:buFont typeface="Wingdings" pitchFamily="2" charset="2"/>
              <a:buChar char="q"/>
            </a:pPr>
            <a:r>
              <a:rPr lang="en-US" dirty="0"/>
              <a:t>My research and product development experiences</a:t>
            </a:r>
          </a:p>
          <a:p>
            <a:pPr marL="514350" indent="-45720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Topic of  Today: Condition-Based Tree Classifier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The Key Contribution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Previous work and challenges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/>
              <a:t>Condition-based Tree</a:t>
            </a:r>
          </a:p>
          <a:p>
            <a:pPr marL="788670" lvl="1" indent="-457200">
              <a:buFont typeface="Courier New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Experiment results</a:t>
            </a:r>
          </a:p>
          <a:p>
            <a:pPr marL="514350" indent="-457200">
              <a:buFont typeface="Wingdings" pitchFamily="2" charset="2"/>
              <a:buChar char="q"/>
            </a:pPr>
            <a:r>
              <a:rPr lang="en-US" dirty="0"/>
              <a:t>Future Work</a:t>
            </a:r>
          </a:p>
          <a:p>
            <a:pPr marL="514350" indent="-457200">
              <a:buNone/>
            </a:pP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sz="3200" dirty="0"/>
              <a:t>Data 1: Tic-tac-toe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628800"/>
            <a:ext cx="4320480" cy="25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230392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s://encrypted-tbn0.gstatic.com/images?q=tbn:ANd9GcQypRCa-HmF_X7KO-KfH02v6zf70xbmMtEaVpA8fkHB_g0cza3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1971813" cy="2016224"/>
          </a:xfrm>
          <a:prstGeom prst="rect">
            <a:avLst/>
          </a:prstGeom>
          <a:noFill/>
        </p:spPr>
      </p:pic>
      <p:sp>
        <p:nvSpPr>
          <p:cNvPr id="9" name="Line 29"/>
          <p:cNvSpPr>
            <a:spLocks noChangeShapeType="1"/>
          </p:cNvSpPr>
          <p:nvPr/>
        </p:nvSpPr>
        <p:spPr bwMode="auto">
          <a:xfrm flipH="1">
            <a:off x="2771800" y="2996952"/>
            <a:ext cx="1440160" cy="129614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4903" y="1167135"/>
            <a:ext cx="295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Condition-based tree</a:t>
            </a:r>
            <a:endParaRPr lang="en-US" sz="2400" dirty="0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 flipH="1" flipV="1">
            <a:off x="2843808" y="4437112"/>
            <a:ext cx="1440160" cy="7920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16016" y="5085184"/>
            <a:ext cx="362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Decision tree has 100 rules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sz="3200" dirty="0"/>
              <a:t>Data 2: Labor contract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560" y="1124744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data set includes all collective agreements reached in the business and personal services sector for local unions in Canada. 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There are 16 attributes including the information about wage increases, employer’s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contributions to the pension plan, etc. 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The class is either </a:t>
            </a:r>
            <a:r>
              <a:rPr lang="en-US" sz="2000" i="1" dirty="0">
                <a:solidFill>
                  <a:srgbClr val="FF0000"/>
                </a:solidFill>
              </a:rPr>
              <a:t>good</a:t>
            </a:r>
            <a:r>
              <a:rPr lang="en-US" sz="2000" dirty="0">
                <a:solidFill>
                  <a:srgbClr val="0000FF"/>
                </a:solidFill>
              </a:rPr>
              <a:t> or </a:t>
            </a:r>
            <a:r>
              <a:rPr lang="en-US" sz="2000" i="1" dirty="0">
                <a:solidFill>
                  <a:srgbClr val="FF0000"/>
                </a:solidFill>
              </a:rPr>
              <a:t>bad</a:t>
            </a:r>
            <a:r>
              <a:rPr lang="en-US" sz="2000" dirty="0">
                <a:solidFill>
                  <a:srgbClr val="0000FF"/>
                </a:solidFill>
              </a:rPr>
              <a:t>, which standards for an acceptable or unacceptable contract, respectively.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sz="3200" dirty="0"/>
              <a:t>Data 2: Labor contract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47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852033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11560" y="1124744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data set includes all collective agreements reached in the business and personal services sector for local unions in Canada. 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There are 16 attributes including the information about wage increases, employer’s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contributions to the pension plan, etc. 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The class is either </a:t>
            </a:r>
            <a:r>
              <a:rPr lang="en-US" sz="2000" i="1" dirty="0">
                <a:solidFill>
                  <a:srgbClr val="FF0000"/>
                </a:solidFill>
              </a:rPr>
              <a:t>good</a:t>
            </a:r>
            <a:r>
              <a:rPr lang="en-US" sz="2000" dirty="0">
                <a:solidFill>
                  <a:srgbClr val="0000FF"/>
                </a:solidFill>
              </a:rPr>
              <a:t> or </a:t>
            </a:r>
            <a:r>
              <a:rPr lang="en-US" sz="2000" i="1" dirty="0">
                <a:solidFill>
                  <a:srgbClr val="FF0000"/>
                </a:solidFill>
              </a:rPr>
              <a:t>bad</a:t>
            </a:r>
            <a:r>
              <a:rPr lang="en-US" sz="2000" dirty="0">
                <a:solidFill>
                  <a:srgbClr val="0000FF"/>
                </a:solidFill>
              </a:rPr>
              <a:t>, which standards for an acceptable or unacceptable contract, respectively.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3848" y="5877272"/>
            <a:ext cx="295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Condition-based tree</a:t>
            </a:r>
            <a:endParaRPr 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40668"/>
            <a:ext cx="4392488" cy="512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969968" cy="7780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More data sets and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628800"/>
            <a:ext cx="374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 Condition-based  Tree with feature selection: </a:t>
            </a:r>
            <a:r>
              <a:rPr lang="en-US" sz="2000" b="1" dirty="0">
                <a:solidFill>
                  <a:srgbClr val="FF0000"/>
                </a:solidFill>
              </a:rPr>
              <a:t>CBT-FS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Condition-based  Tree without feature selection: </a:t>
            </a:r>
            <a:r>
              <a:rPr lang="en-US" sz="2000" b="1" dirty="0">
                <a:solidFill>
                  <a:srgbClr val="FF0000"/>
                </a:solidFill>
              </a:rPr>
              <a:t>CBT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Decision Tree: </a:t>
            </a:r>
            <a:r>
              <a:rPr lang="en-US" sz="2000" b="1" dirty="0">
                <a:solidFill>
                  <a:srgbClr val="FF0000"/>
                </a:solidFill>
              </a:rPr>
              <a:t>C4.5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Associative classifier 1: </a:t>
            </a:r>
            <a:r>
              <a:rPr lang="en-US" sz="2000" b="1" dirty="0">
                <a:solidFill>
                  <a:srgbClr val="FF0000"/>
                </a:solidFill>
              </a:rPr>
              <a:t>CBA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 Associative classifier 2: </a:t>
            </a:r>
            <a:r>
              <a:rPr lang="en-US" sz="2000" b="1" dirty="0">
                <a:solidFill>
                  <a:srgbClr val="FF0000"/>
                </a:solidFill>
              </a:rPr>
              <a:t>GARC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itle 11"/>
          <p:cNvSpPr>
            <a:spLocks noGrp="1"/>
          </p:cNvSpPr>
          <p:nvPr>
            <p:ph type="title"/>
          </p:nvPr>
        </p:nvSpPr>
        <p:spPr>
          <a:xfrm>
            <a:off x="400000" y="0"/>
            <a:ext cx="7772400" cy="6206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Results: #rules from each classifier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424544" y="620688"/>
          <a:ext cx="8719456" cy="555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827584" y="4365104"/>
            <a:ext cx="3744416" cy="1296144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145906">
            <a:off x="1594542" y="4942972"/>
            <a:ext cx="107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Data Sets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96136" y="5589240"/>
            <a:ext cx="1872208" cy="576064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20621510">
            <a:off x="6339778" y="5948357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Methods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5536" y="836712"/>
            <a:ext cx="72008" cy="2952328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039593">
            <a:off x="-203285" y="2312668"/>
            <a:ext cx="87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# rules</a:t>
            </a:r>
            <a:endParaRPr lang="en-US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28674"/>
            <a:ext cx="4738663" cy="507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560" y="5013176"/>
            <a:ext cx="4392488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00000" y="0"/>
            <a:ext cx="7772400" cy="6206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Results: #rules from each classifier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91064" y="3501008"/>
            <a:ext cx="3852936" cy="1584176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terms of average number of rules: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0000"/>
                </a:solidFill>
              </a:rPr>
              <a:t>CBT-FS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dirty="0">
                <a:solidFill>
                  <a:srgbClr val="FF0000"/>
                </a:solidFill>
              </a:rPr>
              <a:t>CBT</a:t>
            </a:r>
            <a:r>
              <a:rPr lang="en-US" sz="2000" dirty="0">
                <a:solidFill>
                  <a:srgbClr val="0000FF"/>
                </a:solidFill>
              </a:rPr>
              <a:t> are </a:t>
            </a:r>
            <a:r>
              <a:rPr lang="en-US" sz="2000" u="sng" dirty="0">
                <a:solidFill>
                  <a:srgbClr val="0000FF"/>
                </a:solidFill>
              </a:rPr>
              <a:t>better</a:t>
            </a:r>
            <a:r>
              <a:rPr lang="en-US" sz="2000" dirty="0">
                <a:solidFill>
                  <a:srgbClr val="0000FF"/>
                </a:solidFill>
              </a:rPr>
              <a:t> than </a:t>
            </a:r>
            <a:r>
              <a:rPr lang="en-US" sz="2000" dirty="0">
                <a:solidFill>
                  <a:srgbClr val="FF0000"/>
                </a:solidFill>
              </a:rPr>
              <a:t>C4.5, GARC </a:t>
            </a:r>
            <a:r>
              <a:rPr lang="en-US" sz="2000" dirty="0">
                <a:solidFill>
                  <a:srgbClr val="0000FF"/>
                </a:solidFill>
              </a:rPr>
              <a:t>and</a:t>
            </a:r>
            <a:r>
              <a:rPr lang="en-US" sz="2000" dirty="0">
                <a:solidFill>
                  <a:srgbClr val="FF0000"/>
                </a:solidFill>
              </a:rPr>
              <a:t> CBA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7772400" cy="7060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995936" y="3501008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55576" y="5517232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Training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Model:  Decision Tree</a:t>
            </a:r>
            <a:endParaRPr lang="en-US" sz="2000" b="0">
              <a:solidFill>
                <a:schemeClr val="bg2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156665" y="1196752"/>
            <a:ext cx="3663807" cy="4392488"/>
            <a:chOff x="5156665" y="1196752"/>
            <a:chExt cx="3663807" cy="4392488"/>
          </a:xfrm>
        </p:grpSpPr>
        <p:sp>
          <p:nvSpPr>
            <p:cNvPr id="889886" name="Text Box 30"/>
            <p:cNvSpPr txBox="1">
              <a:spLocks noChangeArrowheads="1"/>
            </p:cNvSpPr>
            <p:nvPr/>
          </p:nvSpPr>
          <p:spPr bwMode="auto">
            <a:xfrm>
              <a:off x="5226113" y="4437112"/>
              <a:ext cx="930063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&lt; 80K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96136" y="1196752"/>
              <a:ext cx="1368152" cy="432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Refund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88224" y="2420888"/>
              <a:ext cx="1368152" cy="432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MarSt</a:t>
              </a:r>
              <a:endParaRPr lang="en-US" sz="28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40152" y="3717032"/>
              <a:ext cx="1368152" cy="432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TaxInc</a:t>
              </a:r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292080" y="2420888"/>
              <a:ext cx="79208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48264" y="5157192"/>
              <a:ext cx="79208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Yes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80112" y="5157192"/>
              <a:ext cx="79208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</a:t>
              </a:r>
            </a:p>
          </p:txBody>
        </p:sp>
        <p:cxnSp>
          <p:nvCxnSpPr>
            <p:cNvPr id="39" name="Straight Arrow Connector 38"/>
            <p:cNvCxnSpPr>
              <a:stCxn id="31" idx="2"/>
              <a:endCxn id="34" idx="0"/>
            </p:cNvCxnSpPr>
            <p:nvPr/>
          </p:nvCxnSpPr>
          <p:spPr>
            <a:xfrm flipH="1">
              <a:off x="5688124" y="1628800"/>
              <a:ext cx="792088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1" idx="2"/>
              <a:endCxn id="32" idx="0"/>
            </p:cNvCxnSpPr>
            <p:nvPr/>
          </p:nvCxnSpPr>
          <p:spPr>
            <a:xfrm>
              <a:off x="6480212" y="1628800"/>
              <a:ext cx="792088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2"/>
              <a:endCxn id="33" idx="0"/>
            </p:cNvCxnSpPr>
            <p:nvPr/>
          </p:nvCxnSpPr>
          <p:spPr>
            <a:xfrm flipH="1">
              <a:off x="6624228" y="2852936"/>
              <a:ext cx="648072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7596336" y="3717032"/>
              <a:ext cx="79208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</a:t>
              </a:r>
            </a:p>
          </p:txBody>
        </p:sp>
        <p:cxnSp>
          <p:nvCxnSpPr>
            <p:cNvPr id="47" name="Straight Arrow Connector 46"/>
            <p:cNvCxnSpPr>
              <a:stCxn id="32" idx="2"/>
              <a:endCxn id="46" idx="0"/>
            </p:cNvCxnSpPr>
            <p:nvPr/>
          </p:nvCxnSpPr>
          <p:spPr>
            <a:xfrm>
              <a:off x="7272300" y="2852936"/>
              <a:ext cx="72008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3" idx="2"/>
              <a:endCxn id="37" idx="0"/>
            </p:cNvCxnSpPr>
            <p:nvPr/>
          </p:nvCxnSpPr>
          <p:spPr>
            <a:xfrm flipH="1">
              <a:off x="5976156" y="4149080"/>
              <a:ext cx="648072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3" idx="2"/>
              <a:endCxn id="36" idx="0"/>
            </p:cNvCxnSpPr>
            <p:nvPr/>
          </p:nvCxnSpPr>
          <p:spPr>
            <a:xfrm>
              <a:off x="6624228" y="4149080"/>
              <a:ext cx="72008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7020272" y="1772816"/>
              <a:ext cx="530915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5421797" y="1700808"/>
              <a:ext cx="545214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solidFill>
                    <a:srgbClr val="0000FF"/>
                  </a:solidFill>
                </a:rPr>
                <a:t>Yes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656884" y="3068960"/>
              <a:ext cx="1163588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Married 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5156665" y="3068960"/>
              <a:ext cx="1731051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Non-married 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6954950" y="4437112"/>
              <a:ext cx="930063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&gt; 80K</a:t>
              </a:r>
            </a:p>
          </p:txBody>
        </p:sp>
      </p:grp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11560" y="1988840"/>
          <a:ext cx="3384376" cy="3312370"/>
        </p:xfrm>
        <a:graphic>
          <a:graphicData uri="http://schemas.openxmlformats.org/drawingml/2006/table">
            <a:tbl>
              <a:tblPr/>
              <a:tblGrid>
                <a:gridCol w="42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Tid</a:t>
                      </a:r>
                      <a:endParaRPr lang="en-US" sz="1600" b="1" i="1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Refund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Marital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Taxable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Fraud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Income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Married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Married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120K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Divorced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95K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Married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Divorced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220K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Married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Single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80528" y="139361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457200"/>
            <a:r>
              <a:rPr lang="en-US" sz="2800" dirty="0"/>
              <a:t>Classify if a tax return is a fraud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28674"/>
            <a:ext cx="4738663" cy="507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560" y="5229200"/>
            <a:ext cx="4392488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400000" y="0"/>
            <a:ext cx="7772400" cy="6206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Results: #rules from each classifier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291064" y="3501008"/>
            <a:ext cx="3852936" cy="1584176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terms of </a:t>
            </a:r>
            <a:r>
              <a:rPr lang="en-US" sz="2000" dirty="0">
                <a:solidFill>
                  <a:srgbClr val="0000FF"/>
                </a:solidFill>
              </a:rPr>
              <a:t>the medium of #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CBT-FS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dirty="0">
                <a:solidFill>
                  <a:srgbClr val="FF0000"/>
                </a:solidFill>
              </a:rPr>
              <a:t>CBT</a:t>
            </a:r>
            <a:r>
              <a:rPr lang="en-US" sz="2000" dirty="0">
                <a:solidFill>
                  <a:srgbClr val="0000FF"/>
                </a:solidFill>
              </a:rPr>
              <a:t> are </a:t>
            </a:r>
            <a:r>
              <a:rPr lang="en-US" sz="2000" u="sng" dirty="0">
                <a:solidFill>
                  <a:srgbClr val="0000FF"/>
                </a:solidFill>
              </a:rPr>
              <a:t>better</a:t>
            </a:r>
            <a:r>
              <a:rPr lang="en-US" sz="2000" dirty="0">
                <a:solidFill>
                  <a:srgbClr val="0000FF"/>
                </a:solidFill>
              </a:rPr>
              <a:t> than </a:t>
            </a:r>
            <a:r>
              <a:rPr lang="en-US" sz="2000" dirty="0">
                <a:solidFill>
                  <a:srgbClr val="FF0000"/>
                </a:solidFill>
              </a:rPr>
              <a:t>C4.5, GARC </a:t>
            </a:r>
            <a:r>
              <a:rPr lang="en-US" sz="2000" dirty="0">
                <a:solidFill>
                  <a:srgbClr val="0000FF"/>
                </a:solidFill>
              </a:rPr>
              <a:t>and</a:t>
            </a:r>
            <a:r>
              <a:rPr lang="en-US" sz="2000" dirty="0">
                <a:solidFill>
                  <a:srgbClr val="FF0000"/>
                </a:solidFill>
              </a:rPr>
              <a:t> CBA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28674"/>
            <a:ext cx="4738663" cy="507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1043608" y="5949280"/>
            <a:ext cx="3096344" cy="360040"/>
          </a:xfrm>
          <a:prstGeom prst="borderCallout1">
            <a:avLst>
              <a:gd name="adj1" fmla="val 822"/>
              <a:gd name="adj2" fmla="val 10715"/>
              <a:gd name="adj3" fmla="val -66774"/>
              <a:gd name="adj4" fmla="val 68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Wilcoxon</a:t>
            </a:r>
            <a:r>
              <a:rPr lang="en-US" b="1" dirty="0">
                <a:solidFill>
                  <a:srgbClr val="0000FF"/>
                </a:solidFill>
              </a:rPr>
              <a:t> signed-rank tests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76056" y="3284984"/>
            <a:ext cx="3852936" cy="201622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In terms of </a:t>
            </a:r>
            <a:r>
              <a:rPr lang="en-US" sz="2000" dirty="0" err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Wilcoxon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signed-rank tests:</a:t>
            </a:r>
            <a:b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CBT-FS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CBT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have </a:t>
            </a:r>
            <a:r>
              <a:rPr lang="en-US" sz="2000" u="sng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significantly fewer 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rules than decision tree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C4.5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GARC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CBA</a:t>
            </a:r>
            <a:r>
              <a:rPr lang="en-US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(significance level of 0.001)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5445224"/>
            <a:ext cx="4392488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itle 11"/>
          <p:cNvSpPr txBox="1">
            <a:spLocks/>
          </p:cNvSpPr>
          <p:nvPr/>
        </p:nvSpPr>
        <p:spPr>
          <a:xfrm>
            <a:off x="400000" y="0"/>
            <a:ext cx="7772400" cy="620688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#rules from each classifier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400000" y="72008"/>
            <a:ext cx="7772400" cy="62068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Results: cross-validation error rates from each classifier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7544" y="653143"/>
          <a:ext cx="8643800" cy="555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827584" y="4365104"/>
            <a:ext cx="3744416" cy="1296144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145906">
            <a:off x="1594542" y="4942972"/>
            <a:ext cx="107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Data Sets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96136" y="5589240"/>
            <a:ext cx="1872208" cy="576064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20621510">
            <a:off x="6339778" y="5948357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Methods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7544" y="836712"/>
            <a:ext cx="72008" cy="2880320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039593">
            <a:off x="-119673" y="2312668"/>
            <a:ext cx="71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Error</a:t>
            </a:r>
            <a:endParaRPr 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2" name="Title 11"/>
          <p:cNvSpPr txBox="1">
            <a:spLocks/>
          </p:cNvSpPr>
          <p:nvPr/>
        </p:nvSpPr>
        <p:spPr>
          <a:xfrm>
            <a:off x="400000" y="360040"/>
            <a:ext cx="7772400" cy="620688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608" y="1515556"/>
            <a:ext cx="71287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  Propose the condition-based tree, a </a:t>
            </a:r>
            <a:r>
              <a:rPr lang="en-US" sz="2400" u="sng" dirty="0"/>
              <a:t>unified framework</a:t>
            </a:r>
            <a:r>
              <a:rPr lang="en-US" sz="2400" dirty="0"/>
              <a:t> for decision trees and associative classifiers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 Propose a way to </a:t>
            </a:r>
            <a:r>
              <a:rPr lang="en-US" sz="2400" u="sng" dirty="0"/>
              <a:t>extract rules </a:t>
            </a:r>
            <a:r>
              <a:rPr lang="en-US" sz="2400" dirty="0"/>
              <a:t>from a condition-based tree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 Propose a way to </a:t>
            </a:r>
            <a:r>
              <a:rPr lang="en-US" sz="2400" u="sng" dirty="0"/>
              <a:t>construct</a:t>
            </a:r>
            <a:r>
              <a:rPr lang="en-US" sz="2400" dirty="0"/>
              <a:t> a condition-based tree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 Experimental study shows that condition-based trees produce a substantially smaller number of rules than existing methods, which leads to </a:t>
            </a:r>
            <a:r>
              <a:rPr lang="en-US" sz="2400" u="sng" dirty="0"/>
              <a:t>better comprehensibility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ClrTx/>
              <a:buSzPct val="60000"/>
              <a:buFont typeface="Wingdings" pitchFamily="2" charset="2"/>
              <a:buChar char="q"/>
            </a:pPr>
            <a:r>
              <a:rPr lang="en-US" sz="1900" dirty="0"/>
              <a:t>H. Deng, G. </a:t>
            </a:r>
            <a:r>
              <a:rPr lang="en-US" sz="1900" dirty="0" err="1"/>
              <a:t>Runger</a:t>
            </a:r>
            <a:r>
              <a:rPr lang="en-US" sz="1900" dirty="0"/>
              <a:t>, E. </a:t>
            </a:r>
            <a:r>
              <a:rPr lang="en-US" sz="1900" dirty="0" err="1"/>
              <a:t>Tuv</a:t>
            </a:r>
            <a:r>
              <a:rPr lang="en-US" sz="1900" dirty="0"/>
              <a:t>, W. Bannister, under review, </a:t>
            </a:r>
            <a:r>
              <a:rPr lang="en-US" sz="1900" i="1" dirty="0"/>
              <a:t>Decision Support Systems, 2013</a:t>
            </a:r>
          </a:p>
          <a:p>
            <a:pPr>
              <a:spcBef>
                <a:spcPct val="20000"/>
              </a:spcBef>
              <a:buClrTx/>
              <a:buSzPct val="60000"/>
              <a:buFont typeface="Wingdings" pitchFamily="2" charset="2"/>
              <a:buChar char="q"/>
            </a:pPr>
            <a:r>
              <a:rPr lang="en-US" sz="1900" dirty="0"/>
              <a:t>Tan, Steinbach, Kumar, Lectures of </a:t>
            </a:r>
            <a:r>
              <a:rPr lang="en-US" sz="1900" i="1" dirty="0"/>
              <a:t>Introduction to Data Mining</a:t>
            </a:r>
          </a:p>
          <a:p>
            <a:pPr>
              <a:spcBef>
                <a:spcPct val="20000"/>
              </a:spcBef>
              <a:buClrTx/>
              <a:buSzPct val="60000"/>
              <a:buFont typeface="Wingdings" pitchFamily="2" charset="2"/>
              <a:buChar char="q"/>
            </a:pPr>
            <a:r>
              <a:rPr lang="en-US" sz="1900" dirty="0" err="1"/>
              <a:t>Agrawal</a:t>
            </a:r>
            <a:r>
              <a:rPr lang="en-US" sz="1900" dirty="0"/>
              <a:t>, R., </a:t>
            </a:r>
            <a:r>
              <a:rPr lang="en-US" sz="1900" dirty="0" err="1"/>
              <a:t>Srikant</a:t>
            </a:r>
            <a:r>
              <a:rPr lang="en-US" sz="1900" dirty="0"/>
              <a:t>, R., 1994. Fast algorithms for mining association rules. </a:t>
            </a:r>
            <a:r>
              <a:rPr lang="en-US" sz="1900" i="1" dirty="0"/>
              <a:t>In: Proc. 20th Int. Conf. Very Large Data Bases, VLDB. Vol. 1215. pp. 487–499.</a:t>
            </a:r>
          </a:p>
          <a:p>
            <a:pPr>
              <a:spcBef>
                <a:spcPct val="20000"/>
              </a:spcBef>
              <a:buClrTx/>
              <a:buSzPct val="60000"/>
              <a:buFont typeface="Wingdings" pitchFamily="2" charset="2"/>
              <a:buChar char="q"/>
            </a:pPr>
            <a:r>
              <a:rPr lang="en-US" sz="1900" dirty="0"/>
              <a:t>Chen, G., Liu, H., Yu, L., Wei, Q., Zhang, X., 2006. A new approach to classification based on association rule mining. </a:t>
            </a:r>
            <a:r>
              <a:rPr lang="en-US" sz="1900" i="1" dirty="0" err="1"/>
              <a:t>Decision Support Systems 42 (2), 674–689.</a:t>
            </a:r>
          </a:p>
          <a:p>
            <a:pPr>
              <a:spcBef>
                <a:spcPct val="20000"/>
              </a:spcBef>
              <a:buClrTx/>
              <a:buSzPct val="60000"/>
              <a:buFont typeface="Wingdings" pitchFamily="2" charset="2"/>
              <a:buChar char="q"/>
            </a:pPr>
            <a:r>
              <a:rPr lang="en-US" sz="1900" dirty="0"/>
              <a:t>Liu, B., Hsu, W., Ma, Y., Aug 1998. Integrating classification and association rule mining. In: </a:t>
            </a:r>
            <a:r>
              <a:rPr lang="en-US" sz="1900" i="1" dirty="0"/>
              <a:t>KDD-98.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Grow a Decision Tree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436585" y="2204864"/>
            <a:ext cx="3663807" cy="4033628"/>
            <a:chOff x="4436585" y="2204864"/>
            <a:chExt cx="3663807" cy="4033628"/>
          </a:xfrm>
        </p:grpSpPr>
        <p:sp>
          <p:nvSpPr>
            <p:cNvPr id="32" name="Rounded Rectangle 31"/>
            <p:cNvSpPr/>
            <p:nvPr/>
          </p:nvSpPr>
          <p:spPr>
            <a:xfrm>
              <a:off x="5221423" y="2204864"/>
              <a:ext cx="1235382" cy="38246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Refund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36644" y="3288525"/>
              <a:ext cx="1235382" cy="38246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MarSt</a:t>
              </a:r>
              <a:endParaRPr lang="en-US" sz="2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66282" y="3288525"/>
              <a:ext cx="715221" cy="38246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</a:t>
              </a:r>
            </a:p>
          </p:txBody>
        </p:sp>
        <p:cxnSp>
          <p:nvCxnSpPr>
            <p:cNvPr id="38" name="Straight Arrow Connector 37"/>
            <p:cNvCxnSpPr>
              <a:stCxn id="32" idx="2"/>
              <a:endCxn id="35" idx="0"/>
            </p:cNvCxnSpPr>
            <p:nvPr/>
          </p:nvCxnSpPr>
          <p:spPr>
            <a:xfrm flipH="1">
              <a:off x="5123892" y="2587333"/>
              <a:ext cx="715221" cy="701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4883411" y="2651078"/>
              <a:ext cx="492305" cy="4086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solidFill>
                    <a:srgbClr val="0000FF"/>
                  </a:solidFill>
                </a:rPr>
                <a:t>Yes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33" idx="2"/>
            </p:cNvCxnSpPr>
            <p:nvPr/>
          </p:nvCxnSpPr>
          <p:spPr>
            <a:xfrm flipH="1">
              <a:off x="5904148" y="3670994"/>
              <a:ext cx="650187" cy="910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6876256" y="4581128"/>
              <a:ext cx="79208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</a:t>
              </a:r>
            </a:p>
          </p:txBody>
        </p:sp>
        <p:cxnSp>
          <p:nvCxnSpPr>
            <p:cNvPr id="25" name="Straight Arrow Connector 24"/>
            <p:cNvCxnSpPr>
              <a:stCxn id="33" idx="2"/>
              <a:endCxn id="24" idx="0"/>
            </p:cNvCxnSpPr>
            <p:nvPr/>
          </p:nvCxnSpPr>
          <p:spPr>
            <a:xfrm>
              <a:off x="6554335" y="3670994"/>
              <a:ext cx="717965" cy="910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6936804" y="3933056"/>
              <a:ext cx="1163588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Married </a:t>
              </a: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4436585" y="3933056"/>
              <a:ext cx="1731051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Non-married 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6248670" y="2636912"/>
              <a:ext cx="530915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solidFill>
                    <a:srgbClr val="0000FF"/>
                  </a:solidFill>
                </a:rPr>
                <a:t>No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839114" y="2587333"/>
              <a:ext cx="715221" cy="7011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4647334" y="5218575"/>
              <a:ext cx="839807" cy="4086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&lt; 80K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92080" y="4581128"/>
              <a:ext cx="1235382" cy="38246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TaxInc</a:t>
              </a:r>
              <a:endParaRPr lang="en-US" sz="28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02361" y="5856023"/>
              <a:ext cx="715221" cy="38246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Yes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966979" y="5856023"/>
              <a:ext cx="715221" cy="38246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</a:t>
              </a:r>
            </a:p>
          </p:txBody>
        </p:sp>
        <p:cxnSp>
          <p:nvCxnSpPr>
            <p:cNvPr id="26" name="Straight Arrow Connector 25"/>
            <p:cNvCxnSpPr>
              <a:stCxn id="20" idx="2"/>
              <a:endCxn id="22" idx="0"/>
            </p:cNvCxnSpPr>
            <p:nvPr/>
          </p:nvCxnSpPr>
          <p:spPr>
            <a:xfrm flipH="1">
              <a:off x="5324590" y="4963596"/>
              <a:ext cx="585181" cy="8924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1" idx="0"/>
            </p:cNvCxnSpPr>
            <p:nvPr/>
          </p:nvCxnSpPr>
          <p:spPr>
            <a:xfrm>
              <a:off x="5909771" y="4963596"/>
              <a:ext cx="650201" cy="8924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6355828" y="5218575"/>
              <a:ext cx="839807" cy="4086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>
                  <a:solidFill>
                    <a:srgbClr val="0000FF"/>
                  </a:solidFill>
                </a:rPr>
                <a:t>&gt; 80K</a:t>
              </a:r>
            </a:p>
          </p:txBody>
        </p: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23528" y="1340768"/>
            <a:ext cx="475252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At each node, select an attribute that makes the classes in the child nodes as pure as possible.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1560" y="29249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The degree of pureness can be measured by </a:t>
            </a:r>
            <a:r>
              <a:rPr lang="en-US" sz="2000" b="1" u="sng" dirty="0">
                <a:solidFill>
                  <a:srgbClr val="0000FF"/>
                </a:solidFill>
              </a:rPr>
              <a:t>Entropy</a:t>
            </a:r>
            <a:r>
              <a:rPr lang="en-US" sz="2000" b="1" dirty="0">
                <a:solidFill>
                  <a:srgbClr val="0000FF"/>
                </a:solidFill>
              </a:rPr>
              <a:t> or </a:t>
            </a:r>
            <a:r>
              <a:rPr lang="en-US" sz="2000" b="1" u="sng" dirty="0" err="1">
                <a:solidFill>
                  <a:srgbClr val="0000FF"/>
                </a:solidFill>
              </a:rPr>
              <a:t>Gini</a:t>
            </a:r>
            <a:r>
              <a:rPr lang="en-US" sz="2000" b="1" u="sng" dirty="0">
                <a:solidFill>
                  <a:srgbClr val="0000FF"/>
                </a:solidFill>
              </a:rPr>
              <a:t> Index</a:t>
            </a:r>
            <a:r>
              <a:rPr lang="en-US" sz="2000" b="1" dirty="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Decision Tree to Rules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96752"/>
            <a:ext cx="4896544" cy="318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75656" y="4653136"/>
            <a:ext cx="62646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solidFill>
                  <a:srgbClr val="0000FF"/>
                </a:solidFill>
              </a:rPr>
              <a:t>A rule is formed by combining the attribute and value pairs in the path from the root node to each leaf.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/>
              <a:t>Decision Tree to Rules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18C8-50FA-42FD-B68F-538EDD6C510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15792"/>
            <a:ext cx="4640560" cy="301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76866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 flipH="1">
            <a:off x="2123728" y="3861048"/>
            <a:ext cx="360040" cy="43204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275856" y="1628800"/>
            <a:ext cx="1080120" cy="64807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699792" y="2780928"/>
            <a:ext cx="576064" cy="57606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99592" y="4653136"/>
            <a:ext cx="806489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 bwMode="auto">
        <a:noFill/>
        <a:ln w="12700">
          <a:noFill/>
          <a:miter lim="800000"/>
          <a:headEnd/>
          <a:tailEnd/>
        </a:ln>
        <a:effectLst/>
      </a:spPr>
      <a:bodyPr wrap="square">
        <a:spAutoFit/>
      </a:bodyPr>
      <a:lstStyle>
        <a:defPPr marL="342900" indent="-342900">
          <a:spcBef>
            <a:spcPct val="20000"/>
          </a:spcBef>
          <a:buClr>
            <a:schemeClr val="accent2"/>
          </a:buClr>
          <a:buSzPct val="75000"/>
          <a:buFont typeface="Monotype Sorts" pitchFamily="2" charset="2"/>
          <a:buNone/>
          <a:defRPr sz="24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5589</TotalTime>
  <Words>3487</Words>
  <Application>Microsoft Macintosh PowerPoint</Application>
  <PresentationFormat>On-screen Show (4:3)</PresentationFormat>
  <Paragraphs>1107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Courier New</vt:lpstr>
      <vt:lpstr>Franklin Gothic Book</vt:lpstr>
      <vt:lpstr>Monotype Sorts</vt:lpstr>
      <vt:lpstr>Perpetua</vt:lpstr>
      <vt:lpstr>Times New Roman</vt:lpstr>
      <vt:lpstr>Wingdings</vt:lpstr>
      <vt:lpstr>Wingdings 2</vt:lpstr>
      <vt:lpstr>Custom Design</vt:lpstr>
      <vt:lpstr>Equity</vt:lpstr>
      <vt:lpstr>Condition-Based Classifier</vt:lpstr>
      <vt:lpstr>Outline</vt:lpstr>
      <vt:lpstr>PowerPoint Presentation</vt:lpstr>
      <vt:lpstr>Condition-based  Tree, in general, has  many fewer rules than existing rule-based classifiers</vt:lpstr>
      <vt:lpstr>Outline</vt:lpstr>
      <vt:lpstr>Decision Tree</vt:lpstr>
      <vt:lpstr>Grow a Decision Tree</vt:lpstr>
      <vt:lpstr>Decision Tree to Rules</vt:lpstr>
      <vt:lpstr>Decision Tree to Rules</vt:lpstr>
      <vt:lpstr>Decision Tree to Rules</vt:lpstr>
      <vt:lpstr>Decision Tree to Rules</vt:lpstr>
      <vt:lpstr>Decision Tree to Rules</vt:lpstr>
      <vt:lpstr>Problem of Decision Tree</vt:lpstr>
      <vt:lpstr>Problem of Decision Tree</vt:lpstr>
      <vt:lpstr>Problem of Decision Tree</vt:lpstr>
      <vt:lpstr>Associative Classifiers</vt:lpstr>
      <vt:lpstr>Associative Classifiers</vt:lpstr>
      <vt:lpstr>Associative Classifiers</vt:lpstr>
      <vt:lpstr>Associative Classifiers</vt:lpstr>
      <vt:lpstr>Pros and Cons of Associative Classifiers</vt:lpstr>
      <vt:lpstr>Outline</vt:lpstr>
      <vt:lpstr>Condition-based Tree: A unified framework for decision tree and associative classifiers</vt:lpstr>
      <vt:lpstr>Decision Tree is a special case of condition-based tree</vt:lpstr>
      <vt:lpstr>Associative Classifier is a special case of condition-based tree</vt:lpstr>
      <vt:lpstr>Associative Classifier is a special case of condition-based tree</vt:lpstr>
      <vt:lpstr>Condition-based tree relaxes the restrictions</vt:lpstr>
      <vt:lpstr>Transform A Condition-based Tree to Rules</vt:lpstr>
      <vt:lpstr>PowerPoint Presentation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Transform A Condition-based Tree to Rules</vt:lpstr>
      <vt:lpstr>Construct a condition-based tree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Construct a Condition-based Tree</vt:lpstr>
      <vt:lpstr>Construct a Condition-based Tree</vt:lpstr>
      <vt:lpstr>Summary of Constructing  A Condition-based Tree</vt:lpstr>
      <vt:lpstr>Outline</vt:lpstr>
      <vt:lpstr>Data 1: Tic-tac-toe game</vt:lpstr>
      <vt:lpstr>Data 2: Labor contract classification</vt:lpstr>
      <vt:lpstr>Data 2: Labor contract classification</vt:lpstr>
      <vt:lpstr>More data sets and Methods</vt:lpstr>
      <vt:lpstr>Results: #rules from each classifier</vt:lpstr>
      <vt:lpstr>Results: #rules from each classifier</vt:lpstr>
      <vt:lpstr>Results: #rules from each classifier</vt:lpstr>
      <vt:lpstr>In terms of Wilcoxon signed-rank tests:  CBT-FS and CBT have significantly fewer rules than decision tree C4.5, GARC and CBA (significance level of 0.001)  </vt:lpstr>
      <vt:lpstr>Results: cross-validation error rates from each classifier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Houtao</dc:creator>
  <cp:lastModifiedBy>Houtao Deng</cp:lastModifiedBy>
  <cp:revision>1524</cp:revision>
  <dcterms:created xsi:type="dcterms:W3CDTF">2011-02-08T06:52:07Z</dcterms:created>
  <dcterms:modified xsi:type="dcterms:W3CDTF">2022-05-31T17:30:43Z</dcterms:modified>
</cp:coreProperties>
</file>