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67" r:id="rId6"/>
    <p:sldId id="269" r:id="rId7"/>
    <p:sldId id="268" r:id="rId8"/>
    <p:sldId id="266" r:id="rId9"/>
    <p:sldId id="259" r:id="rId10"/>
    <p:sldId id="260" r:id="rId11"/>
    <p:sldId id="261" r:id="rId12"/>
    <p:sldId id="264" r:id="rId13"/>
    <p:sldId id="263" r:id="rId14"/>
    <p:sldId id="262" r:id="rId15"/>
    <p:sldId id="265" r:id="rId16"/>
  </p:sldIdLst>
  <p:sldSz cx="9144000" cy="6858000" type="screen4x3"/>
  <p:notesSz cx="6858000" cy="9144000"/>
  <p:defaultTextStyle>
    <a:defPPr>
      <a:defRPr lang="es-E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3366FF"/>
    <a:srgbClr val="99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574"/>
    <p:restoredTop sz="94652"/>
  </p:normalViewPr>
  <p:slideViewPr>
    <p:cSldViewPr showGuides="1">
      <p:cViewPr varScale="1">
        <p:scale>
          <a:sx n="73" d="100"/>
          <a:sy n="73" d="100"/>
        </p:scale>
        <p:origin x="-8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1692275" y="4411663"/>
            <a:ext cx="18669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2282825" y="2293938"/>
            <a:ext cx="6897688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396875" y="2133600"/>
            <a:ext cx="8423275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1692275" y="4411663"/>
            <a:ext cx="18669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2282825" y="2293938"/>
            <a:ext cx="6897688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396875" y="2133600"/>
            <a:ext cx="8423275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5262563" y="4076700"/>
            <a:ext cx="1397000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130425" y="4749800"/>
            <a:ext cx="7013575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es-E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es-E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5262563" y="4076700"/>
            <a:ext cx="1397000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130425" y="4749800"/>
            <a:ext cx="7013575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es-E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es-E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158" name="Title 2157"/>
          <p:cNvSpPr>
            <a:spLocks noGrp="1"/>
          </p:cNvSpPr>
          <p:nvPr>
            <p:ph type="ctrTitle"/>
          </p:nvPr>
        </p:nvSpPr>
        <p:spPr>
          <a:xfrm>
            <a:off x="2562860" y="886460"/>
            <a:ext cx="6259195" cy="737870"/>
          </a:xfrm>
        </p:spPr>
        <p:txBody>
          <a:bodyPr anchor="ctr" anchorCtr="0"/>
          <a:p>
            <a:pPr algn="r" defTabSz="914400">
              <a:buClrTx/>
              <a:buSzTx/>
              <a:buFontTx/>
              <a:buNone/>
            </a:pPr>
            <a:r>
              <a:rPr lang="es-UY" altLang="x-none" sz="3600" b="1" kern="1200" baseline="0">
                <a:solidFill>
                  <a:schemeClr val="bg1"/>
                </a:solidFill>
                <a:latin typeface="Arial" panose="02080604020202020204" pitchFamily="34" charset="0"/>
                <a:ea typeface="Arial" panose="02080604020202020204" pitchFamily="34" charset="0"/>
              </a:rPr>
              <a:t> </a:t>
            </a:r>
            <a:r>
              <a:rPr lang="x-none" altLang="es-UY" sz="3600" b="1" kern="1200" baseline="0">
                <a:solidFill>
                  <a:schemeClr val="bg1"/>
                </a:solidFill>
                <a:latin typeface="Arial" panose="02080604020202020204" pitchFamily="34" charset="0"/>
                <a:ea typeface="Arial" panose="02080604020202020204" pitchFamily="34" charset="0"/>
              </a:rPr>
              <a:t>FEBBY KAUMBA</a:t>
            </a:r>
            <a:br>
              <a:rPr lang="x-none" altLang="es-UY" sz="3600" b="1" kern="1200" baseline="0">
                <a:solidFill>
                  <a:schemeClr val="bg1"/>
                </a:solidFill>
                <a:latin typeface="Arial" panose="02080604020202020204" pitchFamily="34" charset="0"/>
                <a:ea typeface="Arial" panose="02080604020202020204" pitchFamily="34" charset="0"/>
              </a:rPr>
            </a:br>
            <a:r>
              <a:rPr lang="x-none" altLang="es-UY" sz="3600" b="1" kern="1200" baseline="0">
                <a:solidFill>
                  <a:schemeClr val="bg1"/>
                </a:solidFill>
                <a:latin typeface="Arial" panose="02080604020202020204" pitchFamily="34" charset="0"/>
                <a:ea typeface="Arial" panose="02080604020202020204" pitchFamily="34" charset="0"/>
              </a:rPr>
              <a:t>2200154</a:t>
            </a:r>
            <a:endParaRPr lang="x-none" altLang="es-UY" sz="3600" b="1" kern="1200" baseline="0">
              <a:solidFill>
                <a:schemeClr val="bg1"/>
              </a:solidFill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  <p:sp>
        <p:nvSpPr>
          <p:cNvPr id="2163" name="Subtitle 2162"/>
          <p:cNvSpPr>
            <a:spLocks noGrp="1"/>
          </p:cNvSpPr>
          <p:nvPr>
            <p:ph type="subTitle" idx="1"/>
          </p:nvPr>
        </p:nvSpPr>
        <p:spPr>
          <a:xfrm>
            <a:off x="4827588" y="2349500"/>
            <a:ext cx="3992562" cy="479425"/>
          </a:xfrm>
        </p:spPr>
        <p:txBody>
          <a:bodyPr/>
          <a:p>
            <a:pPr algn="r" defTabSz="914400">
              <a:buClrTx/>
              <a:buSzTx/>
              <a:buFontTx/>
            </a:pPr>
            <a:r>
              <a:rPr lang="x-none" kern="1200" baseline="0">
                <a:solidFill>
                  <a:schemeClr val="bg1"/>
                </a:solidFill>
                <a:latin typeface="Arial" panose="02080604020202020204" pitchFamily="34" charset="0"/>
                <a:ea typeface="Arial" panose="02080604020202020204" pitchFamily="34" charset="0"/>
              </a:rPr>
              <a:t>CYBER SECURITY</a:t>
            </a:r>
            <a:endParaRPr lang="x-none" kern="1200" baseline="0">
              <a:solidFill>
                <a:schemeClr val="bg1"/>
              </a:solidFill>
              <a:latin typeface="Arial" panose="02080604020202020204" pitchFamily="34" charset="0"/>
              <a:ea typeface="Arial" panose="0208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Title 106497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 anchor="ctr" anchorCtr="0"/>
          <a:p>
            <a:r>
              <a:rPr lang="x-none">
                <a:solidFill>
                  <a:schemeClr val="tx1"/>
                </a:solidFill>
              </a:rPr>
              <a:t>3 NORMAL FORM</a:t>
            </a:r>
            <a:endParaRPr lang="x-none">
              <a:solidFill>
                <a:schemeClr val="tx1"/>
              </a:solidFill>
            </a:endParaRPr>
          </a:p>
        </p:txBody>
      </p:sp>
      <p:sp>
        <p:nvSpPr>
          <p:cNvPr id="106499" name="Text Placeholder 106498"/>
          <p:cNvSpPr>
            <a:spLocks noGrp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p>
            <a:pPr marL="0" indent="0">
              <a:buNone/>
            </a:pPr>
            <a:r>
              <a:rPr lang="x-none" sz="1800"/>
              <a:t>An entity is said to be in the third normal form when,</a:t>
            </a:r>
            <a:endParaRPr lang="x-none" sz="1800"/>
          </a:p>
          <a:p>
            <a:pPr>
              <a:buFont typeface="Arial" panose="02080604020202020204" pitchFamily="34" charset="0"/>
              <a:buChar char="•"/>
            </a:pPr>
            <a:r>
              <a:rPr lang="x-none" sz="1800"/>
              <a:t>It satisfies the criteria to be in the second normal form.</a:t>
            </a:r>
            <a:endParaRPr lang="x-none" sz="1800"/>
          </a:p>
          <a:p>
            <a:pPr>
              <a:buFont typeface="Arial" panose="02080604020202020204" pitchFamily="34" charset="0"/>
              <a:buChar char="•"/>
            </a:pPr>
            <a:r>
              <a:rPr lang="x-none" sz="1800"/>
              <a:t>It has no transitive functional dependency.</a:t>
            </a:r>
            <a:endParaRPr lang="x-none" sz="1800"/>
          </a:p>
          <a:p>
            <a:pPr>
              <a:buFont typeface="Arial" panose="02080604020202020204" pitchFamily="34" charset="0"/>
              <a:buChar char="•"/>
            </a:pPr>
            <a:endParaRPr lang="x-none" sz="1800"/>
          </a:p>
          <a:p>
            <a:pPr marL="0" indent="0">
              <a:buFont typeface="Arial" panose="02080604020202020204" pitchFamily="34" charset="0"/>
              <a:buNone/>
            </a:pPr>
            <a:r>
              <a:rPr lang="x-none" sz="1800">
                <a:sym typeface="+mn-ea"/>
              </a:rPr>
              <a:t>Transitive functional dependency is situation where  A is functionally</a:t>
            </a:r>
            <a:endParaRPr lang="x-none" sz="1800"/>
          </a:p>
          <a:p>
            <a:pPr marL="0" indent="0">
              <a:buFont typeface="Arial" panose="02080604020202020204" pitchFamily="34" charset="0"/>
              <a:buNone/>
            </a:pPr>
            <a:r>
              <a:rPr lang="x-none" sz="1800">
                <a:sym typeface="+mn-ea"/>
              </a:rPr>
              <a:t>dependent on B, and B is functionally dependent on C then C is transitively dependent on A and B. </a:t>
            </a:r>
            <a:endParaRPr lang="x-none" sz="1800"/>
          </a:p>
          <a:p>
            <a:pPr marL="0" indent="0">
              <a:buFont typeface="Arial" panose="02080604020202020204" pitchFamily="34" charset="0"/>
              <a:buNone/>
            </a:pPr>
            <a:r>
              <a:rPr lang="x-none" sz="1800">
                <a:sym typeface="+mn-ea"/>
              </a:rPr>
              <a:t>In the below table  BOOK ID determines the GENRE ID and the GENRE ID determines the BOOK GENRE. Which mean BOOK GENRE has transitive dependence on BOOK ID through GENRE ID.</a:t>
            </a:r>
            <a:endParaRPr lang="x-none" sz="1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Title 106497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 anchor="ctr" anchorCtr="0"/>
          <a:p>
            <a:r>
              <a:rPr lang="x-none">
                <a:solidFill>
                  <a:schemeClr val="tx1"/>
                </a:solidFill>
              </a:rPr>
              <a:t>3 NORMAL FORM</a:t>
            </a:r>
            <a:endParaRPr lang="x-none">
              <a:solidFill>
                <a:schemeClr val="tx1"/>
              </a:solidFill>
            </a:endParaRPr>
          </a:p>
        </p:txBody>
      </p:sp>
      <p:sp>
        <p:nvSpPr>
          <p:cNvPr id="106499" name="Text Placeholder 106498"/>
          <p:cNvSpPr>
            <a:spLocks noGrp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p>
            <a:pPr marL="0" indent="0">
              <a:buFont typeface="Arial" panose="02080604020202020204" pitchFamily="34" charset="0"/>
              <a:buNone/>
            </a:pPr>
            <a:r>
              <a:rPr lang="x-none" sz="1800"/>
              <a:t>1</a:t>
            </a:r>
            <a:endParaRPr lang="x-none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3284855"/>
            <a:ext cx="7286625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Title 106497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 anchor="ctr" anchorCtr="0"/>
          <a:p>
            <a:r>
              <a:rPr lang="x-none">
                <a:solidFill>
                  <a:schemeClr val="tx1"/>
                </a:solidFill>
              </a:rPr>
              <a:t>3 NORMAL FORM</a:t>
            </a:r>
            <a:endParaRPr lang="x-none">
              <a:solidFill>
                <a:schemeClr val="tx1"/>
              </a:solidFill>
            </a:endParaRPr>
          </a:p>
        </p:txBody>
      </p:sp>
      <p:sp>
        <p:nvSpPr>
          <p:cNvPr id="106499" name="Text Placeholder 106498"/>
          <p:cNvSpPr>
            <a:spLocks noGrp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p>
            <a:pPr marL="0" indent="0">
              <a:buFont typeface="Arial" panose="02080604020202020204" pitchFamily="34" charset="0"/>
              <a:buNone/>
            </a:pPr>
            <a:r>
              <a:rPr lang="x-none" sz="1800" b="1"/>
              <a:t>SOLUTION</a:t>
            </a:r>
            <a:endParaRPr lang="x-none" sz="1800" b="1"/>
          </a:p>
          <a:p>
            <a:pPr marL="0" indent="0">
              <a:buFont typeface="Arial" panose="02080604020202020204" pitchFamily="34" charset="0"/>
              <a:buNone/>
            </a:pPr>
            <a:endParaRPr lang="x-none" sz="1800" b="1"/>
          </a:p>
          <a:p>
            <a:pPr marL="0" indent="0">
              <a:buFont typeface="Arial" panose="02080604020202020204" pitchFamily="34" charset="0"/>
              <a:buNone/>
            </a:pPr>
            <a:endParaRPr lang="x-none" sz="18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2493010"/>
            <a:ext cx="4248785" cy="2733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45" y="2440940"/>
            <a:ext cx="4197985" cy="27857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Title 106497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 anchor="ctr" anchorCtr="0"/>
          <a:p>
            <a:r>
              <a:rPr lang="x-none">
                <a:solidFill>
                  <a:schemeClr val="tx1"/>
                </a:solidFill>
              </a:rPr>
              <a:t>PROBLEMS OF NORMALISATION</a:t>
            </a:r>
            <a:endParaRPr lang="x-none">
              <a:solidFill>
                <a:schemeClr val="tx1"/>
              </a:solidFill>
            </a:endParaRPr>
          </a:p>
        </p:txBody>
      </p:sp>
      <p:sp>
        <p:nvSpPr>
          <p:cNvPr id="106499" name="Text Placeholder 106498"/>
          <p:cNvSpPr>
            <a:spLocks noGrp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p>
            <a:pPr marL="0" indent="0">
              <a:buFont typeface="Arial" panose="02080604020202020204" pitchFamily="34" charset="0"/>
              <a:buNone/>
            </a:pPr>
            <a:endParaRPr lang="x-none" sz="1800" b="1"/>
          </a:p>
          <a:p>
            <a:endParaRPr lang="x-none" sz="1800" dirty="0" smtClean="0">
              <a:sym typeface="+mn-ea"/>
            </a:endParaRPr>
          </a:p>
          <a:p>
            <a:r>
              <a:rPr lang="x-none" sz="1800" dirty="0" smtClean="0">
                <a:sym typeface="+mn-ea"/>
              </a:rPr>
              <a:t>Database becomes difficult to understand the tables.</a:t>
            </a:r>
            <a:endParaRPr lang="x-none" sz="1800" dirty="0" smtClean="0">
              <a:sym typeface="+mn-ea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x-none" sz="1800">
                <a:sym typeface="+mn-ea"/>
              </a:rPr>
              <a:t>Requires more storage as the tables becomes many.</a:t>
            </a:r>
            <a:endParaRPr lang="x-none" sz="1800">
              <a:sym typeface="+mn-ea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x-none" sz="1800">
                <a:sym typeface="+mn-ea"/>
              </a:rPr>
              <a:t>Normalisation can be difficult to understand for non technical people.</a:t>
            </a:r>
            <a:endParaRPr lang="x-none" sz="1800" dirty="0" smtClean="0"/>
          </a:p>
          <a:p>
            <a:pPr>
              <a:buFont typeface="Arial" panose="02080604020202020204" pitchFamily="34" charset="0"/>
              <a:buChar char="•"/>
            </a:pPr>
            <a:endParaRPr lang="x-none" sz="1800" b="1"/>
          </a:p>
          <a:p>
            <a:pPr marL="0" indent="0">
              <a:buFont typeface="Arial" panose="02080604020202020204" pitchFamily="34" charset="0"/>
              <a:buNone/>
            </a:pPr>
            <a:endParaRPr lang="x-none" sz="1800" b="1"/>
          </a:p>
          <a:p>
            <a:pPr marL="0" indent="0">
              <a:buFont typeface="Arial" panose="02080604020202020204" pitchFamily="34" charset="0"/>
              <a:buNone/>
            </a:pPr>
            <a:endParaRPr lang="x-none" sz="1800" b="1"/>
          </a:p>
          <a:p>
            <a:pPr marL="0" indent="0">
              <a:buFont typeface="Arial" panose="02080604020202020204" pitchFamily="34" charset="0"/>
              <a:buNone/>
            </a:pPr>
            <a:endParaRPr lang="x-none" sz="1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Title 106497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 anchor="ctr" anchorCtr="0"/>
          <a:p>
            <a:r>
              <a:rPr lang="x-none">
                <a:solidFill>
                  <a:schemeClr val="tx1"/>
                </a:solidFill>
              </a:rPr>
              <a:t>WHAT IS NORMALISATION</a:t>
            </a:r>
            <a:endParaRPr lang="x-none">
              <a:solidFill>
                <a:schemeClr val="tx1"/>
              </a:solidFill>
            </a:endParaRPr>
          </a:p>
        </p:txBody>
      </p:sp>
      <p:sp>
        <p:nvSpPr>
          <p:cNvPr id="106499" name="Text Placeholder 106498"/>
          <p:cNvSpPr>
            <a:spLocks noGrp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p>
            <a:r>
              <a:rPr lang="x-none" sz="1800">
                <a:sym typeface="+mn-ea"/>
              </a:rPr>
              <a:t>I</a:t>
            </a:r>
            <a:r>
              <a:rPr sz="1800">
                <a:sym typeface="+mn-ea"/>
              </a:rPr>
              <a:t>s a method of structuring relational data that leads to a more efficient database</a:t>
            </a:r>
            <a:r>
              <a:rPr lang="x-none" sz="1800">
                <a:sym typeface="+mn-ea"/>
              </a:rPr>
              <a:t>.</a:t>
            </a:r>
            <a:endParaRPr lang="x-none" sz="1800">
              <a:sym typeface="+mn-ea"/>
            </a:endParaRPr>
          </a:p>
          <a:p>
            <a:r>
              <a:rPr lang="x-none" sz="1800">
                <a:sym typeface="+mn-ea"/>
              </a:rPr>
              <a:t>The efficiency comes from both minimizing redundancy and ensuring consistency of data.</a:t>
            </a:r>
            <a:endParaRPr lang="x-none" sz="18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Title 106497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 anchor="ctr" anchorCtr="0"/>
          <a:p>
            <a:r>
              <a:rPr lang="x-none">
                <a:solidFill>
                  <a:schemeClr val="tx1"/>
                </a:solidFill>
              </a:rPr>
              <a:t>IMPORTANCE  OF NORMALISATION</a:t>
            </a:r>
            <a:endParaRPr lang="x-none">
              <a:solidFill>
                <a:schemeClr val="tx1"/>
              </a:solidFill>
            </a:endParaRPr>
          </a:p>
        </p:txBody>
      </p:sp>
      <p:sp>
        <p:nvSpPr>
          <p:cNvPr id="106499" name="Text Placeholder 106498"/>
          <p:cNvSpPr>
            <a:spLocks noGrp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p>
            <a:r>
              <a:rPr lang="x-none" sz="1800">
                <a:sym typeface="+mn-ea"/>
              </a:rPr>
              <a:t>It makes the data easy to analyze during analysis.</a:t>
            </a:r>
            <a:endParaRPr lang="x-none" sz="1800">
              <a:sym typeface="+mn-ea"/>
            </a:endParaRPr>
          </a:p>
          <a:p>
            <a:r>
              <a:rPr lang="x-none" altLang="en-US" sz="1800" smtClean="0">
                <a:sym typeface="+mn-ea"/>
              </a:rPr>
              <a:t>I</a:t>
            </a:r>
            <a:r>
              <a:rPr lang="en-US" sz="1800" smtClean="0">
                <a:sym typeface="+mn-ea"/>
              </a:rPr>
              <a:t>t reduces the</a:t>
            </a:r>
            <a:r>
              <a:rPr lang="x-none" altLang="en-US" sz="1800" smtClean="0">
                <a:sym typeface="+mn-ea"/>
              </a:rPr>
              <a:t> amout of data  stored on the drive.</a:t>
            </a:r>
            <a:endParaRPr lang="x-none" altLang="en-US" sz="1800" smtClean="0">
              <a:sym typeface="+mn-ea"/>
            </a:endParaRPr>
          </a:p>
          <a:p>
            <a:pPr marL="0" indent="0">
              <a:buNone/>
            </a:pPr>
            <a:r>
              <a:rPr lang="en-US" sz="1800" smtClean="0">
                <a:sym typeface="+mn-ea"/>
              </a:rPr>
              <a:t> </a:t>
            </a:r>
            <a:endParaRPr lang="en-US" sz="1800" dirty="0"/>
          </a:p>
          <a:p>
            <a:endParaRPr lang="x-none" sz="18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Title 106497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 anchor="ctr" anchorCtr="0"/>
          <a:p>
            <a:r>
              <a:rPr lang="x-none">
                <a:solidFill>
                  <a:schemeClr val="tx1"/>
                </a:solidFill>
              </a:rPr>
              <a:t>WHERE NORMALISATION IS USED</a:t>
            </a:r>
            <a:endParaRPr lang="x-none">
              <a:solidFill>
                <a:schemeClr val="tx1"/>
              </a:solidFill>
            </a:endParaRPr>
          </a:p>
        </p:txBody>
      </p:sp>
      <p:sp>
        <p:nvSpPr>
          <p:cNvPr id="106499" name="Text Placeholder 106498"/>
          <p:cNvSpPr>
            <a:spLocks noGrp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p>
            <a:r>
              <a:rPr lang="x-none" altLang="en-US" sz="1800" smtClean="0">
                <a:sym typeface="+mn-ea"/>
              </a:rPr>
              <a:t>Polices stations - To manage criminal records well.</a:t>
            </a:r>
            <a:endParaRPr lang="x-none" altLang="en-US" sz="1800" smtClean="0">
              <a:sym typeface="+mn-ea"/>
            </a:endParaRPr>
          </a:p>
          <a:p>
            <a:r>
              <a:rPr lang="x-none" altLang="en-US" sz="1800" smtClean="0">
                <a:sym typeface="+mn-ea"/>
              </a:rPr>
              <a:t>Clinics - Managing patient data.</a:t>
            </a:r>
            <a:endParaRPr lang="x-none" altLang="en-US" sz="1800" smtClean="0">
              <a:sym typeface="+mn-ea"/>
            </a:endParaRPr>
          </a:p>
          <a:p>
            <a:r>
              <a:rPr lang="x-none" altLang="en-US" sz="1800" smtClean="0">
                <a:sym typeface="+mn-ea"/>
              </a:rPr>
              <a:t>Online shops</a:t>
            </a:r>
            <a:r>
              <a:rPr lang="en-US" sz="1800" smtClean="0">
                <a:sym typeface="+mn-ea"/>
              </a:rPr>
              <a:t> </a:t>
            </a:r>
            <a:r>
              <a:rPr lang="x-none" altLang="en-US" sz="1800" smtClean="0">
                <a:sym typeface="+mn-ea"/>
              </a:rPr>
              <a:t>- Ebay.</a:t>
            </a:r>
            <a:endParaRPr lang="en-US" sz="1800" dirty="0"/>
          </a:p>
          <a:p>
            <a:endParaRPr lang="x-none" sz="18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Title 106497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 anchor="ctr" anchorCtr="0"/>
          <a:p>
            <a:r>
              <a:rPr lang="x-none">
                <a:solidFill>
                  <a:schemeClr val="tx1"/>
                </a:solidFill>
              </a:rPr>
              <a:t>HOW NORMALISATION</a:t>
            </a:r>
            <a:br>
              <a:rPr lang="x-none">
                <a:solidFill>
                  <a:schemeClr val="tx1"/>
                </a:solidFill>
              </a:rPr>
            </a:br>
            <a:r>
              <a:rPr lang="x-none">
                <a:solidFill>
                  <a:schemeClr val="tx1"/>
                </a:solidFill>
              </a:rPr>
              <a:t>WORKS</a:t>
            </a:r>
            <a:endParaRPr lang="x-none">
              <a:solidFill>
                <a:schemeClr val="tx1"/>
              </a:solidFill>
            </a:endParaRPr>
          </a:p>
        </p:txBody>
      </p:sp>
      <p:sp>
        <p:nvSpPr>
          <p:cNvPr id="106499" name="Text Placeholder 106498"/>
          <p:cNvSpPr>
            <a:spLocks noGrp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p>
            <a:r>
              <a:rPr lang="x-none" altLang="en-US" sz="1800" smtClean="0">
                <a:sym typeface="+mn-ea"/>
              </a:rPr>
              <a:t>Normalisation works by removing repeating data in individual tables and </a:t>
            </a:r>
            <a:r>
              <a:rPr lang="en-US" sz="1800" dirty="0"/>
              <a:t> Identifying related data using the primary key</a:t>
            </a:r>
            <a:r>
              <a:rPr lang="x-none" altLang="en-US" sz="1800" dirty="0"/>
              <a:t> </a:t>
            </a:r>
            <a:r>
              <a:rPr lang="en-US" sz="1800" dirty="0"/>
              <a:t>of a given set</a:t>
            </a:r>
            <a:r>
              <a:rPr lang="x-none" altLang="en-US" sz="1800" dirty="0"/>
              <a:t>, in order to make</a:t>
            </a:r>
            <a:r>
              <a:rPr lang="en-US" sz="1800" dirty="0"/>
              <a:t> uniqueness </a:t>
            </a:r>
            <a:r>
              <a:rPr lang="x-none" altLang="en-US" sz="1800" dirty="0"/>
              <a:t>in the </a:t>
            </a:r>
            <a:r>
              <a:rPr lang="en-US" sz="1800" dirty="0"/>
              <a:t> </a:t>
            </a:r>
            <a:r>
              <a:rPr lang="x-none" altLang="en-US" sz="1800" dirty="0"/>
              <a:t>database</a:t>
            </a:r>
            <a:r>
              <a:rPr lang="en-US" sz="1800" dirty="0"/>
              <a:t>.</a:t>
            </a:r>
            <a:endParaRPr lang="en-US" sz="1800" dirty="0"/>
          </a:p>
          <a:p>
            <a:endParaRPr lang="x-none" sz="18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Title 106497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 anchor="ctr" anchorCtr="0"/>
          <a:p>
            <a:r>
              <a:rPr lang="x-none">
                <a:solidFill>
                  <a:schemeClr val="tx1"/>
                </a:solidFill>
              </a:rPr>
              <a:t>EXAMPLE</a:t>
            </a:r>
            <a:endParaRPr lang="x-none">
              <a:solidFill>
                <a:schemeClr val="tx1"/>
              </a:solidFill>
            </a:endParaRPr>
          </a:p>
        </p:txBody>
      </p:sp>
      <p:sp>
        <p:nvSpPr>
          <p:cNvPr id="106499" name="Text Placeholder 106498"/>
          <p:cNvSpPr>
            <a:spLocks noGrp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p>
            <a:r>
              <a:rPr sz="1800"/>
              <a:t>Consider a table containing the details of a company.</a:t>
            </a:r>
            <a:r>
              <a:rPr lang="x-none" sz="1800"/>
              <a:t> </a:t>
            </a:r>
            <a:r>
              <a:rPr sz="1800"/>
              <a:t>Employees AJAY and AMIT have multiple contact</a:t>
            </a:r>
            <a:r>
              <a:rPr lang="x-none" sz="1800"/>
              <a:t> </a:t>
            </a:r>
            <a:r>
              <a:rPr sz="1800"/>
              <a:t>numbers which cannot be accepted in the first normal form.</a:t>
            </a:r>
            <a:endParaRPr sz="1800"/>
          </a:p>
          <a:p>
            <a:r>
              <a:rPr lang="x-none" sz="1800"/>
              <a:t>The next slide will show normalised table to 1NF.</a:t>
            </a:r>
            <a:endParaRPr lang="x-none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3644900"/>
            <a:ext cx="7439025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Title 106497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 anchor="ctr" anchorCtr="0"/>
          <a:p>
            <a:r>
              <a:rPr lang="x-none">
                <a:solidFill>
                  <a:schemeClr val="tx1"/>
                </a:solidFill>
              </a:rPr>
              <a:t>1 NORMAL FORM</a:t>
            </a:r>
            <a:endParaRPr lang="x-none">
              <a:solidFill>
                <a:schemeClr val="tx1"/>
              </a:solidFill>
            </a:endParaRPr>
          </a:p>
        </p:txBody>
      </p:sp>
      <p:sp>
        <p:nvSpPr>
          <p:cNvPr id="106499" name="Text Placeholder 106498"/>
          <p:cNvSpPr>
            <a:spLocks noGrp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p>
            <a:r>
              <a:rPr lang="x-none" sz="1800"/>
              <a:t>First normal form says each table cell should contain only one atomic value.</a:t>
            </a:r>
            <a:endParaRPr sz="1800"/>
          </a:p>
          <a:p>
            <a:r>
              <a:rPr sz="1800"/>
              <a:t>Multiple value columns </a:t>
            </a:r>
            <a:r>
              <a:rPr lang="x-none" sz="1800"/>
              <a:t>have</a:t>
            </a:r>
            <a:r>
              <a:rPr sz="1800"/>
              <a:t> be</a:t>
            </a:r>
            <a:r>
              <a:rPr lang="x-none" sz="1800"/>
              <a:t>en</a:t>
            </a:r>
            <a:r>
              <a:rPr sz="1800"/>
              <a:t> separated, so that there is only one value in each column per row</a:t>
            </a:r>
            <a:endParaRPr lang="x-none" sz="1800"/>
          </a:p>
          <a:p>
            <a:r>
              <a:rPr lang="x-none" sz="1800"/>
              <a:t>In order to bring it to the 1 normal form,the employee cells which has multiple values from the field of employee contact no should be separeted.  </a:t>
            </a:r>
            <a:endParaRPr lang="x-none" sz="1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05" y="3717290"/>
            <a:ext cx="74676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Title 106497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 anchor="ctr" anchorCtr="0"/>
          <a:p>
            <a:r>
              <a:rPr lang="x-none">
                <a:solidFill>
                  <a:schemeClr val="tx1"/>
                </a:solidFill>
              </a:rPr>
              <a:t>2 NORMAL FORM</a:t>
            </a:r>
            <a:endParaRPr lang="x-none">
              <a:solidFill>
                <a:schemeClr val="tx1"/>
              </a:solidFill>
            </a:endParaRPr>
          </a:p>
        </p:txBody>
      </p:sp>
      <p:sp>
        <p:nvSpPr>
          <p:cNvPr id="106499" name="Text Placeholder 106498"/>
          <p:cNvSpPr>
            <a:spLocks noGrp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p>
            <a:r>
              <a:rPr lang="x-none" sz="1800"/>
              <a:t>An entity is said to be in the second normal form when it is already in 1NF.</a:t>
            </a:r>
            <a:endParaRPr lang="x-none" sz="1800"/>
          </a:p>
          <a:p>
            <a:r>
              <a:rPr sz="1800"/>
              <a:t>All non-key attributes </a:t>
            </a:r>
            <a:r>
              <a:rPr lang="x-none" sz="1800"/>
              <a:t>should </a:t>
            </a:r>
            <a:r>
              <a:rPr sz="1800"/>
              <a:t>dependent on the primary key.</a:t>
            </a:r>
            <a:endParaRPr sz="1800"/>
          </a:p>
          <a:p>
            <a:pPr marL="0" indent="0">
              <a:buNone/>
            </a:pPr>
            <a:r>
              <a:rPr lang="x-none" sz="1800" b="1"/>
              <a:t>EXAMPLE.  </a:t>
            </a:r>
            <a:endParaRPr lang="x-none" sz="1800" b="1"/>
          </a:p>
          <a:p>
            <a:pPr marL="0" indent="0">
              <a:buNone/>
            </a:pPr>
            <a:r>
              <a:rPr lang="x-none" sz="1800"/>
              <a:t>The non-key attribute is </a:t>
            </a:r>
            <a:r>
              <a:rPr lang="x-none" sz="1800">
                <a:sym typeface="+mn-ea"/>
              </a:rPr>
              <a:t>STORE LOCATION and </a:t>
            </a:r>
            <a:r>
              <a:rPr lang="x-none" sz="1800"/>
              <a:t> STORE LOCATION only depends on the STORE ID, which is the sole part of the primary key.</a:t>
            </a:r>
            <a:endParaRPr lang="x-none" sz="1800"/>
          </a:p>
          <a:p>
            <a:pPr marL="0" indent="0">
              <a:buNone/>
            </a:pPr>
            <a:endParaRPr lang="x-none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4004945"/>
            <a:ext cx="7324725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Title 106497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 anchor="ctr" anchorCtr="0"/>
          <a:p>
            <a:r>
              <a:rPr lang="x-none">
                <a:solidFill>
                  <a:schemeClr val="tx1"/>
                </a:solidFill>
              </a:rPr>
              <a:t>2 NORMAL FORM</a:t>
            </a:r>
            <a:endParaRPr lang="x-none">
              <a:solidFill>
                <a:schemeClr val="tx1"/>
              </a:solidFill>
            </a:endParaRPr>
          </a:p>
        </p:txBody>
      </p:sp>
      <p:sp>
        <p:nvSpPr>
          <p:cNvPr id="106499" name="Text Placeholder 106498"/>
          <p:cNvSpPr>
            <a:spLocks noGrp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p>
            <a:pPr marL="0" indent="0">
              <a:buNone/>
            </a:pPr>
            <a:r>
              <a:rPr lang="x-none" sz="1800" b="1"/>
              <a:t>SOLUTION.  </a:t>
            </a:r>
            <a:endParaRPr lang="x-none" sz="1800" b="1"/>
          </a:p>
          <a:p>
            <a:pPr marL="0" indent="0">
              <a:buNone/>
            </a:pPr>
            <a:r>
              <a:rPr lang="x-none" sz="1800"/>
              <a:t>To resolve this issue and to convert the entity into the 2NF, the table is split into two separate tables.</a:t>
            </a:r>
            <a:endParaRPr lang="x-none" sz="1800"/>
          </a:p>
          <a:p>
            <a:pPr marL="0" indent="0">
              <a:buNone/>
            </a:pPr>
            <a:endParaRPr lang="x-none" sz="1800"/>
          </a:p>
          <a:p>
            <a:pPr marL="0" indent="0">
              <a:buNone/>
            </a:pPr>
            <a:endParaRPr lang="x-none" sz="1800"/>
          </a:p>
          <a:p>
            <a:pPr marL="0" indent="0">
              <a:buNone/>
            </a:pPr>
            <a:endParaRPr lang="x-none" sz="1800"/>
          </a:p>
          <a:p>
            <a:pPr marL="0" indent="0">
              <a:buNone/>
            </a:pPr>
            <a:endParaRPr lang="x-none" sz="1800"/>
          </a:p>
          <a:p>
            <a:pPr marL="0" indent="0">
              <a:buNone/>
            </a:pPr>
            <a:endParaRPr lang="x-none" sz="1800"/>
          </a:p>
          <a:p>
            <a:pPr marL="0" indent="0">
              <a:buNone/>
            </a:pPr>
            <a:endParaRPr lang="x-none" sz="1800"/>
          </a:p>
          <a:p>
            <a:pPr marL="0" indent="0">
              <a:buNone/>
            </a:pPr>
            <a:r>
              <a:rPr lang="x-none" sz="1800"/>
              <a:t>Now the column STORE LOCATION is completely dependent on the primary key, the STORE ID thereby achieving 2NF</a:t>
            </a:r>
            <a:endParaRPr lang="x-none" sz="1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2853055"/>
            <a:ext cx="3943985" cy="1857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45" y="2853055"/>
            <a:ext cx="3797300" cy="1809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2504</Words>
  <Application>WPS Presentation</Application>
  <PresentationFormat>Presentación en pantalla</PresentationFormat>
  <Paragraphs>90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DejaVu Sans</vt:lpstr>
      <vt:lpstr>Droid Sans Fallback</vt:lpstr>
      <vt:lpstr>Microsoft YaHei</vt:lpstr>
      <vt:lpstr>Arial Unicode MS</vt:lpstr>
      <vt:lpstr>Calibri</vt:lpstr>
      <vt:lpstr>MathJax_Vector</vt:lpstr>
      <vt:lpstr>Art_mountaineering</vt:lpstr>
      <vt:lpstr>1_Art_mountaineering</vt:lpstr>
      <vt:lpstr> FEBBY KAUMBA 2200154</vt:lpstr>
      <vt:lpstr>WHAT IS NORMALISATION</vt:lpstr>
      <vt:lpstr>IMPORTANCE  OF NORMALISATION</vt:lpstr>
      <vt:lpstr>WHERE NORMALISATION IS USED</vt:lpstr>
      <vt:lpstr>HOW  OF NORMALISATION WORKS</vt:lpstr>
      <vt:lpstr>EXAMPLE</vt:lpstr>
      <vt:lpstr>1 NORMAL FORM</vt:lpstr>
      <vt:lpstr>2 NORMAL FORM</vt:lpstr>
      <vt:lpstr>2 NORMAL FORM</vt:lpstr>
      <vt:lpstr>3 NORMAL FORM</vt:lpstr>
      <vt:lpstr>3 NORMAL FORM</vt:lpstr>
      <vt:lpstr>3 NORMAL FORM</vt:lpstr>
      <vt:lpstr>PROBLEMS OF NORMALISATION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eastboy</cp:lastModifiedBy>
  <cp:revision>590</cp:revision>
  <dcterms:created xsi:type="dcterms:W3CDTF">2023-10-16T13:46:47Z</dcterms:created>
  <dcterms:modified xsi:type="dcterms:W3CDTF">2023-10-16T13:46:47Z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