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Lst>
  <p:notesMasterIdLst>
    <p:notesMasterId r:id="rId21"/>
  </p:notesMasterIdLst>
  <p:sldIdLst>
    <p:sldId id="256" r:id="rId2"/>
    <p:sldId id="272" r:id="rId3"/>
    <p:sldId id="273" r:id="rId4"/>
    <p:sldId id="257" r:id="rId5"/>
    <p:sldId id="258" r:id="rId6"/>
    <p:sldId id="259" r:id="rId7"/>
    <p:sldId id="260" r:id="rId8"/>
    <p:sldId id="274" r:id="rId9"/>
    <p:sldId id="262" r:id="rId10"/>
    <p:sldId id="263" r:id="rId11"/>
    <p:sldId id="264" r:id="rId12"/>
    <p:sldId id="265" r:id="rId13"/>
    <p:sldId id="266" r:id="rId14"/>
    <p:sldId id="267" r:id="rId15"/>
    <p:sldId id="268" r:id="rId16"/>
    <p:sldId id="276" r:id="rId17"/>
    <p:sldId id="275" r:id="rId18"/>
    <p:sldId id="277" r:id="rId19"/>
    <p:sldId id="278"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79" autoAdjust="0"/>
    <p:restoredTop sz="94660"/>
  </p:normalViewPr>
  <p:slideViewPr>
    <p:cSldViewPr>
      <p:cViewPr varScale="1">
        <p:scale>
          <a:sx n="82" d="100"/>
          <a:sy n="82" d="100"/>
        </p:scale>
        <p:origin x="151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BA7387-351F-4CD8-8747-A3B41ACF7C8C}" type="datetimeFigureOut">
              <a:rPr lang="en-US" smtClean="0"/>
              <a:pPr/>
              <a:t>10/18/2022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F936E2-98B1-4AD3-9475-9F9350FBDF8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2F936E2-98B1-4AD3-9475-9F9350FBDF8B}"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2F936E2-98B1-4AD3-9475-9F9350FBDF8B}"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28"/>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lumMod val="75000"/>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26144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44713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58468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74365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01725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777778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18625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26807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92717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03620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27567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10/18/2022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5420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10/18/2022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50450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97050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45189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42697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cxnSp>
          <p:nvCxnSpPr>
            <p:cNvPr id="7" name="Straight Connector 6"/>
            <p:cNvCxnSpPr/>
            <p:nvPr/>
          </p:nvCxnSpPr>
          <p:spPr>
            <a:xfrm flipV="1">
              <a:off x="5130830" y="4175605"/>
              <a:ext cx="4022475" cy="2682396"/>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7042707"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10/18/2022</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48027314"/>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447800"/>
            <a:ext cx="7848600" cy="1828800"/>
          </a:xfrm>
        </p:spPr>
        <p:txBody>
          <a:bodyPr>
            <a:normAutofit/>
          </a:bodyPr>
          <a:lstStyle/>
          <a:p>
            <a:pPr algn="ctr"/>
            <a:r>
              <a:rPr lang="en-US" sz="4800" b="1" dirty="0">
                <a:latin typeface="Gill Sans Nova Cond Lt" panose="020B0604020202020204" pitchFamily="34" charset="0"/>
              </a:rPr>
              <a:t>Lead Score Case  Study</a:t>
            </a:r>
          </a:p>
        </p:txBody>
      </p:sp>
      <p:sp>
        <p:nvSpPr>
          <p:cNvPr id="3" name="Subtitle 2"/>
          <p:cNvSpPr>
            <a:spLocks noGrp="1"/>
          </p:cNvSpPr>
          <p:nvPr>
            <p:ph type="subTitle" idx="1"/>
          </p:nvPr>
        </p:nvSpPr>
        <p:spPr/>
        <p:txBody>
          <a:bodyPr>
            <a:normAutofit/>
          </a:bodyPr>
          <a:lstStyle/>
          <a:p>
            <a:r>
              <a:rPr lang="en-US" b="1" dirty="0"/>
              <a:t>BY </a:t>
            </a:r>
          </a:p>
          <a:p>
            <a:r>
              <a:rPr lang="en-US" b="1" dirty="0"/>
              <a:t>Ajay </a:t>
            </a:r>
            <a:r>
              <a:rPr lang="en-US" b="1" dirty="0" err="1"/>
              <a:t>jain</a:t>
            </a:r>
            <a:r>
              <a:rPr lang="en-US" b="1" dirty="0"/>
              <a:t> &amp; </a:t>
            </a:r>
            <a:r>
              <a:rPr lang="en-IN" dirty="0">
                <a:solidFill>
                  <a:srgbClr val="000000"/>
                </a:solidFill>
                <a:latin typeface="Lato" panose="020B0604020202020204" pitchFamily="34" charset="0"/>
              </a:rPr>
              <a:t>S</a:t>
            </a:r>
            <a:r>
              <a:rPr lang="en-IN" b="1" dirty="0"/>
              <a:t>APTARSHI</a:t>
            </a:r>
            <a:r>
              <a:rPr lang="en-IN" b="0" i="0" dirty="0">
                <a:solidFill>
                  <a:srgbClr val="000000"/>
                </a:solidFill>
                <a:effectLst/>
                <a:latin typeface="Lato" panose="020B0604020202020204" pitchFamily="34" charset="0"/>
              </a:rPr>
              <a:t> </a:t>
            </a: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642918"/>
            <a:ext cx="7534301" cy="685800"/>
          </a:xfrm>
        </p:spPr>
        <p:txBody>
          <a:bodyPr>
            <a:normAutofit/>
          </a:bodyPr>
          <a:lstStyle/>
          <a:p>
            <a:pPr algn="l"/>
            <a:r>
              <a:rPr lang="en-IN" sz="3200" b="1" i="0" dirty="0">
                <a:effectLst/>
                <a:latin typeface="Helvetica Neue"/>
              </a:rPr>
              <a:t>Last Activity/Last Notable Activity</a:t>
            </a:r>
          </a:p>
        </p:txBody>
      </p:sp>
      <p:sp>
        <p:nvSpPr>
          <p:cNvPr id="8" name="TextBox 7"/>
          <p:cNvSpPr txBox="1"/>
          <p:nvPr/>
        </p:nvSpPr>
        <p:spPr>
          <a:xfrm>
            <a:off x="357158" y="5214950"/>
            <a:ext cx="7858180" cy="1323439"/>
          </a:xfrm>
          <a:prstGeom prst="rect">
            <a:avLst/>
          </a:prstGeom>
          <a:noFill/>
        </p:spPr>
        <p:txBody>
          <a:bodyPr wrap="square" rtlCol="0">
            <a:spAutoFit/>
          </a:bodyPr>
          <a:lstStyle/>
          <a:p>
            <a:r>
              <a:rPr lang="en-US" sz="1400" dirty="0">
                <a:latin typeface="Helvetica Neue"/>
              </a:rPr>
              <a:t> </a:t>
            </a:r>
            <a:r>
              <a:rPr lang="en-US" sz="1600" dirty="0"/>
              <a:t>“SMS Sent” and  “Email Opened “ have highest conversion rates. Also “Phone Conversation”/ “Unreachable “subcategories themselves have more convertors than non converters. Therefore if the customer’s last activity/ last notable activity is from any of the above , they are more likely to convert , and worth company’s effort.</a:t>
            </a:r>
            <a:endParaRPr lang="en-US" sz="1600" b="0" i="0" dirty="0">
              <a:effectLst/>
            </a:endParaRPr>
          </a:p>
        </p:txBody>
      </p:sp>
      <p:pic>
        <p:nvPicPr>
          <p:cNvPr id="6" name="Content Placeholder 5">
            <a:extLst>
              <a:ext uri="{FF2B5EF4-FFF2-40B4-BE49-F238E27FC236}">
                <a16:creationId xmlns:a16="http://schemas.microsoft.com/office/drawing/2014/main" id="{19CCA3F5-6D34-4B77-9AFF-090B67066F81}"/>
              </a:ext>
            </a:extLst>
          </p:cNvPr>
          <p:cNvPicPr>
            <a:picLocks noGrp="1" noChangeAspect="1"/>
          </p:cNvPicPr>
          <p:nvPr>
            <p:ph idx="1"/>
          </p:nvPr>
        </p:nvPicPr>
        <p:blipFill>
          <a:blip r:embed="rId2"/>
          <a:stretch>
            <a:fillRect/>
          </a:stretch>
        </p:blipFill>
        <p:spPr>
          <a:xfrm>
            <a:off x="428596" y="1428736"/>
            <a:ext cx="6908800" cy="3528218"/>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8000" y="609600"/>
            <a:ext cx="6447501" cy="838200"/>
          </a:xfrm>
        </p:spPr>
        <p:txBody>
          <a:bodyPr vert="horz" lIns="91440" tIns="45720" rIns="91440" bIns="45720" rtlCol="0" anchor="t">
            <a:normAutofit fontScale="90000"/>
          </a:bodyPr>
          <a:lstStyle/>
          <a:p>
            <a:r>
              <a:rPr lang="en-US" dirty="0"/>
              <a:t>Do not call, Do not email</a:t>
            </a:r>
            <a:br>
              <a:rPr lang="en-US" dirty="0"/>
            </a:br>
            <a:endParaRPr lang="en-US" dirty="0"/>
          </a:p>
        </p:txBody>
      </p:sp>
      <p:pic>
        <p:nvPicPr>
          <p:cNvPr id="9" name="Picture 8">
            <a:extLst>
              <a:ext uri="{FF2B5EF4-FFF2-40B4-BE49-F238E27FC236}">
                <a16:creationId xmlns:a16="http://schemas.microsoft.com/office/drawing/2014/main" id="{AD662C3A-A912-4683-B754-362700E5B676}"/>
              </a:ext>
            </a:extLst>
          </p:cNvPr>
          <p:cNvPicPr>
            <a:picLocks noChangeAspect="1"/>
          </p:cNvPicPr>
          <p:nvPr/>
        </p:nvPicPr>
        <p:blipFill>
          <a:blip r:embed="rId2"/>
          <a:stretch>
            <a:fillRect/>
          </a:stretch>
        </p:blipFill>
        <p:spPr>
          <a:xfrm>
            <a:off x="613105" y="1600200"/>
            <a:ext cx="4492295" cy="4439903"/>
          </a:xfrm>
          <a:prstGeom prst="rect">
            <a:avLst/>
          </a:prstGeom>
        </p:spPr>
      </p:pic>
      <p:sp>
        <p:nvSpPr>
          <p:cNvPr id="4" name="Content Placeholder 3">
            <a:extLst>
              <a:ext uri="{FF2B5EF4-FFF2-40B4-BE49-F238E27FC236}">
                <a16:creationId xmlns:a16="http://schemas.microsoft.com/office/drawing/2014/main" id="{4A253A61-5195-42D6-B6F5-04FAAA2431EB}"/>
              </a:ext>
            </a:extLst>
          </p:cNvPr>
          <p:cNvSpPr>
            <a:spLocks noGrp="1"/>
          </p:cNvSpPr>
          <p:nvPr>
            <p:ph idx="1"/>
          </p:nvPr>
        </p:nvSpPr>
        <p:spPr>
          <a:xfrm>
            <a:off x="5214942" y="1928802"/>
            <a:ext cx="2762272" cy="3880773"/>
          </a:xfrm>
        </p:spPr>
        <p:txBody>
          <a:bodyPr vert="horz" lIns="91440" tIns="45720" rIns="91440" bIns="45720" rtlCol="0">
            <a:noAutofit/>
          </a:bodyPr>
          <a:lstStyle/>
          <a:p>
            <a:r>
              <a:rPr lang="en-US" sz="1600" b="0" i="0" dirty="0">
                <a:solidFill>
                  <a:schemeClr val="tx1"/>
                </a:solidFill>
                <a:effectLst/>
              </a:rPr>
              <a:t>As we can see columns-: 'Do Not </a:t>
            </a:r>
            <a:r>
              <a:rPr lang="en-US" sz="1600" b="0" i="0" dirty="0" err="1">
                <a:solidFill>
                  <a:schemeClr val="tx1"/>
                </a:solidFill>
                <a:effectLst/>
              </a:rPr>
              <a:t>Call','Search</a:t>
            </a:r>
            <a:r>
              <a:rPr lang="en-US" sz="1600" b="0" i="0" dirty="0">
                <a:solidFill>
                  <a:schemeClr val="tx1"/>
                </a:solidFill>
                <a:effectLst/>
              </a:rPr>
              <a:t>', 'Newspaper Article', 'X Education </a:t>
            </a:r>
            <a:r>
              <a:rPr lang="en-US" sz="1600" b="0" i="0" dirty="0" err="1">
                <a:solidFill>
                  <a:schemeClr val="tx1"/>
                </a:solidFill>
                <a:effectLst/>
              </a:rPr>
              <a:t>Forums','Newspaper</a:t>
            </a:r>
            <a:r>
              <a:rPr lang="en-US" sz="1600" b="0" i="0" dirty="0">
                <a:solidFill>
                  <a:schemeClr val="tx1"/>
                </a:solidFill>
                <a:effectLst/>
              </a:rPr>
              <a:t>', 'Digital </a:t>
            </a:r>
            <a:r>
              <a:rPr lang="en-US" sz="1600" b="0" i="0" dirty="0" err="1">
                <a:solidFill>
                  <a:schemeClr val="tx1"/>
                </a:solidFill>
                <a:effectLst/>
              </a:rPr>
              <a:t>Advertisement','Through</a:t>
            </a:r>
            <a:r>
              <a:rPr lang="en-US" sz="1600" b="0" i="0" dirty="0">
                <a:solidFill>
                  <a:schemeClr val="tx1"/>
                </a:solidFill>
                <a:effectLst/>
              </a:rPr>
              <a:t> Recommendations' do no have data for Yes </a:t>
            </a:r>
            <a:r>
              <a:rPr lang="en-US" sz="1600" b="0" i="0" dirty="0" err="1">
                <a:solidFill>
                  <a:schemeClr val="tx1"/>
                </a:solidFill>
                <a:effectLst/>
              </a:rPr>
              <a:t>sucategory</a:t>
            </a:r>
            <a:r>
              <a:rPr lang="en-US" sz="1600" b="0" i="0" dirty="0">
                <a:solidFill>
                  <a:schemeClr val="tx1"/>
                </a:solidFill>
                <a:effectLst/>
              </a:rPr>
              <a:t>- hence no </a:t>
            </a:r>
            <a:r>
              <a:rPr lang="en-US" sz="1600" b="0" i="0" dirty="0" err="1">
                <a:solidFill>
                  <a:schemeClr val="tx1"/>
                </a:solidFill>
                <a:effectLst/>
              </a:rPr>
              <a:t>varicance</a:t>
            </a:r>
            <a:r>
              <a:rPr lang="en-US" sz="1600" b="0" i="0" dirty="0">
                <a:solidFill>
                  <a:schemeClr val="tx1"/>
                </a:solidFill>
                <a:effectLst/>
              </a:rPr>
              <a:t> present in the columns. We will drop all these columns.</a:t>
            </a:r>
            <a:endParaRPr lang="en-US" sz="1600"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841375"/>
          </a:xfrm>
        </p:spPr>
        <p:txBody>
          <a:bodyPr>
            <a:normAutofit/>
          </a:bodyPr>
          <a:lstStyle/>
          <a:p>
            <a:r>
              <a:rPr lang="en-US" dirty="0"/>
              <a:t>Total Visits</a:t>
            </a:r>
          </a:p>
        </p:txBody>
      </p:sp>
      <p:sp>
        <p:nvSpPr>
          <p:cNvPr id="6" name="Rectangle 5"/>
          <p:cNvSpPr/>
          <p:nvPr/>
        </p:nvSpPr>
        <p:spPr>
          <a:xfrm>
            <a:off x="500034" y="5429264"/>
            <a:ext cx="7086600" cy="1077218"/>
          </a:xfrm>
          <a:prstGeom prst="rect">
            <a:avLst/>
          </a:prstGeom>
        </p:spPr>
        <p:txBody>
          <a:bodyPr wrap="square">
            <a:spAutoFit/>
          </a:bodyPr>
          <a:lstStyle/>
          <a:p>
            <a:pPr algn="just"/>
            <a:r>
              <a:rPr lang="en-US" sz="1600" b="0" i="0" dirty="0">
                <a:effectLst/>
              </a:rPr>
              <a:t>Higher distribution is present in converted class where Total visits varies from 0-5. This can account for the fact that customer is thinking of taking up the course and hence making sure if the investment would be right. These kind of people if talked through can be converted.</a:t>
            </a:r>
            <a:endParaRPr lang="en-US" sz="1600" dirty="0"/>
          </a:p>
        </p:txBody>
      </p:sp>
      <p:pic>
        <p:nvPicPr>
          <p:cNvPr id="7" name="Content Placeholder 6">
            <a:extLst>
              <a:ext uri="{FF2B5EF4-FFF2-40B4-BE49-F238E27FC236}">
                <a16:creationId xmlns:a16="http://schemas.microsoft.com/office/drawing/2014/main" id="{29514E93-935B-45AA-BA2B-9703C2CB26B6}"/>
              </a:ext>
            </a:extLst>
          </p:cNvPr>
          <p:cNvPicPr>
            <a:picLocks noGrp="1" noChangeAspect="1"/>
          </p:cNvPicPr>
          <p:nvPr>
            <p:ph idx="1"/>
          </p:nvPr>
        </p:nvPicPr>
        <p:blipFill>
          <a:blip r:embed="rId2"/>
          <a:stretch>
            <a:fillRect/>
          </a:stretch>
        </p:blipFill>
        <p:spPr>
          <a:xfrm>
            <a:off x="142875" y="1955800"/>
            <a:ext cx="4467225" cy="2809875"/>
          </a:xfrm>
        </p:spPr>
      </p:pic>
      <p:pic>
        <p:nvPicPr>
          <p:cNvPr id="9" name="Picture 8">
            <a:extLst>
              <a:ext uri="{FF2B5EF4-FFF2-40B4-BE49-F238E27FC236}">
                <a16:creationId xmlns:a16="http://schemas.microsoft.com/office/drawing/2014/main" id="{289D5612-2E19-4E20-AE1F-E164D34017C5}"/>
              </a:ext>
            </a:extLst>
          </p:cNvPr>
          <p:cNvPicPr>
            <a:picLocks noChangeAspect="1"/>
          </p:cNvPicPr>
          <p:nvPr/>
        </p:nvPicPr>
        <p:blipFill>
          <a:blip r:embed="rId3"/>
          <a:stretch>
            <a:fillRect/>
          </a:stretch>
        </p:blipFill>
        <p:spPr>
          <a:xfrm>
            <a:off x="4657725" y="1930400"/>
            <a:ext cx="4343400" cy="29241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Total Time Spent on Websites</a:t>
            </a:r>
          </a:p>
        </p:txBody>
      </p:sp>
      <p:sp>
        <p:nvSpPr>
          <p:cNvPr id="7" name="Rectangle 6"/>
          <p:cNvSpPr/>
          <p:nvPr/>
        </p:nvSpPr>
        <p:spPr>
          <a:xfrm>
            <a:off x="228600" y="5334000"/>
            <a:ext cx="8686800" cy="830997"/>
          </a:xfrm>
          <a:prstGeom prst="rect">
            <a:avLst/>
          </a:prstGeom>
        </p:spPr>
        <p:txBody>
          <a:bodyPr wrap="square">
            <a:spAutoFit/>
          </a:bodyPr>
          <a:lstStyle/>
          <a:p>
            <a:r>
              <a:rPr lang="en-US" sz="1600" b="0" i="0" dirty="0">
                <a:effectLst/>
              </a:rPr>
              <a:t>This is related to </a:t>
            </a:r>
            <a:r>
              <a:rPr lang="en-US" sz="1600" b="0" i="0" dirty="0" err="1">
                <a:effectLst/>
              </a:rPr>
              <a:t>TotalVisits</a:t>
            </a:r>
            <a:r>
              <a:rPr lang="en-US" sz="1600" b="0" i="0" dirty="0">
                <a:effectLst/>
              </a:rPr>
              <a:t> analysis above- if </a:t>
            </a:r>
            <a:r>
              <a:rPr lang="en-US" sz="1600" b="0" i="0" dirty="0" err="1">
                <a:effectLst/>
              </a:rPr>
              <a:t>totalVisits</a:t>
            </a:r>
            <a:r>
              <a:rPr lang="en-US" sz="1600" b="0" i="0" dirty="0">
                <a:effectLst/>
              </a:rPr>
              <a:t> increase </a:t>
            </a:r>
            <a:r>
              <a:rPr lang="en-US" sz="1600" dirty="0"/>
              <a:t>then</a:t>
            </a:r>
            <a:r>
              <a:rPr lang="en-US" sz="1600" b="0" i="0" dirty="0">
                <a:effectLst/>
              </a:rPr>
              <a:t> time spent on the website will also increase (generally). Hence we have higher distribution of converted people where time range is 0-1200.</a:t>
            </a:r>
            <a:endParaRPr lang="en-US" sz="1600" dirty="0"/>
          </a:p>
        </p:txBody>
      </p:sp>
      <p:pic>
        <p:nvPicPr>
          <p:cNvPr id="6" name="Content Placeholder 5">
            <a:extLst>
              <a:ext uri="{FF2B5EF4-FFF2-40B4-BE49-F238E27FC236}">
                <a16:creationId xmlns:a16="http://schemas.microsoft.com/office/drawing/2014/main" id="{1F220366-A90B-4D49-8E03-469277783F3E}"/>
              </a:ext>
            </a:extLst>
          </p:cNvPr>
          <p:cNvPicPr>
            <a:picLocks noGrp="1" noChangeAspect="1"/>
          </p:cNvPicPr>
          <p:nvPr>
            <p:ph idx="1"/>
          </p:nvPr>
        </p:nvPicPr>
        <p:blipFill>
          <a:blip r:embed="rId3"/>
          <a:stretch>
            <a:fillRect/>
          </a:stretch>
        </p:blipFill>
        <p:spPr>
          <a:xfrm>
            <a:off x="228600" y="1447800"/>
            <a:ext cx="7696200" cy="3479801"/>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7643866" cy="1320800"/>
          </a:xfrm>
        </p:spPr>
        <p:txBody>
          <a:bodyPr vert="horz" lIns="91440" tIns="45720" rIns="91440" bIns="45720" rtlCol="0" anchor="ctr">
            <a:normAutofit/>
          </a:bodyPr>
          <a:lstStyle/>
          <a:p>
            <a:pPr>
              <a:lnSpc>
                <a:spcPct val="90000"/>
              </a:lnSpc>
            </a:pPr>
            <a:r>
              <a:rPr lang="en-US" sz="3200" b="1" dirty="0"/>
              <a:t>Page Views Per Visit</a:t>
            </a:r>
          </a:p>
        </p:txBody>
      </p:sp>
      <p:sp>
        <p:nvSpPr>
          <p:cNvPr id="5" name="TextBox 4"/>
          <p:cNvSpPr txBox="1"/>
          <p:nvPr/>
        </p:nvSpPr>
        <p:spPr>
          <a:xfrm>
            <a:off x="4757613" y="1752601"/>
            <a:ext cx="2600469" cy="4288762"/>
          </a:xfrm>
          <a:prstGeom prst="rect">
            <a:avLst/>
          </a:prstGeom>
        </p:spPr>
        <p:txBody>
          <a:bodyPr vert="horz" lIns="91440" tIns="45720" rIns="91440" bIns="45720" rtlCol="0">
            <a:noAutofit/>
          </a:bodyPr>
          <a:lstStyle/>
          <a:p>
            <a:pPr>
              <a:lnSpc>
                <a:spcPct val="90000"/>
              </a:lnSpc>
              <a:spcBef>
                <a:spcPts val="1000"/>
              </a:spcBef>
              <a:buClr>
                <a:schemeClr val="accent1"/>
              </a:buClr>
              <a:buSzPct val="80000"/>
              <a:buFont typeface="Wingdings 3" charset="2"/>
              <a:buChar char=""/>
            </a:pPr>
            <a:r>
              <a:rPr lang="en-US" sz="1600" b="0" i="0" dirty="0">
                <a:effectLst/>
              </a:rPr>
              <a:t>Median for both classes is almost same only, but distribution is higher for converted people in the same page views range. Many customer are present of converted class which have high page visits, this means that they explore the website to find what all perks/demerits are there for joining the course. Application usability and content would play a important factor to engage more people.</a:t>
            </a:r>
            <a:endParaRPr lang="en-US" sz="1600" dirty="0"/>
          </a:p>
        </p:txBody>
      </p:sp>
      <p:pic>
        <p:nvPicPr>
          <p:cNvPr id="9" name="Content Placeholder 8">
            <a:extLst>
              <a:ext uri="{FF2B5EF4-FFF2-40B4-BE49-F238E27FC236}">
                <a16:creationId xmlns:a16="http://schemas.microsoft.com/office/drawing/2014/main" id="{0979F40F-82E5-4AAF-99EA-E2A3AFC31D20}"/>
              </a:ext>
            </a:extLst>
          </p:cNvPr>
          <p:cNvPicPr>
            <a:picLocks noGrp="1" noChangeAspect="1"/>
          </p:cNvPicPr>
          <p:nvPr>
            <p:ph idx="1"/>
          </p:nvPr>
        </p:nvPicPr>
        <p:blipFill>
          <a:blip r:embed="rId2"/>
          <a:stretch>
            <a:fillRect/>
          </a:stretch>
        </p:blipFill>
        <p:spPr>
          <a:xfrm>
            <a:off x="357158" y="1857364"/>
            <a:ext cx="4202394" cy="364333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8000" y="609600"/>
            <a:ext cx="6447501" cy="1320800"/>
          </a:xfrm>
        </p:spPr>
        <p:txBody>
          <a:bodyPr vert="horz" lIns="91440" tIns="45720" rIns="91440" bIns="45720" rtlCol="0" anchor="t">
            <a:normAutofit/>
          </a:bodyPr>
          <a:lstStyle/>
          <a:p>
            <a:r>
              <a:rPr lang="en-US" dirty="0"/>
              <a:t>Feature Importance</a:t>
            </a:r>
          </a:p>
        </p:txBody>
      </p:sp>
      <p:sp>
        <p:nvSpPr>
          <p:cNvPr id="4" name="Content Placeholder 3">
            <a:extLst>
              <a:ext uri="{FF2B5EF4-FFF2-40B4-BE49-F238E27FC236}">
                <a16:creationId xmlns:a16="http://schemas.microsoft.com/office/drawing/2014/main" id="{D94A6128-BCB8-4746-A152-47426DF84A34}"/>
              </a:ext>
            </a:extLst>
          </p:cNvPr>
          <p:cNvSpPr>
            <a:spLocks noGrp="1"/>
          </p:cNvSpPr>
          <p:nvPr>
            <p:ph idx="1"/>
          </p:nvPr>
        </p:nvSpPr>
        <p:spPr>
          <a:xfrm>
            <a:off x="5181600" y="1447471"/>
            <a:ext cx="3048000" cy="4593892"/>
          </a:xfrm>
        </p:spPr>
        <p:txBody>
          <a:bodyPr vert="horz" lIns="91440" tIns="45720" rIns="91440" bIns="45720" rtlCol="0">
            <a:normAutofit fontScale="85000" lnSpcReduction="20000"/>
          </a:bodyPr>
          <a:lstStyle/>
          <a:p>
            <a:r>
              <a:rPr lang="en-US" dirty="0" err="1"/>
              <a:t>TotalVisits</a:t>
            </a:r>
            <a:endParaRPr lang="en-US" dirty="0"/>
          </a:p>
          <a:p>
            <a:r>
              <a:rPr lang="en-US" dirty="0"/>
              <a:t>Total Time Spent on Website</a:t>
            </a:r>
          </a:p>
          <a:p>
            <a:r>
              <a:rPr lang="en-US" dirty="0"/>
              <a:t>Page Views Per Visit </a:t>
            </a:r>
          </a:p>
          <a:p>
            <a:r>
              <a:rPr lang="en-US" dirty="0" err="1"/>
              <a:t>origin_Lead</a:t>
            </a:r>
            <a:r>
              <a:rPr lang="en-US" dirty="0"/>
              <a:t> Add Form</a:t>
            </a:r>
          </a:p>
          <a:p>
            <a:r>
              <a:rPr lang="en-US" dirty="0" err="1"/>
              <a:t>occupation_Unknown</a:t>
            </a:r>
            <a:endParaRPr lang="en-US" dirty="0"/>
          </a:p>
          <a:p>
            <a:r>
              <a:rPr lang="en-US" dirty="0" err="1"/>
              <a:t>last_acitvity_SMS</a:t>
            </a:r>
            <a:r>
              <a:rPr lang="en-US" dirty="0"/>
              <a:t> Sent</a:t>
            </a:r>
          </a:p>
          <a:p>
            <a:r>
              <a:rPr lang="en-US" dirty="0" err="1"/>
              <a:t>last_notable_activity_SMS</a:t>
            </a:r>
            <a:r>
              <a:rPr lang="en-US" dirty="0"/>
              <a:t> Sent</a:t>
            </a:r>
          </a:p>
          <a:p>
            <a:r>
              <a:rPr lang="en-US" dirty="0"/>
              <a:t> </a:t>
            </a:r>
            <a:r>
              <a:rPr lang="en-US" dirty="0" err="1"/>
              <a:t>tags_Closed</a:t>
            </a:r>
            <a:r>
              <a:rPr lang="en-US" dirty="0"/>
              <a:t> by </a:t>
            </a:r>
            <a:r>
              <a:rPr lang="en-US" dirty="0" err="1"/>
              <a:t>Horizzon</a:t>
            </a:r>
            <a:endParaRPr lang="en-US" dirty="0"/>
          </a:p>
          <a:p>
            <a:r>
              <a:rPr lang="en-US" dirty="0" err="1"/>
              <a:t>tags_Lost</a:t>
            </a:r>
            <a:r>
              <a:rPr lang="en-US" dirty="0"/>
              <a:t> to EINS</a:t>
            </a:r>
          </a:p>
          <a:p>
            <a:r>
              <a:rPr lang="en-US" dirty="0" err="1"/>
              <a:t>tags_Ringing</a:t>
            </a:r>
            <a:endParaRPr lang="en-US" dirty="0"/>
          </a:p>
          <a:p>
            <a:r>
              <a:rPr lang="en-US" dirty="0" err="1"/>
              <a:t>tags_Unknown</a:t>
            </a:r>
            <a:endParaRPr lang="en-US" dirty="0"/>
          </a:p>
          <a:p>
            <a:r>
              <a:rPr lang="en-US" dirty="0" err="1"/>
              <a:t>tags_Will</a:t>
            </a:r>
            <a:r>
              <a:rPr lang="en-US" dirty="0"/>
              <a:t> revert after reading the email</a:t>
            </a:r>
          </a:p>
          <a:p>
            <a:r>
              <a:rPr lang="en-US" dirty="0" err="1"/>
              <a:t>occupation__Working</a:t>
            </a:r>
            <a:r>
              <a:rPr lang="en-US" dirty="0"/>
              <a:t> Professional </a:t>
            </a:r>
          </a:p>
        </p:txBody>
      </p:sp>
      <p:pic>
        <p:nvPicPr>
          <p:cNvPr id="7" name="Picture 6">
            <a:extLst>
              <a:ext uri="{FF2B5EF4-FFF2-40B4-BE49-F238E27FC236}">
                <a16:creationId xmlns:a16="http://schemas.microsoft.com/office/drawing/2014/main" id="{2CEB15B2-ABAF-48A4-99D7-CE9D6346DB6A}"/>
              </a:ext>
            </a:extLst>
          </p:cNvPr>
          <p:cNvPicPr>
            <a:picLocks noChangeAspect="1"/>
          </p:cNvPicPr>
          <p:nvPr/>
        </p:nvPicPr>
        <p:blipFill rotWithShape="1">
          <a:blip r:embed="rId2"/>
          <a:srcRect l="21396" r="15744" b="3"/>
          <a:stretch/>
        </p:blipFill>
        <p:spPr>
          <a:xfrm>
            <a:off x="508000" y="1447800"/>
            <a:ext cx="4673600" cy="459389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Evaluation Metrics</a:t>
            </a:r>
          </a:p>
        </p:txBody>
      </p:sp>
      <p:sp>
        <p:nvSpPr>
          <p:cNvPr id="3" name="Content Placeholder 2"/>
          <p:cNvSpPr>
            <a:spLocks noGrp="1"/>
          </p:cNvSpPr>
          <p:nvPr>
            <p:ph idx="1"/>
          </p:nvPr>
        </p:nvSpPr>
        <p:spPr>
          <a:xfrm>
            <a:off x="571472" y="1714488"/>
            <a:ext cx="5462599" cy="2857520"/>
          </a:xfrm>
        </p:spPr>
        <p:txBody>
          <a:bodyPr/>
          <a:lstStyle/>
          <a:p>
            <a:r>
              <a:rPr lang="en-US" dirty="0"/>
              <a:t>Accuracy: 0.91</a:t>
            </a:r>
          </a:p>
          <a:p>
            <a:r>
              <a:rPr lang="en-US" dirty="0"/>
              <a:t>Sensitivity: 0.93</a:t>
            </a:r>
          </a:p>
          <a:p>
            <a:r>
              <a:rPr lang="en-US" dirty="0"/>
              <a:t>Specificity: 0.91</a:t>
            </a:r>
          </a:p>
          <a:p>
            <a:r>
              <a:rPr lang="en-US" dirty="0" err="1"/>
              <a:t>Auc</a:t>
            </a:r>
            <a:r>
              <a:rPr lang="en-US" dirty="0"/>
              <a:t> score: 0.92</a:t>
            </a:r>
          </a:p>
          <a:p>
            <a:r>
              <a:rPr lang="en-US" dirty="0"/>
              <a:t>F1 score: 0.89</a:t>
            </a:r>
          </a:p>
          <a:p>
            <a:pPr>
              <a:buNone/>
            </a:pPr>
            <a:r>
              <a:rPr lang="en-US" dirty="0"/>
              <a:t>Model seems to predict </a:t>
            </a:r>
            <a:r>
              <a:rPr lang="en-US" dirty="0" err="1"/>
              <a:t>atleast</a:t>
            </a:r>
            <a:r>
              <a:rPr lang="en-US" dirty="0"/>
              <a:t> 90% of the data correctly.</a:t>
            </a:r>
          </a:p>
        </p:txBody>
      </p:sp>
      <p:pic>
        <p:nvPicPr>
          <p:cNvPr id="1026" name="Picture 2"/>
          <p:cNvPicPr>
            <a:picLocks noChangeAspect="1" noChangeArrowheads="1"/>
          </p:cNvPicPr>
          <p:nvPr/>
        </p:nvPicPr>
        <p:blipFill>
          <a:blip r:embed="rId2"/>
          <a:srcRect/>
          <a:stretch>
            <a:fillRect/>
          </a:stretch>
        </p:blipFill>
        <p:spPr bwMode="auto">
          <a:xfrm>
            <a:off x="500034" y="4500570"/>
            <a:ext cx="6215106" cy="218122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Predictor Features</a:t>
            </a:r>
          </a:p>
        </p:txBody>
      </p:sp>
      <p:sp>
        <p:nvSpPr>
          <p:cNvPr id="3" name="Content Placeholder 2"/>
          <p:cNvSpPr>
            <a:spLocks noGrp="1"/>
          </p:cNvSpPr>
          <p:nvPr>
            <p:ph idx="1"/>
          </p:nvPr>
        </p:nvSpPr>
        <p:spPr/>
        <p:txBody>
          <a:bodyPr>
            <a:normAutofit fontScale="77500" lnSpcReduction="20000"/>
          </a:bodyPr>
          <a:lstStyle/>
          <a:p>
            <a:r>
              <a:rPr lang="en-US" dirty="0" err="1"/>
              <a:t>tags_Will</a:t>
            </a:r>
            <a:r>
              <a:rPr lang="en-US" dirty="0"/>
              <a:t> revert after reading the email</a:t>
            </a:r>
          </a:p>
          <a:p>
            <a:r>
              <a:rPr lang="en-US" dirty="0" err="1"/>
              <a:t>tags_Lost</a:t>
            </a:r>
            <a:r>
              <a:rPr lang="en-US" dirty="0"/>
              <a:t> to EINS</a:t>
            </a:r>
          </a:p>
          <a:p>
            <a:r>
              <a:rPr lang="en-US" dirty="0" err="1"/>
              <a:t>tags_Ringing</a:t>
            </a:r>
            <a:r>
              <a:rPr lang="en-US" dirty="0"/>
              <a:t> </a:t>
            </a:r>
          </a:p>
          <a:p>
            <a:r>
              <a:rPr lang="en-US" dirty="0" err="1"/>
              <a:t>tags_Closed</a:t>
            </a:r>
            <a:r>
              <a:rPr lang="en-US" dirty="0"/>
              <a:t> by </a:t>
            </a:r>
            <a:r>
              <a:rPr lang="en-US" dirty="0" err="1"/>
              <a:t>Horizzon</a:t>
            </a:r>
            <a:r>
              <a:rPr lang="en-US" dirty="0"/>
              <a:t> </a:t>
            </a:r>
          </a:p>
          <a:p>
            <a:r>
              <a:rPr lang="en-US" dirty="0" err="1"/>
              <a:t>last_notable_activity_SMS</a:t>
            </a:r>
            <a:r>
              <a:rPr lang="en-US" dirty="0"/>
              <a:t> Sent</a:t>
            </a:r>
          </a:p>
          <a:p>
            <a:r>
              <a:rPr lang="en-US" dirty="0"/>
              <a:t> </a:t>
            </a:r>
            <a:r>
              <a:rPr lang="en-US" dirty="0" err="1"/>
              <a:t>origin_Lead</a:t>
            </a:r>
            <a:r>
              <a:rPr lang="en-US" dirty="0"/>
              <a:t> Add Form</a:t>
            </a:r>
          </a:p>
          <a:p>
            <a:r>
              <a:rPr lang="en-US" dirty="0"/>
              <a:t> Total Time Spent on Website </a:t>
            </a:r>
          </a:p>
          <a:p>
            <a:r>
              <a:rPr lang="en-US" dirty="0"/>
              <a:t>Page Views Per Visit</a:t>
            </a:r>
          </a:p>
          <a:p>
            <a:r>
              <a:rPr lang="en-US" dirty="0" err="1"/>
              <a:t>Tags_unknown</a:t>
            </a:r>
            <a:endParaRPr lang="en-US" dirty="0"/>
          </a:p>
          <a:p>
            <a:r>
              <a:rPr lang="en-US" dirty="0" err="1"/>
              <a:t>Occupation_unknown</a:t>
            </a:r>
            <a:endParaRPr lang="en-US" dirty="0"/>
          </a:p>
          <a:p>
            <a:endParaRPr lang="en-US" dirty="0"/>
          </a:p>
          <a:p>
            <a:pPr>
              <a:buNone/>
            </a:pPr>
            <a:r>
              <a:rPr lang="en-US" dirty="0"/>
              <a:t>      Apart from these unknown occupation and unknown tags features     increase the model performance by 2% , but dropped them off from the final model because no business utility could be generated from them.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Observations and Recommendations</a:t>
            </a:r>
          </a:p>
        </p:txBody>
      </p:sp>
      <p:sp>
        <p:nvSpPr>
          <p:cNvPr id="3" name="Content Placeholder 2"/>
          <p:cNvSpPr>
            <a:spLocks noGrp="1"/>
          </p:cNvSpPr>
          <p:nvPr>
            <p:ph idx="1"/>
          </p:nvPr>
        </p:nvSpPr>
        <p:spPr>
          <a:xfrm>
            <a:off x="428596" y="2143116"/>
            <a:ext cx="8105805" cy="5143536"/>
          </a:xfrm>
        </p:spPr>
        <p:txBody>
          <a:bodyPr>
            <a:noAutofit/>
          </a:bodyPr>
          <a:lstStyle/>
          <a:p>
            <a:r>
              <a:rPr lang="en-US" sz="1600" dirty="0"/>
              <a:t>Out of all the model predictor variables -</a:t>
            </a:r>
          </a:p>
          <a:p>
            <a:pPr>
              <a:buNone/>
            </a:pPr>
            <a:r>
              <a:rPr lang="en-US" sz="1600" dirty="0"/>
              <a:t>	</a:t>
            </a:r>
            <a:r>
              <a:rPr lang="en-US" sz="1600" dirty="0" err="1"/>
              <a:t>tags_Will</a:t>
            </a:r>
            <a:r>
              <a:rPr lang="en-US" sz="1600" dirty="0"/>
              <a:t> revert after reading the email, </a:t>
            </a:r>
            <a:r>
              <a:rPr lang="en-US" sz="1600" dirty="0" err="1"/>
              <a:t>tags_Lost</a:t>
            </a:r>
            <a:r>
              <a:rPr lang="en-US" sz="1600" dirty="0"/>
              <a:t> to EINS, and </a:t>
            </a:r>
            <a:r>
              <a:rPr lang="en-US" sz="1600" dirty="0" err="1"/>
              <a:t>tags_Closed</a:t>
            </a:r>
            <a:r>
              <a:rPr lang="en-US" sz="1600" dirty="0"/>
              <a:t> by </a:t>
            </a:r>
            <a:r>
              <a:rPr lang="en-US" sz="1600" dirty="0" err="1"/>
              <a:t>Horizzon</a:t>
            </a:r>
            <a:r>
              <a:rPr lang="en-US" sz="1600" dirty="0"/>
              <a:t> have highest </a:t>
            </a:r>
            <a:r>
              <a:rPr lang="en-US" sz="1600" dirty="0" err="1"/>
              <a:t>coeffiecients</a:t>
            </a:r>
            <a:r>
              <a:rPr lang="en-US" sz="1600" dirty="0"/>
              <a:t> and hence impact the </a:t>
            </a:r>
            <a:r>
              <a:rPr lang="en-US" sz="1600" dirty="0" err="1"/>
              <a:t>predictiive</a:t>
            </a:r>
            <a:r>
              <a:rPr lang="en-US" sz="1600" dirty="0"/>
              <a:t> power a lot.  </a:t>
            </a:r>
          </a:p>
          <a:p>
            <a:r>
              <a:rPr lang="en-US" sz="1600" dirty="0"/>
              <a:t>Company should focus on below features the most:</a:t>
            </a:r>
          </a:p>
          <a:p>
            <a:pPr>
              <a:buFont typeface="Courier New" pitchFamily="49" charset="0"/>
              <a:buChar char="o"/>
            </a:pPr>
            <a:r>
              <a:rPr lang="en-US" sz="1600" dirty="0"/>
              <a:t>The customers who have a current status (Tags) as "Will revert after reading the email", "Lost to </a:t>
            </a:r>
            <a:r>
              <a:rPr lang="en-US" sz="1600" dirty="0" err="1"/>
              <a:t>EINS","Closed</a:t>
            </a:r>
            <a:r>
              <a:rPr lang="en-US" sz="1600" dirty="0"/>
              <a:t> by </a:t>
            </a:r>
            <a:r>
              <a:rPr lang="en-US" sz="1600" dirty="0" err="1"/>
              <a:t>Horizzon</a:t>
            </a:r>
            <a:r>
              <a:rPr lang="en-US" sz="1600" dirty="0"/>
              <a:t>" are most likely to convert and buying the course. </a:t>
            </a:r>
          </a:p>
          <a:p>
            <a:pPr>
              <a:buFont typeface="Courier New" pitchFamily="49" charset="0"/>
              <a:buChar char="o"/>
            </a:pPr>
            <a:r>
              <a:rPr lang="en-US" sz="1600" dirty="0"/>
              <a:t> Total Time spent on Website is another feature which has a lot of impact on converting a lead. So if a customer is putting effort in exploring the whole website, they can be enticed by either sending mails/phone calls, this would result in higher conversion rates</a:t>
            </a:r>
          </a:p>
          <a:p>
            <a:pPr>
              <a:buFont typeface="Courier New" pitchFamily="49" charset="0"/>
              <a:buChar char="o"/>
            </a:pPr>
            <a:r>
              <a:rPr lang="en-US" sz="1600" dirty="0"/>
              <a:t>One thing to note is </a:t>
            </a:r>
            <a:r>
              <a:rPr lang="en-US" sz="1600" dirty="0" err="1"/>
              <a:t>tags_Unknown</a:t>
            </a:r>
            <a:r>
              <a:rPr lang="en-US" sz="1600" dirty="0"/>
              <a:t> and </a:t>
            </a:r>
            <a:r>
              <a:rPr lang="en-US" sz="1600" dirty="0" err="1"/>
              <a:t>occupation_Unknown</a:t>
            </a:r>
            <a:r>
              <a:rPr lang="en-US" sz="1600" dirty="0"/>
              <a:t> impact the model significantly, hence just leaving out the customers who have not filled in any of the above categories doesn't mean that they are a less likely candidate. For these type of customers we can closely monitor other features like Total time spent on website/ page views/</a:t>
            </a:r>
            <a:r>
              <a:rPr lang="en-US" sz="1600" dirty="0" err="1"/>
              <a:t>last_notable_activity</a:t>
            </a:r>
            <a:r>
              <a:rPr lang="en-US" sz="1600" dirty="0"/>
              <a:t> and accordingly should take action. </a:t>
            </a:r>
          </a:p>
          <a:p>
            <a:pPr>
              <a:buNone/>
            </a:pPr>
            <a:endParaRPr lang="en-US" sz="1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105673" cy="1320800"/>
          </a:xfrm>
        </p:spPr>
        <p:txBody>
          <a:bodyPr/>
          <a:lstStyle/>
          <a:p>
            <a:r>
              <a:rPr lang="en-US" dirty="0"/>
              <a:t>Observations and Recommendations</a:t>
            </a:r>
          </a:p>
        </p:txBody>
      </p:sp>
      <p:sp>
        <p:nvSpPr>
          <p:cNvPr id="3" name="Content Placeholder 2"/>
          <p:cNvSpPr>
            <a:spLocks noGrp="1"/>
          </p:cNvSpPr>
          <p:nvPr>
            <p:ph idx="1"/>
          </p:nvPr>
        </p:nvSpPr>
        <p:spPr/>
        <p:txBody>
          <a:bodyPr>
            <a:normAutofit lnSpcReduction="10000"/>
          </a:bodyPr>
          <a:lstStyle/>
          <a:p>
            <a:pPr>
              <a:buFont typeface="Courier New" pitchFamily="49" charset="0"/>
              <a:buChar char="o"/>
            </a:pPr>
            <a:r>
              <a:rPr lang="en-US" dirty="0"/>
              <a:t>Customers who have lead origin as Lead Add Form are also more likely to be converted. </a:t>
            </a:r>
          </a:p>
          <a:p>
            <a:pPr>
              <a:buFont typeface="Courier New" pitchFamily="49" charset="0"/>
              <a:buChar char="o"/>
            </a:pPr>
            <a:r>
              <a:rPr lang="en-US" dirty="0"/>
              <a:t>If bandwidth available, company should focus on all the model features, this will ensure accuracy of approx 90% . They can also focus on customers that had lead source as referenced as they also have high conversion rates. </a:t>
            </a:r>
          </a:p>
          <a:p>
            <a:pPr>
              <a:buFont typeface="Courier New" pitchFamily="49" charset="0"/>
              <a:buChar char="o"/>
            </a:pPr>
            <a:r>
              <a:rPr lang="en-US" dirty="0"/>
              <a:t>When the situations are too tight it is best to focus on the customers who have a current status (Tags) as "Will revert after reading the email", "Lost to EINS", "Closed by </a:t>
            </a:r>
            <a:r>
              <a:rPr lang="en-US" dirty="0" err="1"/>
              <a:t>Horizzon</a:t>
            </a:r>
            <a:r>
              <a:rPr lang="en-US" dirty="0"/>
              <a:t>" as they are most likely to convert and buying the course. Team can also monitor the customers total time spent on website and filter out the ones having time range within 1500.</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6C667-0194-480E-850A-9A854A00CA09}"/>
              </a:ext>
            </a:extLst>
          </p:cNvPr>
          <p:cNvSpPr>
            <a:spLocks noGrp="1"/>
          </p:cNvSpPr>
          <p:nvPr>
            <p:ph type="title"/>
          </p:nvPr>
        </p:nvSpPr>
        <p:spPr/>
        <p:txBody>
          <a:bodyPr/>
          <a:lstStyle/>
          <a:p>
            <a:r>
              <a:rPr lang="en-IN" dirty="0"/>
              <a:t>Problem Statement </a:t>
            </a:r>
          </a:p>
        </p:txBody>
      </p:sp>
      <p:sp>
        <p:nvSpPr>
          <p:cNvPr id="3" name="Content Placeholder 2">
            <a:extLst>
              <a:ext uri="{FF2B5EF4-FFF2-40B4-BE49-F238E27FC236}">
                <a16:creationId xmlns:a16="http://schemas.microsoft.com/office/drawing/2014/main" id="{62C1E3E3-CA02-4FF3-9F12-675C1E1B60A8}"/>
              </a:ext>
            </a:extLst>
          </p:cNvPr>
          <p:cNvSpPr>
            <a:spLocks noGrp="1"/>
          </p:cNvSpPr>
          <p:nvPr>
            <p:ph idx="1"/>
          </p:nvPr>
        </p:nvSpPr>
        <p:spPr/>
        <p:txBody>
          <a:bodyPr/>
          <a:lstStyle/>
          <a:p>
            <a:r>
              <a:rPr lang="en-US" dirty="0"/>
              <a:t>X Education sells online courses to industry professionals. </a:t>
            </a:r>
          </a:p>
          <a:p>
            <a:r>
              <a:rPr lang="en-US" dirty="0"/>
              <a:t>X Education gets a lot of leads, its lead conversion rate is very poor. For example, if, say, they acquire 100 leads in a day, only about 30 of them are converted. </a:t>
            </a:r>
          </a:p>
          <a:p>
            <a:r>
              <a:rPr lang="en-US" dirty="0"/>
              <a:t>To make this process more efficient, the company wishes to identify the most potential leads, also known as ‘Hot Leads’. </a:t>
            </a:r>
          </a:p>
          <a:p>
            <a:r>
              <a:rPr lang="en-US" dirty="0"/>
              <a:t>If they successfully identify this set of leads, the lead conversion rate should go up as the sales team will now be focusing more on communicating with the potential leads rather than making calls to everyone. </a:t>
            </a:r>
            <a:endParaRPr lang="en-IN" dirty="0"/>
          </a:p>
        </p:txBody>
      </p:sp>
    </p:spTree>
    <p:extLst>
      <p:ext uri="{BB962C8B-B14F-4D97-AF65-F5344CB8AC3E}">
        <p14:creationId xmlns:p14="http://schemas.microsoft.com/office/powerpoint/2010/main" val="4212042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85165-6C64-4651-8B88-B15FAC133EB4}"/>
              </a:ext>
            </a:extLst>
          </p:cNvPr>
          <p:cNvSpPr>
            <a:spLocks noGrp="1"/>
          </p:cNvSpPr>
          <p:nvPr>
            <p:ph type="title"/>
          </p:nvPr>
        </p:nvSpPr>
        <p:spPr>
          <a:xfrm>
            <a:off x="609599" y="609600"/>
            <a:ext cx="6347713" cy="762000"/>
          </a:xfrm>
        </p:spPr>
        <p:txBody>
          <a:bodyPr/>
          <a:lstStyle/>
          <a:p>
            <a:r>
              <a:rPr lang="en-IN" dirty="0"/>
              <a:t>Solution Methodology</a:t>
            </a:r>
          </a:p>
        </p:txBody>
      </p:sp>
      <p:sp>
        <p:nvSpPr>
          <p:cNvPr id="3" name="Content Placeholder 2">
            <a:extLst>
              <a:ext uri="{FF2B5EF4-FFF2-40B4-BE49-F238E27FC236}">
                <a16:creationId xmlns:a16="http://schemas.microsoft.com/office/drawing/2014/main" id="{8E508837-C7AA-4232-A81D-B507B23A7719}"/>
              </a:ext>
            </a:extLst>
          </p:cNvPr>
          <p:cNvSpPr>
            <a:spLocks noGrp="1"/>
          </p:cNvSpPr>
          <p:nvPr>
            <p:ph idx="1"/>
          </p:nvPr>
        </p:nvSpPr>
        <p:spPr>
          <a:xfrm>
            <a:off x="609598" y="1676400"/>
            <a:ext cx="6629401" cy="5029200"/>
          </a:xfrm>
        </p:spPr>
        <p:txBody>
          <a:bodyPr>
            <a:normAutofit fontScale="85000" lnSpcReduction="20000"/>
          </a:bodyPr>
          <a:lstStyle/>
          <a:p>
            <a:r>
              <a:rPr lang="en-US" b="1" dirty="0"/>
              <a:t>Data cleaning and data manipulation. </a:t>
            </a:r>
          </a:p>
          <a:p>
            <a:pPr marL="0" indent="0">
              <a:buNone/>
            </a:pPr>
            <a:r>
              <a:rPr lang="en-US" dirty="0"/>
              <a:t>	1. Check and handle duplicate data. </a:t>
            </a:r>
          </a:p>
          <a:p>
            <a:pPr marL="0" indent="0">
              <a:buNone/>
            </a:pPr>
            <a:r>
              <a:rPr lang="en-US" dirty="0"/>
              <a:t>	2. Check and handle NA values and missing values. </a:t>
            </a:r>
          </a:p>
          <a:p>
            <a:pPr marL="0" indent="0">
              <a:buNone/>
            </a:pPr>
            <a:r>
              <a:rPr lang="en-US" dirty="0"/>
              <a:t>	3. Drop columns, if it contains large amount of missing 	            	values and not useful for the analysis. </a:t>
            </a:r>
          </a:p>
          <a:p>
            <a:pPr marL="0" indent="0">
              <a:buNone/>
            </a:pPr>
            <a:r>
              <a:rPr lang="en-US" dirty="0"/>
              <a:t>       4. Imputation of the values, if necessary. </a:t>
            </a:r>
          </a:p>
          <a:p>
            <a:pPr marL="0" indent="0">
              <a:buNone/>
            </a:pPr>
            <a:r>
              <a:rPr lang="en-US" dirty="0"/>
              <a:t>	5. Check and handle outliers in data. </a:t>
            </a:r>
          </a:p>
          <a:p>
            <a:pPr>
              <a:buFont typeface="Wingdings" panose="05000000000000000000" pitchFamily="2" charset="2"/>
              <a:buChar char="Ø"/>
            </a:pPr>
            <a:r>
              <a:rPr lang="en-US" dirty="0"/>
              <a:t> </a:t>
            </a:r>
            <a:r>
              <a:rPr lang="en-US" b="1" dirty="0"/>
              <a:t>EDA</a:t>
            </a:r>
            <a:r>
              <a:rPr lang="en-US" dirty="0"/>
              <a:t> </a:t>
            </a:r>
          </a:p>
          <a:p>
            <a:pPr marL="0" indent="0">
              <a:buNone/>
            </a:pPr>
            <a:r>
              <a:rPr lang="en-US" dirty="0"/>
              <a:t>	1. Univariate data analysis: value count, distribution of variable etc. </a:t>
            </a:r>
          </a:p>
          <a:p>
            <a:pPr marL="0" indent="0">
              <a:buNone/>
            </a:pPr>
            <a:r>
              <a:rPr lang="en-US" dirty="0"/>
              <a:t>	2. Bivariate data analysis: correlation coefficients and      		pattern between the variables etc. </a:t>
            </a:r>
          </a:p>
          <a:p>
            <a:pPr>
              <a:buFont typeface="Wingdings" panose="05000000000000000000" pitchFamily="2" charset="2"/>
              <a:buChar char="Ø"/>
            </a:pPr>
            <a:r>
              <a:rPr lang="en-US" dirty="0"/>
              <a:t>Feature Scaling &amp; Dummy Variables and encoding of the data.</a:t>
            </a:r>
          </a:p>
          <a:p>
            <a:pPr>
              <a:buFont typeface="Wingdings" panose="05000000000000000000" pitchFamily="2" charset="2"/>
              <a:buChar char="Ø"/>
            </a:pPr>
            <a:r>
              <a:rPr lang="en-US" dirty="0"/>
              <a:t>Classification technique: logistic regression used for the model making and prediction. </a:t>
            </a:r>
          </a:p>
          <a:p>
            <a:pPr>
              <a:buFont typeface="Wingdings" panose="05000000000000000000" pitchFamily="2" charset="2"/>
              <a:buChar char="Ø"/>
            </a:pPr>
            <a:r>
              <a:rPr lang="en-US" dirty="0"/>
              <a:t>Validation of the model. </a:t>
            </a:r>
          </a:p>
          <a:p>
            <a:pPr>
              <a:buFont typeface="Wingdings" panose="05000000000000000000" pitchFamily="2" charset="2"/>
              <a:buChar char="Ø"/>
            </a:pPr>
            <a:r>
              <a:rPr lang="en-US" dirty="0"/>
              <a:t>Model presentation.</a:t>
            </a:r>
          </a:p>
          <a:p>
            <a:pPr>
              <a:buFont typeface="Wingdings" panose="05000000000000000000" pitchFamily="2" charset="2"/>
              <a:buChar char="Ø"/>
            </a:pPr>
            <a:r>
              <a:rPr lang="en-US" dirty="0"/>
              <a:t>Conclusions and recommendations.</a:t>
            </a:r>
            <a:endParaRPr lang="en-IN" dirty="0"/>
          </a:p>
        </p:txBody>
      </p:sp>
    </p:spTree>
    <p:extLst>
      <p:ext uri="{BB962C8B-B14F-4D97-AF65-F5344CB8AC3E}">
        <p14:creationId xmlns:p14="http://schemas.microsoft.com/office/powerpoint/2010/main" val="880318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3495094"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495095" y="-3"/>
            <a:ext cx="792559"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505314" y="643467"/>
            <a:ext cx="3495181" cy="1375608"/>
          </a:xfrm>
        </p:spPr>
        <p:txBody>
          <a:bodyPr vert="horz" lIns="91440" tIns="45720" rIns="91440" bIns="45720" rtlCol="0" anchor="ctr">
            <a:normAutofit fontScale="90000"/>
          </a:bodyPr>
          <a:lstStyle/>
          <a:p>
            <a:r>
              <a:rPr lang="en-US" dirty="0"/>
              <a:t>Distribution among different Cities</a:t>
            </a:r>
          </a:p>
        </p:txBody>
      </p:sp>
      <p:sp>
        <p:nvSpPr>
          <p:cNvPr id="7" name="Content Placeholder 6">
            <a:extLst>
              <a:ext uri="{FF2B5EF4-FFF2-40B4-BE49-F238E27FC236}">
                <a16:creationId xmlns:a16="http://schemas.microsoft.com/office/drawing/2014/main" id="{6ADB91B7-9564-45AD-92BC-35CCEBFE2AB2}"/>
              </a:ext>
            </a:extLst>
          </p:cNvPr>
          <p:cNvSpPr>
            <a:spLocks noGrp="1"/>
          </p:cNvSpPr>
          <p:nvPr>
            <p:ph idx="1"/>
          </p:nvPr>
        </p:nvSpPr>
        <p:spPr>
          <a:xfrm>
            <a:off x="505315" y="2160590"/>
            <a:ext cx="2980457" cy="3440110"/>
          </a:xfrm>
        </p:spPr>
        <p:txBody>
          <a:bodyPr vert="horz" lIns="91440" tIns="45720" rIns="91440" bIns="45720" rtlCol="0">
            <a:normAutofit/>
          </a:bodyPr>
          <a:lstStyle/>
          <a:p>
            <a:pPr>
              <a:lnSpc>
                <a:spcPct val="90000"/>
              </a:lnSpc>
            </a:pPr>
            <a:r>
              <a:rPr lang="en-US" sz="1700" dirty="0">
                <a:solidFill>
                  <a:schemeClr val="bg1"/>
                </a:solidFill>
              </a:rPr>
              <a:t>As we can that Mumbai is at par the highest number of records .We'll replace nulls with Mode- 'Mumbai'</a:t>
            </a:r>
          </a:p>
          <a:p>
            <a:pPr>
              <a:lnSpc>
                <a:spcPct val="90000"/>
              </a:lnSpc>
            </a:pPr>
            <a:r>
              <a:rPr lang="en-US" sz="1700" dirty="0">
                <a:solidFill>
                  <a:schemeClr val="bg1"/>
                </a:solidFill>
              </a:rPr>
              <a:t>If Business involved, we can consult with them as well.</a:t>
            </a:r>
          </a:p>
          <a:p>
            <a:pPr>
              <a:lnSpc>
                <a:spcPct val="90000"/>
              </a:lnSpc>
            </a:pPr>
            <a:r>
              <a:rPr lang="en-US" sz="1700" dirty="0">
                <a:solidFill>
                  <a:schemeClr val="bg1"/>
                </a:solidFill>
              </a:rPr>
              <a:t>For now we'll keep the feature, if model prediction won't depend on city, we will drop it then</a:t>
            </a:r>
          </a:p>
        </p:txBody>
      </p:sp>
      <p:pic>
        <p:nvPicPr>
          <p:cNvPr id="4" name="Picture 3">
            <a:extLst>
              <a:ext uri="{FF2B5EF4-FFF2-40B4-BE49-F238E27FC236}">
                <a16:creationId xmlns:a16="http://schemas.microsoft.com/office/drawing/2014/main" id="{870D642B-C167-48B3-B31B-DB10C4E4C10A}"/>
              </a:ext>
            </a:extLst>
          </p:cNvPr>
          <p:cNvPicPr>
            <a:picLocks noChangeAspect="1"/>
          </p:cNvPicPr>
          <p:nvPr/>
        </p:nvPicPr>
        <p:blipFill>
          <a:blip r:embed="rId2"/>
          <a:stretch>
            <a:fillRect/>
          </a:stretch>
        </p:blipFill>
        <p:spPr>
          <a:xfrm>
            <a:off x="4572000" y="642918"/>
            <a:ext cx="3857625" cy="5572164"/>
          </a:xfrm>
          <a:prstGeom prst="rect">
            <a:avLst/>
          </a:prstGeom>
        </p:spPr>
      </p:pic>
      <p:sp>
        <p:nvSpPr>
          <p:cNvPr id="18" name="Isosceles Triangle 1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16772" y="401320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8000" y="609600"/>
            <a:ext cx="7993090" cy="1320800"/>
          </a:xfrm>
        </p:spPr>
        <p:txBody>
          <a:bodyPr vert="horz" lIns="91440" tIns="45720" rIns="91440" bIns="45720" rtlCol="0" anchor="t">
            <a:normAutofit/>
          </a:bodyPr>
          <a:lstStyle/>
          <a:p>
            <a:r>
              <a:rPr lang="en-US" dirty="0"/>
              <a:t>Distribution among different Tags</a:t>
            </a:r>
          </a:p>
        </p:txBody>
      </p:sp>
      <p:sp>
        <p:nvSpPr>
          <p:cNvPr id="7" name="Content Placeholder 6">
            <a:extLst>
              <a:ext uri="{FF2B5EF4-FFF2-40B4-BE49-F238E27FC236}">
                <a16:creationId xmlns:a16="http://schemas.microsoft.com/office/drawing/2014/main" id="{9E52CF22-8186-4AFE-A72D-8F084CAD289D}"/>
              </a:ext>
            </a:extLst>
          </p:cNvPr>
          <p:cNvSpPr>
            <a:spLocks noGrp="1"/>
          </p:cNvSpPr>
          <p:nvPr>
            <p:ph idx="1"/>
          </p:nvPr>
        </p:nvSpPr>
        <p:spPr>
          <a:xfrm>
            <a:off x="5257800" y="1752601"/>
            <a:ext cx="3171852" cy="4288762"/>
          </a:xfrm>
        </p:spPr>
        <p:txBody>
          <a:bodyPr vert="horz" lIns="91440" tIns="45720" rIns="91440" bIns="45720" rtlCol="0">
            <a:normAutofit lnSpcReduction="10000"/>
          </a:bodyPr>
          <a:lstStyle/>
          <a:p>
            <a:pPr>
              <a:lnSpc>
                <a:spcPct val="90000"/>
              </a:lnSpc>
            </a:pPr>
            <a:r>
              <a:rPr lang="en-US" sz="1600" dirty="0"/>
              <a:t> 'Will revert after reading the mail' (2000 approx.) and 'Ringing'(1250) are not so far part </a:t>
            </a:r>
          </a:p>
          <a:p>
            <a:pPr>
              <a:lnSpc>
                <a:spcPct val="90000"/>
              </a:lnSpc>
            </a:pPr>
            <a:r>
              <a:rPr lang="en-US" sz="1600" dirty="0"/>
              <a:t>Replacing 36% null entries to mode may cause issue and can make the dataset bias. Hence best to create another subcategory as Unknown</a:t>
            </a:r>
          </a:p>
          <a:p>
            <a:pPr>
              <a:lnSpc>
                <a:spcPct val="90000"/>
              </a:lnSpc>
            </a:pPr>
            <a:r>
              <a:rPr lang="en-US" sz="1600" dirty="0"/>
              <a:t>Also, as there are many subcategories in Tags column, we'll club them together</a:t>
            </a:r>
          </a:p>
          <a:p>
            <a:pPr>
              <a:lnSpc>
                <a:spcPct val="90000"/>
              </a:lnSpc>
            </a:pPr>
            <a:r>
              <a:rPr lang="en-US" sz="1600" dirty="0"/>
              <a:t>“Lost to EINS” , “Will revert reading mail” customer statuses are having  highest conversion rate. They can be good predictors.</a:t>
            </a:r>
          </a:p>
        </p:txBody>
      </p:sp>
      <p:pic>
        <p:nvPicPr>
          <p:cNvPr id="4" name="Picture 3">
            <a:extLst>
              <a:ext uri="{FF2B5EF4-FFF2-40B4-BE49-F238E27FC236}">
                <a16:creationId xmlns:a16="http://schemas.microsoft.com/office/drawing/2014/main" id="{88C20035-2C85-4DAF-BAB4-45D34CAD8659}"/>
              </a:ext>
            </a:extLst>
          </p:cNvPr>
          <p:cNvPicPr>
            <a:picLocks noChangeAspect="1"/>
          </p:cNvPicPr>
          <p:nvPr/>
        </p:nvPicPr>
        <p:blipFill rotWithShape="1">
          <a:blip r:embed="rId2"/>
          <a:srcRect t="5269" r="2" b="2"/>
          <a:stretch/>
        </p:blipFill>
        <p:spPr>
          <a:xfrm>
            <a:off x="507999" y="1371600"/>
            <a:ext cx="4244215" cy="5334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8000" y="428604"/>
            <a:ext cx="8636000" cy="1320800"/>
          </a:xfrm>
        </p:spPr>
        <p:txBody>
          <a:bodyPr vert="horz" lIns="91440" tIns="45720" rIns="91440" bIns="45720" rtlCol="0" anchor="t">
            <a:normAutofit/>
          </a:bodyPr>
          <a:lstStyle/>
          <a:p>
            <a:r>
              <a:rPr lang="en-US" dirty="0"/>
              <a:t>Distribution among Occupation</a:t>
            </a:r>
          </a:p>
        </p:txBody>
      </p:sp>
      <p:sp>
        <p:nvSpPr>
          <p:cNvPr id="4" name="Content Placeholder 3">
            <a:extLst>
              <a:ext uri="{FF2B5EF4-FFF2-40B4-BE49-F238E27FC236}">
                <a16:creationId xmlns:a16="http://schemas.microsoft.com/office/drawing/2014/main" id="{B90BDAB1-ED1A-47EC-BF68-DF51300980C7}"/>
              </a:ext>
            </a:extLst>
          </p:cNvPr>
          <p:cNvSpPr>
            <a:spLocks noGrp="1"/>
          </p:cNvSpPr>
          <p:nvPr>
            <p:ph idx="1"/>
          </p:nvPr>
        </p:nvSpPr>
        <p:spPr>
          <a:xfrm>
            <a:off x="5334000" y="1828801"/>
            <a:ext cx="2809900" cy="4212562"/>
          </a:xfrm>
        </p:spPr>
        <p:txBody>
          <a:bodyPr vert="horz" lIns="91440" tIns="45720" rIns="91440" bIns="45720" rtlCol="0">
            <a:normAutofit lnSpcReduction="10000"/>
          </a:bodyPr>
          <a:lstStyle/>
          <a:p>
            <a:pPr>
              <a:lnSpc>
                <a:spcPct val="90000"/>
              </a:lnSpc>
            </a:pPr>
            <a:r>
              <a:rPr lang="en-US" sz="1600" dirty="0"/>
              <a:t>Clearly 'Unemployed' is having 5k+ entries in the dataset hence making a large difference with other subtypes.</a:t>
            </a:r>
          </a:p>
          <a:p>
            <a:pPr>
              <a:lnSpc>
                <a:spcPct val="90000"/>
              </a:lnSpc>
            </a:pPr>
            <a:r>
              <a:rPr lang="en-US" sz="1600" dirty="0"/>
              <a:t>We can replace 29% of the null values to mode </a:t>
            </a:r>
            <a:r>
              <a:rPr lang="en-US" sz="1600" dirty="0" err="1"/>
              <a:t>ie</a:t>
            </a:r>
            <a:r>
              <a:rPr lang="en-US" sz="1600" dirty="0"/>
              <a:t>, Unemployed</a:t>
            </a:r>
          </a:p>
          <a:p>
            <a:pPr>
              <a:lnSpc>
                <a:spcPct val="90000"/>
              </a:lnSpc>
            </a:pPr>
            <a:r>
              <a:rPr lang="en-US" sz="1600" dirty="0"/>
              <a:t>Also, we can club Housewife and Businessman to Other as their count is very low.</a:t>
            </a:r>
          </a:p>
          <a:p>
            <a:pPr>
              <a:lnSpc>
                <a:spcPct val="90000"/>
              </a:lnSpc>
            </a:pPr>
            <a:r>
              <a:rPr lang="en-US" sz="1600" dirty="0"/>
              <a:t>“Working Professional “ and  “unemployed “ subcategories have highest conversion rate, can be good predictors for </a:t>
            </a:r>
            <a:r>
              <a:rPr lang="en-US" sz="1600" dirty="0" err="1"/>
              <a:t>modelling</a:t>
            </a:r>
            <a:r>
              <a:rPr lang="en-US" sz="1600" dirty="0"/>
              <a:t>.</a:t>
            </a:r>
          </a:p>
        </p:txBody>
      </p:sp>
      <p:pic>
        <p:nvPicPr>
          <p:cNvPr id="7" name="Picture 6">
            <a:extLst>
              <a:ext uri="{FF2B5EF4-FFF2-40B4-BE49-F238E27FC236}">
                <a16:creationId xmlns:a16="http://schemas.microsoft.com/office/drawing/2014/main" id="{3250D70A-39F4-44F2-92B0-D8BDEA2DF01E}"/>
              </a:ext>
            </a:extLst>
          </p:cNvPr>
          <p:cNvPicPr>
            <a:picLocks noChangeAspect="1"/>
          </p:cNvPicPr>
          <p:nvPr/>
        </p:nvPicPr>
        <p:blipFill rotWithShape="1">
          <a:blip r:embed="rId2"/>
          <a:srcRect t="7417" r="-4" b="-4"/>
          <a:stretch/>
        </p:blipFill>
        <p:spPr>
          <a:xfrm>
            <a:off x="500034" y="1285860"/>
            <a:ext cx="4500594" cy="521497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8000" y="609600"/>
            <a:ext cx="6447501" cy="1033450"/>
          </a:xfrm>
        </p:spPr>
        <p:txBody>
          <a:bodyPr vert="horz" lIns="91440" tIns="45720" rIns="91440" bIns="45720" rtlCol="0" anchor="t">
            <a:normAutofit/>
          </a:bodyPr>
          <a:lstStyle/>
          <a:p>
            <a:r>
              <a:rPr lang="en-US" dirty="0"/>
              <a:t>Distribution among Countries</a:t>
            </a:r>
          </a:p>
        </p:txBody>
      </p:sp>
      <p:sp>
        <p:nvSpPr>
          <p:cNvPr id="5" name="TextBox 4"/>
          <p:cNvSpPr txBox="1"/>
          <p:nvPr/>
        </p:nvSpPr>
        <p:spPr>
          <a:xfrm>
            <a:off x="508000" y="2160589"/>
            <a:ext cx="2540000" cy="3749323"/>
          </a:xfrm>
          <a:prstGeom prst="rect">
            <a:avLst/>
          </a:prstGeom>
        </p:spPr>
        <p:txBody>
          <a:bodyPr vert="horz" lIns="91440" tIns="45720" rIns="91440" bIns="45720" rtlCol="0">
            <a:normAutofit/>
          </a:bodyPr>
          <a:lstStyle/>
          <a:p>
            <a:pPr>
              <a:lnSpc>
                <a:spcPct val="90000"/>
              </a:lnSpc>
              <a:spcBef>
                <a:spcPts val="1000"/>
              </a:spcBef>
              <a:buClr>
                <a:schemeClr val="accent1"/>
              </a:buClr>
              <a:buSzPct val="80000"/>
              <a:buFont typeface="Wingdings 3" charset="2"/>
              <a:buChar char=""/>
            </a:pPr>
            <a:r>
              <a:rPr lang="en-US" sz="1600" dirty="0">
                <a:solidFill>
                  <a:schemeClr val="tx1">
                    <a:lumMod val="75000"/>
                    <a:lumOff val="25000"/>
                  </a:schemeClr>
                </a:solidFill>
              </a:rPr>
              <a:t>India clearly has the highest count of customers, hence Indian people would be the best to target. That is a fact and can be used for Business operations.</a:t>
            </a:r>
          </a:p>
          <a:p>
            <a:pPr>
              <a:lnSpc>
                <a:spcPct val="90000"/>
              </a:lnSpc>
              <a:spcBef>
                <a:spcPts val="1000"/>
              </a:spcBef>
              <a:buClr>
                <a:schemeClr val="accent1"/>
              </a:buClr>
              <a:buSzPct val="80000"/>
              <a:buFont typeface="Wingdings 3" charset="2"/>
              <a:buChar char=""/>
            </a:pPr>
            <a:r>
              <a:rPr lang="en-US" sz="1600" dirty="0">
                <a:solidFill>
                  <a:schemeClr val="tx1">
                    <a:lumMod val="75000"/>
                    <a:lumOff val="25000"/>
                  </a:schemeClr>
                </a:solidFill>
              </a:rPr>
              <a:t> As their is not much variance in the columns we would simply drop it.</a:t>
            </a:r>
          </a:p>
        </p:txBody>
      </p:sp>
      <p:pic>
        <p:nvPicPr>
          <p:cNvPr id="7" name="Content Placeholder 6">
            <a:extLst>
              <a:ext uri="{FF2B5EF4-FFF2-40B4-BE49-F238E27FC236}">
                <a16:creationId xmlns:a16="http://schemas.microsoft.com/office/drawing/2014/main" id="{69DEE044-F24B-4F29-ACD4-8D81FAFB5145}"/>
              </a:ext>
            </a:extLst>
          </p:cNvPr>
          <p:cNvPicPr>
            <a:picLocks noGrp="1" noChangeAspect="1"/>
          </p:cNvPicPr>
          <p:nvPr>
            <p:ph idx="1"/>
          </p:nvPr>
        </p:nvPicPr>
        <p:blipFill rotWithShape="1">
          <a:blip r:embed="rId2"/>
          <a:srcRect l="8081" r="8628" b="3"/>
          <a:stretch/>
        </p:blipFill>
        <p:spPr>
          <a:xfrm>
            <a:off x="3476012" y="1643050"/>
            <a:ext cx="4601188" cy="485778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609600"/>
            <a:ext cx="6447501" cy="1033450"/>
          </a:xfrm>
        </p:spPr>
        <p:txBody>
          <a:bodyPr vert="horz" lIns="91440" tIns="45720" rIns="91440" bIns="45720" rtlCol="0" anchor="t">
            <a:normAutofit fontScale="90000"/>
          </a:bodyPr>
          <a:lstStyle/>
          <a:p>
            <a:r>
              <a:rPr lang="en-US" dirty="0"/>
              <a:t>Distribution among different Lead Sources</a:t>
            </a:r>
          </a:p>
        </p:txBody>
      </p:sp>
      <p:sp>
        <p:nvSpPr>
          <p:cNvPr id="5" name="TextBox 4"/>
          <p:cNvSpPr txBox="1"/>
          <p:nvPr/>
        </p:nvSpPr>
        <p:spPr>
          <a:xfrm>
            <a:off x="500034" y="1785926"/>
            <a:ext cx="2540000" cy="3749323"/>
          </a:xfrm>
          <a:prstGeom prst="rect">
            <a:avLst/>
          </a:prstGeom>
        </p:spPr>
        <p:txBody>
          <a:bodyPr vert="horz" lIns="91440" tIns="45720" rIns="91440" bIns="45720" rtlCol="0">
            <a:noAutofit/>
          </a:bodyPr>
          <a:lstStyle/>
          <a:p>
            <a:pPr marL="342900" lvl="0" indent="-342900">
              <a:spcBef>
                <a:spcPts val="1000"/>
              </a:spcBef>
              <a:buClr>
                <a:srgbClr val="90C226"/>
              </a:buClr>
              <a:buSzPct val="80000"/>
              <a:buFont typeface="Wingdings 3" charset="2"/>
              <a:buChar char=""/>
            </a:pPr>
            <a:r>
              <a:rPr lang="en-US" sz="1600" dirty="0">
                <a:solidFill>
                  <a:prstClr val="white"/>
                </a:solidFill>
              </a:rPr>
              <a:t>We will impute 36 null values with mode- Google. </a:t>
            </a:r>
          </a:p>
          <a:p>
            <a:pPr marL="342900" lvl="0" indent="-342900">
              <a:spcBef>
                <a:spcPts val="1000"/>
              </a:spcBef>
              <a:buClr>
                <a:srgbClr val="90C226"/>
              </a:buClr>
              <a:buSzPct val="80000"/>
              <a:buFont typeface="Wingdings 3" charset="2"/>
              <a:buChar char=""/>
            </a:pPr>
            <a:r>
              <a:rPr lang="en-US" sz="1600" dirty="0">
                <a:solidFill>
                  <a:prstClr val="white"/>
                </a:solidFill>
              </a:rPr>
              <a:t>Also we'll bin the lowest count subcategories into Other</a:t>
            </a:r>
          </a:p>
          <a:p>
            <a:pPr marL="342900" lvl="0" indent="-342900">
              <a:spcBef>
                <a:spcPts val="1000"/>
              </a:spcBef>
              <a:buClr>
                <a:srgbClr val="90C226"/>
              </a:buClr>
              <a:buSzPct val="80000"/>
              <a:buFont typeface="Wingdings 3" charset="2"/>
              <a:buChar char=""/>
            </a:pPr>
            <a:r>
              <a:rPr lang="en-US" sz="1600" dirty="0">
                <a:solidFill>
                  <a:prstClr val="white"/>
                </a:solidFill>
              </a:rPr>
              <a:t>“Google” and “Direct Traffic” lead source have highest conversion rates. Also the customers that have source as “reference” should be a target, as their conversion rate is high. </a:t>
            </a:r>
          </a:p>
        </p:txBody>
      </p:sp>
      <p:pic>
        <p:nvPicPr>
          <p:cNvPr id="8" name="Content Placeholder 7">
            <a:extLst>
              <a:ext uri="{FF2B5EF4-FFF2-40B4-BE49-F238E27FC236}">
                <a16:creationId xmlns:a16="http://schemas.microsoft.com/office/drawing/2014/main" id="{0C593BFC-7321-4C00-BF85-24BD25A4828B}"/>
              </a:ext>
            </a:extLst>
          </p:cNvPr>
          <p:cNvPicPr>
            <a:picLocks noGrp="1" noChangeAspect="1"/>
          </p:cNvPicPr>
          <p:nvPr>
            <p:ph idx="1"/>
          </p:nvPr>
        </p:nvPicPr>
        <p:blipFill>
          <a:blip r:embed="rId2"/>
          <a:stretch>
            <a:fillRect/>
          </a:stretch>
        </p:blipFill>
        <p:spPr>
          <a:xfrm>
            <a:off x="3357554" y="1571612"/>
            <a:ext cx="5331714" cy="485778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7559" y="609600"/>
            <a:ext cx="6421895" cy="1320800"/>
          </a:xfrm>
        </p:spPr>
        <p:txBody>
          <a:bodyPr vert="horz" lIns="91440" tIns="45720" rIns="91440" bIns="45720" rtlCol="0" anchor="ctr">
            <a:normAutofit/>
          </a:bodyPr>
          <a:lstStyle/>
          <a:p>
            <a:pPr>
              <a:lnSpc>
                <a:spcPct val="90000"/>
              </a:lnSpc>
            </a:pPr>
            <a:r>
              <a:rPr lang="en-US" sz="3200" dirty="0"/>
              <a:t>Distribution among different Lead Origin </a:t>
            </a:r>
          </a:p>
        </p:txBody>
      </p:sp>
      <p:sp>
        <p:nvSpPr>
          <p:cNvPr id="9" name="Content Placeholder 8">
            <a:extLst>
              <a:ext uri="{FF2B5EF4-FFF2-40B4-BE49-F238E27FC236}">
                <a16:creationId xmlns:a16="http://schemas.microsoft.com/office/drawing/2014/main" id="{AA56B452-390F-4858-95DD-B9210E52AFD9}"/>
              </a:ext>
            </a:extLst>
          </p:cNvPr>
          <p:cNvSpPr>
            <a:spLocks noGrp="1"/>
          </p:cNvSpPr>
          <p:nvPr>
            <p:ph idx="1"/>
          </p:nvPr>
        </p:nvSpPr>
        <p:spPr>
          <a:xfrm>
            <a:off x="357158" y="5500702"/>
            <a:ext cx="7572428" cy="1935132"/>
          </a:xfrm>
        </p:spPr>
        <p:txBody>
          <a:bodyPr vert="horz" lIns="91440" tIns="45720" rIns="91440" bIns="45720" rtlCol="0">
            <a:normAutofit/>
          </a:bodyPr>
          <a:lstStyle/>
          <a:p>
            <a:pPr>
              <a:lnSpc>
                <a:spcPct val="90000"/>
              </a:lnSpc>
            </a:pPr>
            <a:r>
              <a:rPr lang="en-US" sz="1600" b="0" i="0" dirty="0">
                <a:solidFill>
                  <a:schemeClr val="tx1"/>
                </a:solidFill>
                <a:effectLst/>
              </a:rPr>
              <a:t>Lead Add Form has the highest conversion rate while Lead Import has least. </a:t>
            </a:r>
            <a:r>
              <a:rPr lang="en-US" sz="1600" dirty="0">
                <a:solidFill>
                  <a:schemeClr val="tx1"/>
                </a:solidFill>
              </a:rPr>
              <a:t>Customer filling out Lead Add forms can be a very good predictor and these customers should definitely be targeted .</a:t>
            </a:r>
            <a:endParaRPr lang="en-US" sz="1500" b="1" dirty="0">
              <a:solidFill>
                <a:schemeClr val="tx1"/>
              </a:solidFill>
            </a:endParaRPr>
          </a:p>
        </p:txBody>
      </p:sp>
      <p:pic>
        <p:nvPicPr>
          <p:cNvPr id="11" name="Picture 10" descr="Chart, bar chart&#10;&#10;Description automatically generated">
            <a:extLst>
              <a:ext uri="{FF2B5EF4-FFF2-40B4-BE49-F238E27FC236}">
                <a16:creationId xmlns:a16="http://schemas.microsoft.com/office/drawing/2014/main" id="{EDB24264-6E62-4D61-9804-D239A4C34160}"/>
              </a:ext>
            </a:extLst>
          </p:cNvPr>
          <p:cNvPicPr>
            <a:picLocks noChangeAspect="1"/>
          </p:cNvPicPr>
          <p:nvPr/>
        </p:nvPicPr>
        <p:blipFill>
          <a:blip r:embed="rId2"/>
          <a:stretch>
            <a:fillRect/>
          </a:stretch>
        </p:blipFill>
        <p:spPr>
          <a:xfrm>
            <a:off x="1142976" y="1928802"/>
            <a:ext cx="5572164" cy="3331523"/>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1595</TotalTime>
  <Words>1476</Words>
  <Application>Microsoft Office PowerPoint</Application>
  <PresentationFormat>On-screen Show (4:3)</PresentationFormat>
  <Paragraphs>103</Paragraphs>
  <Slides>19</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Calibri</vt:lpstr>
      <vt:lpstr>Courier New</vt:lpstr>
      <vt:lpstr>Gill Sans Nova Cond Lt</vt:lpstr>
      <vt:lpstr>Helvetica Neue</vt:lpstr>
      <vt:lpstr>Lato</vt:lpstr>
      <vt:lpstr>Trebuchet MS</vt:lpstr>
      <vt:lpstr>Wingdings</vt:lpstr>
      <vt:lpstr>Wingdings 3</vt:lpstr>
      <vt:lpstr>Facet</vt:lpstr>
      <vt:lpstr>Lead Score Case  Study</vt:lpstr>
      <vt:lpstr>Problem Statement </vt:lpstr>
      <vt:lpstr>Solution Methodology</vt:lpstr>
      <vt:lpstr>Distribution among different Cities</vt:lpstr>
      <vt:lpstr>Distribution among different Tags</vt:lpstr>
      <vt:lpstr>Distribution among Occupation</vt:lpstr>
      <vt:lpstr>Distribution among Countries</vt:lpstr>
      <vt:lpstr>Distribution among different Lead Sources</vt:lpstr>
      <vt:lpstr>Distribution among different Lead Origin </vt:lpstr>
      <vt:lpstr>Last Activity/Last Notable Activity</vt:lpstr>
      <vt:lpstr>Do not call, Do not email </vt:lpstr>
      <vt:lpstr>Total Visits</vt:lpstr>
      <vt:lpstr>Total Time Spent on Websites</vt:lpstr>
      <vt:lpstr>Page Views Per Visit</vt:lpstr>
      <vt:lpstr>Feature Importance</vt:lpstr>
      <vt:lpstr>Model Evaluation Metrics</vt:lpstr>
      <vt:lpstr>Model Predictor Features</vt:lpstr>
      <vt:lpstr>Observations and Recommendations</vt:lpstr>
      <vt:lpstr>Observations and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CASE STUDY SUMMARY</dc:title>
  <dc:creator>hp</dc:creator>
  <cp:lastModifiedBy>Ayushi Jain</cp:lastModifiedBy>
  <cp:revision>39</cp:revision>
  <dcterms:created xsi:type="dcterms:W3CDTF">2006-08-16T00:00:00Z</dcterms:created>
  <dcterms:modified xsi:type="dcterms:W3CDTF">2022-10-18T14:06:09Z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03aef7d-348a-4b18-9e2d-de124f8d6ed7_Enabled">
    <vt:lpwstr>true</vt:lpwstr>
  </property>
  <property fmtid="{D5CDD505-2E9C-101B-9397-08002B2CF9AE}" pid="3" name="MSIP_Label_203aef7d-348a-4b18-9e2d-de124f8d6ed7_SetDate">
    <vt:lpwstr>2021-09-06T08:05:20Z</vt:lpwstr>
  </property>
  <property fmtid="{D5CDD505-2E9C-101B-9397-08002B2CF9AE}" pid="4" name="MSIP_Label_203aef7d-348a-4b18-9e2d-de124f8d6ed7_Method">
    <vt:lpwstr>Privileged</vt:lpwstr>
  </property>
  <property fmtid="{D5CDD505-2E9C-101B-9397-08002B2CF9AE}" pid="5" name="MSIP_Label_203aef7d-348a-4b18-9e2d-de124f8d6ed7_Name">
    <vt:lpwstr>203aef7d-348a-4b18-9e2d-de124f8d6ed7</vt:lpwstr>
  </property>
  <property fmtid="{D5CDD505-2E9C-101B-9397-08002B2CF9AE}" pid="6" name="MSIP_Label_203aef7d-348a-4b18-9e2d-de124f8d6ed7_SiteId">
    <vt:lpwstr>85c997b9-f494-46b3-a11d-772983cf6f11</vt:lpwstr>
  </property>
  <property fmtid="{D5CDD505-2E9C-101B-9397-08002B2CF9AE}" pid="7" name="MSIP_Label_203aef7d-348a-4b18-9e2d-de124f8d6ed7_ActionId">
    <vt:lpwstr>d450ca8b-adb1-4ed2-a8ab-be25dc4e00b3</vt:lpwstr>
  </property>
  <property fmtid="{D5CDD505-2E9C-101B-9397-08002B2CF9AE}" pid="8" name="MSIP_Label_203aef7d-348a-4b18-9e2d-de124f8d6ed7_ContentBits">
    <vt:lpwstr>0</vt:lpwstr>
  </property>
</Properties>
</file>