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74" r:id="rId5"/>
    <p:sldId id="272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59D8547F-B3C6-41B7-AC15-B21357C26C2E}">
          <p14:sldIdLst>
            <p14:sldId id="274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9D23B1-8E95-6F57-D992-6FEE98285260}" v="17" dt="2025-01-20T09:51:46.616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ondo, Madel" userId="S::ma.l.c.binondo@accenture.com::2af81684-7522-4fc4-9575-6eff94ddd2cb" providerId="AD" clId="Web-{D59D23B1-8E95-6F57-D992-6FEE98285260}"/>
    <pc:docChg chg="modSld">
      <pc:chgData name="Binondo, Madel" userId="S::ma.l.c.binondo@accenture.com::2af81684-7522-4fc4-9575-6eff94ddd2cb" providerId="AD" clId="Web-{D59D23B1-8E95-6F57-D992-6FEE98285260}" dt="2025-01-20T09:51:44.256" v="15" actId="20577"/>
      <pc:docMkLst>
        <pc:docMk/>
      </pc:docMkLst>
      <pc:sldChg chg="modSp">
        <pc:chgData name="Binondo, Madel" userId="S::ma.l.c.binondo@accenture.com::2af81684-7522-4fc4-9575-6eff94ddd2cb" providerId="AD" clId="Web-{D59D23B1-8E95-6F57-D992-6FEE98285260}" dt="2025-01-20T09:51:44.256" v="15" actId="20577"/>
        <pc:sldMkLst>
          <pc:docMk/>
          <pc:sldMk cId="920915451" sldId="273"/>
        </pc:sldMkLst>
        <pc:spChg chg="mod">
          <ac:chgData name="Binondo, Madel" userId="S::ma.l.c.binondo@accenture.com::2af81684-7522-4fc4-9575-6eff94ddd2cb" providerId="AD" clId="Web-{D59D23B1-8E95-6F57-D992-6FEE98285260}" dt="2025-01-20T09:51:44.256" v="15" actId="20577"/>
          <ac:spMkLst>
            <pc:docMk/>
            <pc:sldMk cId="920915451" sldId="273"/>
            <ac:spMk id="4" creationId="{58DE4C67-7BD7-CD6C-B76C-D18CF0D8408F}"/>
          </ac:spMkLst>
        </pc:spChg>
      </pc:sldChg>
    </pc:docChg>
  </pc:docChgLst>
  <pc:docChgLst>
    <pc:chgData name="Orellosa, Hannah" userId="S::hannahdel.l.orellosa@accenture.com::6dd1b922-fab7-489a-a8ef-1a65e2787bbf" providerId="AD" clId="Web-{5AEE439D-3510-D92F-6816-80F1354CF1FD}"/>
    <pc:docChg chg="modSld">
      <pc:chgData name="Orellosa, Hannah" userId="S::hannahdel.l.orellosa@accenture.com::6dd1b922-fab7-489a-a8ef-1a65e2787bbf" providerId="AD" clId="Web-{5AEE439D-3510-D92F-6816-80F1354CF1FD}" dt="2024-12-09T03:13:50.708" v="20" actId="20577"/>
      <pc:docMkLst>
        <pc:docMk/>
      </pc:docMkLst>
      <pc:sldChg chg="modSp">
        <pc:chgData name="Orellosa, Hannah" userId="S::hannahdel.l.orellosa@accenture.com::6dd1b922-fab7-489a-a8ef-1a65e2787bbf" providerId="AD" clId="Web-{5AEE439D-3510-D92F-6816-80F1354CF1FD}" dt="2024-12-09T03:13:50.708" v="20" actId="20577"/>
        <pc:sldMkLst>
          <pc:docMk/>
          <pc:sldMk cId="920915451" sldId="273"/>
        </pc:sldMkLst>
        <pc:spChg chg="mod">
          <ac:chgData name="Orellosa, Hannah" userId="S::hannahdel.l.orellosa@accenture.com::6dd1b922-fab7-489a-a8ef-1a65e2787bbf" providerId="AD" clId="Web-{5AEE439D-3510-D92F-6816-80F1354CF1FD}" dt="2024-12-09T03:13:50.708" v="20" actId="20577"/>
          <ac:spMkLst>
            <pc:docMk/>
            <pc:sldMk cId="920915451" sldId="273"/>
            <ac:spMk id="4" creationId="{58DE4C67-7BD7-CD6C-B76C-D18CF0D8408F}"/>
          </ac:spMkLst>
        </pc:spChg>
      </pc:sldChg>
    </pc:docChg>
  </pc:docChgLst>
  <pc:docChgLst>
    <pc:chgData name="Lozada, Eugene P." userId="0d6cd426-801a-418a-898a-7023e4cbd31a" providerId="ADAL" clId="{0E6C6491-DEE8-4739-9DDE-0B8709A4383F}"/>
    <pc:docChg chg="delSld modSection">
      <pc:chgData name="Lozada, Eugene P." userId="0d6cd426-801a-418a-898a-7023e4cbd31a" providerId="ADAL" clId="{0E6C6491-DEE8-4739-9DDE-0B8709A4383F}" dt="2024-12-05T02:58:06.864" v="0" actId="47"/>
      <pc:docMkLst>
        <pc:docMk/>
      </pc:docMkLst>
      <pc:sldChg chg="del">
        <pc:chgData name="Lozada, Eugene P." userId="0d6cd426-801a-418a-898a-7023e4cbd31a" providerId="ADAL" clId="{0E6C6491-DEE8-4739-9DDE-0B8709A4383F}" dt="2024-12-05T02:58:06.864" v="0" actId="47"/>
        <pc:sldMkLst>
          <pc:docMk/>
          <pc:sldMk cId="1772626647" sldId="270"/>
        </pc:sldMkLst>
      </pc:sldChg>
    </pc:docChg>
  </pc:docChgLst>
  <pc:docChgLst>
    <pc:chgData name="Lozada, Eugene P." userId="0d6cd426-801a-418a-898a-7023e4cbd31a" providerId="ADAL" clId="{833313B5-7D32-9B4E-AC9E-4015DDF732D4}"/>
    <pc:docChg chg="addSld modSld">
      <pc:chgData name="Lozada, Eugene P." userId="0d6cd426-801a-418a-898a-7023e4cbd31a" providerId="ADAL" clId="{833313B5-7D32-9B4E-AC9E-4015DDF732D4}" dt="2024-10-14T01:34:28.128" v="46" actId="6549"/>
      <pc:docMkLst>
        <pc:docMk/>
      </pc:docMkLst>
      <pc:sldChg chg="modSp mod">
        <pc:chgData name="Lozada, Eugene P." userId="0d6cd426-801a-418a-898a-7023e4cbd31a" providerId="ADAL" clId="{833313B5-7D32-9B4E-AC9E-4015DDF732D4}" dt="2024-10-14T01:34:28.128" v="46" actId="6549"/>
        <pc:sldMkLst>
          <pc:docMk/>
          <pc:sldMk cId="1772626647" sldId="270"/>
        </pc:sldMkLst>
      </pc:sldChg>
      <pc:sldChg chg="modSp mod">
        <pc:chgData name="Lozada, Eugene P." userId="0d6cd426-801a-418a-898a-7023e4cbd31a" providerId="ADAL" clId="{833313B5-7D32-9B4E-AC9E-4015DDF732D4}" dt="2024-10-14T01:34:04.585" v="30" actId="20577"/>
        <pc:sldMkLst>
          <pc:docMk/>
          <pc:sldMk cId="1714969042" sldId="272"/>
        </pc:sldMkLst>
      </pc:sldChg>
      <pc:sldChg chg="add">
        <pc:chgData name="Lozada, Eugene P." userId="0d6cd426-801a-418a-898a-7023e4cbd31a" providerId="ADAL" clId="{833313B5-7D32-9B4E-AC9E-4015DDF732D4}" dt="2024-10-14T01:33:39.728" v="0"/>
        <pc:sldMkLst>
          <pc:docMk/>
          <pc:sldMk cId="3492587311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06966-2397-BAEF-AFE2-D319F0D0F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35C1A5-4B07-A1D1-8525-70C115127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8AB66-C847-5CFF-F1B2-A42744907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4C66D-A2F9-0F65-EB32-EE9FD4EDE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15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4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608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Graphik" panose="020B0604020202020204" pitchFamily="34" charset="0"/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9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84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90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B14F0C4-3B1D-4114-AE11-D6C41BB443B4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2DD8B28-01C3-4E7B-9222-E93083520D7A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F8A7498-BC88-4B41-BF3E-88DA04821578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Agenda title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8830281-2DC4-4A15-8849-34E1635110D2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, indent for other levels 24pt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Place text here 20pt</a:t>
            </a:r>
          </a:p>
          <a:p>
            <a:pPr lvl="1"/>
            <a:r>
              <a:rPr lang="en-US"/>
              <a:t>Second level 20pt</a:t>
            </a:r>
          </a:p>
          <a:p>
            <a:pPr lvl="2"/>
            <a:r>
              <a:rPr lang="en-US"/>
              <a:t>Third level 20pt</a:t>
            </a:r>
          </a:p>
          <a:p>
            <a:pPr lvl="3"/>
            <a:r>
              <a:rPr lang="en-US"/>
              <a:t>Fourth level 18pt</a:t>
            </a:r>
          </a:p>
          <a:p>
            <a:pPr lvl="4"/>
            <a:r>
              <a:rPr lang="en-US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47C24D15-9073-4226-962D-E605011BF256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Place text here, use indent to access other levels 20pt</a:t>
            </a:r>
          </a:p>
          <a:p>
            <a:pPr lvl="1"/>
            <a:r>
              <a:rPr lang="en-GB"/>
              <a:t>Second level 20pt</a:t>
            </a:r>
          </a:p>
          <a:p>
            <a:pPr lvl="2"/>
            <a:r>
              <a:rPr lang="en-GB"/>
              <a:t>Third level 20pt</a:t>
            </a:r>
          </a:p>
          <a:p>
            <a:pPr lvl="3"/>
            <a:r>
              <a:rPr lang="en-GB"/>
              <a:t>Fourth level 18pt</a:t>
            </a:r>
          </a:p>
          <a:p>
            <a:pPr lvl="4"/>
            <a:r>
              <a:rPr lang="en-GB"/>
              <a:t>Fifth level 18pt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, indent for other levels 24pt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BA7ED-8D91-43F2-A182-6095C0512DE1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, indent for other levels 24pt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28CF889-D1E2-4502-A3D9-9A2A4C346907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36256176-6983-4FB0-8226-64818BC43E52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</a:t>
            </a:r>
          </a:p>
          <a:p>
            <a:r>
              <a:rPr lang="en-GB"/>
              <a:t>or click icon to add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Drag picture to placeholder </a:t>
            </a:r>
          </a:p>
          <a:p>
            <a:pPr marL="228600" lvl="0" indent="-228600" algn="ctr"/>
            <a:r>
              <a:rPr lang="en-GB"/>
              <a:t>or click icon to add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818282D6-F397-43A1-B927-9D339581319D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E19987F-4A18-40EF-BB75-9AEE04A92117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5DB7173-C7C9-483D-A2DB-5CFBE9C4427D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 54pt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3030F88-0B58-470C-8D19-CEA67BBC55CB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(bullet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8F949D7-A1BE-4724-B561-A8BB124F9F71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3" r:id="rId6"/>
    <p:sldLayoutId id="2147483730" r:id="rId7"/>
    <p:sldLayoutId id="2147483681" r:id="rId8"/>
    <p:sldLayoutId id="2147483732" r:id="rId9"/>
    <p:sldLayoutId id="2147483731" r:id="rId10"/>
    <p:sldLayoutId id="2147483750" r:id="rId11"/>
    <p:sldLayoutId id="2147483649" r:id="rId12"/>
    <p:sldLayoutId id="2147483759" r:id="rId13"/>
    <p:sldLayoutId id="2147483760" r:id="rId14"/>
    <p:sldLayoutId id="2147483746" r:id="rId15"/>
    <p:sldLayoutId id="2147483751" r:id="rId16"/>
    <p:sldLayoutId id="2147483752" r:id="rId17"/>
    <p:sldLayoutId id="2147483748" r:id="rId18"/>
    <p:sldLayoutId id="2147483651" r:id="rId19"/>
    <p:sldLayoutId id="2147483721" r:id="rId20"/>
    <p:sldLayoutId id="2147483739" r:id="rId21"/>
    <p:sldLayoutId id="2147483737" r:id="rId22"/>
    <p:sldLayoutId id="2147483742" r:id="rId23"/>
    <p:sldLayoutId id="2147483724" r:id="rId24"/>
    <p:sldLayoutId id="2147483723" r:id="rId25"/>
    <p:sldLayoutId id="2147483725" r:id="rId26"/>
    <p:sldLayoutId id="2147483755" r:id="rId27"/>
    <p:sldLayoutId id="2147483757" r:id="rId28"/>
    <p:sldLayoutId id="2147483673" r:id="rId29"/>
    <p:sldLayoutId id="2147483653" r:id="rId30"/>
    <p:sldLayoutId id="2147483722" r:id="rId31"/>
    <p:sldLayoutId id="2147483693" r:id="rId32"/>
    <p:sldLayoutId id="2147483701" r:id="rId33"/>
    <p:sldLayoutId id="2147483668" r:id="rId34"/>
    <p:sldLayoutId id="2147483707" r:id="rId35"/>
    <p:sldLayoutId id="2147483714" r:id="rId36"/>
    <p:sldLayoutId id="2147483657" r:id="rId37"/>
    <p:sldLayoutId id="2147483679" r:id="rId38"/>
    <p:sldLayoutId id="2147483661" r:id="rId39"/>
    <p:sldLayoutId id="2147483754" r:id="rId40"/>
    <p:sldLayoutId id="2147483678" r:id="rId41"/>
    <p:sldLayoutId id="2147483663" r:id="rId42"/>
    <p:sldLayoutId id="2147483667" r:id="rId43"/>
    <p:sldLayoutId id="2147483726" r:id="rId44"/>
    <p:sldLayoutId id="2147483688" r:id="rId45"/>
    <p:sldLayoutId id="2147483655" r:id="rId46"/>
    <p:sldLayoutId id="2147483745" r:id="rId47"/>
    <p:sldLayoutId id="2147483741" r:id="rId48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2D053-0153-A8CC-FE64-4E88EF355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7F7AA9-F4BD-B8DC-D4D6-D073E8788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8E7BFE-7DD9-62E1-60B7-BFA6AC4D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807"/>
            <a:ext cx="11430000" cy="369013"/>
          </a:xfrm>
        </p:spPr>
        <p:txBody>
          <a:bodyPr/>
          <a:lstStyle/>
          <a:p>
            <a:r>
              <a:rPr lang="en-US" sz="2800"/>
              <a:t>Case Study #1 : To-Do List App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D651F1-C92B-1A53-CC60-52E85175EFC3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535820"/>
          <a:ext cx="11588395" cy="582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82460">
                  <a:extLst>
                    <a:ext uri="{9D8B030D-6E8A-4147-A177-3AD203B41FA5}">
                      <a16:colId xmlns:a16="http://schemas.microsoft.com/office/drawing/2014/main" val="3964510991"/>
                    </a:ext>
                  </a:extLst>
                </a:gridCol>
                <a:gridCol w="2375643">
                  <a:extLst>
                    <a:ext uri="{9D8B030D-6E8A-4147-A177-3AD203B41FA5}">
                      <a16:colId xmlns:a16="http://schemas.microsoft.com/office/drawing/2014/main" val="2111729769"/>
                    </a:ext>
                  </a:extLst>
                </a:gridCol>
                <a:gridCol w="8630292">
                  <a:extLst>
                    <a:ext uri="{9D8B030D-6E8A-4147-A177-3AD203B41FA5}">
                      <a16:colId xmlns:a16="http://schemas.microsoft.com/office/drawing/2014/main" val="3900290819"/>
                    </a:ext>
                  </a:extLst>
                </a:gridCol>
              </a:tblGrid>
              <a:tr h="191544">
                <a:tc>
                  <a:txBody>
                    <a:bodyPr/>
                    <a:lstStyle/>
                    <a:p>
                      <a:r>
                        <a:rPr lang="en-US" sz="1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/>
                        <a:t>I should be able to create a new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6225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If not yet signed in, I should be directed to the sign-in screen where I am able to create an account.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Account only requires a unique username and a valid </a:t>
                      </a:r>
                      <a:r>
                        <a:rPr lang="en-US" sz="1100" b="1"/>
                        <a:t>pass phrase.  </a:t>
                      </a:r>
                      <a:r>
                        <a:rPr lang="en-US" sz="1100" b="0"/>
                        <a:t>Allowed symbols are letters, numbers, spaces, !#()_- 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After successful account creation, I should be asked to sign in successfully to gain access to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29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/>
                        <a:t>When signed-out, I  should be able to sign in using my credentials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6225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If not yet signed in, I should first be directed to the the sign-in screen. 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I should be able to sign in using username/password credential 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The application should retain my signed-in state even when I close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3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/>
                        <a:t>As a signed-in user, I should be able to explicitly sign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6225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When signed-in, I should be able to to explicitly sign out, removing my currently signed-in state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When signed-out the only page available to me should be the sign-in screen.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As a signed-in user, I should be able to view a summary of my existing To-Do list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6225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/>
                        <a:t>When signed in, the application will show me a list of my current to-dos.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/>
                        <a:t>Each item on the list should show the </a:t>
                      </a:r>
                      <a:r>
                        <a:rPr lang="en-US" sz="1100" b="1"/>
                        <a:t>title</a:t>
                      </a:r>
                      <a:r>
                        <a:rPr lang="en-US" sz="1100"/>
                        <a:t>, </a:t>
                      </a:r>
                      <a:r>
                        <a:rPr lang="en-US" sz="1100" b="1"/>
                        <a:t>due date,</a:t>
                      </a:r>
                      <a:r>
                        <a:rPr lang="en-US" sz="1100"/>
                        <a:t> </a:t>
                      </a:r>
                      <a:r>
                        <a:rPr lang="en-US" sz="1100" b="1"/>
                        <a:t>priority</a:t>
                      </a:r>
                      <a:r>
                        <a:rPr lang="en-US" sz="1100"/>
                        <a:t> and </a:t>
                      </a:r>
                      <a:r>
                        <a:rPr lang="en-US" sz="1100" b="1"/>
                        <a:t>current state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 b="0"/>
                        <a:t>I should be able to sort the list  by </a:t>
                      </a:r>
                      <a:r>
                        <a:rPr lang="en-US" sz="1100" b="1"/>
                        <a:t>due</a:t>
                      </a:r>
                      <a:r>
                        <a:rPr lang="en-US" sz="1100" b="0"/>
                        <a:t> </a:t>
                      </a:r>
                      <a:r>
                        <a:rPr lang="en-US" sz="1100" b="1"/>
                        <a:t>date</a:t>
                      </a:r>
                      <a:r>
                        <a:rPr lang="en-US" sz="1100" b="0"/>
                        <a:t>, </a:t>
                      </a:r>
                      <a:r>
                        <a:rPr lang="en-US" sz="1100" b="1"/>
                        <a:t>priority</a:t>
                      </a:r>
                      <a:r>
                        <a:rPr lang="en-US" sz="1100" b="0"/>
                        <a:t> and </a:t>
                      </a:r>
                      <a:r>
                        <a:rPr lang="en-US" sz="1100" b="1"/>
                        <a:t>current state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 b="0"/>
                        <a:t>I should be able to filter the list by </a:t>
                      </a:r>
                      <a:r>
                        <a:rPr lang="en-US" sz="1100" b="1"/>
                        <a:t>priority</a:t>
                      </a:r>
                      <a:r>
                        <a:rPr lang="en-US" sz="1100" b="0"/>
                        <a:t> and </a:t>
                      </a:r>
                      <a:r>
                        <a:rPr lang="en-US" sz="1100" b="1"/>
                        <a:t>current state</a:t>
                      </a:r>
                      <a:r>
                        <a:rPr lang="en-US" sz="1100" b="0"/>
                        <a:t>. 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 b="0"/>
                        <a:t>Incomplete items nearing due date  should be highlighted 24 hours before due.  Critical items: 48 hours before due.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 b="0"/>
                        <a:t>Items that are past due should have a different highlight (based on client time).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 b="0"/>
                        <a:t>I should be able to multi-select items for deletion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 b="0"/>
                        <a:t>I should only be be able to view my own to-do lists.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30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As a signed-in user,  I should be able to view the details of a selected to-do list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6225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/>
                        <a:t>From the summary list screen,  I should be able select an item to view in detail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/>
                        <a:t>I should be able the details of that item (</a:t>
                      </a:r>
                      <a:r>
                        <a:rPr lang="en-US" sz="1100" b="1"/>
                        <a:t>title, details, create date, due date, completed date, priority, status</a:t>
                      </a:r>
                      <a:r>
                        <a:rPr lang="en-US" sz="1100"/>
                        <a:t>)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/>
                        <a:t>All date/times should be displayed based on client locale settings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/>
                        <a:t>From the details screen, I should be able to edit or delete that specific item.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83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As a signed-in user,  I should be able to add a new to-do item to my list or edit an existing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6225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/>
                        <a:t>From the to-do summary screen, I should be able to add a new to-do list item </a:t>
                      </a:r>
                    </a:p>
                    <a:p>
                      <a:pPr marL="733425" lvl="1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/>
                        <a:t>Title: short text, 25 chars, cannot be edited</a:t>
                      </a:r>
                    </a:p>
                    <a:p>
                      <a:pPr marL="733425" lvl="1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/>
                        <a:t>Details: long text, 300 chars, can be edited</a:t>
                      </a:r>
                    </a:p>
                    <a:p>
                      <a:pPr marL="733425" lvl="1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/>
                        <a:t>Create date/time: (automatic, based on server time), cannot be edited</a:t>
                      </a:r>
                    </a:p>
                    <a:p>
                      <a:pPr marL="733425" lvl="1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/>
                        <a:t>Due date/time: date, must be past of create date.</a:t>
                      </a:r>
                    </a:p>
                    <a:p>
                      <a:pPr marL="733425" lvl="1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/>
                        <a:t>Completed date: no value until the item is marked complete.  Defaults to the timestamp the item was marked complete but can be modified by the user. </a:t>
                      </a:r>
                    </a:p>
                    <a:p>
                      <a:pPr marL="733425" lvl="1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/>
                        <a:t>Priority: </a:t>
                      </a:r>
                      <a:r>
                        <a:rPr lang="en-US" sz="1100" b="1"/>
                        <a:t>low, high, critical, </a:t>
                      </a:r>
                      <a:r>
                        <a:rPr lang="en-US" sz="1100" b="0"/>
                        <a:t>cannot be edited</a:t>
                      </a:r>
                      <a:endParaRPr lang="en-US" sz="1100"/>
                    </a:p>
                    <a:p>
                      <a:pPr marL="733425" lvl="1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/>
                        <a:t>Status: </a:t>
                      </a:r>
                      <a:r>
                        <a:rPr lang="en-US" sz="1100" b="1"/>
                        <a:t>not-started</a:t>
                      </a:r>
                      <a:r>
                        <a:rPr lang="en-US" sz="1100" b="0"/>
                        <a:t> (initial value)</a:t>
                      </a:r>
                      <a:r>
                        <a:rPr lang="en-US" sz="1100" b="1"/>
                        <a:t>, in progress,  completed,  cancelled, </a:t>
                      </a:r>
                      <a:r>
                        <a:rPr lang="en-US" sz="1100" b="0"/>
                        <a:t>can be edited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/>
                      </a:pPr>
                      <a:r>
                        <a:rPr lang="en-US" sz="1100"/>
                        <a:t>Successfully creating or editing an item should bring me back to the summary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58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94189-672A-4262-8F27-15A75AB67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CF4C86-9640-954E-C2E9-F995B6F0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807"/>
            <a:ext cx="11430000" cy="369013"/>
          </a:xfrm>
        </p:spPr>
        <p:txBody>
          <a:bodyPr/>
          <a:lstStyle/>
          <a:p>
            <a:r>
              <a:rPr lang="en-US" sz="2800"/>
              <a:t>Case Study #1: Advanced Features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3CFD77-78D5-3400-A260-7C82AEFB3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84293"/>
              </p:ext>
            </p:extLst>
          </p:nvPr>
        </p:nvGraphicFramePr>
        <p:xfrm>
          <a:off x="381000" y="535820"/>
          <a:ext cx="11588395" cy="299951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82460">
                  <a:extLst>
                    <a:ext uri="{9D8B030D-6E8A-4147-A177-3AD203B41FA5}">
                      <a16:colId xmlns:a16="http://schemas.microsoft.com/office/drawing/2014/main" val="3964510991"/>
                    </a:ext>
                  </a:extLst>
                </a:gridCol>
                <a:gridCol w="2375643">
                  <a:extLst>
                    <a:ext uri="{9D8B030D-6E8A-4147-A177-3AD203B41FA5}">
                      <a16:colId xmlns:a16="http://schemas.microsoft.com/office/drawing/2014/main" val="2111729769"/>
                    </a:ext>
                  </a:extLst>
                </a:gridCol>
                <a:gridCol w="8630292">
                  <a:extLst>
                    <a:ext uri="{9D8B030D-6E8A-4147-A177-3AD203B41FA5}">
                      <a16:colId xmlns:a16="http://schemas.microsoft.com/office/drawing/2014/main" val="3900290819"/>
                    </a:ext>
                  </a:extLst>
                </a:gridCol>
              </a:tblGrid>
              <a:tr h="159380">
                <a:tc>
                  <a:txBody>
                    <a:bodyPr/>
                    <a:lstStyle/>
                    <a:p>
                      <a:r>
                        <a:rPr lang="en-US" sz="1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76260"/>
                  </a:ext>
                </a:extLst>
              </a:tr>
              <a:tr h="826786">
                <a:tc>
                  <a:txBody>
                    <a:bodyPr/>
                    <a:lstStyle/>
                    <a:p>
                      <a:r>
                        <a:rPr lang="en-US" sz="11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/>
                        <a:t>As a signed in user, I can add one or more subtasks, edit a subtask or remove subtasks from a to-do list item.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6225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Every item in the to-do list can have 0 or more subtasks, maximum of 10.</a:t>
                      </a:r>
                    </a:p>
                    <a:p>
                      <a:pPr marL="276225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Each sub task has </a:t>
                      </a:r>
                    </a:p>
                    <a:p>
                      <a:pPr marL="733425" lvl="1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A description of the subtask</a:t>
                      </a:r>
                    </a:p>
                    <a:p>
                      <a:pPr marL="733425" lvl="1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An indicator whether it is ’done’ or ‘not done’.  This defaults to ‘not done’ when a sub task is first added</a:t>
                      </a:r>
                    </a:p>
                    <a:p>
                      <a:pPr marL="276225" lvl="0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I can mark each subtask as done or not done</a:t>
                      </a:r>
                    </a:p>
                    <a:p>
                      <a:pPr marL="276225" marR="0" lvl="0" indent="-2762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  <a:defRPr/>
                      </a:pPr>
                      <a:r>
                        <a:rPr lang="en-US" sz="1100"/>
                        <a:t>I can delete a subtask item</a:t>
                      </a:r>
                    </a:p>
                    <a:p>
                      <a:pPr marL="276225" marR="0" lvl="0" indent="-2762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  <a:defRPr/>
                      </a:pPr>
                      <a:r>
                        <a:rPr lang="en-US" sz="1100"/>
                        <a:t>I can edit the description of a subtask.</a:t>
                      </a:r>
                    </a:p>
                    <a:p>
                      <a:pPr marL="276225" lvl="0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When all subtasks are ‘done’ then the to-do list item is considered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36602"/>
                  </a:ext>
                </a:extLst>
              </a:tr>
              <a:tr h="561111">
                <a:tc>
                  <a:txBody>
                    <a:bodyPr/>
                    <a:lstStyle/>
                    <a:p>
                      <a:r>
                        <a:rPr lang="en-US" sz="11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/>
                        <a:t>As a signed in user, I can add or remove  image attachments to a to-do list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6225" lvl="0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Every item in the to do list can have 0 or more image attachments, maximum of 5</a:t>
                      </a:r>
                    </a:p>
                    <a:p>
                      <a:pPr marL="276225" lvl="0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Each attachment can have a maximum 10MB in size</a:t>
                      </a:r>
                    </a:p>
                    <a:p>
                      <a:pPr marL="276225" lvl="0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Attachments can be valid images types </a:t>
                      </a:r>
                    </a:p>
                    <a:p>
                      <a:pPr marL="276225" lvl="0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26659"/>
                  </a:ext>
                </a:extLst>
              </a:tr>
              <a:tr h="561111">
                <a:tc>
                  <a:txBody>
                    <a:bodyPr/>
                    <a:lstStyle/>
                    <a:p>
                      <a:r>
                        <a:rPr lang="en-US" sz="1100" b="0"/>
                        <a:t>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/>
                        <a:t>As a user, I can opt to use my selected social media logins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6225" lvl="0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Instead of creating an account, I can opt to use a social media login (Google or FB)</a:t>
                      </a:r>
                    </a:p>
                    <a:p>
                      <a:pPr marL="276225" lvl="0" indent="-276225">
                        <a:buFont typeface="Wingdings" pitchFamily="2" charset="2"/>
                        <a:buChar char="q"/>
                        <a:tabLst>
                          <a:tab pos="173038" algn="l"/>
                        </a:tabLst>
                      </a:pPr>
                      <a:r>
                        <a:rPr lang="en-US" sz="1100"/>
                        <a:t>Signing in via this method will create the account as well if no prior account exists.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7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96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94189-672A-4262-8F27-15A75AB67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3CFD77-78D5-3400-A260-7C82AEFB3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59028"/>
              </p:ext>
            </p:extLst>
          </p:nvPr>
        </p:nvGraphicFramePr>
        <p:xfrm>
          <a:off x="6539751" y="868479"/>
          <a:ext cx="5077942" cy="4643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8401">
                  <a:extLst>
                    <a:ext uri="{9D8B030D-6E8A-4147-A177-3AD203B41FA5}">
                      <a16:colId xmlns:a16="http://schemas.microsoft.com/office/drawing/2014/main" val="3964510991"/>
                    </a:ext>
                  </a:extLst>
                </a:gridCol>
                <a:gridCol w="1562080">
                  <a:extLst>
                    <a:ext uri="{9D8B030D-6E8A-4147-A177-3AD203B41FA5}">
                      <a16:colId xmlns:a16="http://schemas.microsoft.com/office/drawing/2014/main" val="2111729769"/>
                    </a:ext>
                  </a:extLst>
                </a:gridCol>
                <a:gridCol w="3147461">
                  <a:extLst>
                    <a:ext uri="{9D8B030D-6E8A-4147-A177-3AD203B41FA5}">
                      <a16:colId xmlns:a16="http://schemas.microsoft.com/office/drawing/2014/main" val="3900290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Components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Client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>
                          <a:tab pos="173038" algn="l"/>
                        </a:tabLst>
                      </a:pPr>
                      <a:r>
                        <a:rPr lang="en-US" sz="1100"/>
                        <a:t>The user interface of the application, developed as either a responsive web application or a mobile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3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Web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>
                          <a:tab pos="173038" algn="l"/>
                        </a:tabLst>
                      </a:pPr>
                      <a:r>
                        <a:rPr lang="en-US" sz="1100"/>
                        <a:t>Serves the web client to the browser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>
                          <a:tab pos="173038" algn="l"/>
                        </a:tabLst>
                      </a:pPr>
                      <a:r>
                        <a:rPr lang="en-US" sz="1100"/>
                        <a:t>Only applicable for web front-ends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/>
                        <a:t>API surface for external clients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/>
                        <a:t>Enforces access restrictions to APIs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/>
                        <a:t>Routes requests to business services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/>
                        <a:t>Formats responses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3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/>
                        <a:t>Authenticates user credentials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/>
                        <a:t>Generates access tokens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/>
                        <a:t>Checks token authenticity and validity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1"/>
                        <a:t>Optional: </a:t>
                      </a:r>
                      <a:r>
                        <a:rPr lang="en-US" sz="1100" b="0"/>
                        <a:t>performs token exchange for 3</a:t>
                      </a:r>
                      <a:r>
                        <a:rPr lang="en-US" sz="1100" b="0" baseline="30000"/>
                        <a:t>rd</a:t>
                      </a:r>
                      <a:r>
                        <a:rPr lang="en-US" sz="1100" b="0"/>
                        <a:t> party tokens (e.g., social media login)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2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Business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/>
                        <a:t>Enforces business layer principal checks and access controls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/>
                        <a:t>Implements actual business logic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/>
                        <a:t>Integrates with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12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/>
                        <a:t>Data persistence and storage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/>
                        <a:t>Stores user accounts and credentials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5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Google / 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/>
                        <a:t>Used for social media authentication </a:t>
                      </a:r>
                      <a:r>
                        <a:rPr lang="en-US" sz="1100" b="1"/>
                        <a:t>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451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13D9F92-9523-A706-B0B4-F962EBAB1C7E}"/>
              </a:ext>
            </a:extLst>
          </p:cNvPr>
          <p:cNvSpPr txBox="1"/>
          <p:nvPr/>
        </p:nvSpPr>
        <p:spPr>
          <a:xfrm>
            <a:off x="2465673" y="1523067"/>
            <a:ext cx="1045028" cy="4304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1000" b="1" noProof="0">
                <a:solidFill>
                  <a:schemeClr val="bg1"/>
                </a:solidFill>
              </a:rPr>
              <a:t>Web Host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6E6D2-C6B5-3D27-5FB2-3C1465D1F698}"/>
              </a:ext>
            </a:extLst>
          </p:cNvPr>
          <p:cNvSpPr txBox="1"/>
          <p:nvPr/>
        </p:nvSpPr>
        <p:spPr>
          <a:xfrm>
            <a:off x="2465673" y="2114006"/>
            <a:ext cx="1045028" cy="4304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1000" b="1">
                <a:solidFill>
                  <a:schemeClr val="bg1"/>
                </a:solidFill>
              </a:rPr>
              <a:t>APIs</a:t>
            </a:r>
            <a:endParaRPr lang="en-US" sz="1000" b="1" noProof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8BBD3-4CD9-D708-EFCB-696B39428295}"/>
              </a:ext>
            </a:extLst>
          </p:cNvPr>
          <p:cNvSpPr txBox="1"/>
          <p:nvPr/>
        </p:nvSpPr>
        <p:spPr>
          <a:xfrm>
            <a:off x="3758210" y="2114006"/>
            <a:ext cx="1045028" cy="430483"/>
          </a:xfrm>
          <a:prstGeom prst="rect">
            <a:avLst/>
          </a:prstGeom>
          <a:solidFill>
            <a:schemeClr val="accent6">
              <a:lumMod val="10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228600"/>
            <a:r>
              <a:rPr lang="en-US" sz="1000" b="1">
                <a:solidFill>
                  <a:schemeClr val="bg1"/>
                </a:solidFill>
              </a:rPr>
              <a:t>Business </a:t>
            </a:r>
          </a:p>
          <a:p>
            <a:pPr algn="ctr" defTabSz="228600"/>
            <a:r>
              <a:rPr lang="en-US" sz="1000" b="1">
                <a:solidFill>
                  <a:schemeClr val="bg1"/>
                </a:solidFill>
              </a:rPr>
              <a:t>Logic</a:t>
            </a:r>
            <a:endParaRPr lang="en-US" sz="1000" b="1" noProof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CB97D-DC66-4BAC-1384-8E698E3663D4}"/>
              </a:ext>
            </a:extLst>
          </p:cNvPr>
          <p:cNvSpPr/>
          <p:nvPr/>
        </p:nvSpPr>
        <p:spPr>
          <a:xfrm>
            <a:off x="2261118" y="1233183"/>
            <a:ext cx="3834882" cy="2196908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CCBCF2-EC2D-9743-7EF4-2083D012FB83}"/>
              </a:ext>
            </a:extLst>
          </p:cNvPr>
          <p:cNvSpPr txBox="1"/>
          <p:nvPr/>
        </p:nvSpPr>
        <p:spPr>
          <a:xfrm>
            <a:off x="2620946" y="951983"/>
            <a:ext cx="3578649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1400" b="1" noProof="0"/>
              <a:t>Backend Application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D4D2EA3A-622F-381C-0A69-39CCBB135E22}"/>
              </a:ext>
            </a:extLst>
          </p:cNvPr>
          <p:cNvSpPr/>
          <p:nvPr/>
        </p:nvSpPr>
        <p:spPr>
          <a:xfrm>
            <a:off x="5099066" y="2000083"/>
            <a:ext cx="743338" cy="653141"/>
          </a:xfrm>
          <a:prstGeom prst="can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b="1" err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7FA51-C51C-34DF-DCC6-6C52EA047C71}"/>
              </a:ext>
            </a:extLst>
          </p:cNvPr>
          <p:cNvSpPr txBox="1"/>
          <p:nvPr/>
        </p:nvSpPr>
        <p:spPr>
          <a:xfrm>
            <a:off x="4959220" y="2207332"/>
            <a:ext cx="1045028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1000" b="1" noProof="0">
                <a:solidFill>
                  <a:schemeClr val="bg1"/>
                </a:solidFill>
              </a:rPr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42024-F1AB-5C40-5400-2F3B7EF9B0A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10701" y="2329248"/>
            <a:ext cx="24750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31F042-A9D6-77B7-DA18-EA4B48F8CD3F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 flipV="1">
            <a:off x="4803238" y="2326654"/>
            <a:ext cx="295828" cy="259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758A043-5AA1-96F2-337B-8DDFEEB0CEEA}"/>
              </a:ext>
            </a:extLst>
          </p:cNvPr>
          <p:cNvSpPr/>
          <p:nvPr/>
        </p:nvSpPr>
        <p:spPr>
          <a:xfrm>
            <a:off x="381000" y="1230495"/>
            <a:ext cx="1729238" cy="2196908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8815FE-6E35-E4E3-0BA6-E2C837CDCEA1}"/>
              </a:ext>
            </a:extLst>
          </p:cNvPr>
          <p:cNvSpPr txBox="1"/>
          <p:nvPr/>
        </p:nvSpPr>
        <p:spPr>
          <a:xfrm>
            <a:off x="139822" y="969238"/>
            <a:ext cx="221159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1400" b="1" noProof="0"/>
              <a:t>Client Application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DCF51B-EC03-70FF-C9C0-6556C596E2CA}"/>
              </a:ext>
            </a:extLst>
          </p:cNvPr>
          <p:cNvSpPr txBox="1"/>
          <p:nvPr/>
        </p:nvSpPr>
        <p:spPr>
          <a:xfrm>
            <a:off x="690610" y="1520848"/>
            <a:ext cx="1045028" cy="430483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1000" b="1">
                <a:solidFill>
                  <a:schemeClr val="bg1"/>
                </a:solidFill>
              </a:rPr>
              <a:t>Web App</a:t>
            </a:r>
            <a:endParaRPr lang="en-US" sz="1000" b="1" noProof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C1EE7D-4341-0008-3079-BE7530E5E407}"/>
              </a:ext>
            </a:extLst>
          </p:cNvPr>
          <p:cNvSpPr txBox="1"/>
          <p:nvPr/>
        </p:nvSpPr>
        <p:spPr>
          <a:xfrm>
            <a:off x="688987" y="2658879"/>
            <a:ext cx="1045028" cy="430483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1000" b="1" noProof="0">
                <a:solidFill>
                  <a:schemeClr val="bg1"/>
                </a:solidFill>
              </a:rPr>
              <a:t>Mobile 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6B69A7-5FE5-C458-BEB5-9D4DF90D73BE}"/>
              </a:ext>
            </a:extLst>
          </p:cNvPr>
          <p:cNvCxnSpPr>
            <a:cxnSpLocks/>
            <a:stCxn id="11" idx="1"/>
            <a:endCxn id="27" idx="3"/>
          </p:cNvCxnSpPr>
          <p:nvPr/>
        </p:nvCxnSpPr>
        <p:spPr>
          <a:xfrm flipH="1" flipV="1">
            <a:off x="1735638" y="1736090"/>
            <a:ext cx="730035" cy="221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2A386CA-A45C-5E20-FBC1-373A6274DB6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347735" y="1854566"/>
            <a:ext cx="1117938" cy="474682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DBFE9D0-082C-87D9-BC0C-F07BDC09A9AB}"/>
              </a:ext>
            </a:extLst>
          </p:cNvPr>
          <p:cNvSpPr txBox="1"/>
          <p:nvPr/>
        </p:nvSpPr>
        <p:spPr>
          <a:xfrm>
            <a:off x="2465673" y="2783223"/>
            <a:ext cx="1045028" cy="4304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1000" b="1">
                <a:solidFill>
                  <a:schemeClr val="bg1"/>
                </a:solidFill>
              </a:rPr>
              <a:t>Auth</a:t>
            </a:r>
            <a:endParaRPr lang="en-US" sz="1000" b="1" noProof="0">
              <a:solidFill>
                <a:schemeClr val="bg1"/>
              </a:solidFill>
            </a:endParaRP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E9FA586-BCD7-2437-C2D6-EB372AB96623}"/>
              </a:ext>
            </a:extLst>
          </p:cNvPr>
          <p:cNvCxnSpPr>
            <a:cxnSpLocks/>
            <a:stCxn id="39" idx="3"/>
            <a:endCxn id="16" idx="3"/>
          </p:cNvCxnSpPr>
          <p:nvPr/>
        </p:nvCxnSpPr>
        <p:spPr>
          <a:xfrm flipV="1">
            <a:off x="3510701" y="2653224"/>
            <a:ext cx="1960034" cy="345241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61DEF21-9587-E0A9-18A5-E6D158EFC82E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1734015" y="2329248"/>
            <a:ext cx="731658" cy="544873"/>
          </a:xfrm>
          <a:prstGeom prst="bentConnector3">
            <a:avLst>
              <a:gd name="adj1" fmla="val 23689"/>
            </a:avLst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92689D-7038-0AF9-C5DC-664A528EF5F6}"/>
              </a:ext>
            </a:extLst>
          </p:cNvPr>
          <p:cNvSpPr txBox="1"/>
          <p:nvPr/>
        </p:nvSpPr>
        <p:spPr>
          <a:xfrm>
            <a:off x="2465673" y="3846974"/>
            <a:ext cx="1045028" cy="430483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1000" b="1">
                <a:solidFill>
                  <a:schemeClr val="bg1"/>
                </a:solidFill>
              </a:rPr>
              <a:t>Google / FB</a:t>
            </a:r>
            <a:endParaRPr lang="en-US" sz="1000" b="1" noProof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751711-8508-B026-03CB-14990037694B}"/>
              </a:ext>
            </a:extLst>
          </p:cNvPr>
          <p:cNvCxnSpPr>
            <a:cxnSpLocks/>
          </p:cNvCxnSpPr>
          <p:nvPr/>
        </p:nvCxnSpPr>
        <p:spPr>
          <a:xfrm>
            <a:off x="2988187" y="2562008"/>
            <a:ext cx="0" cy="23873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019A650-8FFE-C854-D66F-209817F5DBFD}"/>
              </a:ext>
            </a:extLst>
          </p:cNvPr>
          <p:cNvCxnSpPr>
            <a:cxnSpLocks/>
            <a:stCxn id="28" idx="2"/>
            <a:endCxn id="9" idx="1"/>
          </p:cNvCxnSpPr>
          <p:nvPr/>
        </p:nvCxnSpPr>
        <p:spPr>
          <a:xfrm rot="16200000" flipH="1">
            <a:off x="1352160" y="2948703"/>
            <a:ext cx="972854" cy="1254172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05C410-F1CF-0B61-BC20-A26FDBBED72D}"/>
              </a:ext>
            </a:extLst>
          </p:cNvPr>
          <p:cNvCxnSpPr>
            <a:cxnSpLocks/>
            <a:stCxn id="39" idx="2"/>
            <a:endCxn id="9" idx="0"/>
          </p:cNvCxnSpPr>
          <p:nvPr/>
        </p:nvCxnSpPr>
        <p:spPr>
          <a:xfrm>
            <a:off x="2988187" y="3213706"/>
            <a:ext cx="0" cy="6332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>
            <a:extLst>
              <a:ext uri="{FF2B5EF4-FFF2-40B4-BE49-F238E27FC236}">
                <a16:creationId xmlns:a16="http://schemas.microsoft.com/office/drawing/2014/main" id="{DF0FCDD1-3BFB-38BA-5043-B23E2B459CAF}"/>
              </a:ext>
            </a:extLst>
          </p:cNvPr>
          <p:cNvSpPr txBox="1">
            <a:spLocks/>
          </p:cNvSpPr>
          <p:nvPr/>
        </p:nvSpPr>
        <p:spPr>
          <a:xfrm>
            <a:off x="381000" y="166807"/>
            <a:ext cx="11430000" cy="3690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186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94189-672A-4262-8F27-15A75AB67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CF4C86-9640-954E-C2E9-F995B6F0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807"/>
            <a:ext cx="11430000" cy="369013"/>
          </a:xfrm>
        </p:spPr>
        <p:txBody>
          <a:bodyPr/>
          <a:lstStyle/>
          <a:p>
            <a:r>
              <a:rPr lang="en-US" sz="2800"/>
              <a:t>Other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E4C67-7BD7-CD6C-B76C-D18CF0D8408F}"/>
              </a:ext>
            </a:extLst>
          </p:cNvPr>
          <p:cNvSpPr txBox="1"/>
          <p:nvPr/>
        </p:nvSpPr>
        <p:spPr>
          <a:xfrm>
            <a:off x="402437" y="804258"/>
            <a:ext cx="8980095" cy="392910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 defTabSz="228600"/>
            <a:r>
              <a:rPr lang="en-US" sz="1400" b="1" noProof="0" dirty="0"/>
              <a:t>Required Tech Stack</a:t>
            </a:r>
          </a:p>
          <a:p>
            <a:pPr marL="285750" indent="-285750" algn="l" defTabSz="228600">
              <a:buFont typeface="Wingdings" pitchFamily="2" charset="2"/>
              <a:buChar char="q"/>
            </a:pPr>
            <a:r>
              <a:rPr lang="en-US" sz="1400" noProof="0" dirty="0"/>
              <a:t>Front-End: </a:t>
            </a:r>
            <a:r>
              <a:rPr lang="en-US" sz="1400" b="1" noProof="0" dirty="0"/>
              <a:t>ReactJS, Angular, Vue, React Native, Flutter Android </a:t>
            </a:r>
            <a:r>
              <a:rPr lang="en-US" sz="1400" noProof="0" dirty="0"/>
              <a:t>or</a:t>
            </a:r>
            <a:r>
              <a:rPr lang="en-US" sz="1400" b="1" noProof="0" dirty="0"/>
              <a:t> IOS</a:t>
            </a:r>
          </a:p>
          <a:p>
            <a:pPr marL="285750" indent="-285750" defTabSz="228600">
              <a:buFont typeface="Wingdings" pitchFamily="2" charset="2"/>
              <a:buChar char="q"/>
            </a:pPr>
            <a:r>
              <a:rPr lang="en-US" sz="1400" noProof="0" dirty="0"/>
              <a:t>Backend: </a:t>
            </a:r>
            <a:r>
              <a:rPr lang="en-US" sz="1400" b="1" noProof="0" dirty="0"/>
              <a:t>NodeJS / Express</a:t>
            </a:r>
            <a:r>
              <a:rPr lang="en-US" sz="1400" b="1" dirty="0"/>
              <a:t>,  </a:t>
            </a:r>
            <a:r>
              <a:rPr lang="en-US" sz="1400" b="1" dirty="0" err="1"/>
              <a:t>NextJS</a:t>
            </a:r>
            <a:r>
              <a:rPr lang="en-US" sz="1400" b="1" dirty="0"/>
              <a:t> , PHP,  Python Flask, Java / </a:t>
            </a:r>
            <a:r>
              <a:rPr lang="en-US" sz="1400" b="1" dirty="0" err="1"/>
              <a:t>Springboot</a:t>
            </a:r>
          </a:p>
          <a:p>
            <a:pPr marL="285750" indent="-285750" defTabSz="228600">
              <a:buFont typeface="Wingdings" pitchFamily="2" charset="2"/>
              <a:buChar char="q"/>
            </a:pPr>
            <a:r>
              <a:rPr lang="en-US" sz="1400" noProof="0" dirty="0"/>
              <a:t>Database: </a:t>
            </a:r>
            <a:r>
              <a:rPr lang="en-US" sz="1400" b="1" dirty="0"/>
              <a:t>MySQL, Postgres, SQLite</a:t>
            </a:r>
          </a:p>
          <a:p>
            <a:pPr marL="285750" indent="-285750" defTabSz="228600">
              <a:buFont typeface="Wingdings" pitchFamily="2" charset="2"/>
              <a:buChar char="q"/>
            </a:pPr>
            <a:endParaRPr lang="en-US" sz="1400" b="1"/>
          </a:p>
          <a:p>
            <a:pPr defTabSz="228600"/>
            <a:r>
              <a:rPr lang="en-US" sz="1400" b="1" dirty="0"/>
              <a:t>Front End</a:t>
            </a:r>
          </a:p>
          <a:p>
            <a:pPr marL="285750" indent="-285750" defTabSz="228600">
              <a:buFont typeface="Wingdings" pitchFamily="2" charset="2"/>
              <a:buChar char="q"/>
            </a:pPr>
            <a:r>
              <a:rPr lang="en-US" sz="1400" b="1" dirty="0"/>
              <a:t>T1: </a:t>
            </a:r>
            <a:r>
              <a:rPr lang="en-US" sz="1400" dirty="0"/>
              <a:t>UI implementation must adhere to the provided visual and interaction design</a:t>
            </a:r>
          </a:p>
          <a:p>
            <a:pPr marL="285750" indent="-285750" defTabSz="228600">
              <a:buFont typeface="Wingdings" pitchFamily="2" charset="2"/>
              <a:buChar char="q"/>
            </a:pPr>
            <a:r>
              <a:rPr lang="en-US" sz="1400" b="1" dirty="0"/>
              <a:t>T1: </a:t>
            </a:r>
            <a:r>
              <a:rPr lang="en-US" sz="1400" dirty="0"/>
              <a:t>UI must apply appropriate responsive / adaptive techniques to scale to various screen sizes</a:t>
            </a:r>
          </a:p>
          <a:p>
            <a:pPr marL="285750" indent="-285750" defTabSz="228600">
              <a:buFont typeface="Wingdings" pitchFamily="2" charset="2"/>
              <a:buChar char="q"/>
            </a:pPr>
            <a:r>
              <a:rPr lang="en-US" sz="1400" b="1" dirty="0"/>
              <a:t>T1: </a:t>
            </a:r>
            <a:r>
              <a:rPr lang="en-US" sz="1400" dirty="0"/>
              <a:t>There must be a clear technical separation between the UI, UI model and API integration</a:t>
            </a:r>
          </a:p>
          <a:p>
            <a:pPr defTabSz="228600"/>
            <a:endParaRPr lang="en-US" sz="1400"/>
          </a:p>
          <a:p>
            <a:pPr defTabSz="228600"/>
            <a:r>
              <a:rPr lang="en-US" sz="1400" b="1" dirty="0"/>
              <a:t>Backend </a:t>
            </a:r>
          </a:p>
          <a:p>
            <a:pPr marL="285750" indent="-285750" defTabSz="228600">
              <a:buFont typeface="Wingdings" pitchFamily="2" charset="2"/>
              <a:buChar char="q"/>
            </a:pPr>
            <a:r>
              <a:rPr lang="en-US" sz="1400" b="1" dirty="0"/>
              <a:t>T1: </a:t>
            </a:r>
            <a:r>
              <a:rPr lang="en-US" sz="1400" dirty="0"/>
              <a:t>Backend must enforce checks to apply appropriate access restrictions to services and data</a:t>
            </a:r>
          </a:p>
          <a:p>
            <a:pPr marL="285750" indent="-285750" defTabSz="228600">
              <a:buFont typeface="Wingdings" pitchFamily="2" charset="2"/>
              <a:buChar char="q"/>
            </a:pPr>
            <a:r>
              <a:rPr lang="en-US" sz="1400" b="1" dirty="0"/>
              <a:t>T1: </a:t>
            </a:r>
            <a:r>
              <a:rPr lang="en-US" sz="1400" dirty="0"/>
              <a:t>Access token generated by the backend need to apply cryptographic signing and verification</a:t>
            </a:r>
            <a:endParaRPr lang="en-US" sz="1400" b="1" dirty="0"/>
          </a:p>
          <a:p>
            <a:pPr marL="285750" indent="-285750" defTabSz="228600">
              <a:buFont typeface="Wingdings" pitchFamily="2" charset="2"/>
              <a:buChar char="q"/>
            </a:pPr>
            <a:r>
              <a:rPr lang="en-US" sz="1400" b="1" dirty="0"/>
              <a:t>T2: </a:t>
            </a:r>
            <a:r>
              <a:rPr lang="en-US" sz="1400" dirty="0"/>
              <a:t>There must be a clear technical separation between API vs. business vs. data persistence layers</a:t>
            </a:r>
          </a:p>
          <a:p>
            <a:pPr marL="285750" indent="-285750" defTabSz="228600">
              <a:buFont typeface="Wingdings" pitchFamily="2" charset="2"/>
              <a:buChar char="q"/>
            </a:pPr>
            <a:r>
              <a:rPr lang="en-US" sz="1400" b="1" dirty="0"/>
              <a:t>T2: </a:t>
            </a:r>
            <a:r>
              <a:rPr lang="en-US" sz="1400" dirty="0"/>
              <a:t>Sensitive material, credentials and configurations must not be embedded directly in code</a:t>
            </a:r>
          </a:p>
          <a:p>
            <a:pPr marL="285750" indent="-285750" defTabSz="228600">
              <a:buFont typeface="Wingdings" pitchFamily="2" charset="2"/>
              <a:buChar char="q"/>
            </a:pPr>
            <a:r>
              <a:rPr lang="en-US" sz="1400" b="1" dirty="0"/>
              <a:t>T2: </a:t>
            </a:r>
            <a:r>
              <a:rPr lang="en-US" sz="1400" dirty="0"/>
              <a:t>Storage of user credentials must apply appropriate hashing techniques</a:t>
            </a:r>
          </a:p>
          <a:p>
            <a:pPr marL="285750" indent="-285750" defTabSz="228600">
              <a:buFont typeface="Wingdings" pitchFamily="2" charset="2"/>
              <a:buChar char="q"/>
            </a:pPr>
            <a:r>
              <a:rPr lang="en-US" sz="1400" b="1" dirty="0"/>
              <a:t>T2: </a:t>
            </a:r>
            <a:r>
              <a:rPr lang="en-US" sz="1400" dirty="0"/>
              <a:t>Database design must apply appropriate normal forms</a:t>
            </a:r>
            <a:endParaRPr lang="en-US" sz="1400" b="1" dirty="0"/>
          </a:p>
          <a:p>
            <a:pPr marL="285750" indent="-285750" defTabSz="228600">
              <a:buFont typeface="Wingdings" pitchFamily="2" charset="2"/>
              <a:buChar char="q"/>
            </a:pPr>
            <a:endParaRPr lang="en-US" sz="1400"/>
          </a:p>
          <a:p>
            <a:pPr defTabSz="228600"/>
            <a:endParaRPr lang="en-US" sz="1400" b="1"/>
          </a:p>
          <a:p>
            <a:pPr defTabSz="228600"/>
            <a:endParaRPr lang="en-US" sz="1400" b="1"/>
          </a:p>
          <a:p>
            <a:pPr marL="171450" indent="-171450" algn="l" defTabSz="228600">
              <a:buFont typeface="Wingdings" pitchFamily="2" charset="2"/>
              <a:buChar char="q"/>
            </a:pPr>
            <a:endParaRPr lang="en-US" sz="1200" b="1"/>
          </a:p>
          <a:p>
            <a:pPr marL="171450" indent="-171450" algn="l" defTabSz="228600">
              <a:buFont typeface="Wingdings" pitchFamily="2" charset="2"/>
              <a:buChar char="q"/>
            </a:pPr>
            <a:endParaRPr lang="en-US" sz="1200" b="1" noProof="0"/>
          </a:p>
          <a:p>
            <a:pPr marL="171450" indent="-171450" algn="l" defTabSz="228600">
              <a:spcAft>
                <a:spcPts val="1200"/>
              </a:spcAft>
              <a:buFont typeface="Wingdings" pitchFamily="2" charset="2"/>
              <a:buChar char="q"/>
            </a:pPr>
            <a:endParaRPr lang="en-US" sz="1200" b="1" noProof="0"/>
          </a:p>
          <a:p>
            <a:pPr marL="171450" indent="-171450" algn="l" defTabSz="228600">
              <a:spcAft>
                <a:spcPts val="1200"/>
              </a:spcAft>
              <a:buFont typeface="Wingdings" pitchFamily="2" charset="2"/>
              <a:buChar char="q"/>
            </a:pPr>
            <a:endParaRPr lang="en-US" sz="1200" noProof="0"/>
          </a:p>
        </p:txBody>
      </p:sp>
    </p:spTree>
    <p:extLst>
      <p:ext uri="{BB962C8B-B14F-4D97-AF65-F5344CB8AC3E}">
        <p14:creationId xmlns:p14="http://schemas.microsoft.com/office/powerpoint/2010/main" val="92091545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Graphik_Fixed-Accessibility_2024" id="{B83D5406-0A1D-964B-9F8C-37A821AB6E8C}" vid="{72EE23D1-A75B-A447-8C61-A05152D13CC0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2B715A8EA25B49A4EDB3307608B7B0" ma:contentTypeVersion="4" ma:contentTypeDescription="Create a new document." ma:contentTypeScope="" ma:versionID="2d496a72c927ffb3a537b921887fa9a1">
  <xsd:schema xmlns:xsd="http://www.w3.org/2001/XMLSchema" xmlns:xs="http://www.w3.org/2001/XMLSchema" xmlns:p="http://schemas.microsoft.com/office/2006/metadata/properties" xmlns:ns2="8dcebe64-6bcc-4d2a-b274-db06aee6f006" targetNamespace="http://schemas.microsoft.com/office/2006/metadata/properties" ma:root="true" ma:fieldsID="17837275747e05538ed076ac90d12564" ns2:_="">
    <xsd:import namespace="8dcebe64-6bcc-4d2a-b274-db06aee6f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ebe64-6bcc-4d2a-b274-db06aee6f0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FC05-B2F6-4CED-BE65-F75B1EB7AD7B}">
  <ds:schemaRefs>
    <ds:schemaRef ds:uri="5d757215-fbc3-4533-822f-84ec73f97a4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08DDA1-9385-493C-AAFC-BE489EFC6D54}">
  <ds:schemaRefs>
    <ds:schemaRef ds:uri="8dcebe64-6bcc-4d2a-b274-db06aee6f0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Accenture 2020</Template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Accenture 2020</vt:lpstr>
      <vt:lpstr>Case Study #1 : To-Do List App</vt:lpstr>
      <vt:lpstr>Case Study #1: Advanced Features</vt:lpstr>
      <vt:lpstr>PowerPoint Presentation</vt:lpstr>
      <vt:lpstr>Other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Accenture PowerPoint Template 16x9 Graphik</dc:subject>
  <dc:creator>Lozada, Eugene P.</dc:creator>
  <cp:revision>9</cp:revision>
  <cp:lastPrinted>2020-11-17T04:05:48Z</cp:lastPrinted>
  <dcterms:created xsi:type="dcterms:W3CDTF">2024-09-05T01:47:42Z</dcterms:created>
  <dcterms:modified xsi:type="dcterms:W3CDTF">2025-01-20T09:51:50Z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0x010100DB2B715A8EA25B49A4EDB3307608B7B0</vt:lpwstr>
  </property>
</Properties>
</file>