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6" r:id="rId2"/>
    <p:sldId id="311" r:id="rId3"/>
    <p:sldId id="325" r:id="rId4"/>
    <p:sldId id="320" r:id="rId5"/>
    <p:sldId id="321" r:id="rId6"/>
    <p:sldId id="335" r:id="rId7"/>
    <p:sldId id="336" r:id="rId8"/>
    <p:sldId id="337" r:id="rId9"/>
    <p:sldId id="338" r:id="rId10"/>
    <p:sldId id="330" r:id="rId11"/>
    <p:sldId id="339" r:id="rId12"/>
    <p:sldId id="340" r:id="rId13"/>
    <p:sldId id="341" r:id="rId14"/>
    <p:sldId id="342" r:id="rId15"/>
    <p:sldId id="343" r:id="rId16"/>
    <p:sldId id="344" r:id="rId17"/>
    <p:sldId id="334" r:id="rId18"/>
    <p:sldId id="34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7" autoAdjust="0"/>
    <p:restoredTop sz="94266" autoAdjust="0"/>
  </p:normalViewPr>
  <p:slideViewPr>
    <p:cSldViewPr snapToGrid="0" showGuides="1">
      <p:cViewPr varScale="1">
        <p:scale>
          <a:sx n="71" d="100"/>
          <a:sy n="71" d="100"/>
        </p:scale>
        <p:origin x="176" y="344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6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1F62-80F7-CF4C-85BF-ACC926709F8D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35DFC2-5AEF-1341-9FCC-8AF3A3B43670}">
      <dgm:prSet phldrT="[文本]"/>
      <dgm:spPr/>
      <dgm:t>
        <a:bodyPr/>
        <a:lstStyle/>
        <a:p>
          <a:r>
            <a:rPr lang="zh-CN" altLang="en-US" dirty="0" smtClean="0"/>
            <a:t>内存存储</a:t>
          </a:r>
          <a:endParaRPr lang="zh-CN" altLang="en-US" dirty="0"/>
        </a:p>
      </dgm:t>
    </dgm:pt>
    <dgm:pt modelId="{A6864F11-7F44-254D-A839-1748824E5D32}" type="par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353A9586-2836-7B44-9EE7-0AAE4BA98B66}" type="sibTrans" cxnId="{208FC5A8-626C-5043-B923-BF0CD0E3E1D7}">
      <dgm:prSet/>
      <dgm:spPr/>
      <dgm:t>
        <a:bodyPr/>
        <a:lstStyle/>
        <a:p>
          <a:endParaRPr lang="zh-CN" altLang="en-US"/>
        </a:p>
      </dgm:t>
    </dgm:pt>
    <dgm:pt modelId="{60C1A6BE-0AF5-F543-A054-F845530DFBB1}">
      <dgm:prSet phldrT="[文本]"/>
      <dgm:spPr/>
      <dgm:t>
        <a:bodyPr/>
        <a:lstStyle/>
        <a:p>
          <a:r>
            <a:rPr lang="en-US" altLang="zh-CN" dirty="0" err="1" smtClean="0"/>
            <a:t>isa</a:t>
          </a:r>
          <a:endParaRPr lang="zh-CN" altLang="en-US" dirty="0"/>
        </a:p>
      </dgm:t>
    </dgm:pt>
    <dgm:pt modelId="{E1D4B07E-DC86-BD4B-BAF5-3FDB86AC4EEE}" type="par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082C9E90-E88D-AB40-9880-F8A3CD2011AF}" type="sibTrans" cxnId="{D223F63D-97A4-5B4C-99E0-8AD6B57EF3FD}">
      <dgm:prSet/>
      <dgm:spPr/>
      <dgm:t>
        <a:bodyPr/>
        <a:lstStyle/>
        <a:p>
          <a:endParaRPr lang="zh-CN" altLang="en-US"/>
        </a:p>
      </dgm:t>
    </dgm:pt>
    <dgm:pt modelId="{43CCAF7C-056B-694F-8616-2B874B971065}">
      <dgm:prSet phldrT="[文本]"/>
      <dgm:spPr/>
      <dgm:t>
        <a:bodyPr/>
        <a:lstStyle/>
        <a:p>
          <a:r>
            <a:rPr lang="zh-CN" altLang="en-US" dirty="0" smtClean="0"/>
            <a:t>实例变量</a:t>
          </a:r>
          <a:endParaRPr lang="zh-CN" altLang="en-US" dirty="0"/>
        </a:p>
      </dgm:t>
    </dgm:pt>
    <dgm:pt modelId="{4645E10A-C9C7-C54B-85B0-0DD726292E90}" type="par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D865E321-CA93-DD4C-998F-FBFBA04BA11B}" type="sibTrans" cxnId="{EF341033-40DA-7C40-9518-407012BD4F0D}">
      <dgm:prSet/>
      <dgm:spPr/>
      <dgm:t>
        <a:bodyPr/>
        <a:lstStyle/>
        <a:p>
          <a:endParaRPr lang="zh-CN" altLang="en-US"/>
        </a:p>
      </dgm:t>
    </dgm:pt>
    <dgm:pt modelId="{A6357506-B9C4-9B40-800C-80803D4A7405}" type="pres">
      <dgm:prSet presAssocID="{8A181F62-80F7-CF4C-85BF-ACC926709F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D1A9D2-81BD-B046-8B5E-5A603A4F7FEA}" type="pres">
      <dgm:prSet presAssocID="{5835DFC2-5AEF-1341-9FCC-8AF3A3B43670}" presName="root1" presStyleCnt="0"/>
      <dgm:spPr/>
    </dgm:pt>
    <dgm:pt modelId="{EC9D6CAE-606C-1F40-9C09-F0C58B59342A}" type="pres">
      <dgm:prSet presAssocID="{5835DFC2-5AEF-1341-9FCC-8AF3A3B43670}" presName="LevelOneTextNode" presStyleLbl="node0" presStyleIdx="0" presStyleCnt="1">
        <dgm:presLayoutVars>
          <dgm:chPref val="3"/>
        </dgm:presLayoutVars>
      </dgm:prSet>
      <dgm:spPr/>
    </dgm:pt>
    <dgm:pt modelId="{64825C8C-0131-F042-BC5F-BB8B4C3D30D0}" type="pres">
      <dgm:prSet presAssocID="{5835DFC2-5AEF-1341-9FCC-8AF3A3B43670}" presName="level2hierChild" presStyleCnt="0"/>
      <dgm:spPr/>
    </dgm:pt>
    <dgm:pt modelId="{4200E10C-E926-274C-82C2-EDC8E5422BB0}" type="pres">
      <dgm:prSet presAssocID="{E1D4B07E-DC86-BD4B-BAF5-3FDB86AC4EEE}" presName="conn2-1" presStyleLbl="parChTrans1D2" presStyleIdx="0" presStyleCnt="2"/>
      <dgm:spPr/>
    </dgm:pt>
    <dgm:pt modelId="{7EB64505-D30E-7B44-AF78-79C71D5ED811}" type="pres">
      <dgm:prSet presAssocID="{E1D4B07E-DC86-BD4B-BAF5-3FDB86AC4EEE}" presName="connTx" presStyleLbl="parChTrans1D2" presStyleIdx="0" presStyleCnt="2"/>
      <dgm:spPr/>
    </dgm:pt>
    <dgm:pt modelId="{3DA2F375-6ED7-4545-993B-9D2A5112B393}" type="pres">
      <dgm:prSet presAssocID="{60C1A6BE-0AF5-F543-A054-F845530DFBB1}" presName="root2" presStyleCnt="0"/>
      <dgm:spPr/>
    </dgm:pt>
    <dgm:pt modelId="{98D18875-63C2-F840-AB17-17D022B3BEDA}" type="pres">
      <dgm:prSet presAssocID="{60C1A6BE-0AF5-F543-A054-F845530DFBB1}" presName="LevelTwoTextNode" presStyleLbl="node2" presStyleIdx="0" presStyleCnt="2">
        <dgm:presLayoutVars>
          <dgm:chPref val="3"/>
        </dgm:presLayoutVars>
      </dgm:prSet>
      <dgm:spPr/>
    </dgm:pt>
    <dgm:pt modelId="{FA17FF59-F6E3-4C48-93BF-07DF3CE48E19}" type="pres">
      <dgm:prSet presAssocID="{60C1A6BE-0AF5-F543-A054-F845530DFBB1}" presName="level3hierChild" presStyleCnt="0"/>
      <dgm:spPr/>
    </dgm:pt>
    <dgm:pt modelId="{7D9E9FB8-AE7D-7249-AFED-D3FF4937F9F3}" type="pres">
      <dgm:prSet presAssocID="{4645E10A-C9C7-C54B-85B0-0DD726292E90}" presName="conn2-1" presStyleLbl="parChTrans1D2" presStyleIdx="1" presStyleCnt="2"/>
      <dgm:spPr/>
    </dgm:pt>
    <dgm:pt modelId="{094A3587-536C-354E-9137-52D667C38F50}" type="pres">
      <dgm:prSet presAssocID="{4645E10A-C9C7-C54B-85B0-0DD726292E90}" presName="connTx" presStyleLbl="parChTrans1D2" presStyleIdx="1" presStyleCnt="2"/>
      <dgm:spPr/>
    </dgm:pt>
    <dgm:pt modelId="{4F34236D-C872-F642-99AC-DD8A1D214D8A}" type="pres">
      <dgm:prSet presAssocID="{43CCAF7C-056B-694F-8616-2B874B971065}" presName="root2" presStyleCnt="0"/>
      <dgm:spPr/>
    </dgm:pt>
    <dgm:pt modelId="{425E9248-BEEF-754F-914C-8B249570B579}" type="pres">
      <dgm:prSet presAssocID="{43CCAF7C-056B-694F-8616-2B874B971065}" presName="LevelTwoTextNode" presStyleLbl="node2" presStyleIdx="1" presStyleCnt="2" custLinFactNeighborY="-6087">
        <dgm:presLayoutVars>
          <dgm:chPref val="3"/>
        </dgm:presLayoutVars>
      </dgm:prSet>
      <dgm:spPr/>
    </dgm:pt>
    <dgm:pt modelId="{3FEF69C2-31A7-234F-862D-ECEA37CAB6FC}" type="pres">
      <dgm:prSet presAssocID="{43CCAF7C-056B-694F-8616-2B874B971065}" presName="level3hierChild" presStyleCnt="0"/>
      <dgm:spPr/>
    </dgm:pt>
  </dgm:ptLst>
  <dgm:cxnLst>
    <dgm:cxn modelId="{208FC5A8-626C-5043-B923-BF0CD0E3E1D7}" srcId="{8A181F62-80F7-CF4C-85BF-ACC926709F8D}" destId="{5835DFC2-5AEF-1341-9FCC-8AF3A3B43670}" srcOrd="0" destOrd="0" parTransId="{A6864F11-7F44-254D-A839-1748824E5D32}" sibTransId="{353A9586-2836-7B44-9EE7-0AAE4BA98B66}"/>
    <dgm:cxn modelId="{A3919033-ED4A-384C-B376-439C0A79C4B8}" type="presOf" srcId="{4645E10A-C9C7-C54B-85B0-0DD726292E90}" destId="{7D9E9FB8-AE7D-7249-AFED-D3FF4937F9F3}" srcOrd="0" destOrd="0" presId="urn:microsoft.com/office/officeart/2005/8/layout/hierarchy2"/>
    <dgm:cxn modelId="{E7A7F4FF-C54F-DF47-B934-907164044826}" type="presOf" srcId="{43CCAF7C-056B-694F-8616-2B874B971065}" destId="{425E9248-BEEF-754F-914C-8B249570B579}" srcOrd="0" destOrd="0" presId="urn:microsoft.com/office/officeart/2005/8/layout/hierarchy2"/>
    <dgm:cxn modelId="{478C99EE-4BC9-6B4D-9A01-BCBF216AF271}" type="presOf" srcId="{60C1A6BE-0AF5-F543-A054-F845530DFBB1}" destId="{98D18875-63C2-F840-AB17-17D022B3BEDA}" srcOrd="0" destOrd="0" presId="urn:microsoft.com/office/officeart/2005/8/layout/hierarchy2"/>
    <dgm:cxn modelId="{EF341033-40DA-7C40-9518-407012BD4F0D}" srcId="{5835DFC2-5AEF-1341-9FCC-8AF3A3B43670}" destId="{43CCAF7C-056B-694F-8616-2B874B971065}" srcOrd="1" destOrd="0" parTransId="{4645E10A-C9C7-C54B-85B0-0DD726292E90}" sibTransId="{D865E321-CA93-DD4C-998F-FBFBA04BA11B}"/>
    <dgm:cxn modelId="{66D496A2-4506-E44C-B932-A6F04ED0A65E}" type="presOf" srcId="{E1D4B07E-DC86-BD4B-BAF5-3FDB86AC4EEE}" destId="{7EB64505-D30E-7B44-AF78-79C71D5ED811}" srcOrd="1" destOrd="0" presId="urn:microsoft.com/office/officeart/2005/8/layout/hierarchy2"/>
    <dgm:cxn modelId="{B509FB1A-9392-F34C-8EDD-95E5427F6B28}" type="presOf" srcId="{4645E10A-C9C7-C54B-85B0-0DD726292E90}" destId="{094A3587-536C-354E-9137-52D667C38F50}" srcOrd="1" destOrd="0" presId="urn:microsoft.com/office/officeart/2005/8/layout/hierarchy2"/>
    <dgm:cxn modelId="{8488AFB6-CED8-D74C-8306-864BF9A18114}" type="presOf" srcId="{E1D4B07E-DC86-BD4B-BAF5-3FDB86AC4EEE}" destId="{4200E10C-E926-274C-82C2-EDC8E5422BB0}" srcOrd="0" destOrd="0" presId="urn:microsoft.com/office/officeart/2005/8/layout/hierarchy2"/>
    <dgm:cxn modelId="{BDF16CD7-C323-7944-9D7C-2964D6CE7F50}" type="presOf" srcId="{5835DFC2-5AEF-1341-9FCC-8AF3A3B43670}" destId="{EC9D6CAE-606C-1F40-9C09-F0C58B59342A}" srcOrd="0" destOrd="0" presId="urn:microsoft.com/office/officeart/2005/8/layout/hierarchy2"/>
    <dgm:cxn modelId="{4C833EF4-4DDA-CB4A-B14C-BA18C4920BBC}" type="presOf" srcId="{8A181F62-80F7-CF4C-85BF-ACC926709F8D}" destId="{A6357506-B9C4-9B40-800C-80803D4A7405}" srcOrd="0" destOrd="0" presId="urn:microsoft.com/office/officeart/2005/8/layout/hierarchy2"/>
    <dgm:cxn modelId="{D223F63D-97A4-5B4C-99E0-8AD6B57EF3FD}" srcId="{5835DFC2-5AEF-1341-9FCC-8AF3A3B43670}" destId="{60C1A6BE-0AF5-F543-A054-F845530DFBB1}" srcOrd="0" destOrd="0" parTransId="{E1D4B07E-DC86-BD4B-BAF5-3FDB86AC4EEE}" sibTransId="{082C9E90-E88D-AB40-9880-F8A3CD2011AF}"/>
    <dgm:cxn modelId="{39536F2C-B124-754C-838A-0203E980EED6}" type="presParOf" srcId="{A6357506-B9C4-9B40-800C-80803D4A7405}" destId="{D5D1A9D2-81BD-B046-8B5E-5A603A4F7FEA}" srcOrd="0" destOrd="0" presId="urn:microsoft.com/office/officeart/2005/8/layout/hierarchy2"/>
    <dgm:cxn modelId="{6D02B8A1-D50C-0C4C-B0A9-28E2C6A65957}" type="presParOf" srcId="{D5D1A9D2-81BD-B046-8B5E-5A603A4F7FEA}" destId="{EC9D6CAE-606C-1F40-9C09-F0C58B59342A}" srcOrd="0" destOrd="0" presId="urn:microsoft.com/office/officeart/2005/8/layout/hierarchy2"/>
    <dgm:cxn modelId="{54A24F93-F4D1-9F45-AFAB-C33E6A743FBC}" type="presParOf" srcId="{D5D1A9D2-81BD-B046-8B5E-5A603A4F7FEA}" destId="{64825C8C-0131-F042-BC5F-BB8B4C3D30D0}" srcOrd="1" destOrd="0" presId="urn:microsoft.com/office/officeart/2005/8/layout/hierarchy2"/>
    <dgm:cxn modelId="{CCD0BF2C-3BC1-6642-8D23-CDD1C6ECB95B}" type="presParOf" srcId="{64825C8C-0131-F042-BC5F-BB8B4C3D30D0}" destId="{4200E10C-E926-274C-82C2-EDC8E5422BB0}" srcOrd="0" destOrd="0" presId="urn:microsoft.com/office/officeart/2005/8/layout/hierarchy2"/>
    <dgm:cxn modelId="{09188A41-9463-4845-8F82-81ADD91FAA78}" type="presParOf" srcId="{4200E10C-E926-274C-82C2-EDC8E5422BB0}" destId="{7EB64505-D30E-7B44-AF78-79C71D5ED811}" srcOrd="0" destOrd="0" presId="urn:microsoft.com/office/officeart/2005/8/layout/hierarchy2"/>
    <dgm:cxn modelId="{DA0347BA-6DC5-084E-B472-D3A96D8EA332}" type="presParOf" srcId="{64825C8C-0131-F042-BC5F-BB8B4C3D30D0}" destId="{3DA2F375-6ED7-4545-993B-9D2A5112B393}" srcOrd="1" destOrd="0" presId="urn:microsoft.com/office/officeart/2005/8/layout/hierarchy2"/>
    <dgm:cxn modelId="{AD160909-CC4E-B64F-AA08-DD2BBD5D6AFE}" type="presParOf" srcId="{3DA2F375-6ED7-4545-993B-9D2A5112B393}" destId="{98D18875-63C2-F840-AB17-17D022B3BEDA}" srcOrd="0" destOrd="0" presId="urn:microsoft.com/office/officeart/2005/8/layout/hierarchy2"/>
    <dgm:cxn modelId="{96473575-2986-A547-9F6D-F103B4777A70}" type="presParOf" srcId="{3DA2F375-6ED7-4545-993B-9D2A5112B393}" destId="{FA17FF59-F6E3-4C48-93BF-07DF3CE48E19}" srcOrd="1" destOrd="0" presId="urn:microsoft.com/office/officeart/2005/8/layout/hierarchy2"/>
    <dgm:cxn modelId="{6DA212E8-58AF-2840-BCD9-0D327F64F893}" type="presParOf" srcId="{64825C8C-0131-F042-BC5F-BB8B4C3D30D0}" destId="{7D9E9FB8-AE7D-7249-AFED-D3FF4937F9F3}" srcOrd="2" destOrd="0" presId="urn:microsoft.com/office/officeart/2005/8/layout/hierarchy2"/>
    <dgm:cxn modelId="{B023B260-6499-C94F-947C-7190CDBAF8DE}" type="presParOf" srcId="{7D9E9FB8-AE7D-7249-AFED-D3FF4937F9F3}" destId="{094A3587-536C-354E-9137-52D667C38F50}" srcOrd="0" destOrd="0" presId="urn:microsoft.com/office/officeart/2005/8/layout/hierarchy2"/>
    <dgm:cxn modelId="{DA73EA04-FD2E-5246-8750-778B63A1D22B}" type="presParOf" srcId="{64825C8C-0131-F042-BC5F-BB8B4C3D30D0}" destId="{4F34236D-C872-F642-99AC-DD8A1D214D8A}" srcOrd="3" destOrd="0" presId="urn:microsoft.com/office/officeart/2005/8/layout/hierarchy2"/>
    <dgm:cxn modelId="{123E855F-37C9-B742-9243-DD62780104E6}" type="presParOf" srcId="{4F34236D-C872-F642-99AC-DD8A1D214D8A}" destId="{425E9248-BEEF-754F-914C-8B249570B579}" srcOrd="0" destOrd="0" presId="urn:microsoft.com/office/officeart/2005/8/layout/hierarchy2"/>
    <dgm:cxn modelId="{73BF5C03-4037-2F40-9BC8-9B81E17AE508}" type="presParOf" srcId="{4F34236D-C872-F642-99AC-DD8A1D214D8A}" destId="{3FEF69C2-31A7-234F-862D-ECEA37CAB6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D6CAE-606C-1F40-9C09-F0C58B59342A}">
      <dsp:nvSpPr>
        <dsp:cNvPr id="0" name=""/>
        <dsp:cNvSpPr/>
      </dsp:nvSpPr>
      <dsp:spPr>
        <a:xfrm>
          <a:off x="135852" y="50853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内存存储</a:t>
          </a:r>
          <a:endParaRPr lang="zh-CN" altLang="en-US" sz="3200" kern="1200" dirty="0"/>
        </a:p>
      </dsp:txBody>
      <dsp:txXfrm>
        <a:off x="161727" y="534411"/>
        <a:ext cx="1715136" cy="831693"/>
      </dsp:txXfrm>
    </dsp:sp>
    <dsp:sp modelId="{4200E10C-E926-274C-82C2-EDC8E5422BB0}">
      <dsp:nvSpPr>
        <dsp:cNvPr id="0" name=""/>
        <dsp:cNvSpPr/>
      </dsp:nvSpPr>
      <dsp:spPr>
        <a:xfrm rot="19457599">
          <a:off x="1820931" y="654432"/>
          <a:ext cx="87037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7037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4357" y="674509"/>
        <a:ext cx="43518" cy="43518"/>
      </dsp:txXfrm>
    </dsp:sp>
    <dsp:sp modelId="{98D18875-63C2-F840-AB17-17D022B3BEDA}">
      <dsp:nvSpPr>
        <dsp:cNvPr id="0" name=""/>
        <dsp:cNvSpPr/>
      </dsp:nvSpPr>
      <dsp:spPr>
        <a:xfrm>
          <a:off x="2609494" y="556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isa</a:t>
          </a:r>
          <a:endParaRPr lang="zh-CN" altLang="en-US" sz="3200" kern="1200" dirty="0"/>
        </a:p>
      </dsp:txBody>
      <dsp:txXfrm>
        <a:off x="2635369" y="26431"/>
        <a:ext cx="1715136" cy="831693"/>
      </dsp:txXfrm>
    </dsp:sp>
    <dsp:sp modelId="{7D9E9FB8-AE7D-7249-AFED-D3FF4937F9F3}">
      <dsp:nvSpPr>
        <dsp:cNvPr id="0" name=""/>
        <dsp:cNvSpPr/>
      </dsp:nvSpPr>
      <dsp:spPr>
        <a:xfrm rot="1963640">
          <a:off x="1836056" y="1135524"/>
          <a:ext cx="84012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840121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5113" y="1156357"/>
        <a:ext cx="42006" cy="42006"/>
      </dsp:txXfrm>
    </dsp:sp>
    <dsp:sp modelId="{425E9248-BEEF-754F-914C-8B249570B579}">
      <dsp:nvSpPr>
        <dsp:cNvPr id="0" name=""/>
        <dsp:cNvSpPr/>
      </dsp:nvSpPr>
      <dsp:spPr>
        <a:xfrm>
          <a:off x="2609494" y="962741"/>
          <a:ext cx="1766886" cy="883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实例变量</a:t>
          </a:r>
          <a:endParaRPr lang="zh-CN" altLang="en-US" sz="3200" kern="1200" dirty="0"/>
        </a:p>
      </dsp:txBody>
      <dsp:txXfrm>
        <a:off x="2635369" y="988616"/>
        <a:ext cx="1715136" cy="83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71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tif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093" y="3018207"/>
            <a:ext cx="603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一起唠唠</a:t>
            </a:r>
            <a:r>
              <a:rPr lang="en-US" altLang="zh-CN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  <a:cs typeface="微软雅黑" panose="020B0503020204020204" charset="-122"/>
              </a:rPr>
              <a:t>NSObject</a:t>
            </a:r>
            <a:endParaRPr lang="zh-CN" altLang="en-US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1201" y="4389033"/>
            <a:ext cx="237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9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4" y="4376651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4000" b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对象分类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45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2960317" cy="428592"/>
            <a:chOff x="550863" y="576442"/>
            <a:chExt cx="2960317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2525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Objective-C</a:t>
              </a:r>
              <a:r>
                <a:rPr kumimoji="1" lang="zh-CN" altLang="en-US" dirty="0"/>
                <a:t> 的对象分类</a:t>
              </a:r>
              <a:endParaRPr kumimoji="1"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43952" y="161364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instance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3952" y="2698377"/>
            <a:ext cx="257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3951" y="3783107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meta-class</a:t>
            </a:r>
            <a:r>
              <a:rPr kumimoji="1"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对象</a:t>
            </a:r>
            <a:endParaRPr kumimoji="1" lang="zh-CN" altLang="en-US" sz="20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7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550863" y="576442"/>
            <a:ext cx="1376550" cy="428592"/>
            <a:chOff x="550863" y="576442"/>
            <a:chExt cx="1376550" cy="428592"/>
          </a:xfrm>
        </p:grpSpPr>
        <p:sp>
          <p:nvSpPr>
            <p:cNvPr id="4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86130" y="5916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instance</a:t>
              </a:r>
              <a:endParaRPr kumimoji="1"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36376" y="1631576"/>
            <a:ext cx="4750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*obj1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</a:p>
          <a:p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 smtClean="0">
                <a:latin typeface="+mj-ea"/>
                <a:ea typeface="+mj-ea"/>
              </a:rPr>
              <a:t>NSObject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*obj2 = [[</a:t>
            </a:r>
            <a:r>
              <a:rPr lang="en-US" altLang="zh-CN" dirty="0" err="1">
                <a:latin typeface="+mj-ea"/>
                <a:ea typeface="+mj-ea"/>
              </a:rPr>
              <a:t>NSObject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alloc</a:t>
            </a:r>
            <a:r>
              <a:rPr lang="en-US" altLang="zh-CN" dirty="0">
                <a:latin typeface="+mj-ea"/>
                <a:ea typeface="+mj-ea"/>
              </a:rPr>
              <a:t>] 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en-US" altLang="zh-CN" dirty="0">
                <a:latin typeface="+mj-ea"/>
                <a:ea typeface="+mj-ea"/>
              </a:rPr>
              <a:t>];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56771" y="2698812"/>
            <a:ext cx="789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实例对象通过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出来的对象，每次调用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都会产生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56771" y="3368714"/>
            <a:ext cx="4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的实例对象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42940" y="4015712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obj1,obj2</a:t>
            </a:r>
            <a:r>
              <a:rPr kumimoji="1" lang="zh-CN" altLang="en-US" dirty="0" smtClean="0"/>
              <a:t>是不同的对象，占据不同的内存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两者互不影响</a:t>
            </a:r>
            <a:endParaRPr kumimoji="1" lang="zh-CN" altLang="en-US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1107085420"/>
              </p:ext>
            </p:extLst>
          </p:nvPr>
        </p:nvGraphicFramePr>
        <p:xfrm>
          <a:off x="1476189" y="4769223"/>
          <a:ext cx="4512234" cy="19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Graphic spid="1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0863" y="576442"/>
            <a:ext cx="1068774" cy="428592"/>
            <a:chOff x="550863" y="576442"/>
            <a:chExt cx="1068774" cy="428592"/>
          </a:xfrm>
        </p:grpSpPr>
        <p:sp>
          <p:nvSpPr>
            <p:cNvPr id="3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6130" y="59167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30" y="1005035"/>
            <a:ext cx="5558105" cy="14813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0337" y="3155576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objClass</a:t>
            </a:r>
            <a:r>
              <a:rPr kumimoji="1" lang="zh-CN" altLang="en-US" dirty="0" smtClean="0"/>
              <a:t> 都是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0337" y="3824800"/>
            <a:ext cx="112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他们都指向同一个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而且指向的类对象内存地址一样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由此说明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每个类在内存中有且只有一个类对象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1783" y="4591274"/>
            <a:ext cx="32880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对象内存中包含存储信息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  <a:r>
              <a:rPr kumimoji="1" lang="zh-CN" altLang="en-US" dirty="0" smtClean="0"/>
              <a:t> 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实例变量 </a:t>
            </a:r>
            <a:r>
              <a:rPr kumimoji="1" lang="en-US" altLang="zh-CN" dirty="0" err="1" smtClean="0"/>
              <a:t>ivar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属性 </a:t>
            </a:r>
            <a:r>
              <a:rPr kumimoji="1" lang="en-US" altLang="zh-CN" dirty="0" smtClean="0"/>
              <a:t>@property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实例方法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func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协议 </a:t>
            </a:r>
            <a:r>
              <a:rPr kumimoji="1" lang="en-US" altLang="zh-CN" dirty="0" smtClean="0"/>
              <a:t>@protocol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6......</a:t>
            </a:r>
          </a:p>
        </p:txBody>
      </p:sp>
    </p:spTree>
    <p:extLst>
      <p:ext uri="{BB962C8B-B14F-4D97-AF65-F5344CB8AC3E}">
        <p14:creationId xmlns:p14="http://schemas.microsoft.com/office/powerpoint/2010/main" val="12847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517615" cy="428592"/>
            <a:chOff x="550863" y="576442"/>
            <a:chExt cx="151761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metaclass</a:t>
              </a:r>
              <a:endParaRPr kumimoji="1"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36" y="1551267"/>
            <a:ext cx="6807200" cy="850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5336" y="3191435"/>
            <a:ext cx="5487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每个类在内存中有且只有一个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meta-class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85336" y="3868848"/>
            <a:ext cx="48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的内存结构为同一个结构体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73044" y="4627034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metaclass</a:t>
            </a:r>
            <a:r>
              <a:rPr kumimoji="1" lang="zh-CN" altLang="en-US" dirty="0" smtClean="0"/>
              <a:t> 内存存储信息：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1.isa</a:t>
            </a:r>
            <a:r>
              <a:rPr kumimoji="1" lang="zh-CN" altLang="en-US" dirty="0" smtClean="0"/>
              <a:t>指针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2.superclass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类方法 </a:t>
            </a:r>
            <a:r>
              <a:rPr kumimoji="1" lang="en-US" altLang="zh-CN" dirty="0" smtClean="0"/>
              <a:t>+</a:t>
            </a:r>
            <a:r>
              <a:rPr kumimoji="1" lang="en-US" altLang="zh-CN" dirty="0" err="1" smtClean="0"/>
              <a:t>func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3018025" cy="428592"/>
            <a:chOff x="550863" y="576442"/>
            <a:chExt cx="3018025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三者之间如何建立联系</a:t>
              </a:r>
              <a:endParaRPr kumimoji="1"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970609" y="1801923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横向：</a:t>
            </a:r>
            <a:r>
              <a:rPr lang="en-US" altLang="zh-CN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isa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1526" y="3218341"/>
            <a:ext cx="4608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纵向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:superclass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2004927" cy="428592"/>
            <a:chOff x="550863" y="576442"/>
            <a:chExt cx="2004927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三者之间联系</a:t>
              </a:r>
              <a:endParaRPr kumimoji="1"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98" y="1290918"/>
            <a:ext cx="7331960" cy="51526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8188" y="1918447"/>
            <a:ext cx="31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实例方法 的调用轨迹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88188" y="2886635"/>
            <a:ext cx="2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类方法的调用轨迹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2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936726" y="4374543"/>
            <a:ext cx="432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的窥探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7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550863" y="576442"/>
            <a:ext cx="1639443" cy="428592"/>
            <a:chOff x="550863" y="576442"/>
            <a:chExt cx="1639443" cy="428592"/>
          </a:xfrm>
        </p:grpSpPr>
        <p:sp>
          <p:nvSpPr>
            <p:cNvPr id="10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6130" y="59167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Class</a:t>
              </a:r>
              <a:r>
                <a:rPr kumimoji="1" lang="zh-CN" altLang="en-US" dirty="0" smtClean="0"/>
                <a:t> 本质</a:t>
              </a:r>
              <a:endParaRPr kumimoji="1" lang="zh-CN" altLang="en-US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27626" y="3699027"/>
            <a:ext cx="245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FAST_DATA_MASK</a:t>
            </a:r>
          </a:p>
          <a:p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076214"/>
            <a:ext cx="3788055" cy="26032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3" y="4059678"/>
            <a:ext cx="3675271" cy="2795021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 rot="5400000">
            <a:off x="893752" y="3560356"/>
            <a:ext cx="959081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286" y="1005035"/>
            <a:ext cx="4940300" cy="568960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370808" y="4878773"/>
            <a:ext cx="2348753" cy="484095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96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204" y="3236801"/>
            <a:ext cx="5243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60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zh-CN" sz="60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0" y="6443524"/>
            <a:ext cx="4876006" cy="271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0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772204" y="3236801"/>
            <a:ext cx="6799393" cy="2069997"/>
            <a:chOff x="18175157" y="1470759"/>
            <a:chExt cx="6799393" cy="2069997"/>
          </a:xfrm>
        </p:grpSpPr>
        <p:sp>
          <p:nvSpPr>
            <p:cNvPr id="34" name="文本框 9"/>
            <p:cNvSpPr txBox="1"/>
            <p:nvPr/>
          </p:nvSpPr>
          <p:spPr>
            <a:xfrm>
              <a:off x="18175157" y="1470759"/>
              <a:ext cx="5473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600" dirty="0">
                <a:solidFill>
                  <a:schemeClr val="accent4"/>
                </a:solidFill>
                <a:latin typeface="方正正大黑简体" panose="02000000000000000000" charset="-122"/>
                <a:ea typeface="方正正大黑简体" panose="02000000000000000000" charset="-122"/>
                <a:cs typeface="微软雅黑" panose="020B0503020204020204" charset="-122"/>
              </a:endParaRPr>
            </a:p>
          </p:txBody>
        </p:sp>
        <p:sp>
          <p:nvSpPr>
            <p:cNvPr id="42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文本框 11"/>
            <p:cNvSpPr txBox="1"/>
            <p:nvPr/>
          </p:nvSpPr>
          <p:spPr>
            <a:xfrm flipH="1">
              <a:off x="19848191" y="3232979"/>
              <a:ext cx="2455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8"/>
          <p:cNvSpPr/>
          <p:nvPr/>
        </p:nvSpPr>
        <p:spPr>
          <a:xfrm rot="5400000">
            <a:off x="870940" y="3842260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87" y="1290918"/>
            <a:ext cx="7331960" cy="5152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77186" y="1536937"/>
            <a:ext cx="5291238" cy="707886"/>
            <a:chOff x="4849178" y="1625999"/>
            <a:chExt cx="5291238" cy="707886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54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55"/>
            <p:cNvSpPr txBox="1"/>
            <p:nvPr/>
          </p:nvSpPr>
          <p:spPr>
            <a:xfrm flipH="1">
              <a:off x="6014393" y="1692481"/>
              <a:ext cx="41260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Objective-C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对象本质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7186" y="3114554"/>
            <a:ext cx="5224189" cy="707886"/>
            <a:chOff x="4849178" y="1625999"/>
            <a:chExt cx="5224189" cy="707886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83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84"/>
            <p:cNvSpPr txBox="1"/>
            <p:nvPr/>
          </p:nvSpPr>
          <p:spPr>
            <a:xfrm flipH="1">
              <a:off x="5947344" y="1702943"/>
              <a:ext cx="4126023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77186" y="4522894"/>
            <a:ext cx="1049859" cy="707886"/>
            <a:chOff x="4849178" y="1625999"/>
            <a:chExt cx="1049859" cy="707886"/>
          </a:xfrm>
        </p:grpSpPr>
        <p:sp>
          <p:nvSpPr>
            <p:cNvPr id="13" name="等腰三角形 12"/>
            <p:cNvSpPr/>
            <p:nvPr/>
          </p:nvSpPr>
          <p:spPr>
            <a:xfrm rot="5400000">
              <a:off x="5666858" y="1872452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文本框 87"/>
            <p:cNvSpPr txBox="1"/>
            <p:nvPr/>
          </p:nvSpPr>
          <p:spPr>
            <a:xfrm>
              <a:off x="4849178" y="1625999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5" name="文本框 33"/>
          <p:cNvSpPr txBox="1"/>
          <p:nvPr/>
        </p:nvSpPr>
        <p:spPr>
          <a:xfrm flipH="1">
            <a:off x="920336" y="467572"/>
            <a:ext cx="29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微软雅黑" panose="020B0503020204020204" charset="-122"/>
              </a:rPr>
              <a:t>目录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F6CFB8E5-BBB1-4AF5-A225-4A645A3247EA}"/>
              </a:ext>
            </a:extLst>
          </p:cNvPr>
          <p:cNvGrpSpPr>
            <a:grpSpLocks/>
          </p:cNvGrpSpPr>
          <p:nvPr/>
        </p:nvGrpSpPr>
        <p:grpSpPr bwMode="auto">
          <a:xfrm>
            <a:off x="1666781" y="2279398"/>
            <a:ext cx="705682" cy="705682"/>
            <a:chOff x="1695226" y="3321784"/>
            <a:chExt cx="1250759" cy="1250759"/>
          </a:xfrm>
        </p:grpSpPr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74EFCF5C-C7A5-425A-A307-CE51254B2294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8116EB6E-1C7D-4110-B34B-7B3676B944C3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8C4BF7FF-3BFA-4ADC-926B-889ED1E1F188}"/>
              </a:ext>
            </a:extLst>
          </p:cNvPr>
          <p:cNvGrpSpPr>
            <a:grpSpLocks/>
          </p:cNvGrpSpPr>
          <p:nvPr/>
        </p:nvGrpSpPr>
        <p:grpSpPr bwMode="auto">
          <a:xfrm>
            <a:off x="1189710" y="3619248"/>
            <a:ext cx="478074" cy="479115"/>
            <a:chOff x="1695226" y="3321784"/>
            <a:chExt cx="1250759" cy="1250759"/>
          </a:xfrm>
        </p:grpSpPr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7DB216E0-1AC8-4BAB-BFC4-849982ECBC53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19CE7E4C-C9DE-46F7-9BA0-E440A163F8C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2E2EB95A-FDA0-482B-B7D3-6AFF49E05297}"/>
              </a:ext>
            </a:extLst>
          </p:cNvPr>
          <p:cNvGrpSpPr>
            <a:grpSpLocks/>
          </p:cNvGrpSpPr>
          <p:nvPr/>
        </p:nvGrpSpPr>
        <p:grpSpPr bwMode="auto">
          <a:xfrm>
            <a:off x="2044922" y="3636720"/>
            <a:ext cx="479115" cy="479115"/>
            <a:chOff x="1695226" y="3321784"/>
            <a:chExt cx="1250759" cy="1250759"/>
          </a:xfrm>
        </p:grpSpPr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29FF8AF3-ACC2-467A-9ECF-82F02A982B31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96EB812A-01CE-4357-A32F-A2B246B03909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ADC8F183-6301-4E0F-8717-F2424D84B708}"/>
              </a:ext>
            </a:extLst>
          </p:cNvPr>
          <p:cNvGrpSpPr>
            <a:grpSpLocks/>
          </p:cNvGrpSpPr>
          <p:nvPr/>
        </p:nvGrpSpPr>
        <p:grpSpPr bwMode="auto">
          <a:xfrm>
            <a:off x="3024103" y="2633411"/>
            <a:ext cx="391813" cy="391813"/>
            <a:chOff x="1695226" y="3321784"/>
            <a:chExt cx="1250759" cy="1250759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B35CBA88-148F-4696-A06A-1A0C5BFF561A}"/>
                </a:ext>
              </a:extLst>
            </p:cNvPr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8B805144-7DBD-40CC-A6F2-250F2BB44780}"/>
                </a:ext>
              </a:extLst>
            </p:cNvPr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椭圆 57">
            <a:extLst>
              <a:ext uri="{FF2B5EF4-FFF2-40B4-BE49-F238E27FC236}">
                <a16:creationId xmlns="" xmlns:a16="http://schemas.microsoft.com/office/drawing/2014/main" id="{EAF34623-ED39-425A-8E24-EABF013048A2}"/>
              </a:ext>
            </a:extLst>
          </p:cNvPr>
          <p:cNvSpPr/>
          <p:nvPr/>
        </p:nvSpPr>
        <p:spPr>
          <a:xfrm>
            <a:off x="2666913" y="313665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1DB98F89-F4CE-496E-BBD7-C083F5811EE9}"/>
              </a:ext>
            </a:extLst>
          </p:cNvPr>
          <p:cNvGrpSpPr/>
          <p:nvPr/>
        </p:nvGrpSpPr>
        <p:grpSpPr>
          <a:xfrm>
            <a:off x="1313165" y="4450392"/>
            <a:ext cx="143882" cy="14388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" name="同心圆 169">
              <a:extLst>
                <a:ext uri="{FF2B5EF4-FFF2-40B4-BE49-F238E27FC236}">
                  <a16:creationId xmlns="" xmlns:a16="http://schemas.microsoft.com/office/drawing/2014/main" id="{064D95BB-9510-4CB1-AF98-D9A26A3FE12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BB6B5113-1D64-409B-8EAF-115513890605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0748E50C-2958-4BA3-8FB5-5870CC57B08F}"/>
              </a:ext>
            </a:extLst>
          </p:cNvPr>
          <p:cNvGrpSpPr/>
          <p:nvPr/>
        </p:nvGrpSpPr>
        <p:grpSpPr>
          <a:xfrm>
            <a:off x="1082460" y="2874035"/>
            <a:ext cx="188494" cy="18849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3" name="同心圆 172">
              <a:extLst>
                <a:ext uri="{FF2B5EF4-FFF2-40B4-BE49-F238E27FC236}">
                  <a16:creationId xmlns="" xmlns:a16="http://schemas.microsoft.com/office/drawing/2014/main" id="{5E8D2C3D-4FB4-44E8-9AA1-2373AA047EB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00AEEB15-C255-40B8-A2B6-1FE74434ADDA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="" xmlns:a16="http://schemas.microsoft.com/office/drawing/2014/main" id="{F9AECAA2-629F-4C0F-A711-C1BCDB1D2A79}"/>
              </a:ext>
            </a:extLst>
          </p:cNvPr>
          <p:cNvSpPr/>
          <p:nvPr/>
        </p:nvSpPr>
        <p:spPr>
          <a:xfrm>
            <a:off x="2595475" y="1885286"/>
            <a:ext cx="179798" cy="17979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="" xmlns:a16="http://schemas.microsoft.com/office/drawing/2014/main" id="{D97838A9-3CCF-4D5D-B890-C3973BF59D8A}"/>
              </a:ext>
            </a:extLst>
          </p:cNvPr>
          <p:cNvSpPr/>
          <p:nvPr/>
        </p:nvSpPr>
        <p:spPr>
          <a:xfrm>
            <a:off x="2952665" y="4279662"/>
            <a:ext cx="90418" cy="90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="" xmlns:a16="http://schemas.microsoft.com/office/drawing/2014/main" id="{EF8626CE-B913-41B0-9A75-30FC8C2E23C8}"/>
              </a:ext>
            </a:extLst>
          </p:cNvPr>
          <p:cNvSpPr/>
          <p:nvPr/>
        </p:nvSpPr>
        <p:spPr>
          <a:xfrm>
            <a:off x="1838214" y="1641214"/>
            <a:ext cx="179798" cy="1797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="" xmlns:a16="http://schemas.microsoft.com/office/drawing/2014/main" id="{969C1623-2C0B-42FA-802E-23EAA52E8CEC}"/>
              </a:ext>
            </a:extLst>
          </p:cNvPr>
          <p:cNvSpPr/>
          <p:nvPr/>
        </p:nvSpPr>
        <p:spPr>
          <a:xfrm>
            <a:off x="2346549" y="3460498"/>
            <a:ext cx="90418" cy="90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2663A9D0-5C5A-4197-8EDD-FF02F0F82E98}"/>
              </a:ext>
            </a:extLst>
          </p:cNvPr>
          <p:cNvCxnSpPr>
            <a:cxnSpLocks/>
          </p:cNvCxnSpPr>
          <p:nvPr/>
        </p:nvCxnSpPr>
        <p:spPr>
          <a:xfrm>
            <a:off x="3992099" y="1536937"/>
            <a:ext cx="0" cy="39828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42401" y="3175085"/>
            <a:ext cx="2602509" cy="512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对象分类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5348" y="4641781"/>
            <a:ext cx="2472343" cy="5078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Objective-C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类的窥探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="" xmlns:a16="http://schemas.microsoft.com/office/drawing/2014/main" id="{6096CE65-51C7-4A82-B165-B27A4099C33C}"/>
              </a:ext>
            </a:extLst>
          </p:cNvPr>
          <p:cNvSpPr txBox="1"/>
          <p:nvPr/>
        </p:nvSpPr>
        <p:spPr>
          <a:xfrm flipH="1">
            <a:off x="3836973" y="4394580"/>
            <a:ext cx="577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Objective-C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对象本质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="" xmlns:a16="http://schemas.microsoft.com/office/drawing/2014/main" id="{59CF1341-4CE9-42BE-8BD6-7F1031DC762F}"/>
              </a:ext>
            </a:extLst>
          </p:cNvPr>
          <p:cNvSpPr txBox="1"/>
          <p:nvPr/>
        </p:nvSpPr>
        <p:spPr>
          <a:xfrm>
            <a:off x="443426" y="3784477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12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等腰三角形 104">
            <a:extLst>
              <a:ext uri="{FF2B5EF4-FFF2-40B4-BE49-F238E27FC236}">
                <a16:creationId xmlns="" xmlns:a16="http://schemas.microsoft.com/office/drawing/2014/main" id="{B1E7F40D-E128-49D0-B4BA-3B4C1F491648}"/>
              </a:ext>
            </a:extLst>
          </p:cNvPr>
          <p:cNvSpPr/>
          <p:nvPr/>
        </p:nvSpPr>
        <p:spPr>
          <a:xfrm rot="5400000">
            <a:off x="2830434" y="4319077"/>
            <a:ext cx="998352" cy="860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"/>
          <p:cNvSpPr txBox="1"/>
          <p:nvPr/>
        </p:nvSpPr>
        <p:spPr>
          <a:xfrm flipH="1">
            <a:off x="920334" y="593074"/>
            <a:ext cx="548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疑问：</a:t>
            </a:r>
            <a:r>
              <a:rPr lang="en-US" altLang="zh-CN" sz="20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NSObject</a:t>
            </a:r>
            <a:r>
              <a:rPr lang="zh-CN" altLang="en-US" sz="19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对象占用多少内存？？？</a:t>
            </a:r>
            <a:endParaRPr sz="19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Shape 153"/>
          <p:cNvSpPr/>
          <p:nvPr/>
        </p:nvSpPr>
        <p:spPr>
          <a:xfrm>
            <a:off x="6052327" y="1142546"/>
            <a:ext cx="184731" cy="73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914400">
              <a:defRPr sz="3600" spc="600">
                <a:solidFill>
                  <a:srgbClr val="3766D7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3600" spc="300" dirty="0">
              <a:solidFill>
                <a:srgbClr val="3766D7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2002" y="1696542"/>
            <a:ext cx="280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+mj-ea"/>
                <a:ea typeface="+mj-ea"/>
              </a:rPr>
              <a:t>Object-C</a:t>
            </a:r>
            <a:r>
              <a:rPr kumimoji="1" lang="zh-CN" altLang="en-US" sz="2400" dirty="0" smtClean="0">
                <a:latin typeface="+mj-ea"/>
                <a:ea typeface="+mj-ea"/>
              </a:rPr>
              <a:t> 底层实现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522002" y="2752165"/>
            <a:ext cx="9727551" cy="914400"/>
            <a:chOff x="1522002" y="2752165"/>
            <a:chExt cx="9727551" cy="914400"/>
          </a:xfrm>
        </p:grpSpPr>
        <p:sp>
          <p:nvSpPr>
            <p:cNvPr id="2" name="矩形 1"/>
            <p:cNvSpPr/>
            <p:nvPr/>
          </p:nvSpPr>
          <p:spPr>
            <a:xfrm>
              <a:off x="1522002" y="2752165"/>
              <a:ext cx="914400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latin typeface="Gill Sans"/>
                  <a:ea typeface="Gill Sans"/>
                  <a:cs typeface="Gill Sans"/>
                  <a:sym typeface="Gill Sans"/>
                </a:rPr>
                <a:t>OC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309127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en-US" altLang="zh-CN" sz="2800" dirty="0" smtClean="0">
                  <a:solidFill>
                    <a:schemeClr val="accent2">
                      <a:lumMod val="75000"/>
                    </a:schemeClr>
                  </a:solidFill>
                  <a:latin typeface="Gill Sans"/>
                  <a:ea typeface="Gill Sans"/>
                  <a:cs typeface="Gill Sans"/>
                  <a:sym typeface="Gill Sans"/>
                </a:rPr>
                <a:t>C/C++</a:t>
              </a:r>
              <a:endPara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00799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汇编语言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492471" y="2752165"/>
              <a:ext cx="1757082" cy="914400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r>
                <a:rPr kumimoji="1" lang="zh-CN" altLang="en-US" sz="2800" dirty="0" smtClean="0">
                  <a:latin typeface="Gill Sans"/>
                  <a:ea typeface="Gill Sans"/>
                  <a:cs typeface="Gill Sans"/>
                  <a:sym typeface="Gill Sans"/>
                </a:rPr>
                <a:t>机器语言</a:t>
              </a:r>
              <a:endParaRPr kumimoji="1" lang="zh-CN" altLang="en-US" sz="2800" dirty="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2436402" y="3101791"/>
              <a:ext cx="872725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066209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8157881" y="3101791"/>
              <a:ext cx="1334590" cy="28687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22003" y="4643718"/>
            <a:ext cx="972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的对象、类主要是基于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的什么数据结构实现的？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3388" y="2277033"/>
            <a:ext cx="9197788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xcrun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iphoneos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-arch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arm64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-rewrite-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如果需要链接其他框架，使用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参数。比如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-framework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UIKit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80566" y="609602"/>
            <a:ext cx="4073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代码转换为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C\C++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5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4753" y="1470222"/>
            <a:ext cx="571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*o = [[</a:t>
            </a:r>
            <a:r>
              <a:rPr lang="en-US" altLang="zh-CN" sz="2400" dirty="0" err="1">
                <a:latin typeface="+mj-ea"/>
                <a:ea typeface="+mj-ea"/>
              </a:rPr>
              <a:t>NSObject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alloc</a:t>
            </a:r>
            <a:r>
              <a:rPr lang="en-US" altLang="zh-CN" sz="2400" dirty="0">
                <a:latin typeface="+mj-ea"/>
                <a:ea typeface="+mj-ea"/>
              </a:rPr>
              <a:t>] </a:t>
            </a:r>
            <a:r>
              <a:rPr lang="en-US" altLang="zh-CN" sz="2400" dirty="0" err="1">
                <a:latin typeface="+mj-ea"/>
                <a:ea typeface="+mj-ea"/>
              </a:rPr>
              <a:t>init</a:t>
            </a:r>
            <a:r>
              <a:rPr lang="en-US" altLang="zh-CN" sz="2400" dirty="0">
                <a:latin typeface="+mj-ea"/>
                <a:ea typeface="+mj-ea"/>
              </a:rPr>
              <a:t>];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3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337" y="573747"/>
            <a:ext cx="334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NSObject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真面目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735600" y="2304741"/>
            <a:ext cx="10674603" cy="2634636"/>
            <a:chOff x="735600" y="2304741"/>
            <a:chExt cx="10674603" cy="263463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00" y="2304741"/>
              <a:ext cx="5764471" cy="133493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7703" y="2495956"/>
              <a:ext cx="3492500" cy="9525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600" y="4228177"/>
              <a:ext cx="4572000" cy="71120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6500071" y="2774987"/>
              <a:ext cx="1417632" cy="476250"/>
            </a:xfrm>
            <a:prstGeom prst="rightArrow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2860" tIns="22860" rIns="22860" bIns="22860" rtlCol="0" anchor="ctr"/>
            <a:lstStyle/>
            <a:p>
              <a:pPr algn="ctr" defTabSz="457189"/>
              <a:endParaRPr kumimoji="1" lang="zh-CN" altLang="en-US" sz="2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35600" y="5791199"/>
            <a:ext cx="5270753" cy="369332"/>
          </a:xfrm>
          <a:prstGeom prst="rect">
            <a:avLst/>
          </a:prstGeom>
          <a:noFill/>
          <a:effectLst>
            <a:outerShdw blurRad="50800" dist="50800" dir="1152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实例对象</a:t>
            </a:r>
            <a:r>
              <a:rPr kumimoji="1" lang="en-US" altLang="zh-CN" dirty="0"/>
              <a:t>o</a:t>
            </a:r>
            <a:r>
              <a:rPr kumimoji="1" lang="zh-CN" altLang="en-US" dirty="0" smtClean="0"/>
              <a:t> 指向的地址？？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0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550863" y="576442"/>
            <a:ext cx="1543263" cy="428592"/>
            <a:chOff x="550863" y="576442"/>
            <a:chExt cx="1543263" cy="428592"/>
          </a:xfrm>
        </p:grpSpPr>
        <p:sp>
          <p:nvSpPr>
            <p:cNvPr id="2" name="等腰三角形 37"/>
            <p:cNvSpPr/>
            <p:nvPr/>
          </p:nvSpPr>
          <p:spPr>
            <a:xfrm rot="5400000">
              <a:off x="521304" y="606001"/>
              <a:ext cx="428592" cy="36947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86130" y="5916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自定义类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365314"/>
            <a:ext cx="3985278" cy="20857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35" y="961005"/>
            <a:ext cx="5973427" cy="28944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536141" y="2266237"/>
            <a:ext cx="1452283" cy="504718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5160642"/>
            <a:ext cx="4173536" cy="1193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84140" y="4273136"/>
            <a:ext cx="3442447" cy="258486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30986" y="4377684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isa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30985" y="4927439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</a:t>
            </a:r>
            <a:r>
              <a:rPr kumimoji="1" lang="en-US" altLang="zh-CN" sz="2800" dirty="0" err="1" smtClean="0">
                <a:latin typeface="Gill Sans"/>
                <a:ea typeface="Gill Sans"/>
                <a:cs typeface="Gill Sans"/>
                <a:sym typeface="Gill Sans"/>
              </a:rPr>
              <a:t>idNum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0985" y="5565567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_age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30985" y="6203695"/>
            <a:ext cx="2348753" cy="4452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r>
              <a:rPr kumimoji="1" lang="en-US" altLang="zh-CN" sz="2800" dirty="0" smtClean="0">
                <a:latin typeface="Gill Sans"/>
                <a:ea typeface="Gill Sans"/>
                <a:cs typeface="Gill Sans"/>
                <a:sym typeface="Gill Sans"/>
              </a:rPr>
              <a:t>_name</a:t>
            </a:r>
            <a:endParaRPr kumimoji="1" lang="zh-CN" altLang="en-US" sz="28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069540" y="5515226"/>
            <a:ext cx="2169458" cy="484632"/>
          </a:xfrm>
          <a:prstGeom prst="rightArrow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2860" tIns="22860" rIns="22860" bIns="22860" rtlCol="0" anchor="ctr"/>
          <a:lstStyle/>
          <a:p>
            <a:pPr algn="ctr" defTabSz="457189"/>
            <a:endParaRPr kumimoji="1" lang="zh-CN" altLang="en-US"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42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37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5770" y="609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继承类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550863" y="2872936"/>
            <a:ext cx="11408055" cy="3141888"/>
            <a:chOff x="550863" y="2872936"/>
            <a:chExt cx="11408055" cy="314188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863" y="3272612"/>
              <a:ext cx="6275859" cy="274221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9587" y="2872936"/>
              <a:ext cx="4869331" cy="314188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1230406"/>
            <a:ext cx="5419631" cy="16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jh1lr2me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miter lim="400000"/>
        </a:ln>
      </a:spPr>
      <a:bodyPr lIns="22860" tIns="22860" rIns="22860" bIns="22860"/>
      <a:lstStyle>
        <a:defPPr defTabSz="457189">
          <a:defRPr sz="2800">
            <a:latin typeface="Gill Sans"/>
            <a:ea typeface="Gill Sans"/>
            <a:cs typeface="Gill Sans"/>
            <a:sym typeface="Gill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第1章 Python扫盲" id="{CCB1A1A6-1BED-BE4F-8712-010C5A669428}" vid="{E383600B-7CB8-1244-BD59-6072089045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Objective-C语法</Template>
  <TotalTime>1406</TotalTime>
  <Words>352</Words>
  <Application>Microsoft Macintosh PowerPoint</Application>
  <PresentationFormat>宽屏</PresentationFormat>
  <Paragraphs>87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Adobe 黑体 Std R</vt:lpstr>
      <vt:lpstr>Calibri</vt:lpstr>
      <vt:lpstr>Gill Sans</vt:lpstr>
      <vt:lpstr>Impact</vt:lpstr>
      <vt:lpstr>Roboto Light</vt:lpstr>
      <vt:lpstr>Wingdings</vt:lpstr>
      <vt:lpstr>方正正大黑简体</vt:lpstr>
      <vt:lpstr>宋体</vt:lpstr>
      <vt:lpstr>微软雅黑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caijievip@126.com</dc:creator>
  <cp:keywords>http:/www.ypppt.com</cp:keywords>
  <cp:lastModifiedBy>caijievip@126.com</cp:lastModifiedBy>
  <cp:revision>30</cp:revision>
  <dcterms:created xsi:type="dcterms:W3CDTF">2018-03-24T05:21:26Z</dcterms:created>
  <dcterms:modified xsi:type="dcterms:W3CDTF">2018-03-25T04:48:09Z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