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347" r:id="rId4"/>
    <p:sldId id="325" r:id="rId5"/>
    <p:sldId id="342" r:id="rId6"/>
    <p:sldId id="343" r:id="rId7"/>
    <p:sldId id="348" r:id="rId8"/>
    <p:sldId id="350" r:id="rId9"/>
    <p:sldId id="344" r:id="rId10"/>
    <p:sldId id="349" r:id="rId11"/>
    <p:sldId id="32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Fast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tool runs tests significantly more faster than human users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Reliable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tool can perform the same operation each time, if you repeat multiple times, so that we can eliminate human errors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Repeatable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check how application or website reacts after repeating the same operation multiple times</a:t>
            </a:r>
          </a:p>
          <a:p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Reusable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scripts are reusable on different version of the application of  websites even if the user interfaces changes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Comprehensive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automation testing we can build a suit of tests that covers every feature in the application or website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program sophisticated Tests that bring out hidden information from the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99BCE-33EE-41EF-BE51-6D77B87227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3/6/2016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1: Automation Testing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Different Automation Testing Process models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Licensed and Open source Test automation tools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Testing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of Automation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Overall Process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Tool Selection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Development Process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</a:p>
          <a:p>
            <a:pPr lvl="1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286000"/>
            <a:ext cx="876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Testing 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use of software to control the execution of tests, the comparison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 actual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outcomes to predicted outcomes, the setting up of test preconditions, and other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control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test reporting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functions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QAI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CBOK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47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of Automation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712416"/>
            <a:ext cx="8763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Reliable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Repeatable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Comprehensive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several problems that plague test automation projects :</a:t>
            </a: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Spare time test automation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Lack of clear goals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Lack of experience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High turnover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Reaction to desperation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Technology focus</a:t>
            </a: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Guidelines will help us in overcoming the problems with test automation projects:</a:t>
            </a: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Improve the Testing Process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Define Requirements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Prove the Concept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Champion Product Testability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Design for Sustainability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Plan for Deployment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Face the Challenges of Success </a:t>
            </a: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Overall Process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3" y="1828800"/>
            <a:ext cx="85613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296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Tool Selection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15240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 Skill set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Supported Technologies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Maintenance Efforts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Trade-Off Features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78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Development Process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/>
        </p:nvSpPr>
        <p:spPr>
          <a:xfrm>
            <a:off x="8468724" y="6918325"/>
            <a:ext cx="565446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25D23D-03BE-49B5-BFE0-B316F5930BEF}" type="slidenum">
              <a:rPr 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71449" y="2531672"/>
            <a:ext cx="2895600" cy="1034533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57149" y="1647710"/>
            <a:ext cx="2895600" cy="25558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3143250" y="1647710"/>
            <a:ext cx="2895600" cy="25558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Design &amp; Development</a:t>
            </a:r>
          </a:p>
        </p:txBody>
      </p:sp>
      <p:sp>
        <p:nvSpPr>
          <p:cNvPr id="9" name="Flowchart: Terminator 8"/>
          <p:cNvSpPr/>
          <p:nvPr/>
        </p:nvSpPr>
        <p:spPr bwMode="auto">
          <a:xfrm>
            <a:off x="254073" y="2043692"/>
            <a:ext cx="2412927" cy="319087"/>
          </a:xfrm>
          <a:prstGeom prst="flowChartTerminator">
            <a:avLst/>
          </a:prstGeom>
          <a:gradFill rotWithShape="1">
            <a:gsLst>
              <a:gs pos="0">
                <a:srgbClr val="A7E2FF"/>
              </a:gs>
              <a:gs pos="50000">
                <a:srgbClr val="E5FFFF"/>
              </a:gs>
              <a:gs pos="100000">
                <a:srgbClr val="A7E2FF"/>
              </a:gs>
            </a:gsLst>
            <a:lin ang="18900000" scaled="1"/>
          </a:gra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432" tIns="43716" rIns="87432" bIns="437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Planning</a:t>
            </a:r>
          </a:p>
        </p:txBody>
      </p:sp>
      <p:sp>
        <p:nvSpPr>
          <p:cNvPr id="10" name="Flowchart: Terminator 9"/>
          <p:cNvSpPr/>
          <p:nvPr/>
        </p:nvSpPr>
        <p:spPr bwMode="auto">
          <a:xfrm>
            <a:off x="3130549" y="2031880"/>
            <a:ext cx="1371600" cy="319087"/>
          </a:xfrm>
          <a:prstGeom prst="flowChartTerminator">
            <a:avLst/>
          </a:prstGeom>
          <a:gradFill rotWithShape="1">
            <a:gsLst>
              <a:gs pos="0">
                <a:srgbClr val="A7E2FF"/>
              </a:gs>
              <a:gs pos="50000">
                <a:srgbClr val="E5FFFF"/>
              </a:gs>
              <a:gs pos="100000">
                <a:srgbClr val="A7E2FF"/>
              </a:gs>
            </a:gsLst>
            <a:lin ang="18900000" scaled="1"/>
          </a:gra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432" tIns="43716" rIns="87432" bIns="437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</a:p>
        </p:txBody>
      </p:sp>
      <p:sp>
        <p:nvSpPr>
          <p:cNvPr id="11" name="Flowchart: Terminator 10"/>
          <p:cNvSpPr/>
          <p:nvPr/>
        </p:nvSpPr>
        <p:spPr bwMode="auto">
          <a:xfrm>
            <a:off x="4629148" y="2031880"/>
            <a:ext cx="1619251" cy="319087"/>
          </a:xfrm>
          <a:prstGeom prst="flowChartTerminator">
            <a:avLst/>
          </a:prstGeom>
          <a:gradFill rotWithShape="1">
            <a:gsLst>
              <a:gs pos="0">
                <a:srgbClr val="A7E2FF"/>
              </a:gs>
              <a:gs pos="50000">
                <a:srgbClr val="E5FFFF"/>
              </a:gs>
              <a:gs pos="100000">
                <a:srgbClr val="A7E2FF"/>
              </a:gs>
            </a:gsLst>
            <a:lin ang="18900000" scaled="1"/>
          </a:gra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432" tIns="43716" rIns="87432" bIns="437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 Script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6613530" y="2031880"/>
            <a:ext cx="1873911" cy="319087"/>
          </a:xfrm>
          <a:prstGeom prst="flowChartTerminator">
            <a:avLst/>
          </a:prstGeom>
          <a:gradFill rotWithShape="1">
            <a:gsLst>
              <a:gs pos="0">
                <a:srgbClr val="A7E2FF"/>
              </a:gs>
              <a:gs pos="50000">
                <a:srgbClr val="E5FFFF"/>
              </a:gs>
              <a:gs pos="100000">
                <a:srgbClr val="A7E2FF"/>
              </a:gs>
            </a:gsLst>
            <a:lin ang="18900000" scaled="1"/>
          </a:gra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432" tIns="43716" rIns="87432" bIns="437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Execution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254074" y="2610130"/>
            <a:ext cx="1219200" cy="382587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Test cases for Automation</a:t>
            </a: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254073" y="3128277"/>
            <a:ext cx="1219200" cy="319087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Effort Estimation</a:t>
            </a: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1632587" y="2623053"/>
            <a:ext cx="1219200" cy="369664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 Analysis</a:t>
            </a: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1632409" y="3128278"/>
            <a:ext cx="1219200" cy="320674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</a:t>
            </a: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Plan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143250" y="2479562"/>
            <a:ext cx="2895600" cy="2705712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Alternate Process 17"/>
          <p:cNvSpPr/>
          <p:nvPr/>
        </p:nvSpPr>
        <p:spPr bwMode="auto">
          <a:xfrm>
            <a:off x="3257550" y="2608174"/>
            <a:ext cx="1219200" cy="384543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Folder Structure</a:t>
            </a: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3257550" y="3102082"/>
            <a:ext cx="1219200" cy="373066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&amp; Design </a:t>
            </a:r>
            <a:r>
              <a:rPr 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US" sz="9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lowchart: Alternate Process 19"/>
          <p:cNvSpPr/>
          <p:nvPr/>
        </p:nvSpPr>
        <p:spPr bwMode="auto">
          <a:xfrm>
            <a:off x="3257550" y="3605394"/>
            <a:ext cx="1219200" cy="416110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Traceability and Test Data</a:t>
            </a:r>
          </a:p>
        </p:txBody>
      </p:sp>
      <p:sp>
        <p:nvSpPr>
          <p:cNvPr id="21" name="Flowchart: Alternate Process 20"/>
          <p:cNvSpPr/>
          <p:nvPr/>
        </p:nvSpPr>
        <p:spPr bwMode="auto">
          <a:xfrm>
            <a:off x="4667475" y="2556757"/>
            <a:ext cx="1246188" cy="319087"/>
          </a:xfrm>
          <a:prstGeom prst="flowChartAlternate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Environment Set up</a:t>
            </a:r>
          </a:p>
        </p:txBody>
      </p:sp>
      <p:sp>
        <p:nvSpPr>
          <p:cNvPr id="22" name="Flowchart: Alternate Process 21"/>
          <p:cNvSpPr/>
          <p:nvPr/>
        </p:nvSpPr>
        <p:spPr bwMode="auto">
          <a:xfrm>
            <a:off x="4692650" y="2969528"/>
            <a:ext cx="1219200" cy="319087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wise Classes &amp; Methods</a:t>
            </a:r>
          </a:p>
        </p:txBody>
      </p:sp>
      <p:sp>
        <p:nvSpPr>
          <p:cNvPr id="23" name="Flowchart: Alternate Process 22"/>
          <p:cNvSpPr/>
          <p:nvPr/>
        </p:nvSpPr>
        <p:spPr bwMode="auto">
          <a:xfrm>
            <a:off x="4705349" y="3369174"/>
            <a:ext cx="1206501" cy="320674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24" name="Flowchart: Alternate Process 23"/>
          <p:cNvSpPr/>
          <p:nvPr/>
        </p:nvSpPr>
        <p:spPr bwMode="auto">
          <a:xfrm>
            <a:off x="4705349" y="3777348"/>
            <a:ext cx="1219200" cy="320674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Data Mining</a:t>
            </a:r>
          </a:p>
        </p:txBody>
      </p:sp>
      <p:sp>
        <p:nvSpPr>
          <p:cNvPr id="25" name="Flowchart: Alternate Process 24"/>
          <p:cNvSpPr/>
          <p:nvPr/>
        </p:nvSpPr>
        <p:spPr bwMode="auto">
          <a:xfrm>
            <a:off x="4680703" y="4219256"/>
            <a:ext cx="1231147" cy="384175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Test Case </a:t>
            </a:r>
            <a:r>
              <a:rPr 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9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4680703" y="4741227"/>
            <a:ext cx="1219200" cy="320674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Suite Design</a:t>
            </a:r>
          </a:p>
        </p:txBody>
      </p:sp>
      <p:sp>
        <p:nvSpPr>
          <p:cNvPr id="27" name="Flowchart: Alternate Process 26"/>
          <p:cNvSpPr/>
          <p:nvPr/>
        </p:nvSpPr>
        <p:spPr bwMode="auto">
          <a:xfrm>
            <a:off x="7092569" y="2526877"/>
            <a:ext cx="1219200" cy="319087"/>
          </a:xfrm>
          <a:prstGeom prst="flowChartAlternate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Data Set Ups</a:t>
            </a:r>
          </a:p>
        </p:txBody>
      </p:sp>
      <p:sp>
        <p:nvSpPr>
          <p:cNvPr id="28" name="Flowchart: Alternate Process 27"/>
          <p:cNvSpPr/>
          <p:nvPr/>
        </p:nvSpPr>
        <p:spPr bwMode="auto">
          <a:xfrm>
            <a:off x="7095572" y="2937502"/>
            <a:ext cx="1219200" cy="320674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Dry Run – Test Scripts</a:t>
            </a:r>
          </a:p>
        </p:txBody>
      </p:sp>
      <p:sp>
        <p:nvSpPr>
          <p:cNvPr id="29" name="Flowchart: Alternate Process 28"/>
          <p:cNvSpPr/>
          <p:nvPr/>
        </p:nvSpPr>
        <p:spPr bwMode="auto">
          <a:xfrm>
            <a:off x="7096307" y="3369174"/>
            <a:ext cx="1219200" cy="319089"/>
          </a:xfrm>
          <a:prstGeom prst="flowChartAlternateProcess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Automation Suite</a:t>
            </a:r>
          </a:p>
        </p:txBody>
      </p:sp>
      <p:sp>
        <p:nvSpPr>
          <p:cNvPr id="30" name="Flowchart: Process 29"/>
          <p:cNvSpPr/>
          <p:nvPr/>
        </p:nvSpPr>
        <p:spPr bwMode="auto">
          <a:xfrm>
            <a:off x="6191250" y="2479562"/>
            <a:ext cx="2895600" cy="1723159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6191250" y="1647710"/>
            <a:ext cx="2895600" cy="25558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</p:txBody>
      </p:sp>
      <p:sp>
        <p:nvSpPr>
          <p:cNvPr id="32" name="Snip Same Side Corner Rectangle 31"/>
          <p:cNvSpPr/>
          <p:nvPr/>
        </p:nvSpPr>
        <p:spPr bwMode="auto">
          <a:xfrm>
            <a:off x="3676650" y="5571145"/>
            <a:ext cx="1828800" cy="395279"/>
          </a:xfrm>
          <a:prstGeom prst="snip2SameRect">
            <a:avLst/>
          </a:prstGeom>
          <a:gradFill flip="none" rotWithShape="1">
            <a:gsLst>
              <a:gs pos="0">
                <a:srgbClr val="00FF99">
                  <a:tint val="66000"/>
                  <a:satMod val="160000"/>
                </a:srgbClr>
              </a:gs>
              <a:gs pos="50000">
                <a:srgbClr val="00FF99">
                  <a:tint val="44500"/>
                  <a:satMod val="160000"/>
                </a:srgbClr>
              </a:gs>
              <a:gs pos="100000">
                <a:srgbClr val="00FF99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square" lIns="87432" tIns="43716" rIns="87432" bIns="43716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170"/>
              </a:spcBef>
              <a:spcAft>
                <a:spcPts val="170"/>
              </a:spcAft>
              <a:buClr>
                <a:srgbClr val="080808"/>
              </a:buClr>
            </a:pPr>
            <a:r>
              <a:rPr lang="en-US" sz="1000" b="1" dirty="0">
                <a:solidFill>
                  <a:srgbClr val="080808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Automation Framework</a:t>
            </a:r>
          </a:p>
        </p:txBody>
      </p:sp>
      <p:sp>
        <p:nvSpPr>
          <p:cNvPr id="33" name="Snip Same Side Corner Rectangle 32"/>
          <p:cNvSpPr/>
          <p:nvPr/>
        </p:nvSpPr>
        <p:spPr bwMode="auto">
          <a:xfrm>
            <a:off x="6613531" y="4512173"/>
            <a:ext cx="1950802" cy="440827"/>
          </a:xfrm>
          <a:prstGeom prst="snip2SameRect">
            <a:avLst/>
          </a:prstGeom>
          <a:gradFill flip="none" rotWithShape="1">
            <a:gsLst>
              <a:gs pos="0">
                <a:srgbClr val="00FF99">
                  <a:tint val="66000"/>
                  <a:satMod val="160000"/>
                </a:srgbClr>
              </a:gs>
              <a:gs pos="50000">
                <a:srgbClr val="00FF99">
                  <a:tint val="44500"/>
                  <a:satMod val="160000"/>
                </a:srgbClr>
              </a:gs>
              <a:gs pos="100000">
                <a:srgbClr val="00FF99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square" lIns="87432" tIns="43716" rIns="87432" bIns="43716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080808"/>
              </a:buClr>
            </a:pPr>
            <a:r>
              <a:rPr lang="en-US" sz="1000" b="1" dirty="0">
                <a:solidFill>
                  <a:srgbClr val="080808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Finalized Automation Scripts</a:t>
            </a:r>
          </a:p>
        </p:txBody>
      </p:sp>
      <p:sp>
        <p:nvSpPr>
          <p:cNvPr id="34" name="Down Arrow 33"/>
          <p:cNvSpPr/>
          <p:nvPr/>
        </p:nvSpPr>
        <p:spPr bwMode="auto">
          <a:xfrm>
            <a:off x="7628971" y="4202722"/>
            <a:ext cx="152400" cy="320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4525961" y="5185274"/>
            <a:ext cx="152400" cy="319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3263" y="6019788"/>
            <a:ext cx="7784179" cy="269113"/>
            <a:chOff x="796190" y="7103940"/>
            <a:chExt cx="9030180" cy="322935"/>
          </a:xfrm>
        </p:grpSpPr>
        <p:sp>
          <p:nvSpPr>
            <p:cNvPr id="39" name="Flowchart: Process 38"/>
            <p:cNvSpPr/>
            <p:nvPr/>
          </p:nvSpPr>
          <p:spPr bwMode="auto">
            <a:xfrm>
              <a:off x="796190" y="7150630"/>
              <a:ext cx="353589" cy="1543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9462" tIns="49731" rIns="99462" bIns="4973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54"/>
            <p:cNvSpPr txBox="1">
              <a:spLocks noChangeArrowheads="1"/>
            </p:cNvSpPr>
            <p:nvPr/>
          </p:nvSpPr>
          <p:spPr bwMode="auto">
            <a:xfrm>
              <a:off x="1118003" y="7121690"/>
              <a:ext cx="1014048" cy="305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462" tIns="49731" rIns="99462" bIns="4973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Test Phase</a:t>
              </a:r>
            </a:p>
          </p:txBody>
        </p:sp>
        <p:sp>
          <p:nvSpPr>
            <p:cNvPr id="41" name="Flowchart: Alternate Process 40"/>
            <p:cNvSpPr/>
            <p:nvPr/>
          </p:nvSpPr>
          <p:spPr bwMode="auto">
            <a:xfrm>
              <a:off x="2254745" y="7150630"/>
              <a:ext cx="353589" cy="154304"/>
            </a:xfrm>
            <a:prstGeom prst="flowChartAlternateProcess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462" tIns="49731" rIns="99462" bIns="4973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56"/>
            <p:cNvSpPr txBox="1">
              <a:spLocks noChangeArrowheads="1"/>
            </p:cNvSpPr>
            <p:nvPr/>
          </p:nvSpPr>
          <p:spPr bwMode="auto">
            <a:xfrm>
              <a:off x="2543289" y="7121690"/>
              <a:ext cx="1529156" cy="305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462" tIns="49731" rIns="99462" bIns="4973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Automation Team</a:t>
              </a:r>
            </a:p>
          </p:txBody>
        </p:sp>
        <p:sp>
          <p:nvSpPr>
            <p:cNvPr id="43" name="Flowchart: Alternate Process 42"/>
            <p:cNvSpPr/>
            <p:nvPr/>
          </p:nvSpPr>
          <p:spPr bwMode="auto">
            <a:xfrm>
              <a:off x="4000593" y="7150630"/>
              <a:ext cx="353589" cy="154304"/>
            </a:xfrm>
            <a:prstGeom prst="flowChartAlternateProcess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462" tIns="49731" rIns="99462" bIns="4973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58"/>
            <p:cNvSpPr txBox="1">
              <a:spLocks noChangeArrowheads="1"/>
            </p:cNvSpPr>
            <p:nvPr/>
          </p:nvSpPr>
          <p:spPr bwMode="auto">
            <a:xfrm>
              <a:off x="4289791" y="7121690"/>
              <a:ext cx="1681642" cy="305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462" tIns="49731" rIns="99462" bIns="4973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 Collaborative Team</a:t>
              </a:r>
            </a:p>
          </p:txBody>
        </p:sp>
        <p:sp>
          <p:nvSpPr>
            <p:cNvPr id="45" name="Flowchart: Alternate Process 44"/>
            <p:cNvSpPr/>
            <p:nvPr/>
          </p:nvSpPr>
          <p:spPr bwMode="auto">
            <a:xfrm>
              <a:off x="5965591" y="7156344"/>
              <a:ext cx="353589" cy="152400"/>
            </a:xfrm>
            <a:prstGeom prst="flowChartAlternateProcess">
              <a:avLst/>
            </a:prstGeom>
            <a:noFill/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462" tIns="49731" rIns="99462" bIns="4973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60"/>
            <p:cNvSpPr txBox="1">
              <a:spLocks noChangeArrowheads="1"/>
            </p:cNvSpPr>
            <p:nvPr/>
          </p:nvSpPr>
          <p:spPr bwMode="auto">
            <a:xfrm>
              <a:off x="6349912" y="7103940"/>
              <a:ext cx="1487326" cy="305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462" tIns="49731" rIns="99462" bIns="4973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QA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Snip Same Side Corner Rectangle 46"/>
            <p:cNvSpPr/>
            <p:nvPr/>
          </p:nvSpPr>
          <p:spPr bwMode="auto">
            <a:xfrm>
              <a:off x="7652504" y="7146819"/>
              <a:ext cx="441985" cy="154304"/>
            </a:xfrm>
            <a:prstGeom prst="snip2SameRect">
              <a:avLst/>
            </a:prstGeom>
            <a:gradFill flip="none" rotWithShape="1">
              <a:gsLst>
                <a:gs pos="0">
                  <a:srgbClr val="00FF99">
                    <a:tint val="66000"/>
                    <a:satMod val="160000"/>
                  </a:srgbClr>
                </a:gs>
                <a:gs pos="50000">
                  <a:srgbClr val="00FF99">
                    <a:tint val="44500"/>
                    <a:satMod val="160000"/>
                  </a:srgbClr>
                </a:gs>
                <a:gs pos="100000">
                  <a:srgbClr val="00FF99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 wrap="square" lIns="102934" tIns="51467" rIns="102934" bIns="51467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1132" indent="-101132" eaLnBrk="0" hangingPunct="0">
                <a:spcBef>
                  <a:spcPct val="50000"/>
                </a:spcBef>
                <a:buClr>
                  <a:srgbClr val="080808"/>
                </a:buClr>
                <a:buFont typeface="Wingdings" pitchFamily="2" charset="2"/>
                <a:buChar char="§"/>
              </a:pPr>
              <a:endParaRPr lang="en-US" sz="1000" b="1" dirty="0">
                <a:solidFill>
                  <a:srgbClr val="080808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endParaRPr>
            </a:p>
          </p:txBody>
        </p:sp>
        <p:sp>
          <p:nvSpPr>
            <p:cNvPr id="48" name="TextBox 68"/>
            <p:cNvSpPr txBox="1">
              <a:spLocks noChangeArrowheads="1"/>
            </p:cNvSpPr>
            <p:nvPr/>
          </p:nvSpPr>
          <p:spPr bwMode="auto">
            <a:xfrm>
              <a:off x="8111255" y="7103941"/>
              <a:ext cx="1715115" cy="305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462" tIns="49731" rIns="99462" bIns="4973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Output / Deliverables</a:t>
              </a:r>
            </a:p>
          </p:txBody>
        </p:sp>
      </p:grpSp>
      <p:sp>
        <p:nvSpPr>
          <p:cNvPr id="37" name="Flowchart: Alternate Process 36"/>
          <p:cNvSpPr/>
          <p:nvPr/>
        </p:nvSpPr>
        <p:spPr bwMode="auto">
          <a:xfrm>
            <a:off x="7096307" y="3778933"/>
            <a:ext cx="1219200" cy="319089"/>
          </a:xfrm>
          <a:prstGeom prst="flowChartAlternateProcess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83" tIns="42242" rIns="84483" bIns="4224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Sign-Off </a:t>
            </a:r>
          </a:p>
          <a:p>
            <a:pPr algn="ctr"/>
            <a:r>
              <a:rPr 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Suite</a:t>
            </a:r>
            <a:endParaRPr lang="en-US" sz="9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25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2777</TotalTime>
  <Words>319</Words>
  <Application>Microsoft Office PowerPoint</Application>
  <PresentationFormat>On-screen Show (4:3)</PresentationFormat>
  <Paragraphs>132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Test Automation Using Selenium</vt:lpstr>
      <vt:lpstr>Today’s Topics</vt:lpstr>
      <vt:lpstr>Automation Testing</vt:lpstr>
      <vt:lpstr>Benefits of Automation</vt:lpstr>
      <vt:lpstr>Problems </vt:lpstr>
      <vt:lpstr>Guidelines </vt:lpstr>
      <vt:lpstr>Automation Overall Process </vt:lpstr>
      <vt:lpstr>Automation Tool Selection </vt:lpstr>
      <vt:lpstr>Automation Development Process 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403</cp:revision>
  <dcterms:created xsi:type="dcterms:W3CDTF">2013-05-16T13:38:49Z</dcterms:created>
  <dcterms:modified xsi:type="dcterms:W3CDTF">2016-03-05T18:38:20Z</dcterms:modified>
</cp:coreProperties>
</file>