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0" r:id="rId1"/>
  </p:sldMasterIdLst>
  <p:notesMasterIdLst>
    <p:notesMasterId r:id="rId12"/>
  </p:notesMasterIdLst>
  <p:handoutMasterIdLst>
    <p:handoutMasterId r:id="rId13"/>
  </p:handoutMasterIdLst>
  <p:sldIdLst>
    <p:sldId id="256" r:id="rId2"/>
    <p:sldId id="258" r:id="rId3"/>
    <p:sldId id="357" r:id="rId4"/>
    <p:sldId id="358" r:id="rId5"/>
    <p:sldId id="359" r:id="rId6"/>
    <p:sldId id="362" r:id="rId7"/>
    <p:sldId id="363" r:id="rId8"/>
    <p:sldId id="349" r:id="rId9"/>
    <p:sldId id="320"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p:cViewPr>
        <p:scale>
          <a:sx n="76" d="100"/>
          <a:sy n="76" d="100"/>
        </p:scale>
        <p:origin x="-1632" y="-2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07D309-70BE-4DA1-B706-31357623D5D1}" type="datetimeFigureOut">
              <a:rPr lang="en-US" smtClean="0"/>
              <a:t>3/30/2016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3BC82F-7C60-46ED-B557-8835CB958F3E}" type="slidenum">
              <a:rPr lang="en-US" smtClean="0"/>
              <a:t>‹#›</a:t>
            </a:fld>
            <a:endParaRPr lang="en-US" dirty="0"/>
          </a:p>
        </p:txBody>
      </p:sp>
    </p:spTree>
    <p:extLst>
      <p:ext uri="{BB962C8B-B14F-4D97-AF65-F5344CB8AC3E}">
        <p14:creationId xmlns:p14="http://schemas.microsoft.com/office/powerpoint/2010/main" val="18803978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19B27-EF2F-4F6B-806A-A3A33168C04D}" type="datetimeFigureOut">
              <a:rPr lang="en-US" smtClean="0"/>
              <a:pPr/>
              <a:t>3/30/2016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99BCE-33EE-41EF-BE51-6D77B87227E0}" type="slidenum">
              <a:rPr lang="en-US" smtClean="0"/>
              <a:pPr/>
              <a:t>‹#›</a:t>
            </a:fld>
            <a:endParaRPr lang="en-US" dirty="0"/>
          </a:p>
        </p:txBody>
      </p:sp>
    </p:spTree>
    <p:extLst>
      <p:ext uri="{BB962C8B-B14F-4D97-AF65-F5344CB8AC3E}">
        <p14:creationId xmlns:p14="http://schemas.microsoft.com/office/powerpoint/2010/main" val="21657130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6E382F4-3387-45BA-8C8E-CCD04F9ED827}" type="datetime1">
              <a:rPr lang="en-US" smtClean="0"/>
              <a:t>3/30/2016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smtClean="0"/>
              <a:t>www.fairhike.blogspot.com</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45ABC88-FB01-4DA0-AB6E-9C5D3E1C12D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ADAAB5-99A2-42C5-89A0-BAE84863A299}" type="datetime1">
              <a:rPr lang="en-US" smtClean="0"/>
              <a:t>3/30/2016</a:t>
            </a:fld>
            <a:endParaRPr lang="en-US" dirty="0"/>
          </a:p>
        </p:txBody>
      </p:sp>
      <p:sp>
        <p:nvSpPr>
          <p:cNvPr id="5" name="Footer Placeholder 4"/>
          <p:cNvSpPr>
            <a:spLocks noGrp="1"/>
          </p:cNvSpPr>
          <p:nvPr>
            <p:ph type="ftr" sz="quarter" idx="11"/>
          </p:nvPr>
        </p:nvSpPr>
        <p:spPr/>
        <p:txBody>
          <a:bodyPr/>
          <a:lstStyle/>
          <a:p>
            <a:r>
              <a:rPr lang="en-US" dirty="0" smtClean="0"/>
              <a:t>www.fairhike.blogspot.com</a:t>
            </a:r>
            <a:endParaRPr lang="en-US" dirty="0"/>
          </a:p>
        </p:txBody>
      </p:sp>
      <p:sp>
        <p:nvSpPr>
          <p:cNvPr id="6" name="Slide Number Placeholder 5"/>
          <p:cNvSpPr>
            <a:spLocks noGrp="1"/>
          </p:cNvSpPr>
          <p:nvPr>
            <p:ph type="sldNum" sz="quarter" idx="12"/>
          </p:nvPr>
        </p:nvSpPr>
        <p:spPr/>
        <p:txBody>
          <a:bodyPr/>
          <a:lstStyle/>
          <a:p>
            <a:fld id="{645ABC88-FB01-4DA0-AB6E-9C5D3E1C12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A9905B3-912B-473C-A4DF-3B30EF6FD70B}" type="datetime1">
              <a:rPr lang="en-US" smtClean="0"/>
              <a:t>3/30/2016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dirty="0" smtClean="0"/>
              <a:t>www.fairhike.blogspot.com</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645ABC88-FB01-4DA0-AB6E-9C5D3E1C12D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CCBDF5D-1E19-46B0-9614-5E9B9FF4CB19}" type="datetime1">
              <a:rPr lang="en-US" smtClean="0"/>
              <a:t>3/30/2016</a:t>
            </a:fld>
            <a:endParaRPr lang="en-US" dirty="0"/>
          </a:p>
        </p:txBody>
      </p:sp>
      <p:sp>
        <p:nvSpPr>
          <p:cNvPr id="5" name="Footer Placeholder 4"/>
          <p:cNvSpPr>
            <a:spLocks noGrp="1"/>
          </p:cNvSpPr>
          <p:nvPr>
            <p:ph type="ftr" sz="quarter" idx="11"/>
          </p:nvPr>
        </p:nvSpPr>
        <p:spPr/>
        <p:txBody>
          <a:bodyPr/>
          <a:lstStyle/>
          <a:p>
            <a:r>
              <a:rPr lang="en-US" dirty="0" smtClean="0"/>
              <a:t>www.fairhike.blogspot.com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5ABC88-FB01-4DA0-AB6E-9C5D3E1C12DA}"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ACE9F23-EABF-47A9-9AC8-3C3A82679ABF}" type="datetime1">
              <a:rPr lang="en-US" smtClean="0"/>
              <a:t>3/30/2016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45ABC88-FB01-4DA0-AB6E-9C5D3E1C12DA}"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dirty="0" smtClean="0"/>
              <a:t>www.fairhike.blogspot.com</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EB0A292-7B49-40F2-A9C8-EBFC0FADE00C}" type="datetime1">
              <a:rPr lang="en-US" smtClean="0"/>
              <a:t>3/30/2016</a:t>
            </a:fld>
            <a:endParaRPr lang="en-US" dirty="0"/>
          </a:p>
        </p:txBody>
      </p:sp>
      <p:sp>
        <p:nvSpPr>
          <p:cNvPr id="10" name="Slide Number Placeholder 9"/>
          <p:cNvSpPr>
            <a:spLocks noGrp="1"/>
          </p:cNvSpPr>
          <p:nvPr>
            <p:ph type="sldNum" sz="quarter" idx="16"/>
          </p:nvPr>
        </p:nvSpPr>
        <p:spPr/>
        <p:txBody>
          <a:bodyPr rtlCol="0"/>
          <a:lstStyle/>
          <a:p>
            <a:fld id="{645ABC88-FB01-4DA0-AB6E-9C5D3E1C12DA}"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dirty="0" smtClean="0"/>
              <a:t>www.fairhike.blogspot.com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7696DFC-5E36-4C54-A6FD-799662550D22}" type="datetime1">
              <a:rPr lang="en-US" smtClean="0"/>
              <a:t>3/30/2016</a:t>
            </a:fld>
            <a:endParaRPr lang="en-US" dirty="0"/>
          </a:p>
        </p:txBody>
      </p:sp>
      <p:sp>
        <p:nvSpPr>
          <p:cNvPr id="12" name="Slide Number Placeholder 11"/>
          <p:cNvSpPr>
            <a:spLocks noGrp="1"/>
          </p:cNvSpPr>
          <p:nvPr>
            <p:ph type="sldNum" sz="quarter" idx="16"/>
          </p:nvPr>
        </p:nvSpPr>
        <p:spPr/>
        <p:txBody>
          <a:bodyPr rtlCol="0"/>
          <a:lstStyle/>
          <a:p>
            <a:fld id="{645ABC88-FB01-4DA0-AB6E-9C5D3E1C12DA}"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smtClean="0"/>
              <a:t>www.fairhike.blogspot.com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2FAC92-0F4D-4950-A355-071EFAA7B63E}" type="datetime1">
              <a:rPr lang="en-US" smtClean="0"/>
              <a:t>3/30/2016</a:t>
            </a:fld>
            <a:endParaRPr lang="en-US" dirty="0"/>
          </a:p>
        </p:txBody>
      </p:sp>
      <p:sp>
        <p:nvSpPr>
          <p:cNvPr id="4" name="Footer Placeholder 3"/>
          <p:cNvSpPr>
            <a:spLocks noGrp="1"/>
          </p:cNvSpPr>
          <p:nvPr>
            <p:ph type="ftr" sz="quarter" idx="11"/>
          </p:nvPr>
        </p:nvSpPr>
        <p:spPr/>
        <p:txBody>
          <a:bodyPr/>
          <a:lstStyle/>
          <a:p>
            <a:r>
              <a:rPr lang="en-US" dirty="0" smtClean="0"/>
              <a:t>www.fairhike.blogspot.com</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45ABC88-FB01-4DA0-AB6E-9C5D3E1C12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71762-CC82-44DE-9E69-952FAF6FC725}" type="datetime1">
              <a:rPr lang="en-US" smtClean="0"/>
              <a:t>3/30/2016</a:t>
            </a:fld>
            <a:endParaRPr lang="en-US" dirty="0"/>
          </a:p>
        </p:txBody>
      </p:sp>
      <p:sp>
        <p:nvSpPr>
          <p:cNvPr id="3" name="Footer Placeholder 2"/>
          <p:cNvSpPr>
            <a:spLocks noGrp="1"/>
          </p:cNvSpPr>
          <p:nvPr>
            <p:ph type="ftr" sz="quarter" idx="11"/>
          </p:nvPr>
        </p:nvSpPr>
        <p:spPr/>
        <p:txBody>
          <a:bodyPr/>
          <a:lstStyle/>
          <a:p>
            <a:r>
              <a:rPr lang="en-US" dirty="0" smtClean="0"/>
              <a:t>www.fairhike.blogspot.com</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45ABC88-FB01-4DA0-AB6E-9C5D3E1C12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D4B1631-A7B1-4D54-9EBA-9F746DE14342}" type="datetime1">
              <a:rPr lang="en-US" smtClean="0"/>
              <a:t>3/30/2016</a:t>
            </a:fld>
            <a:endParaRPr lang="en-US" dirty="0"/>
          </a:p>
        </p:txBody>
      </p:sp>
      <p:sp>
        <p:nvSpPr>
          <p:cNvPr id="6" name="Footer Placeholder 5"/>
          <p:cNvSpPr>
            <a:spLocks noGrp="1"/>
          </p:cNvSpPr>
          <p:nvPr>
            <p:ph type="ftr" sz="quarter" idx="11"/>
          </p:nvPr>
        </p:nvSpPr>
        <p:spPr/>
        <p:txBody>
          <a:bodyPr/>
          <a:lstStyle/>
          <a:p>
            <a:r>
              <a:rPr lang="en-US" dirty="0" smtClean="0"/>
              <a:t>www.fairhike.blogspot.com</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45ABC88-FB01-4DA0-AB6E-9C5D3E1C12DA}"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D4CD8835-77CB-4F02-BD1F-381C524544C0}" type="datetime1">
              <a:rPr lang="en-US" smtClean="0"/>
              <a:t>3/30/2016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45ABC88-FB01-4DA0-AB6E-9C5D3E1C12DA}"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smtClean="0"/>
              <a:t>www.fairhike.blogspot.com</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DDDEEE0-4A4B-4C26-B911-D317D7C4DA6A}" type="datetime1">
              <a:rPr lang="en-US" smtClean="0"/>
              <a:t>3/30/2016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smtClean="0"/>
              <a:t>www.fairhike.blogspot.com</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45ABC88-FB01-4DA0-AB6E-9C5D3E1C12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763000" cy="838200"/>
          </a:xfrm>
        </p:spPr>
        <p:txBody>
          <a:bodyPr>
            <a:normAutofit/>
          </a:bodyPr>
          <a:lstStyle/>
          <a:p>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Test Automation Using Selenium</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4800" y="2514600"/>
            <a:ext cx="8458200" cy="1006602"/>
          </a:xfrm>
        </p:spPr>
        <p:txBody>
          <a:bodyPr>
            <a:normAutofit/>
          </a:bodyPr>
          <a:lstStyle/>
          <a:p>
            <a:pPr algn="ctr"/>
            <a:r>
              <a:rPr lang="en-US" sz="2800" b="1" dirty="0" smtClean="0">
                <a:solidFill>
                  <a:schemeClr val="tx1">
                    <a:lumMod val="50000"/>
                  </a:schemeClr>
                </a:solidFill>
                <a:latin typeface="Times New Roman" panose="02020603050405020304" pitchFamily="18" charset="0"/>
                <a:cs typeface="Times New Roman" panose="02020603050405020304" pitchFamily="18" charset="0"/>
              </a:rPr>
              <a:t>Session 13:  Selenium WebDriver – Actions Class and Handling Frames &amp; </a:t>
            </a:r>
            <a:r>
              <a:rPr lang="en-US" sz="2800" b="1" dirty="0" err="1" smtClean="0">
                <a:solidFill>
                  <a:schemeClr val="tx1">
                    <a:lumMod val="50000"/>
                  </a:schemeClr>
                </a:solidFill>
                <a:latin typeface="Times New Roman" panose="02020603050405020304" pitchFamily="18" charset="0"/>
                <a:cs typeface="Times New Roman" panose="02020603050405020304" pitchFamily="18" charset="0"/>
              </a:rPr>
              <a:t>iFrames</a:t>
            </a:r>
            <a:endParaRPr lang="en-US" sz="28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0" y="6172200"/>
            <a:ext cx="9067800" cy="338554"/>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   fairhike@gmail.com                     www.fairhike.blogspot.com | www.facebook.com/fairhike</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2" name="Subtitle 2"/>
          <p:cNvSpPr txBox="1">
            <a:spLocks/>
          </p:cNvSpPr>
          <p:nvPr/>
        </p:nvSpPr>
        <p:spPr>
          <a:xfrm>
            <a:off x="4724400" y="4114800"/>
            <a:ext cx="4267200" cy="8382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Mentor : Naresh Vulli, </a:t>
            </a:r>
            <a:r>
              <a:rPr lang="en-US" sz="1600" dirty="0" smtClean="0">
                <a:solidFill>
                  <a:schemeClr val="accent2">
                    <a:lumMod val="50000"/>
                  </a:schemeClr>
                </a:solidFill>
                <a:latin typeface="Times New Roman" panose="02020603050405020304" pitchFamily="18" charset="0"/>
                <a:cs typeface="Times New Roman" panose="02020603050405020304" pitchFamily="18" charset="0"/>
              </a:rPr>
              <a:t>CSTE, PAHM.</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03438" cy="138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600199" y="1"/>
            <a:ext cx="7543801" cy="1384995"/>
          </a:xfrm>
          <a:prstGeom prst="rect">
            <a:avLst/>
          </a:prstGeom>
          <a:pattFill prst="narVert">
            <a:fgClr>
              <a:schemeClr val="bg2">
                <a:lumMod val="90000"/>
              </a:schemeClr>
            </a:fgClr>
            <a:bgClr>
              <a:schemeClr val="accent1">
                <a:lumMod val="75000"/>
              </a:schemeClr>
            </a:bgClr>
          </a:pattFill>
        </p:spPr>
        <p:txBody>
          <a:bodyPr wrap="square" rtlCol="0">
            <a:spAutoFit/>
          </a:bodyPr>
          <a:lstStyle/>
          <a:p>
            <a:endParaRPr lang="en-US" sz="1400" dirty="0">
              <a:solidFill>
                <a:schemeClr val="tx2"/>
              </a:solidFill>
              <a:latin typeface="Arial" panose="020B0604020202020204" pitchFamily="34" charset="0"/>
              <a:ea typeface="Verdana" panose="020B0604030504040204" pitchFamily="34" charset="0"/>
              <a:cs typeface="Arial" panose="020B0604020202020204" pitchFamily="34" charset="0"/>
            </a:endParaRPr>
          </a:p>
          <a:p>
            <a:r>
              <a:rPr lang="en-US" sz="4800" dirty="0" smtClean="0">
                <a:solidFill>
                  <a:schemeClr val="tx2"/>
                </a:solidFill>
                <a:latin typeface="Arial" panose="020B0604020202020204" pitchFamily="34" charset="0"/>
                <a:ea typeface="Verdana" panose="020B0604030504040204" pitchFamily="34" charset="0"/>
                <a:cs typeface="Arial" panose="020B0604020202020204" pitchFamily="34" charset="0"/>
              </a:rPr>
              <a:t>Fair Hike Academy</a:t>
            </a:r>
            <a:endParaRPr lang="en-US" sz="1600" dirty="0">
              <a:solidFill>
                <a:schemeClr val="tx2"/>
              </a:solidFill>
              <a:latin typeface="Arial" panose="020B0604020202020204" pitchFamily="34" charset="0"/>
              <a:cs typeface="Arial" panose="020B0604020202020204" pitchFamily="34" charset="0"/>
            </a:endParaRPr>
          </a:p>
          <a:p>
            <a:pPr algn="r"/>
            <a:r>
              <a:rPr lang="en-US" sz="2000" dirty="0" smtClean="0">
                <a:solidFill>
                  <a:schemeClr val="tx2"/>
                </a:solidFill>
                <a:latin typeface="+mj-lt"/>
                <a:cs typeface="Arial" panose="020B0604020202020204" pitchFamily="34" charset="0"/>
              </a:rPr>
              <a:t>That’s the way the cookie crumbles!</a:t>
            </a:r>
            <a:endParaRPr lang="en-US" sz="2000" dirty="0">
              <a:solidFill>
                <a:schemeClr val="tx2"/>
              </a:solidFill>
              <a:latin typeface="+mj-lt"/>
              <a:cs typeface="Arial" panose="020B0604020202020204" pitchFamily="34" charset="0"/>
            </a:endParaRPr>
          </a:p>
        </p:txBody>
      </p:sp>
      <p:pic>
        <p:nvPicPr>
          <p:cNvPr id="8199" name="Picture 7" descr="https://www.niem.gov/SiteAssets/Site%20Images/niem-onlinetrai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57600"/>
            <a:ext cx="3429000" cy="2269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latin typeface="Arial" panose="020B0604020202020204" pitchFamily="34" charset="0"/>
                <a:cs typeface="Arial" panose="020B0604020202020204" pitchFamily="34" charset="0"/>
              </a:rPr>
              <a:t>Thank You </a:t>
            </a:r>
            <a:r>
              <a:rPr lang="en-US" dirty="0" smtClean="0">
                <a:latin typeface="Arial" panose="020B0604020202020204" pitchFamily="34" charset="0"/>
                <a:cs typeface="Arial" panose="020B0604020202020204" pitchFamily="34" charset="0"/>
                <a:sym typeface="Wingdings" pitchFamily="2" charset="2"/>
              </a:rPr>
              <a:t></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Tree>
    <p:extLst>
      <p:ext uri="{BB962C8B-B14F-4D97-AF65-F5344CB8AC3E}">
        <p14:creationId xmlns:p14="http://schemas.microsoft.com/office/powerpoint/2010/main" val="2847287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Arial" panose="020B0604020202020204" pitchFamily="34" charset="0"/>
                <a:cs typeface="Arial" panose="020B0604020202020204" pitchFamily="34" charset="0"/>
              </a:rPr>
              <a:t>Today’s </a:t>
            </a:r>
            <a:r>
              <a:rPr lang="en-US" dirty="0" smtClean="0">
                <a:latin typeface="Arial" panose="020B0604020202020204" pitchFamily="34" charset="0"/>
                <a:cs typeface="Arial" panose="020B0604020202020204" pitchFamily="34" charset="0"/>
              </a:rPr>
              <a:t>Topics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
        <p:nvSpPr>
          <p:cNvPr id="3" name="Content Placeholder 2"/>
          <p:cNvSpPr>
            <a:spLocks noGrp="1"/>
          </p:cNvSpPr>
          <p:nvPr>
            <p:ph sz="quarter" idx="1"/>
          </p:nvPr>
        </p:nvSpPr>
        <p:spPr>
          <a:xfrm>
            <a:off x="381000" y="1600200"/>
            <a:ext cx="8610600" cy="4572000"/>
          </a:xfrm>
        </p:spPr>
        <p:txBody>
          <a:bodyPr>
            <a:noAutofit/>
          </a:bodyPr>
          <a:lstStyle/>
          <a:p>
            <a:pPr>
              <a:buFont typeface="Courier New" pitchFamily="49" charset="0"/>
              <a:buChar char="o"/>
            </a:pPr>
            <a:r>
              <a:rPr lang="en-US" sz="2800" dirty="0" smtClean="0">
                <a:latin typeface="Arial" panose="020B0604020202020204" pitchFamily="34" charset="0"/>
                <a:cs typeface="Arial" panose="020B0604020202020204" pitchFamily="34" charset="0"/>
              </a:rPr>
              <a:t>Recap</a:t>
            </a:r>
          </a:p>
          <a:p>
            <a:pPr>
              <a:buFont typeface="Courier New" pitchFamily="49" charset="0"/>
              <a:buChar char="o"/>
            </a:pPr>
            <a:r>
              <a:rPr lang="en-US" sz="2800" dirty="0" smtClean="0">
                <a:latin typeface="Arial" panose="020B0604020202020204" pitchFamily="34" charset="0"/>
                <a:cs typeface="Arial" panose="020B0604020202020204" pitchFamily="34" charset="0"/>
              </a:rPr>
              <a:t>Actions Class and Interface</a:t>
            </a:r>
          </a:p>
          <a:p>
            <a:pPr>
              <a:buFont typeface="Courier New" pitchFamily="49" charset="0"/>
              <a:buChar char="o"/>
            </a:pPr>
            <a:r>
              <a:rPr lang="en-US" sz="2800" dirty="0" smtClean="0">
                <a:latin typeface="Arial" panose="020B0604020202020204" pitchFamily="34" charset="0"/>
                <a:cs typeface="Arial" panose="020B0604020202020204" pitchFamily="34" charset="0"/>
              </a:rPr>
              <a:t>Single Event Actions</a:t>
            </a:r>
          </a:p>
          <a:p>
            <a:pPr>
              <a:buFont typeface="Courier New" pitchFamily="49" charset="0"/>
              <a:buChar char="o"/>
            </a:pPr>
            <a:r>
              <a:rPr lang="en-US" sz="2800" dirty="0" smtClean="0">
                <a:latin typeface="Arial" panose="020B0604020202020204" pitchFamily="34" charset="0"/>
                <a:cs typeface="Arial" panose="020B0604020202020204" pitchFamily="34" charset="0"/>
              </a:rPr>
              <a:t>Composite Actions</a:t>
            </a:r>
          </a:p>
          <a:p>
            <a:pPr>
              <a:buFont typeface="Courier New" pitchFamily="49" charset="0"/>
              <a:buChar char="o"/>
            </a:pPr>
            <a:r>
              <a:rPr lang="en-US" sz="2800" dirty="0" smtClean="0">
                <a:latin typeface="Arial" panose="020B0604020202020204" pitchFamily="34" charset="0"/>
                <a:cs typeface="Arial" panose="020B0604020202020204" pitchFamily="34" charset="0"/>
              </a:rPr>
              <a:t>Handling Frames</a:t>
            </a:r>
          </a:p>
          <a:p>
            <a:pPr>
              <a:buFont typeface="Courier New" pitchFamily="49" charset="0"/>
              <a:buChar char="o"/>
            </a:pPr>
            <a:r>
              <a:rPr lang="en-US" sz="2800" dirty="0" err="1" smtClean="0">
                <a:latin typeface="Arial" panose="020B0604020202020204" pitchFamily="34" charset="0"/>
                <a:cs typeface="Arial" panose="020B0604020202020204" pitchFamily="34" charset="0"/>
              </a:rPr>
              <a:t>iFrames</a:t>
            </a:r>
            <a:endParaRPr lang="en-US" sz="2800" dirty="0">
              <a:latin typeface="Arial" panose="020B0604020202020204" pitchFamily="34" charset="0"/>
              <a:cs typeface="Arial" panose="020B0604020202020204" pitchFamily="34" charset="0"/>
            </a:endParaRPr>
          </a:p>
          <a:p>
            <a:pPr>
              <a:buFont typeface="Courier New" pitchFamily="49" charset="0"/>
              <a:buChar char="o"/>
            </a:pPr>
            <a:r>
              <a:rPr lang="en-US" sz="2800" dirty="0" smtClean="0">
                <a:latin typeface="Arial" panose="020B0604020202020204" pitchFamily="34" charset="0"/>
                <a:cs typeface="Arial" panose="020B0604020202020204" pitchFamily="34" charset="0"/>
              </a:rPr>
              <a:t>Takeaways or Exercise</a:t>
            </a:r>
            <a:endParaRPr lang="en-US" sz="2800" dirty="0">
              <a:latin typeface="Arial" panose="020B0604020202020204" pitchFamily="34" charset="0"/>
              <a:cs typeface="Arial" panose="020B0604020202020204" pitchFamily="34" charset="0"/>
            </a:endParaRPr>
          </a:p>
          <a:p>
            <a:pPr>
              <a:buFont typeface="Courier New" pitchFamily="49" charset="0"/>
              <a:buChar char="o"/>
            </a:pPr>
            <a:endParaRPr lang="en-US" sz="28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4594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Actions</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28600" y="1676400"/>
            <a:ext cx="8610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Arial" panose="020B0604020202020204" pitchFamily="34" charset="0"/>
                <a:cs typeface="Arial" panose="020B0604020202020204" pitchFamily="34" charset="0"/>
              </a:rPr>
              <a:t>This Advanced User Interactions API allows us to perform </a:t>
            </a:r>
          </a:p>
          <a:p>
            <a:pPr marL="800100" lvl="1" indent="-342900">
              <a:spcBef>
                <a:spcPct val="200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keyboard events </a:t>
            </a:r>
          </a:p>
          <a:p>
            <a:pPr marL="800100" lvl="1" indent="-342900">
              <a:spcBef>
                <a:spcPct val="20000"/>
              </a:spcBef>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Simple </a:t>
            </a:r>
            <a:r>
              <a:rPr lang="en-US" sz="2400" dirty="0">
                <a:latin typeface="Arial" panose="020B0604020202020204" pitchFamily="34" charset="0"/>
                <a:cs typeface="Arial" panose="020B0604020202020204" pitchFamily="34" charset="0"/>
              </a:rPr>
              <a:t>to complex mouse events</a:t>
            </a:r>
          </a:p>
          <a:p>
            <a:pPr marL="342900" indent="-342900">
              <a:spcBef>
                <a:spcPct val="20000"/>
              </a:spcBef>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a:spcBef>
                <a:spcPct val="20000"/>
              </a:spcBef>
            </a:pPr>
            <a:r>
              <a:rPr lang="en-US" sz="2400" dirty="0">
                <a:latin typeface="Arial" panose="020B0604020202020204" pitchFamily="34" charset="0"/>
                <a:cs typeface="Arial" panose="020B0604020202020204" pitchFamily="34" charset="0"/>
              </a:rPr>
              <a:t>Builds a </a:t>
            </a:r>
            <a:r>
              <a:rPr lang="en-US" sz="2400" dirty="0" smtClean="0">
                <a:latin typeface="Arial" panose="020B0604020202020204" pitchFamily="34" charset="0"/>
                <a:cs typeface="Arial" panose="020B0604020202020204" pitchFamily="34" charset="0"/>
              </a:rPr>
              <a:t>Composite Action </a:t>
            </a:r>
            <a:r>
              <a:rPr lang="en-US" sz="2400" dirty="0">
                <a:latin typeface="Arial" panose="020B0604020202020204" pitchFamily="34" charset="0"/>
                <a:cs typeface="Arial" panose="020B0604020202020204" pitchFamily="34" charset="0"/>
              </a:rPr>
              <a:t>containing all actions </a:t>
            </a:r>
            <a:r>
              <a:rPr lang="en-US" sz="2400" dirty="0" smtClean="0">
                <a:latin typeface="Arial" panose="020B0604020202020204" pitchFamily="34" charset="0"/>
                <a:cs typeface="Arial" panose="020B0604020202020204" pitchFamily="34" charset="0"/>
              </a:rPr>
              <a:t>specified </a:t>
            </a:r>
            <a:r>
              <a:rPr lang="en-US" sz="2400" dirty="0">
                <a:latin typeface="Arial" panose="020B0604020202020204" pitchFamily="34" charset="0"/>
                <a:cs typeface="Arial" panose="020B0604020202020204" pitchFamily="34" charset="0"/>
              </a:rPr>
              <a:t>by the method </a:t>
            </a:r>
            <a:r>
              <a:rPr lang="en-US" sz="2400" dirty="0" smtClean="0">
                <a:latin typeface="Arial" panose="020B0604020202020204" pitchFamily="34" charset="0"/>
                <a:cs typeface="Arial" panose="020B0604020202020204" pitchFamily="34" charset="0"/>
              </a:rPr>
              <a:t>calls</a:t>
            </a:r>
          </a:p>
          <a:p>
            <a:pPr>
              <a:spcBef>
                <a:spcPct val="20000"/>
              </a:spcBef>
            </a:pPr>
            <a:endParaRPr lang="en-US" sz="2400" dirty="0">
              <a:latin typeface="Arial" panose="020B0604020202020204" pitchFamily="34" charset="0"/>
              <a:cs typeface="Arial" panose="020B0604020202020204" pitchFamily="34" charset="0"/>
            </a:endParaRPr>
          </a:p>
          <a:p>
            <a:r>
              <a:rPr lang="en-US" sz="2400" dirty="0"/>
              <a:t>import </a:t>
            </a:r>
            <a:r>
              <a:rPr lang="en-US" sz="2400" dirty="0" err="1"/>
              <a:t>org.openqa.selenium.interactions.Actions</a:t>
            </a:r>
            <a:r>
              <a:rPr lang="en-US" sz="2400" dirty="0"/>
              <a:t>;</a:t>
            </a:r>
          </a:p>
          <a:p>
            <a:r>
              <a:rPr lang="en-US" sz="2400" dirty="0"/>
              <a:t>import </a:t>
            </a:r>
            <a:r>
              <a:rPr lang="en-US" sz="2400" dirty="0" err="1"/>
              <a:t>org.openqa.selenium.interactions.Action</a:t>
            </a:r>
            <a:r>
              <a:rPr lang="en-US" sz="2400" dirty="0"/>
              <a:t>;</a:t>
            </a:r>
            <a:endParaRPr 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Tree>
    <p:extLst>
      <p:ext uri="{BB962C8B-B14F-4D97-AF65-F5344CB8AC3E}">
        <p14:creationId xmlns:p14="http://schemas.microsoft.com/office/powerpoint/2010/main" val="4100539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Single event Actions</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28600" y="1676400"/>
            <a:ext cx="8763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Click</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ContextClick</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000" dirty="0"/>
              <a:t>//Click</a:t>
            </a:r>
          </a:p>
          <a:p>
            <a:r>
              <a:rPr lang="en-US" sz="2000" dirty="0" err="1" smtClean="0"/>
              <a:t>actBuild.click</a:t>
            </a:r>
            <a:r>
              <a:rPr lang="en-US" sz="2000" dirty="0" smtClean="0"/>
              <a:t>(</a:t>
            </a:r>
            <a:r>
              <a:rPr lang="en-US" sz="2000" dirty="0" err="1" smtClean="0"/>
              <a:t>driver.findElement</a:t>
            </a:r>
            <a:r>
              <a:rPr lang="en-US" sz="2000" dirty="0" smtClean="0"/>
              <a:t>(By.</a:t>
            </a:r>
            <a:r>
              <a:rPr lang="en-US" sz="2000" i="1" dirty="0" smtClean="0"/>
              <a:t>id</a:t>
            </a:r>
            <a:r>
              <a:rPr lang="en-US" sz="2000" i="1" dirty="0"/>
              <a:t>("menu-item-148249"))).perform</a:t>
            </a:r>
            <a:r>
              <a:rPr lang="en-US" sz="2000" i="1" dirty="0" smtClean="0"/>
              <a:t>();</a:t>
            </a:r>
            <a:r>
              <a:rPr lang="en-US" sz="2000" dirty="0" smtClean="0"/>
              <a:t>        </a:t>
            </a:r>
            <a:endParaRPr lang="en-US" sz="2000" dirty="0"/>
          </a:p>
          <a:p>
            <a:endParaRPr lang="en-US" sz="2000" dirty="0"/>
          </a:p>
          <a:p>
            <a:r>
              <a:rPr lang="en-US" sz="2000" dirty="0" smtClean="0"/>
              <a:t>//</a:t>
            </a:r>
            <a:r>
              <a:rPr lang="en-US" sz="2000" dirty="0" err="1"/>
              <a:t>ContextClick</a:t>
            </a:r>
            <a:endParaRPr lang="en-US" sz="2000" dirty="0"/>
          </a:p>
          <a:p>
            <a:r>
              <a:rPr lang="en-US" sz="2000" dirty="0" err="1" smtClean="0"/>
              <a:t>actBuild.contextClick</a:t>
            </a:r>
            <a:r>
              <a:rPr lang="en-US" sz="2000" dirty="0" smtClean="0"/>
              <a:t>(</a:t>
            </a:r>
            <a:r>
              <a:rPr lang="en-US" sz="2000" dirty="0" err="1" smtClean="0"/>
              <a:t>driver.findElement</a:t>
            </a:r>
            <a:r>
              <a:rPr lang="en-US" sz="2000" dirty="0" smtClean="0"/>
              <a:t>(</a:t>
            </a:r>
            <a:r>
              <a:rPr lang="en-US" sz="2000" dirty="0" err="1" smtClean="0"/>
              <a:t>By.</a:t>
            </a:r>
            <a:r>
              <a:rPr lang="en-US" sz="2000" i="1" dirty="0" err="1" smtClean="0"/>
              <a:t>linkText</a:t>
            </a:r>
            <a:r>
              <a:rPr lang="en-US" sz="2000" i="1" dirty="0"/>
              <a:t>("who runs the Bank"))).perform();</a:t>
            </a:r>
          </a:p>
          <a:p>
            <a:r>
              <a:rPr lang="en-US" sz="2000" dirty="0"/>
              <a:t>        </a:t>
            </a:r>
            <a:r>
              <a:rPr lang="en-US" sz="2000" dirty="0" err="1"/>
              <a:t>actBuild.sendKeys</a:t>
            </a:r>
            <a:r>
              <a:rPr lang="en-US" sz="2000" dirty="0"/>
              <a:t>("w").perform();</a:t>
            </a:r>
            <a:endParaRPr lang="en-US" sz="2000" dirty="0" smtClean="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Tree>
    <p:extLst>
      <p:ext uri="{BB962C8B-B14F-4D97-AF65-F5344CB8AC3E}">
        <p14:creationId xmlns:p14="http://schemas.microsoft.com/office/powerpoint/2010/main" val="182752929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Composite Actions</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28600" y="1676400"/>
            <a:ext cx="8610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dirty="0"/>
              <a:t> </a:t>
            </a:r>
            <a:r>
              <a:rPr lang="en-US" sz="1600" i="1" dirty="0"/>
              <a:t>//Click </a:t>
            </a:r>
            <a:r>
              <a:rPr lang="en-US" sz="1600" i="1" dirty="0" err="1"/>
              <a:t>MouseHover</a:t>
            </a:r>
            <a:r>
              <a:rPr lang="en-US" sz="1600" i="1" dirty="0"/>
              <a:t> Menu Item</a:t>
            </a:r>
          </a:p>
          <a:p>
            <a:pPr lvl="2"/>
            <a:r>
              <a:rPr lang="en-US" sz="1600" i="1" dirty="0" err="1"/>
              <a:t>actBuild.moveToElement</a:t>
            </a:r>
            <a:r>
              <a:rPr lang="en-US" sz="1600" i="1" dirty="0"/>
              <a:t>(</a:t>
            </a:r>
            <a:r>
              <a:rPr lang="en-US" sz="1600" i="1" dirty="0" err="1"/>
              <a:t>driver.findElement</a:t>
            </a:r>
            <a:r>
              <a:rPr lang="en-US" sz="1600" i="1" dirty="0"/>
              <a:t>(By.id("menu-item-148249"))).perform();</a:t>
            </a:r>
          </a:p>
          <a:p>
            <a:pPr lvl="2"/>
            <a:r>
              <a:rPr lang="en-US" sz="1600" i="1" dirty="0"/>
              <a:t>        </a:t>
            </a:r>
            <a:r>
              <a:rPr lang="en-US" sz="1600" i="1" dirty="0" err="1"/>
              <a:t>actBuild.moveToElement</a:t>
            </a:r>
            <a:r>
              <a:rPr lang="en-US" sz="1600" i="1" dirty="0"/>
              <a:t>(</a:t>
            </a:r>
            <a:r>
              <a:rPr lang="en-US" sz="1600" i="1" dirty="0" err="1"/>
              <a:t>driver.findElement</a:t>
            </a:r>
            <a:r>
              <a:rPr lang="en-US" sz="1600" i="1" dirty="0"/>
              <a:t>(</a:t>
            </a:r>
            <a:r>
              <a:rPr lang="en-US" sz="1600" i="1" dirty="0" err="1"/>
              <a:t>By.xpath</a:t>
            </a:r>
            <a:r>
              <a:rPr lang="en-US" sz="1600" i="1" dirty="0"/>
              <a:t>("//a[@</a:t>
            </a:r>
            <a:r>
              <a:rPr lang="en-US" sz="1600" i="1" dirty="0" err="1"/>
              <a:t>href</a:t>
            </a:r>
            <a:r>
              <a:rPr lang="en-US" sz="1600" i="1" dirty="0"/>
              <a:t>='http://www.bankofcanada.ca/about/history/']")));</a:t>
            </a:r>
          </a:p>
          <a:p>
            <a:pPr lvl="2"/>
            <a:r>
              <a:rPr lang="en-US" sz="1600" i="1" dirty="0" err="1"/>
              <a:t>actBuild.click</a:t>
            </a:r>
            <a:r>
              <a:rPr lang="en-US" sz="1600" i="1" dirty="0"/>
              <a:t>();</a:t>
            </a:r>
          </a:p>
          <a:p>
            <a:pPr lvl="2"/>
            <a:r>
              <a:rPr lang="en-US" sz="1600" i="1" dirty="0" err="1"/>
              <a:t>actBuild.perform</a:t>
            </a:r>
            <a:r>
              <a:rPr lang="en-US" sz="1600" i="1" dirty="0"/>
              <a:t>();</a:t>
            </a:r>
          </a:p>
          <a:p>
            <a:endParaRPr lang="en-US" sz="1600" i="1" dirty="0"/>
          </a:p>
          <a:p>
            <a:endParaRPr lang="en-US" sz="1600" i="1" dirty="0" smtClean="0"/>
          </a:p>
          <a:p>
            <a:r>
              <a:rPr lang="en-US" sz="1600" i="1" dirty="0"/>
              <a:t>//</a:t>
            </a:r>
            <a:r>
              <a:rPr lang="en-US" sz="1600" i="1" dirty="0" err="1"/>
              <a:t>EnterData</a:t>
            </a:r>
            <a:r>
              <a:rPr lang="en-US" sz="1600" i="1" dirty="0"/>
              <a:t> in CAPS</a:t>
            </a:r>
          </a:p>
          <a:p>
            <a:r>
              <a:rPr lang="en-US" sz="1600" i="1" dirty="0"/>
              <a:t>	        </a:t>
            </a:r>
            <a:r>
              <a:rPr lang="en-US" sz="1600" i="1" dirty="0" err="1"/>
              <a:t>WebElement</a:t>
            </a:r>
            <a:r>
              <a:rPr lang="en-US" sz="1600" i="1" dirty="0"/>
              <a:t> </a:t>
            </a:r>
            <a:r>
              <a:rPr lang="en-US" sz="1600" i="1" dirty="0" err="1"/>
              <a:t>elem</a:t>
            </a:r>
            <a:r>
              <a:rPr lang="en-US" sz="1600" i="1" dirty="0"/>
              <a:t> = </a:t>
            </a:r>
            <a:r>
              <a:rPr lang="en-US" sz="1600" i="1" dirty="0" err="1"/>
              <a:t>driver.findElement</a:t>
            </a:r>
            <a:r>
              <a:rPr lang="en-US" sz="1600" i="1" dirty="0"/>
              <a:t>(By.id("search"));</a:t>
            </a:r>
          </a:p>
          <a:p>
            <a:pPr lvl="4"/>
            <a:r>
              <a:rPr lang="en-US" sz="1600" i="1" dirty="0"/>
              <a:t>	        </a:t>
            </a:r>
            <a:r>
              <a:rPr lang="en-US" sz="1600" i="1" dirty="0" err="1"/>
              <a:t>actBuild.moveToElement</a:t>
            </a:r>
            <a:r>
              <a:rPr lang="en-US" sz="1600" i="1" dirty="0"/>
              <a:t>(</a:t>
            </a:r>
            <a:r>
              <a:rPr lang="en-US" sz="1600" i="1" dirty="0" err="1"/>
              <a:t>elem</a:t>
            </a:r>
            <a:r>
              <a:rPr lang="en-US" sz="1600" i="1" dirty="0"/>
              <a:t>)</a:t>
            </a:r>
          </a:p>
          <a:p>
            <a:pPr lvl="4"/>
            <a:r>
              <a:rPr lang="en-US" sz="1600" i="1" dirty="0"/>
              <a:t>	        .click()</a:t>
            </a:r>
          </a:p>
          <a:p>
            <a:pPr lvl="4"/>
            <a:r>
              <a:rPr lang="en-US" sz="1600" i="1" dirty="0"/>
              <a:t>	        .</a:t>
            </a:r>
            <a:r>
              <a:rPr lang="en-US" sz="1600" i="1" dirty="0" err="1"/>
              <a:t>keyDown</a:t>
            </a:r>
            <a:r>
              <a:rPr lang="en-US" sz="1600" i="1" dirty="0"/>
              <a:t>(</a:t>
            </a:r>
            <a:r>
              <a:rPr lang="en-US" sz="1600" i="1" dirty="0" err="1"/>
              <a:t>elem,Keys.SHIFT</a:t>
            </a:r>
            <a:r>
              <a:rPr lang="en-US" sz="1600" i="1" dirty="0"/>
              <a:t>)</a:t>
            </a:r>
          </a:p>
          <a:p>
            <a:pPr lvl="4"/>
            <a:r>
              <a:rPr lang="en-US" sz="1600" i="1" dirty="0"/>
              <a:t>	        .</a:t>
            </a:r>
            <a:r>
              <a:rPr lang="en-US" sz="1600" i="1" dirty="0" err="1"/>
              <a:t>sendKeys</a:t>
            </a:r>
            <a:r>
              <a:rPr lang="en-US" sz="1600" i="1" dirty="0"/>
              <a:t>(</a:t>
            </a:r>
            <a:r>
              <a:rPr lang="en-US" sz="1600" i="1" dirty="0" err="1"/>
              <a:t>elem</a:t>
            </a:r>
            <a:r>
              <a:rPr lang="en-US" sz="1600" i="1" dirty="0"/>
              <a:t>,"Loans</a:t>
            </a:r>
            <a:r>
              <a:rPr lang="en-US" sz="1600" i="1" dirty="0" smtClean="0"/>
              <a:t>");</a:t>
            </a:r>
            <a:r>
              <a:rPr lang="en-US" sz="1600" i="1" dirty="0"/>
              <a:t>	        </a:t>
            </a:r>
          </a:p>
          <a:p>
            <a:r>
              <a:rPr lang="en-US" sz="1600" i="1" dirty="0"/>
              <a:t>	        Action </a:t>
            </a:r>
            <a:r>
              <a:rPr lang="en-US" sz="1600" i="1" dirty="0" err="1"/>
              <a:t>DataEntry</a:t>
            </a:r>
            <a:r>
              <a:rPr lang="en-US" sz="1600" i="1" dirty="0"/>
              <a:t>= </a:t>
            </a:r>
            <a:r>
              <a:rPr lang="en-US" sz="1600" i="1" dirty="0" err="1"/>
              <a:t>actBuild.build</a:t>
            </a:r>
            <a:r>
              <a:rPr lang="en-US" sz="1600" i="1" dirty="0"/>
              <a:t>(); 	        </a:t>
            </a:r>
          </a:p>
          <a:p>
            <a:r>
              <a:rPr lang="en-US" sz="1600" i="1" dirty="0"/>
              <a:t>	        </a:t>
            </a:r>
            <a:r>
              <a:rPr lang="en-US" sz="1600" i="1" dirty="0" err="1"/>
              <a:t>DataEntry.perform</a:t>
            </a:r>
            <a:r>
              <a:rPr lang="en-US" sz="1600" i="1" dirty="0"/>
              <a:t>();</a:t>
            </a: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98125419"/>
              </p:ext>
            </p:extLst>
          </p:nvPr>
        </p:nvGraphicFramePr>
        <p:xfrm>
          <a:off x="6588125" y="3209925"/>
          <a:ext cx="1489075" cy="772528"/>
        </p:xfrm>
        <a:graphic>
          <a:graphicData uri="http://schemas.openxmlformats.org/presentationml/2006/ole">
            <mc:AlternateContent xmlns:mc="http://schemas.openxmlformats.org/markup-compatibility/2006">
              <mc:Choice xmlns:v="urn:schemas-microsoft-com:vml" Requires="v">
                <p:oleObj spid="_x0000_s5130" name="Packager Shell Object" showAsIcon="1" r:id="rId3" imgW="844920" imgH="437400" progId="Package">
                  <p:embed/>
                </p:oleObj>
              </mc:Choice>
              <mc:Fallback>
                <p:oleObj name="Packager Shell Object" showAsIcon="1" r:id="rId3" imgW="844920" imgH="437400" progId="Package">
                  <p:embed/>
                  <p:pic>
                    <p:nvPicPr>
                      <p:cNvPr id="0" name=""/>
                      <p:cNvPicPr/>
                      <p:nvPr/>
                    </p:nvPicPr>
                    <p:blipFill>
                      <a:blip r:embed="rId4"/>
                      <a:stretch>
                        <a:fillRect/>
                      </a:stretch>
                    </p:blipFill>
                    <p:spPr>
                      <a:xfrm>
                        <a:off x="6588125" y="3209925"/>
                        <a:ext cx="1489075" cy="772528"/>
                      </a:xfrm>
                      <a:prstGeom prst="rect">
                        <a:avLst/>
                      </a:prstGeom>
                    </p:spPr>
                  </p:pic>
                </p:oleObj>
              </mc:Fallback>
            </mc:AlternateContent>
          </a:graphicData>
        </a:graphic>
      </p:graphicFrame>
    </p:spTree>
    <p:extLst>
      <p:ext uri="{BB962C8B-B14F-4D97-AF65-F5344CB8AC3E}">
        <p14:creationId xmlns:p14="http://schemas.microsoft.com/office/powerpoint/2010/main" val="31817037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Frames</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28600" y="1676400"/>
            <a:ext cx="8763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dirty="0">
                <a:latin typeface="Arial" panose="020B0604020202020204" pitchFamily="34" charset="0"/>
                <a:cs typeface="Arial" panose="020B0604020202020204" pitchFamily="34" charset="0"/>
              </a:rPr>
              <a:t>a </a:t>
            </a:r>
            <a:r>
              <a:rPr lang="en-US" sz="2000" dirty="0" smtClean="0">
                <a:latin typeface="Arial" panose="020B0604020202020204" pitchFamily="34" charset="0"/>
                <a:cs typeface="Arial" panose="020B0604020202020204" pitchFamily="34" charset="0"/>
              </a:rPr>
              <a:t>Frame </a:t>
            </a:r>
            <a:r>
              <a:rPr lang="en-US" sz="2000" dirty="0">
                <a:latin typeface="Arial" panose="020B0604020202020204" pitchFamily="34" charset="0"/>
                <a:cs typeface="Arial" panose="020B0604020202020204" pitchFamily="34" charset="0"/>
              </a:rPr>
              <a:t>can also have inner frames (Frame in side a Frame)</a:t>
            </a:r>
          </a:p>
          <a:p>
            <a:pPr marL="285750" indent="-285750">
              <a:buFont typeface="Arial" panose="020B0604020202020204" pitchFamily="34" charset="0"/>
              <a:buChar char="•"/>
            </a:pPr>
            <a:endParaRPr lang="en-US"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driver.switchTo</a:t>
            </a:r>
            <a:r>
              <a:rPr lang="en-US" sz="2000" dirty="0">
                <a:latin typeface="Arial" panose="020B0604020202020204" pitchFamily="34" charset="0"/>
                <a:cs typeface="Arial" panose="020B0604020202020204" pitchFamily="34" charset="0"/>
              </a:rPr>
              <a:t>().frame(</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arg0);</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driver.switchTo</a:t>
            </a:r>
            <a:r>
              <a:rPr lang="en-US" sz="2000" dirty="0">
                <a:latin typeface="Arial" panose="020B0604020202020204" pitchFamily="34" charset="0"/>
                <a:cs typeface="Arial" panose="020B0604020202020204" pitchFamily="34" charset="0"/>
              </a:rPr>
              <a:t>().frame(String arg0); - name or ID.</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driver.switchTo</a:t>
            </a:r>
            <a:r>
              <a:rPr lang="en-US" sz="2000" dirty="0">
                <a:latin typeface="Arial" panose="020B0604020202020204" pitchFamily="34" charset="0"/>
                <a:cs typeface="Arial" panose="020B0604020202020204" pitchFamily="34" charset="0"/>
              </a:rPr>
              <a:t>().frame(</a:t>
            </a:r>
            <a:r>
              <a:rPr lang="en-US" sz="2000" dirty="0" err="1">
                <a:latin typeface="Arial" panose="020B0604020202020204" pitchFamily="34" charset="0"/>
                <a:cs typeface="Arial" panose="020B0604020202020204" pitchFamily="34" charset="0"/>
              </a:rPr>
              <a:t>WebElement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frameElement</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driver.switchTo</a:t>
            </a:r>
            <a:r>
              <a:rPr lang="en-US" sz="2000" dirty="0">
                <a:latin typeface="Arial" panose="020B0604020202020204" pitchFamily="34" charset="0"/>
                <a:cs typeface="Arial" panose="020B0604020202020204" pitchFamily="34" charset="0"/>
              </a:rPr>
              <a:t>().frame(</a:t>
            </a:r>
            <a:r>
              <a:rPr lang="en-US" sz="2000" dirty="0" err="1">
                <a:latin typeface="Arial" panose="020B0604020202020204" pitchFamily="34" charset="0"/>
                <a:cs typeface="Arial" panose="020B0604020202020204" pitchFamily="34" charset="0"/>
              </a:rPr>
              <a:t>driver.findElement</a:t>
            </a:r>
            <a:r>
              <a:rPr lang="en-US" sz="2000" dirty="0">
                <a:latin typeface="Arial" panose="020B0604020202020204" pitchFamily="34" charset="0"/>
                <a:cs typeface="Arial" panose="020B0604020202020204" pitchFamily="34" charset="0"/>
              </a:rPr>
              <a:t>(By.id(</a:t>
            </a:r>
            <a:r>
              <a:rPr lang="en-US" sz="2000" dirty="0" err="1">
                <a:latin typeface="Arial" panose="020B0604020202020204" pitchFamily="34" charset="0"/>
                <a:cs typeface="Arial" panose="020B0604020202020204" pitchFamily="34" charset="0"/>
              </a:rPr>
              <a:t>iframeName</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driver.switchTo</a:t>
            </a:r>
            <a:r>
              <a:rPr lang="en-US" sz="2000" dirty="0">
                <a:latin typeface="Arial" panose="020B0604020202020204" pitchFamily="34" charset="0"/>
                <a:cs typeface="Arial" panose="020B0604020202020204" pitchFamily="34" charset="0"/>
              </a:rPr>
              <a:t>().frame(</a:t>
            </a:r>
            <a:r>
              <a:rPr lang="en-US" sz="2000" dirty="0" err="1">
                <a:latin typeface="Arial" panose="020B0604020202020204" pitchFamily="34" charset="0"/>
                <a:cs typeface="Arial" panose="020B0604020202020204" pitchFamily="34" charset="0"/>
              </a:rPr>
              <a:t>ParentFrame</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switchTo</a:t>
            </a:r>
            <a:r>
              <a:rPr lang="en-US" sz="2000" dirty="0">
                <a:latin typeface="Arial" panose="020B0604020202020204" pitchFamily="34" charset="0"/>
                <a:cs typeface="Arial" panose="020B0604020202020204" pitchFamily="34" charset="0"/>
              </a:rPr>
              <a:t>().frame(</a:t>
            </a:r>
            <a:r>
              <a:rPr lang="en-US" sz="2000" dirty="0" err="1">
                <a:latin typeface="Arial" panose="020B0604020202020204" pitchFamily="34" charset="0"/>
                <a:cs typeface="Arial" panose="020B0604020202020204" pitchFamily="34" charset="0"/>
              </a:rPr>
              <a:t>ChildFrame</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driver.switchTo</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defaultContent</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b="1" i="1"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Tree>
    <p:extLst>
      <p:ext uri="{BB962C8B-B14F-4D97-AF65-F5344CB8AC3E}">
        <p14:creationId xmlns:p14="http://schemas.microsoft.com/office/powerpoint/2010/main" val="9701770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err="1" smtClean="0">
                <a:latin typeface="Arial" panose="020B0604020202020204" pitchFamily="34" charset="0"/>
                <a:cs typeface="Arial" panose="020B0604020202020204" pitchFamily="34" charset="0"/>
              </a:rPr>
              <a:t>iFrames</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28600" y="1676400"/>
            <a:ext cx="8763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dirty="0">
                <a:latin typeface="Arial" panose="020B0604020202020204" pitchFamily="34" charset="0"/>
                <a:cs typeface="Arial" panose="020B0604020202020204" pitchFamily="34" charset="0"/>
              </a:rPr>
              <a:t>Iframe or inline frame - An inline frame is used to embed another document within the current HTML document. </a:t>
            </a:r>
            <a:endParaRPr lang="en-US" sz="2000" dirty="0" smtClean="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Right click on the element, If you find the option like 'This Frame' then it is an </a:t>
            </a:r>
            <a:r>
              <a:rPr lang="en-US" sz="2000" dirty="0" smtClean="0">
                <a:latin typeface="Arial" panose="020B0604020202020204" pitchFamily="34" charset="0"/>
                <a:cs typeface="Arial" panose="020B0604020202020204" pitchFamily="34" charset="0"/>
              </a:rPr>
              <a:t>iframe</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Right click on the page and click 'View Page Source' and Search with the 'iframe', if you can find any tag name with the 'iframe' then it is meaning to say the page consisting an iframe.</a:t>
            </a: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size = </a:t>
            </a:r>
            <a:r>
              <a:rPr lang="en-US" sz="2000" dirty="0" err="1">
                <a:latin typeface="Arial" panose="020B0604020202020204" pitchFamily="34" charset="0"/>
                <a:cs typeface="Arial" panose="020B0604020202020204" pitchFamily="34" charset="0"/>
              </a:rPr>
              <a:t>driver.findElements</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By.tagName</a:t>
            </a:r>
            <a:r>
              <a:rPr lang="en-US" sz="2000" dirty="0">
                <a:latin typeface="Arial" panose="020B0604020202020204" pitchFamily="34" charset="0"/>
                <a:cs typeface="Arial" panose="020B0604020202020204" pitchFamily="34" charset="0"/>
              </a:rPr>
              <a:t>("iframe")).size();</a:t>
            </a:r>
          </a:p>
          <a:p>
            <a:endParaRPr lang="en-US" sz="2000" b="1"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13565535"/>
              </p:ext>
            </p:extLst>
          </p:nvPr>
        </p:nvGraphicFramePr>
        <p:xfrm>
          <a:off x="6781800" y="4495800"/>
          <a:ext cx="1697107" cy="685800"/>
        </p:xfrm>
        <a:graphic>
          <a:graphicData uri="http://schemas.openxmlformats.org/presentationml/2006/ole">
            <mc:AlternateContent xmlns:mc="http://schemas.openxmlformats.org/markup-compatibility/2006">
              <mc:Choice xmlns:v="urn:schemas-microsoft-com:vml" Requires="v">
                <p:oleObj spid="_x0000_s6154" name="Packager Shell Object" showAsIcon="1" r:id="rId3" imgW="1083600" imgH="437400" progId="Package">
                  <p:embed/>
                </p:oleObj>
              </mc:Choice>
              <mc:Fallback>
                <p:oleObj name="Packager Shell Object" showAsIcon="1" r:id="rId3" imgW="1083600" imgH="437400" progId="Package">
                  <p:embed/>
                  <p:pic>
                    <p:nvPicPr>
                      <p:cNvPr id="0" name=""/>
                      <p:cNvPicPr/>
                      <p:nvPr/>
                    </p:nvPicPr>
                    <p:blipFill>
                      <a:blip r:embed="rId4"/>
                      <a:stretch>
                        <a:fillRect/>
                      </a:stretch>
                    </p:blipFill>
                    <p:spPr>
                      <a:xfrm>
                        <a:off x="6781800" y="4495800"/>
                        <a:ext cx="1697107" cy="685800"/>
                      </a:xfrm>
                      <a:prstGeom prst="rect">
                        <a:avLst/>
                      </a:prstGeom>
                    </p:spPr>
                  </p:pic>
                </p:oleObj>
              </mc:Fallback>
            </mc:AlternateContent>
          </a:graphicData>
        </a:graphic>
      </p:graphicFrame>
    </p:spTree>
    <p:extLst>
      <p:ext uri="{BB962C8B-B14F-4D97-AF65-F5344CB8AC3E}">
        <p14:creationId xmlns:p14="http://schemas.microsoft.com/office/powerpoint/2010/main" val="18622880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Takeaway or Exercise</a:t>
            </a:r>
            <a:r>
              <a:rPr lang="en-US" sz="3600" dirty="0">
                <a:latin typeface="Arial" panose="020B0604020202020204" pitchFamily="34" charset="0"/>
                <a:cs typeface="Arial" panose="020B0604020202020204" pitchFamily="34" charset="0"/>
              </a:rPr>
              <a:t>	</a:t>
            </a: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
        <p:nvSpPr>
          <p:cNvPr id="4" name="Rectangle 5"/>
          <p:cNvSpPr>
            <a:spLocks noChangeArrowheads="1"/>
          </p:cNvSpPr>
          <p:nvPr/>
        </p:nvSpPr>
        <p:spPr bwMode="auto">
          <a:xfrm>
            <a:off x="221901" y="2667000"/>
            <a:ext cx="8610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anose="05000000000000000000" pitchFamily="2" charset="2"/>
              <a:buChar char="Ø"/>
            </a:pPr>
            <a:endParaRPr lang="en-US" sz="2400" dirty="0" smtClean="0">
              <a:latin typeface="Arial" panose="020B0604020202020204" pitchFamily="34" charset="0"/>
              <a:cs typeface="Arial" panose="020B0604020202020204" pitchFamily="34" charset="0"/>
            </a:endParaRPr>
          </a:p>
          <a:p>
            <a:pPr marL="342900" indent="-342900">
              <a:spcBef>
                <a:spcPct val="20000"/>
              </a:spcBef>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Modify and execute the programs attached with this </a:t>
            </a:r>
            <a:r>
              <a:rPr lang="en-US" sz="2400" dirty="0" smtClean="0">
                <a:latin typeface="Arial" panose="020B0604020202020204" pitchFamily="34" charset="0"/>
                <a:cs typeface="Arial" panose="020B0604020202020204" pitchFamily="34" charset="0"/>
              </a:rPr>
              <a:t>deck</a:t>
            </a:r>
          </a:p>
          <a:p>
            <a:pPr marL="342900" indent="-342900">
              <a:spcBef>
                <a:spcPct val="20000"/>
              </a:spcBef>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Find frames in </a:t>
            </a:r>
            <a:r>
              <a:rPr lang="en-US" sz="2400" dirty="0" err="1" smtClean="0">
                <a:latin typeface="Arial" panose="020B0604020202020204" pitchFamily="34" charset="0"/>
                <a:cs typeface="Arial" panose="020B0604020202020204" pitchFamily="34" charset="0"/>
              </a:rPr>
              <a:t>gmail</a:t>
            </a:r>
            <a:r>
              <a:rPr lang="en-US" sz="2400" smtClean="0">
                <a:latin typeface="Arial" panose="020B0604020202020204" pitchFamily="34" charset="0"/>
                <a:cs typeface="Arial" panose="020B0604020202020204" pitchFamily="34" charset="0"/>
              </a:rPr>
              <a:t> homepage after login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9641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a:latin typeface="Arial" panose="020B0604020202020204" pitchFamily="34" charset="0"/>
                <a:cs typeface="Arial" panose="020B0604020202020204" pitchFamily="34" charset="0"/>
              </a:rPr>
              <a:t>Q &amp; A</a:t>
            </a:r>
          </a:p>
        </p:txBody>
      </p:sp>
      <p:sp>
        <p:nvSpPr>
          <p:cNvPr id="4" name="Footer Placeholder 3"/>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
        <p:nvSpPr>
          <p:cNvPr id="3" name="Content Placeholder 2"/>
          <p:cNvSpPr>
            <a:spLocks noGrp="1"/>
          </p:cNvSpPr>
          <p:nvPr>
            <p:ph sz="quarter" idx="1"/>
          </p:nvPr>
        </p:nvSpPr>
        <p:spPr/>
        <p:txBody>
          <a:bodyPr/>
          <a:lstStyle/>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138686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4066</TotalTime>
  <Words>318</Words>
  <Application>Microsoft Office PowerPoint</Application>
  <PresentationFormat>On-screen Show (4:3)</PresentationFormat>
  <Paragraphs>89</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Median</vt:lpstr>
      <vt:lpstr>Packager Shell Object</vt:lpstr>
      <vt:lpstr>Test Automation Using Selenium</vt:lpstr>
      <vt:lpstr>Today’s Topics</vt:lpstr>
      <vt:lpstr>Actions</vt:lpstr>
      <vt:lpstr>Single event Actions</vt:lpstr>
      <vt:lpstr>Composite Actions</vt:lpstr>
      <vt:lpstr>Frames</vt:lpstr>
      <vt:lpstr>iFrames</vt:lpstr>
      <vt:lpstr>Takeaway or Exercise </vt:lpstr>
      <vt:lpstr>Q &amp; A</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using Selenium</dc:title>
  <dc:creator>Vulli, Naresh</dc:creator>
  <cp:lastModifiedBy>naruto42071 uzumaki</cp:lastModifiedBy>
  <cp:revision>603</cp:revision>
  <dcterms:created xsi:type="dcterms:W3CDTF">2013-05-16T13:38:49Z</dcterms:created>
  <dcterms:modified xsi:type="dcterms:W3CDTF">2016-03-30T08:36:19Z</dcterms:modified>
</cp:coreProperties>
</file>