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0" r:id="rId1"/>
  </p:sldMasterIdLst>
  <p:notesMasterIdLst>
    <p:notesMasterId r:id="rId14"/>
  </p:notesMasterIdLst>
  <p:handoutMasterIdLst>
    <p:handoutMasterId r:id="rId15"/>
  </p:handoutMasterIdLst>
  <p:sldIdLst>
    <p:sldId id="256" r:id="rId2"/>
    <p:sldId id="258" r:id="rId3"/>
    <p:sldId id="347" r:id="rId4"/>
    <p:sldId id="351" r:id="rId5"/>
    <p:sldId id="325" r:id="rId6"/>
    <p:sldId id="342" r:id="rId7"/>
    <p:sldId id="352" r:id="rId8"/>
    <p:sldId id="343" r:id="rId9"/>
    <p:sldId id="348" r:id="rId10"/>
    <p:sldId id="349" r:id="rId11"/>
    <p:sldId id="320"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6" autoAdjust="0"/>
  </p:normalViewPr>
  <p:slideViewPr>
    <p:cSldViewPr>
      <p:cViewPr>
        <p:scale>
          <a:sx n="76" d="100"/>
          <a:sy n="76" d="100"/>
        </p:scale>
        <p:origin x="-1632" y="-2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07D309-70BE-4DA1-B706-31357623D5D1}" type="datetimeFigureOut">
              <a:rPr lang="en-US" smtClean="0"/>
              <a:t>3/9/2016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3BC82F-7C60-46ED-B557-8835CB958F3E}" type="slidenum">
              <a:rPr lang="en-US" smtClean="0"/>
              <a:t>‹#›</a:t>
            </a:fld>
            <a:endParaRPr lang="en-US"/>
          </a:p>
        </p:txBody>
      </p:sp>
    </p:spTree>
    <p:extLst>
      <p:ext uri="{BB962C8B-B14F-4D97-AF65-F5344CB8AC3E}">
        <p14:creationId xmlns:p14="http://schemas.microsoft.com/office/powerpoint/2010/main" val="18803978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19B27-EF2F-4F6B-806A-A3A33168C04D}" type="datetimeFigureOut">
              <a:rPr lang="en-US" smtClean="0"/>
              <a:pPr/>
              <a:t>3/9/2016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99BCE-33EE-41EF-BE51-6D77B87227E0}" type="slidenum">
              <a:rPr lang="en-US" smtClean="0"/>
              <a:pPr/>
              <a:t>‹#›</a:t>
            </a:fld>
            <a:endParaRPr lang="en-US" dirty="0"/>
          </a:p>
        </p:txBody>
      </p:sp>
    </p:spTree>
    <p:extLst>
      <p:ext uri="{BB962C8B-B14F-4D97-AF65-F5344CB8AC3E}">
        <p14:creationId xmlns:p14="http://schemas.microsoft.com/office/powerpoint/2010/main" val="21657130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99BCE-33EE-41EF-BE51-6D77B87227E0}" type="slidenum">
              <a:rPr lang="en-US" smtClean="0"/>
              <a:pPr/>
              <a:t>5</a:t>
            </a:fld>
            <a:endParaRPr lang="en-US" dirty="0"/>
          </a:p>
        </p:txBody>
      </p:sp>
    </p:spTree>
    <p:extLst>
      <p:ext uri="{BB962C8B-B14F-4D97-AF65-F5344CB8AC3E}">
        <p14:creationId xmlns:p14="http://schemas.microsoft.com/office/powerpoint/2010/main" val="248621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6E382F4-3387-45BA-8C8E-CCD04F9ED827}" type="datetime1">
              <a:rPr lang="en-US" smtClean="0"/>
              <a:t>3/9/2016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www.fairhike.blogspot.com</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45ABC88-FB01-4DA0-AB6E-9C5D3E1C12D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ADAAB5-99A2-42C5-89A0-BAE84863A299}" type="datetime1">
              <a:rPr lang="en-US" smtClean="0"/>
              <a:t>3/9/2016</a:t>
            </a:fld>
            <a:endParaRPr lang="en-US" dirty="0"/>
          </a:p>
        </p:txBody>
      </p:sp>
      <p:sp>
        <p:nvSpPr>
          <p:cNvPr id="5" name="Footer Placeholder 4"/>
          <p:cNvSpPr>
            <a:spLocks noGrp="1"/>
          </p:cNvSpPr>
          <p:nvPr>
            <p:ph type="ftr" sz="quarter" idx="11"/>
          </p:nvPr>
        </p:nvSpPr>
        <p:spPr/>
        <p:txBody>
          <a:bodyPr/>
          <a:lstStyle/>
          <a:p>
            <a:r>
              <a:rPr lang="en-US" smtClean="0"/>
              <a:t>www.fairhike.blogspot.com</a:t>
            </a:r>
            <a:endParaRPr lang="en-US" dirty="0"/>
          </a:p>
        </p:txBody>
      </p:sp>
      <p:sp>
        <p:nvSpPr>
          <p:cNvPr id="6" name="Slide Number Placeholder 5"/>
          <p:cNvSpPr>
            <a:spLocks noGrp="1"/>
          </p:cNvSpPr>
          <p:nvPr>
            <p:ph type="sldNum" sz="quarter" idx="12"/>
          </p:nvPr>
        </p:nvSpPr>
        <p:spPr/>
        <p:txBody>
          <a:bodyPr/>
          <a:lstStyle/>
          <a:p>
            <a:fld id="{645ABC88-FB01-4DA0-AB6E-9C5D3E1C12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A9905B3-912B-473C-A4DF-3B30EF6FD70B}" type="datetime1">
              <a:rPr lang="en-US" smtClean="0"/>
              <a:t>3/9/2016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www.fairhike.blogspot.com</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45ABC88-FB01-4DA0-AB6E-9C5D3E1C12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CBDF5D-1E19-46B0-9614-5E9B9FF4CB19}" type="datetime1">
              <a:rPr lang="en-US" smtClean="0"/>
              <a:t>3/9/2016</a:t>
            </a:fld>
            <a:endParaRPr lang="en-US" dirty="0"/>
          </a:p>
        </p:txBody>
      </p:sp>
      <p:sp>
        <p:nvSpPr>
          <p:cNvPr id="5" name="Footer Placeholder 4"/>
          <p:cNvSpPr>
            <a:spLocks noGrp="1"/>
          </p:cNvSpPr>
          <p:nvPr>
            <p:ph type="ftr" sz="quarter" idx="11"/>
          </p:nvPr>
        </p:nvSpPr>
        <p:spPr/>
        <p:txBody>
          <a:bodyPr/>
          <a:lstStyle/>
          <a:p>
            <a:r>
              <a:rPr lang="en-US" smtClean="0"/>
              <a:t>www.fairhike.blogspot.com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ACE9F23-EABF-47A9-9AC8-3C3A82679ABF}" type="datetime1">
              <a:rPr lang="en-US" smtClean="0"/>
              <a:t>3/9/2016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45ABC88-FB01-4DA0-AB6E-9C5D3E1C12DA}"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smtClean="0"/>
              <a:t>www.fairhike.blogspot.com</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EB0A292-7B49-40F2-A9C8-EBFC0FADE00C}" type="datetime1">
              <a:rPr lang="en-US" smtClean="0"/>
              <a:t>3/9/2016</a:t>
            </a:fld>
            <a:endParaRPr lang="en-US" dirty="0"/>
          </a:p>
        </p:txBody>
      </p:sp>
      <p:sp>
        <p:nvSpPr>
          <p:cNvPr id="10" name="Slide Number Placeholder 9"/>
          <p:cNvSpPr>
            <a:spLocks noGrp="1"/>
          </p:cNvSpPr>
          <p:nvPr>
            <p:ph type="sldNum" sz="quarter" idx="16"/>
          </p:nvPr>
        </p:nvSpPr>
        <p:spPr/>
        <p:txBody>
          <a:bodyPr rtlCol="0"/>
          <a:lstStyle/>
          <a:p>
            <a:fld id="{645ABC88-FB01-4DA0-AB6E-9C5D3E1C12DA}"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smtClean="0"/>
              <a:t>www.fairhike.blogspot.com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7696DFC-5E36-4C54-A6FD-799662550D22}" type="datetime1">
              <a:rPr lang="en-US" smtClean="0"/>
              <a:t>3/9/2016</a:t>
            </a:fld>
            <a:endParaRPr lang="en-US" dirty="0"/>
          </a:p>
        </p:txBody>
      </p:sp>
      <p:sp>
        <p:nvSpPr>
          <p:cNvPr id="12" name="Slide Number Placeholder 11"/>
          <p:cNvSpPr>
            <a:spLocks noGrp="1"/>
          </p:cNvSpPr>
          <p:nvPr>
            <p:ph type="sldNum" sz="quarter" idx="16"/>
          </p:nvPr>
        </p:nvSpPr>
        <p:spPr/>
        <p:txBody>
          <a:bodyPr rtlCol="0"/>
          <a:lstStyle/>
          <a:p>
            <a:fld id="{645ABC88-FB01-4DA0-AB6E-9C5D3E1C12DA}"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smtClean="0"/>
              <a:t>www.fairhike.blogspot.com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2FAC92-0F4D-4950-A355-071EFAA7B63E}" type="datetime1">
              <a:rPr lang="en-US" smtClean="0"/>
              <a:t>3/9/2016</a:t>
            </a:fld>
            <a:endParaRPr lang="en-US" dirty="0"/>
          </a:p>
        </p:txBody>
      </p:sp>
      <p:sp>
        <p:nvSpPr>
          <p:cNvPr id="4" name="Footer Placeholder 3"/>
          <p:cNvSpPr>
            <a:spLocks noGrp="1"/>
          </p:cNvSpPr>
          <p:nvPr>
            <p:ph type="ftr" sz="quarter" idx="11"/>
          </p:nvPr>
        </p:nvSpPr>
        <p:spPr/>
        <p:txBody>
          <a:bodyPr/>
          <a:lstStyle/>
          <a:p>
            <a:r>
              <a:rPr lang="en-US" smtClean="0"/>
              <a:t>www.fairhike.blogspot.com</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71762-CC82-44DE-9E69-952FAF6FC725}" type="datetime1">
              <a:rPr lang="en-US" smtClean="0"/>
              <a:t>3/9/2016</a:t>
            </a:fld>
            <a:endParaRPr lang="en-US" dirty="0"/>
          </a:p>
        </p:txBody>
      </p:sp>
      <p:sp>
        <p:nvSpPr>
          <p:cNvPr id="3" name="Footer Placeholder 2"/>
          <p:cNvSpPr>
            <a:spLocks noGrp="1"/>
          </p:cNvSpPr>
          <p:nvPr>
            <p:ph type="ftr" sz="quarter" idx="11"/>
          </p:nvPr>
        </p:nvSpPr>
        <p:spPr/>
        <p:txBody>
          <a:bodyPr/>
          <a:lstStyle/>
          <a:p>
            <a:r>
              <a:rPr lang="en-US" smtClean="0"/>
              <a:t>www.fairhike.blogspot.com</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45ABC88-FB01-4DA0-AB6E-9C5D3E1C12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D4B1631-A7B1-4D54-9EBA-9F746DE14342}" type="datetime1">
              <a:rPr lang="en-US" smtClean="0"/>
              <a:t>3/9/2016</a:t>
            </a:fld>
            <a:endParaRPr lang="en-US" dirty="0"/>
          </a:p>
        </p:txBody>
      </p:sp>
      <p:sp>
        <p:nvSpPr>
          <p:cNvPr id="6" name="Footer Placeholder 5"/>
          <p:cNvSpPr>
            <a:spLocks noGrp="1"/>
          </p:cNvSpPr>
          <p:nvPr>
            <p:ph type="ftr" sz="quarter" idx="11"/>
          </p:nvPr>
        </p:nvSpPr>
        <p:spPr/>
        <p:txBody>
          <a:bodyPr/>
          <a:lstStyle/>
          <a:p>
            <a:r>
              <a:rPr lang="en-US" smtClean="0"/>
              <a:t>www.fairhike.blogspot.com</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4CD8835-77CB-4F02-BD1F-381C524544C0}" type="datetime1">
              <a:rPr lang="en-US" smtClean="0"/>
              <a:t>3/9/2016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45ABC88-FB01-4DA0-AB6E-9C5D3E1C12DA}"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www.fairhike.blogspot.com</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DDDEEE0-4A4B-4C26-B911-D317D7C4DA6A}" type="datetime1">
              <a:rPr lang="en-US" smtClean="0"/>
              <a:t>3/9/2016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www.fairhike.blogspot.com</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45ABC88-FB01-4DA0-AB6E-9C5D3E1C12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eleniumhq.org/docs/02_selenium_ide.js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763000" cy="838200"/>
          </a:xfrm>
        </p:spPr>
        <p:txBody>
          <a:bodyPr>
            <a:normAutofit/>
          </a:bodyPr>
          <a:lstStyle/>
          <a:p>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Test Automation Using Selenium</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4800" y="2514600"/>
            <a:ext cx="8458200" cy="1006602"/>
          </a:xfrm>
        </p:spPr>
        <p:txBody>
          <a:bodyPr>
            <a:normAutofit/>
          </a:bodyPr>
          <a:lstStyle/>
          <a:p>
            <a:pPr algn="ctr"/>
            <a:r>
              <a:rPr lang="en-US" sz="2800" b="1" dirty="0" smtClean="0">
                <a:solidFill>
                  <a:schemeClr val="tx1">
                    <a:lumMod val="50000"/>
                  </a:schemeClr>
                </a:solidFill>
                <a:latin typeface="Times New Roman" panose="02020603050405020304" pitchFamily="18" charset="0"/>
                <a:cs typeface="Times New Roman" panose="02020603050405020304" pitchFamily="18" charset="0"/>
              </a:rPr>
              <a:t>Session 3: Selenium Introduction</a:t>
            </a:r>
          </a:p>
        </p:txBody>
      </p:sp>
      <p:sp>
        <p:nvSpPr>
          <p:cNvPr id="9" name="TextBox 8"/>
          <p:cNvSpPr txBox="1"/>
          <p:nvPr/>
        </p:nvSpPr>
        <p:spPr>
          <a:xfrm>
            <a:off x="0" y="6172200"/>
            <a:ext cx="9067800"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   fairhike@gmail.com                     www.fairhike.blogspot.com | www.facebook.com/fairhike</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4724400" y="4114800"/>
            <a:ext cx="4267200" cy="8382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Mentor : Naresh Vulli, </a:t>
            </a:r>
            <a:r>
              <a:rPr lang="en-US" sz="1600" dirty="0" smtClean="0">
                <a:solidFill>
                  <a:schemeClr val="accent2">
                    <a:lumMod val="50000"/>
                  </a:schemeClr>
                </a:solidFill>
                <a:latin typeface="Times New Roman" panose="02020603050405020304" pitchFamily="18" charset="0"/>
                <a:cs typeface="Times New Roman" panose="02020603050405020304" pitchFamily="18" charset="0"/>
              </a:rPr>
              <a:t>CSTE, PAHM.</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03438" cy="138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600199" y="1"/>
            <a:ext cx="7543801" cy="1384995"/>
          </a:xfrm>
          <a:prstGeom prst="rect">
            <a:avLst/>
          </a:prstGeom>
          <a:pattFill prst="narVert">
            <a:fgClr>
              <a:schemeClr val="bg2">
                <a:lumMod val="90000"/>
              </a:schemeClr>
            </a:fgClr>
            <a:bgClr>
              <a:schemeClr val="accent1">
                <a:lumMod val="75000"/>
              </a:schemeClr>
            </a:bgClr>
          </a:pattFill>
        </p:spPr>
        <p:txBody>
          <a:bodyPr wrap="square" rtlCol="0">
            <a:spAutoFit/>
          </a:bodyPr>
          <a:lstStyle/>
          <a:p>
            <a:endParaRPr lang="en-US" sz="1400" dirty="0">
              <a:solidFill>
                <a:schemeClr val="tx2"/>
              </a:solidFill>
              <a:latin typeface="Arial" panose="020B0604020202020204" pitchFamily="34" charset="0"/>
              <a:ea typeface="Verdana" panose="020B0604030504040204" pitchFamily="34" charset="0"/>
              <a:cs typeface="Arial" panose="020B0604020202020204" pitchFamily="34" charset="0"/>
            </a:endParaRPr>
          </a:p>
          <a:p>
            <a:r>
              <a:rPr lang="en-US" sz="4800" dirty="0" smtClean="0">
                <a:solidFill>
                  <a:schemeClr val="tx2"/>
                </a:solidFill>
                <a:latin typeface="Arial" panose="020B0604020202020204" pitchFamily="34" charset="0"/>
                <a:ea typeface="Verdana" panose="020B0604030504040204" pitchFamily="34" charset="0"/>
                <a:cs typeface="Arial" panose="020B0604020202020204" pitchFamily="34" charset="0"/>
              </a:rPr>
              <a:t>Fair Hike Academy</a:t>
            </a:r>
            <a:endParaRPr lang="en-US" sz="1600" dirty="0">
              <a:solidFill>
                <a:schemeClr val="tx2"/>
              </a:solidFill>
              <a:latin typeface="Arial" panose="020B0604020202020204" pitchFamily="34" charset="0"/>
              <a:cs typeface="Arial" panose="020B0604020202020204" pitchFamily="34" charset="0"/>
            </a:endParaRPr>
          </a:p>
          <a:p>
            <a:pPr algn="r"/>
            <a:r>
              <a:rPr lang="en-US" sz="2000" dirty="0" smtClean="0">
                <a:solidFill>
                  <a:schemeClr val="tx2"/>
                </a:solidFill>
                <a:latin typeface="+mj-lt"/>
                <a:cs typeface="Arial" panose="020B0604020202020204" pitchFamily="34" charset="0"/>
              </a:rPr>
              <a:t>That’s the way the cookie crumbles!</a:t>
            </a:r>
            <a:endParaRPr lang="en-US" sz="2000" dirty="0">
              <a:solidFill>
                <a:schemeClr val="tx2"/>
              </a:solidFill>
              <a:latin typeface="+mj-lt"/>
              <a:cs typeface="Arial" panose="020B0604020202020204" pitchFamily="34" charset="0"/>
            </a:endParaRPr>
          </a:p>
        </p:txBody>
      </p:sp>
      <p:pic>
        <p:nvPicPr>
          <p:cNvPr id="8199" name="Picture 7" descr="https://www.niem.gov/SiteAssets/Site%20Images/niem-onlinetra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3429000" cy="2269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Takeaway or Exercise</a:t>
            </a:r>
            <a:r>
              <a:rPr lang="en-US" sz="3600" dirty="0">
                <a:latin typeface="Arial" panose="020B0604020202020204" pitchFamily="34" charset="0"/>
                <a:cs typeface="Arial" panose="020B0604020202020204" pitchFamily="34" charset="0"/>
              </a:rPr>
              <a:t>	</a:t>
            </a: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4" name="Rectangle 5"/>
          <p:cNvSpPr>
            <a:spLocks noChangeArrowheads="1"/>
          </p:cNvSpPr>
          <p:nvPr/>
        </p:nvSpPr>
        <p:spPr bwMode="auto">
          <a:xfrm>
            <a:off x="221901" y="2667000"/>
            <a:ext cx="8610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Record and Run a scenario</a:t>
            </a:r>
            <a:endParaRPr lang="en-US" sz="2400" dirty="0" smtClean="0">
              <a:latin typeface="Arial" panose="020B0604020202020204" pitchFamily="34" charset="0"/>
              <a:cs typeface="Arial" panose="020B0604020202020204" pitchFamily="34" charset="0"/>
            </a:endParaRPr>
          </a:p>
          <a:p>
            <a:pPr marL="342900" indent="-342900">
              <a:spcBef>
                <a:spcPct val="20000"/>
              </a:spcBef>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Export test case and analyze code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9641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a:latin typeface="Arial" panose="020B0604020202020204" pitchFamily="34" charset="0"/>
                <a:cs typeface="Arial" panose="020B0604020202020204" pitchFamily="34" charset="0"/>
              </a:rPr>
              <a:t>Q &amp; A</a:t>
            </a: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3" name="Content Placeholder 2"/>
          <p:cNvSpPr>
            <a:spLocks noGrp="1"/>
          </p:cNvSpPr>
          <p:nvPr>
            <p:ph sz="quarter" idx="1"/>
          </p:nvPr>
        </p:nvSpPr>
        <p:spPr/>
        <p:txBody>
          <a:bodyPr/>
          <a:lstStyle/>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138686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latin typeface="Arial" panose="020B0604020202020204" pitchFamily="34" charset="0"/>
                <a:cs typeface="Arial" panose="020B0604020202020204" pitchFamily="34" charset="0"/>
              </a:rPr>
              <a:t>Thank You </a:t>
            </a:r>
            <a:r>
              <a:rPr lang="en-US" dirty="0" smtClean="0">
                <a:latin typeface="Arial" panose="020B0604020202020204" pitchFamily="34" charset="0"/>
                <a:cs typeface="Arial" panose="020B0604020202020204" pitchFamily="34" charset="0"/>
                <a:sym typeface="Wingdings" pitchFamily="2" charset="2"/>
              </a:rPr>
              <a:t></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2847287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Arial" panose="020B0604020202020204" pitchFamily="34" charset="0"/>
                <a:cs typeface="Arial" panose="020B0604020202020204" pitchFamily="34" charset="0"/>
              </a:rPr>
              <a:t>Today’s </a:t>
            </a:r>
            <a:r>
              <a:rPr lang="en-US" dirty="0" smtClean="0">
                <a:latin typeface="Arial" panose="020B0604020202020204" pitchFamily="34" charset="0"/>
                <a:cs typeface="Arial" panose="020B0604020202020204" pitchFamily="34" charset="0"/>
              </a:rPr>
              <a:t>Topics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3" name="Content Placeholder 2"/>
          <p:cNvSpPr>
            <a:spLocks noGrp="1"/>
          </p:cNvSpPr>
          <p:nvPr>
            <p:ph sz="quarter" idx="1"/>
          </p:nvPr>
        </p:nvSpPr>
        <p:spPr>
          <a:xfrm>
            <a:off x="381000" y="1600200"/>
            <a:ext cx="8610600" cy="4572000"/>
          </a:xfrm>
        </p:spPr>
        <p:txBody>
          <a:bodyPr>
            <a:normAutofit/>
          </a:bodyPr>
          <a:lstStyle/>
          <a:p>
            <a:pPr>
              <a:buFont typeface="Courier New" pitchFamily="49" charset="0"/>
              <a:buChar char="o"/>
            </a:pPr>
            <a:r>
              <a:rPr lang="en-US" dirty="0" smtClean="0">
                <a:latin typeface="Arial" panose="020B0604020202020204" pitchFamily="34" charset="0"/>
                <a:cs typeface="Arial" panose="020B0604020202020204" pitchFamily="34" charset="0"/>
              </a:rPr>
              <a:t>Recap</a:t>
            </a:r>
          </a:p>
          <a:p>
            <a:pPr>
              <a:buFont typeface="Courier New" pitchFamily="49" charset="0"/>
              <a:buChar char="o"/>
            </a:pPr>
            <a:r>
              <a:rPr lang="en-US" dirty="0" smtClean="0">
                <a:latin typeface="Arial" panose="020B0604020202020204" pitchFamily="34" charset="0"/>
                <a:cs typeface="Arial" panose="020B0604020202020204" pitchFamily="34" charset="0"/>
              </a:rPr>
              <a:t>Selenium Tool Overview</a:t>
            </a:r>
          </a:p>
          <a:p>
            <a:pPr>
              <a:buFont typeface="Courier New" pitchFamily="49" charset="0"/>
              <a:buChar char="o"/>
            </a:pPr>
            <a:r>
              <a:rPr lang="en-US" dirty="0" smtClean="0">
                <a:latin typeface="Arial" panose="020B0604020202020204" pitchFamily="34" charset="0"/>
                <a:cs typeface="Arial" panose="020B0604020202020204" pitchFamily="34" charset="0"/>
              </a:rPr>
              <a:t>Selenium </a:t>
            </a:r>
            <a:r>
              <a:rPr lang="en-US" dirty="0">
                <a:latin typeface="Arial" panose="020B0604020202020204" pitchFamily="34" charset="0"/>
                <a:cs typeface="Arial" panose="020B0604020202020204" pitchFamily="34" charset="0"/>
              </a:rPr>
              <a:t>Tool </a:t>
            </a:r>
            <a:r>
              <a:rPr lang="en-US" dirty="0" smtClean="0">
                <a:latin typeface="Arial" panose="020B0604020202020204" pitchFamily="34" charset="0"/>
                <a:cs typeface="Arial" panose="020B0604020202020204" pitchFamily="34" charset="0"/>
              </a:rPr>
              <a:t>Suite</a:t>
            </a:r>
          </a:p>
          <a:p>
            <a:pPr>
              <a:buFont typeface="Courier New" pitchFamily="49" charset="0"/>
              <a:buChar char="o"/>
            </a:pPr>
            <a:r>
              <a:rPr lang="en-US" dirty="0" smtClean="0">
                <a:latin typeface="Arial" panose="020B0604020202020204" pitchFamily="34" charset="0"/>
                <a:cs typeface="Arial" panose="020B0604020202020204" pitchFamily="34" charset="0"/>
              </a:rPr>
              <a:t>Selenium IDE</a:t>
            </a:r>
          </a:p>
          <a:p>
            <a:pPr lvl="1">
              <a:buFont typeface="Courier New" pitchFamily="49" charset="0"/>
              <a:buChar char="o"/>
            </a:pPr>
            <a:r>
              <a:rPr lang="en-US" dirty="0" smtClean="0">
                <a:latin typeface="Arial" panose="020B0604020202020204" pitchFamily="34" charset="0"/>
                <a:cs typeface="Arial" panose="020B0604020202020204" pitchFamily="34" charset="0"/>
              </a:rPr>
              <a:t>Installation</a:t>
            </a:r>
          </a:p>
          <a:p>
            <a:pPr lvl="1">
              <a:buFont typeface="Courier New" pitchFamily="49" charset="0"/>
              <a:buChar char="o"/>
            </a:pPr>
            <a:r>
              <a:rPr lang="en-US" dirty="0" smtClean="0">
                <a:latin typeface="Arial" panose="020B0604020202020204" pitchFamily="34" charset="0"/>
                <a:cs typeface="Arial" panose="020B0604020202020204" pitchFamily="34" charset="0"/>
              </a:rPr>
              <a:t>Selenium </a:t>
            </a:r>
            <a:r>
              <a:rPr lang="en-US" dirty="0">
                <a:latin typeface="Arial" panose="020B0604020202020204" pitchFamily="34" charset="0"/>
                <a:cs typeface="Arial" panose="020B0604020202020204" pitchFamily="34" charset="0"/>
              </a:rPr>
              <a:t>IDE icons</a:t>
            </a:r>
          </a:p>
          <a:p>
            <a:pPr lvl="1">
              <a:buFont typeface="Courier New" pitchFamily="49" charset="0"/>
              <a:buChar char="o"/>
            </a:pPr>
            <a:r>
              <a:rPr lang="en-US" dirty="0" smtClean="0">
                <a:latin typeface="Arial" panose="020B0604020202020204" pitchFamily="34" charset="0"/>
                <a:cs typeface="Arial" panose="020B0604020202020204" pitchFamily="34" charset="0"/>
              </a:rPr>
              <a:t>Record </a:t>
            </a:r>
            <a:r>
              <a:rPr lang="en-US" dirty="0" smtClean="0">
                <a:latin typeface="Arial" panose="020B0604020202020204" pitchFamily="34" charset="0"/>
                <a:cs typeface="Arial" panose="020B0604020202020204" pitchFamily="34" charset="0"/>
              </a:rPr>
              <a:t>&amp; Run a </a:t>
            </a:r>
            <a:r>
              <a:rPr lang="en-US" dirty="0" smtClean="0">
                <a:latin typeface="Arial" panose="020B0604020202020204" pitchFamily="34" charset="0"/>
                <a:cs typeface="Arial" panose="020B0604020202020204" pitchFamily="34" charset="0"/>
              </a:rPr>
              <a:t>Simple Test</a:t>
            </a:r>
            <a:endParaRPr lang="en-US" dirty="0">
              <a:latin typeface="Arial" panose="020B0604020202020204" pitchFamily="34" charset="0"/>
              <a:cs typeface="Arial" panose="020B0604020202020204" pitchFamily="34" charset="0"/>
            </a:endParaRPr>
          </a:p>
          <a:p>
            <a:pPr lvl="1">
              <a:buFont typeface="Courier New" pitchFamily="49" charset="0"/>
              <a:buChar char="o"/>
            </a:pPr>
            <a:r>
              <a:rPr lang="en-US" dirty="0" smtClean="0">
                <a:latin typeface="Arial" panose="020B0604020202020204" pitchFamily="34" charset="0"/>
                <a:cs typeface="Arial" panose="020B0604020202020204" pitchFamily="34" charset="0"/>
              </a:rPr>
              <a:t>Export Test</a:t>
            </a:r>
            <a:endParaRPr lang="en-US" dirty="0">
              <a:latin typeface="Arial" panose="020B0604020202020204" pitchFamily="34" charset="0"/>
              <a:cs typeface="Arial" panose="020B0604020202020204" pitchFamily="34" charset="0"/>
            </a:endParaRPr>
          </a:p>
          <a:p>
            <a:pPr>
              <a:buFont typeface="Courier New" pitchFamily="49" charset="0"/>
              <a:buChar char="o"/>
            </a:pPr>
            <a:r>
              <a:rPr lang="en-US" dirty="0" smtClean="0">
                <a:latin typeface="Arial" panose="020B0604020202020204" pitchFamily="34" charset="0"/>
                <a:cs typeface="Arial" panose="020B0604020202020204" pitchFamily="34" charset="0"/>
              </a:rPr>
              <a:t>Takeaways or Exercise</a:t>
            </a:r>
            <a:endParaRPr lang="en-US" dirty="0">
              <a:latin typeface="Arial" panose="020B0604020202020204" pitchFamily="34" charset="0"/>
              <a:cs typeface="Arial" panose="020B0604020202020204" pitchFamily="34" charset="0"/>
            </a:endParaRPr>
          </a:p>
          <a:p>
            <a:pPr>
              <a:buFont typeface="Courier New" pitchFamily="49" charset="0"/>
              <a:buChar char="o"/>
            </a:pPr>
            <a:endParaRPr lang="en-US" dirty="0" smtClean="0">
              <a:latin typeface="Arial" panose="020B0604020202020204" pitchFamily="34" charset="0"/>
              <a:cs typeface="Arial" panose="020B0604020202020204" pitchFamily="34" charset="0"/>
            </a:endParaRPr>
          </a:p>
          <a:p>
            <a:pPr>
              <a:buFont typeface="Courier New" pitchFamily="49" charset="0"/>
              <a:buChar char="o"/>
            </a:pPr>
            <a:endParaRPr lang="en-US" dirty="0">
              <a:latin typeface="Arial" panose="020B0604020202020204" pitchFamily="34" charset="0"/>
              <a:cs typeface="Arial" panose="020B0604020202020204" pitchFamily="34" charset="0"/>
            </a:endParaRPr>
          </a:p>
          <a:p>
            <a:pPr>
              <a:buFont typeface="Courier New" pitchFamily="49" charset="0"/>
              <a:buChar char="o"/>
            </a:pPr>
            <a:endParaRPr lang="en-US"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4594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a:latin typeface="Arial" panose="020B0604020202020204" pitchFamily="34" charset="0"/>
                <a:cs typeface="Arial" panose="020B0604020202020204" pitchFamily="34" charset="0"/>
              </a:rPr>
              <a:t>Selenium Tool Overview</a:t>
            </a:r>
          </a:p>
        </p:txBody>
      </p:sp>
      <p:sp>
        <p:nvSpPr>
          <p:cNvPr id="2" name="Footer Placeholder 1"/>
          <p:cNvSpPr>
            <a:spLocks noGrp="1"/>
          </p:cNvSpPr>
          <p:nvPr>
            <p:ph type="ftr" sz="quarter" idx="11"/>
          </p:nvPr>
        </p:nvSpPr>
        <p:spPr>
          <a:xfrm>
            <a:off x="609600" y="6248206"/>
            <a:ext cx="8310080" cy="365125"/>
          </a:xfrm>
        </p:spPr>
        <p:txBody>
          <a:bodyPr/>
          <a:lstStyle/>
          <a:p>
            <a:r>
              <a:rPr lang="en-US" dirty="0" smtClean="0"/>
              <a:t>www.fairhike.blogspot.com</a:t>
            </a:r>
            <a:endParaRPr lang="en-US" dirty="0"/>
          </a:p>
        </p:txBody>
      </p:sp>
      <p:sp>
        <p:nvSpPr>
          <p:cNvPr id="3" name="Rectangle 2"/>
          <p:cNvSpPr/>
          <p:nvPr/>
        </p:nvSpPr>
        <p:spPr>
          <a:xfrm>
            <a:off x="228600" y="1905000"/>
            <a:ext cx="8763000" cy="3539430"/>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Selenium is an open source tool for web application testing. This tool is primarily developed in Java Script and browser technologies and hence supports all the major browsers on all the platforms. </a:t>
            </a:r>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In </a:t>
            </a:r>
            <a:r>
              <a:rPr lang="en-US" sz="2800" dirty="0">
                <a:latin typeface="Arial" panose="020B0604020202020204" pitchFamily="34" charset="0"/>
                <a:cs typeface="Arial" panose="020B0604020202020204" pitchFamily="34" charset="0"/>
              </a:rPr>
              <a:t>terms of coverage for platform and browser, Selenium is probably one of the best tool available in the market for web applications. </a:t>
            </a:r>
          </a:p>
        </p:txBody>
      </p:sp>
    </p:spTree>
    <p:extLst>
      <p:ext uri="{BB962C8B-B14F-4D97-AF65-F5344CB8AC3E}">
        <p14:creationId xmlns:p14="http://schemas.microsoft.com/office/powerpoint/2010/main" val="391074704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a:latin typeface="Arial" panose="020B0604020202020204" pitchFamily="34" charset="0"/>
                <a:cs typeface="Arial" panose="020B0604020202020204" pitchFamily="34" charset="0"/>
              </a:rPr>
              <a:t>Selenium Tool Suite</a:t>
            </a:r>
          </a:p>
        </p:txBody>
      </p:sp>
      <p:sp>
        <p:nvSpPr>
          <p:cNvPr id="2" name="Footer Placeholder 1"/>
          <p:cNvSpPr>
            <a:spLocks noGrp="1"/>
          </p:cNvSpPr>
          <p:nvPr>
            <p:ph type="ftr" sz="quarter" idx="11"/>
          </p:nvPr>
        </p:nvSpPr>
        <p:spPr>
          <a:xfrm>
            <a:off x="609600" y="6248206"/>
            <a:ext cx="8310080" cy="365125"/>
          </a:xfrm>
        </p:spPr>
        <p:txBody>
          <a:bodyPr/>
          <a:lstStyle/>
          <a:p>
            <a:r>
              <a:rPr lang="en-US" dirty="0" smtClean="0"/>
              <a:t>www.fairhike.blogspot.com</a:t>
            </a:r>
            <a:endParaRPr lang="en-US" dirty="0"/>
          </a:p>
        </p:txBody>
      </p:sp>
      <p:sp>
        <p:nvSpPr>
          <p:cNvPr id="3" name="Rectangle 2"/>
          <p:cNvSpPr/>
          <p:nvPr/>
        </p:nvSpPr>
        <p:spPr>
          <a:xfrm>
            <a:off x="457200" y="1920657"/>
            <a:ext cx="8229600" cy="3108543"/>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Selenium </a:t>
            </a:r>
            <a:r>
              <a:rPr lang="en-US" sz="2800" dirty="0" smtClean="0">
                <a:latin typeface="Arial" panose="020B0604020202020204" pitchFamily="34" charset="0"/>
                <a:cs typeface="Arial" panose="020B0604020202020204" pitchFamily="34" charset="0"/>
              </a:rPr>
              <a:t>IDE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Selenium </a:t>
            </a:r>
            <a:r>
              <a:rPr lang="en-US" sz="2800" dirty="0" smtClean="0">
                <a:latin typeface="Arial" panose="020B0604020202020204" pitchFamily="34" charset="0"/>
                <a:cs typeface="Arial" panose="020B0604020202020204" pitchFamily="34" charset="0"/>
              </a:rPr>
              <a:t>RC </a:t>
            </a:r>
            <a:r>
              <a:rPr lang="en-US" sz="2800" dirty="0">
                <a:latin typeface="Arial" panose="020B0604020202020204" pitchFamily="34" charset="0"/>
                <a:cs typeface="Arial" panose="020B0604020202020204" pitchFamily="34" charset="0"/>
              </a:rPr>
              <a:t>(aka. Selenium </a:t>
            </a:r>
            <a:r>
              <a:rPr lang="en-US" sz="2800" dirty="0" smtClean="0">
                <a:latin typeface="Arial" panose="020B0604020202020204" pitchFamily="34" charset="0"/>
                <a:cs typeface="Arial" panose="020B0604020202020204" pitchFamily="34" charset="0"/>
              </a:rPr>
              <a:t>1 or </a:t>
            </a:r>
            <a:r>
              <a:rPr lang="en-US" sz="2800" dirty="0">
                <a:latin typeface="Arial" panose="020B0604020202020204" pitchFamily="34" charset="0"/>
                <a:cs typeface="Arial" panose="020B0604020202020204" pitchFamily="34" charset="0"/>
              </a:rPr>
              <a:t>Remote Control</a:t>
            </a:r>
            <a:r>
              <a:rPr lang="en-US" sz="2800" dirty="0" smtClean="0">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Selenium </a:t>
            </a:r>
            <a:r>
              <a:rPr lang="en-US" sz="2800" dirty="0" smtClean="0">
                <a:latin typeface="Arial" panose="020B0604020202020204" pitchFamily="34" charset="0"/>
                <a:cs typeface="Arial" panose="020B0604020202020204" pitchFamily="34" charset="0"/>
              </a:rPr>
              <a:t>WebDriver (aka</a:t>
            </a:r>
            <a:r>
              <a:rPr lang="en-US" sz="2800" dirty="0">
                <a:latin typeface="Arial" panose="020B0604020202020204" pitchFamily="34" charset="0"/>
                <a:cs typeface="Arial" panose="020B0604020202020204" pitchFamily="34" charset="0"/>
              </a:rPr>
              <a:t>. Selenium </a:t>
            </a:r>
            <a:r>
              <a:rPr lang="en-US" sz="2800" dirty="0" smtClean="0">
                <a:latin typeface="Arial" panose="020B0604020202020204" pitchFamily="34" charset="0"/>
                <a:cs typeface="Arial" panose="020B0604020202020204" pitchFamily="34" charset="0"/>
              </a:rPr>
              <a:t>2)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Selenium-Grid</a:t>
            </a:r>
          </a:p>
        </p:txBody>
      </p:sp>
    </p:spTree>
    <p:extLst>
      <p:ext uri="{BB962C8B-B14F-4D97-AF65-F5344CB8AC3E}">
        <p14:creationId xmlns:p14="http://schemas.microsoft.com/office/powerpoint/2010/main" val="11125241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a:latin typeface="Arial" panose="020B0604020202020204" pitchFamily="34" charset="0"/>
                <a:cs typeface="Arial" panose="020B0604020202020204" pitchFamily="34" charset="0"/>
              </a:rPr>
              <a:t>Selenium IDE </a:t>
            </a:r>
          </a:p>
        </p:txBody>
      </p:sp>
      <p:sp>
        <p:nvSpPr>
          <p:cNvPr id="2" name="Footer Placeholder 1"/>
          <p:cNvSpPr>
            <a:spLocks noGrp="1"/>
          </p:cNvSpPr>
          <p:nvPr>
            <p:ph type="ftr" sz="quarter" idx="11"/>
          </p:nvPr>
        </p:nvSpPr>
        <p:spPr>
          <a:xfrm>
            <a:off x="609600" y="6248206"/>
            <a:ext cx="8310080" cy="365125"/>
          </a:xfrm>
        </p:spPr>
        <p:txBody>
          <a:bodyPr/>
          <a:lstStyle/>
          <a:p>
            <a:r>
              <a:rPr lang="en-US" dirty="0" smtClean="0"/>
              <a:t>www.fairhike.blogspot.com</a:t>
            </a:r>
            <a:endParaRPr lang="en-US" dirty="0"/>
          </a:p>
        </p:txBody>
      </p:sp>
      <p:sp>
        <p:nvSpPr>
          <p:cNvPr id="3" name="Rectangle 2"/>
          <p:cNvSpPr/>
          <p:nvPr/>
        </p:nvSpPr>
        <p:spPr>
          <a:xfrm>
            <a:off x="228600" y="1712416"/>
            <a:ext cx="8763000" cy="341632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Selenium IDE is an integrated development environment for performing Selenium tests.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Selenium </a:t>
            </a:r>
            <a:r>
              <a:rPr lang="en-US" sz="2400" dirty="0">
                <a:latin typeface="Arial" panose="020B0604020202020204" pitchFamily="34" charset="0"/>
                <a:cs typeface="Arial" panose="020B0604020202020204" pitchFamily="34" charset="0"/>
              </a:rPr>
              <a:t>tests can be written as HTML tables or coded in various languages like C#, PHP, Perl, Python and can be run directly in most modern </a:t>
            </a:r>
            <a:r>
              <a:rPr lang="en-US" sz="2400" dirty="0" smtClean="0">
                <a:latin typeface="Arial" panose="020B0604020202020204" pitchFamily="34" charset="0"/>
                <a:cs typeface="Arial" panose="020B0604020202020204" pitchFamily="34" charset="0"/>
              </a:rPr>
              <a:t>browsers</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IDE can help you to record, edit and debug tests. Currently the IDE is only available for Firefox </a:t>
            </a:r>
            <a:r>
              <a:rPr lang="en-US" sz="2400" dirty="0" smtClean="0">
                <a:latin typeface="Arial" panose="020B0604020202020204" pitchFamily="34" charset="0"/>
                <a:cs typeface="Arial" panose="020B0604020202020204" pitchFamily="34" charset="0"/>
              </a:rPr>
              <a:t>as </a:t>
            </a:r>
            <a:r>
              <a:rPr lang="en-US" sz="2400" dirty="0">
                <a:latin typeface="Arial" panose="020B0604020202020204" pitchFamily="34" charset="0"/>
                <a:cs typeface="Arial" panose="020B0604020202020204" pitchFamily="34" charset="0"/>
              </a:rPr>
              <a:t>a </a:t>
            </a:r>
            <a:r>
              <a:rPr lang="en-US" sz="2400" dirty="0" smtClean="0">
                <a:latin typeface="Arial" panose="020B0604020202020204" pitchFamily="34" charset="0"/>
                <a:cs typeface="Arial" panose="020B0604020202020204" pitchFamily="34" charset="0"/>
              </a:rPr>
              <a:t>add-on.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89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Installation</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752600"/>
            <a:ext cx="8610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Arial" panose="020B0604020202020204" pitchFamily="34" charset="0"/>
                <a:cs typeface="Arial" panose="020B0604020202020204" pitchFamily="34" charset="0"/>
                <a:hlinkClick r:id="rId2"/>
              </a:rPr>
              <a:t>https://addons.mozilla.org/en-US/firefox/addon/selenium-ide</a:t>
            </a:r>
            <a:r>
              <a:rPr lang="en-US" sz="2400" dirty="0" smtClean="0">
                <a:latin typeface="Arial" panose="020B0604020202020204" pitchFamily="34" charset="0"/>
                <a:cs typeface="Arial" panose="020B0604020202020204" pitchFamily="34" charset="0"/>
                <a:hlinkClick r:id="rId2"/>
              </a:rPr>
              <a:t>/</a:t>
            </a:r>
            <a:endParaRPr lang="en-US" sz="2400" dirty="0" smtClean="0">
              <a:latin typeface="Arial" panose="020B0604020202020204" pitchFamily="34" charset="0"/>
              <a:cs typeface="Arial" panose="020B0604020202020204" pitchFamily="34" charset="0"/>
            </a:endParaRPr>
          </a:p>
          <a:p>
            <a:pPr>
              <a:spcBef>
                <a:spcPct val="20000"/>
              </a:spcBef>
            </a:pPr>
            <a:endParaRPr lang="en-US" sz="2400" dirty="0">
              <a:latin typeface="Arial" panose="020B0604020202020204" pitchFamily="34" charset="0"/>
              <a:cs typeface="Arial" panose="020B0604020202020204" pitchFamily="34" charset="0"/>
            </a:endParaRPr>
          </a:p>
          <a:p>
            <a:pPr marL="342900" indent="-342900">
              <a:spcBef>
                <a:spcPct val="200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Download the Plugin</a:t>
            </a:r>
          </a:p>
          <a:p>
            <a:pPr marL="342900" indent="-342900">
              <a:spcBef>
                <a:spcPct val="200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spcBef>
                <a:spcPct val="200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Choose “Install now” option</a:t>
            </a:r>
          </a:p>
          <a:p>
            <a:pPr marL="342900" indent="-342900">
              <a:spcBef>
                <a:spcPct val="200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spcBef>
                <a:spcPct val="200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Restart the browser</a:t>
            </a:r>
          </a:p>
          <a:p>
            <a:pPr marL="342900" indent="-342900">
              <a:spcBef>
                <a:spcPct val="200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spcBef>
                <a:spcPct val="200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Tools </a:t>
            </a:r>
            <a:r>
              <a:rPr lang="en-US" sz="2400" dirty="0" smtClean="0">
                <a:latin typeface="Arial" panose="020B0604020202020204" pitchFamily="34" charset="0"/>
                <a:cs typeface="Arial" panose="020B0604020202020204" pitchFamily="34" charset="0"/>
                <a:sym typeface="Wingdings" panose="05000000000000000000" pitchFamily="2" charset="2"/>
              </a:rPr>
              <a:t> Selenium IDE</a:t>
            </a:r>
            <a:endParaRPr lang="en-US" sz="2400" dirty="0" smtClean="0">
              <a:latin typeface="Arial" panose="020B0604020202020204" pitchFamily="34" charset="0"/>
              <a:cs typeface="Arial" panose="020B0604020202020204" pitchFamily="34" charset="0"/>
            </a:endParaRPr>
          </a:p>
          <a:p>
            <a:pPr>
              <a:spcBef>
                <a:spcPct val="20000"/>
              </a:spcBef>
            </a:pPr>
            <a:endParaRPr lang="en-US" sz="2400" dirty="0" smtClean="0">
              <a:latin typeface="Arial" panose="020B0604020202020204" pitchFamily="34" charset="0"/>
              <a:cs typeface="Arial" panose="020B0604020202020204" pitchFamily="34" charset="0"/>
            </a:endParaRPr>
          </a:p>
          <a:p>
            <a:pPr>
              <a:spcBef>
                <a:spcPct val="20000"/>
              </a:spcBef>
            </a:pPr>
            <a:endParaRPr lang="en-US" sz="2400" dirty="0" smtClean="0">
              <a:latin typeface="Arial" panose="020B0604020202020204" pitchFamily="34" charset="0"/>
              <a:cs typeface="Arial" panose="020B0604020202020204" pitchFamily="34" charset="0"/>
            </a:endParaRPr>
          </a:p>
          <a:p>
            <a:pPr>
              <a:spcBef>
                <a:spcPct val="20000"/>
              </a:spcBef>
            </a:pPr>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www.fairhike.blogspot.com</a:t>
            </a:r>
            <a:endParaRPr lang="en-US" dirty="0"/>
          </a:p>
        </p:txBody>
      </p:sp>
    </p:spTree>
    <p:extLst>
      <p:ext uri="{BB962C8B-B14F-4D97-AF65-F5344CB8AC3E}">
        <p14:creationId xmlns:p14="http://schemas.microsoft.com/office/powerpoint/2010/main" val="17848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a:latin typeface="Arial" panose="020B0604020202020204" pitchFamily="34" charset="0"/>
                <a:cs typeface="Arial" panose="020B0604020202020204" pitchFamily="34" charset="0"/>
              </a:rPr>
              <a:t>Selenium IDE </a:t>
            </a:r>
            <a:r>
              <a:rPr lang="en-US" sz="3200" dirty="0" smtClean="0">
                <a:latin typeface="Arial" panose="020B0604020202020204" pitchFamily="34" charset="0"/>
                <a:cs typeface="Arial" panose="020B0604020202020204" pitchFamily="34" charset="0"/>
              </a:rPr>
              <a:t>icons</a:t>
            </a:r>
            <a:endParaRPr lang="en-US" sz="36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5638800" cy="5171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00800" y="2057400"/>
            <a:ext cx="22098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3"/>
              </a:rPr>
              <a:t>http://www.seleniumhq.org/docs/02_selenium_ide.jsp</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5838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Record </a:t>
            </a:r>
            <a:r>
              <a:rPr lang="en-US" sz="3200" dirty="0" smtClean="0">
                <a:latin typeface="Arial" panose="020B0604020202020204" pitchFamily="34" charset="0"/>
                <a:cs typeface="Arial" panose="020B0604020202020204" pitchFamily="34" charset="0"/>
              </a:rPr>
              <a:t>&amp; Run a </a:t>
            </a:r>
            <a:r>
              <a:rPr lang="en-US" sz="3200" dirty="0" smtClean="0">
                <a:latin typeface="Arial" panose="020B0604020202020204" pitchFamily="34" charset="0"/>
                <a:cs typeface="Arial" panose="020B0604020202020204" pitchFamily="34" charset="0"/>
              </a:rPr>
              <a:t>simple test</a:t>
            </a:r>
            <a:endParaRPr lang="en-US" sz="36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1405071"/>
            <a:ext cx="6005513" cy="5291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3902446452"/>
              </p:ext>
            </p:extLst>
          </p:nvPr>
        </p:nvGraphicFramePr>
        <p:xfrm>
          <a:off x="6705600" y="1981199"/>
          <a:ext cx="1447800" cy="647639"/>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4" imgW="980280" imgH="437400" progId="Package">
                  <p:embed/>
                </p:oleObj>
              </mc:Choice>
              <mc:Fallback>
                <p:oleObj name="Packager Shell Object" showAsIcon="1" r:id="rId4" imgW="980280" imgH="437400" progId="Package">
                  <p:embed/>
                  <p:pic>
                    <p:nvPicPr>
                      <p:cNvPr id="0" name=""/>
                      <p:cNvPicPr/>
                      <p:nvPr/>
                    </p:nvPicPr>
                    <p:blipFill>
                      <a:blip r:embed="rId5"/>
                      <a:stretch>
                        <a:fillRect/>
                      </a:stretch>
                    </p:blipFill>
                    <p:spPr>
                      <a:xfrm>
                        <a:off x="6705600" y="1981199"/>
                        <a:ext cx="1447800" cy="647639"/>
                      </a:xfrm>
                      <a:prstGeom prst="rect">
                        <a:avLst/>
                      </a:prstGeom>
                    </p:spPr>
                  </p:pic>
                </p:oleObj>
              </mc:Fallback>
            </mc:AlternateContent>
          </a:graphicData>
        </a:graphic>
      </p:graphicFrame>
    </p:spTree>
    <p:extLst>
      <p:ext uri="{BB962C8B-B14F-4D97-AF65-F5344CB8AC3E}">
        <p14:creationId xmlns:p14="http://schemas.microsoft.com/office/powerpoint/2010/main" val="1784896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Export Test</a:t>
            </a:r>
            <a:endParaRPr lang="en-US" sz="36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5858429"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3052488465"/>
              </p:ext>
            </p:extLst>
          </p:nvPr>
        </p:nvGraphicFramePr>
        <p:xfrm>
          <a:off x="7467600" y="3352800"/>
          <a:ext cx="914400" cy="792163"/>
        </p:xfrm>
        <a:graphic>
          <a:graphicData uri="http://schemas.openxmlformats.org/presentationml/2006/ole">
            <mc:AlternateContent xmlns:mc="http://schemas.openxmlformats.org/markup-compatibility/2006">
              <mc:Choice xmlns:v="urn:schemas-microsoft-com:vml" Requires="v">
                <p:oleObj spid="_x0000_s3078" name="Packager Shell Object" showAsIcon="1" r:id="rId4" imgW="914400" imgH="792360" progId="Package">
                  <p:embed/>
                </p:oleObj>
              </mc:Choice>
              <mc:Fallback>
                <p:oleObj name="Packager Shell Object" showAsIcon="1" r:id="rId4" imgW="914400" imgH="792360" progId="Package">
                  <p:embed/>
                  <p:pic>
                    <p:nvPicPr>
                      <p:cNvPr id="0" name=""/>
                      <p:cNvPicPr/>
                      <p:nvPr/>
                    </p:nvPicPr>
                    <p:blipFill>
                      <a:blip r:embed="rId5"/>
                      <a:stretch>
                        <a:fillRect/>
                      </a:stretch>
                    </p:blipFill>
                    <p:spPr>
                      <a:xfrm>
                        <a:off x="7467600" y="33528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85629637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2863</TotalTime>
  <Words>284</Words>
  <Application>Microsoft Office PowerPoint</Application>
  <PresentationFormat>On-screen Show (4:3)</PresentationFormat>
  <Paragraphs>71</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Median</vt:lpstr>
      <vt:lpstr>Package</vt:lpstr>
      <vt:lpstr>Test Automation Using Selenium</vt:lpstr>
      <vt:lpstr>Today’s Topics</vt:lpstr>
      <vt:lpstr>Selenium Tool Overview</vt:lpstr>
      <vt:lpstr>Selenium Tool Suite</vt:lpstr>
      <vt:lpstr>Selenium IDE </vt:lpstr>
      <vt:lpstr>Installation</vt:lpstr>
      <vt:lpstr>Selenium IDE icons</vt:lpstr>
      <vt:lpstr>Record &amp; Run a simple test</vt:lpstr>
      <vt:lpstr>Export Test</vt:lpstr>
      <vt:lpstr>Takeaway or Exercise </vt:lpstr>
      <vt:lpstr>Q &amp; A</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using Selenium</dc:title>
  <dc:creator>Vulli, Naresh</dc:creator>
  <cp:lastModifiedBy>naruto42071 uzumaki</cp:lastModifiedBy>
  <cp:revision>424</cp:revision>
  <dcterms:created xsi:type="dcterms:W3CDTF">2013-05-16T13:38:49Z</dcterms:created>
  <dcterms:modified xsi:type="dcterms:W3CDTF">2016-03-09T18:03:56Z</dcterms:modified>
</cp:coreProperties>
</file>