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0" r:id="rId1"/>
  </p:sldMasterIdLst>
  <p:notesMasterIdLst>
    <p:notesMasterId r:id="rId14"/>
  </p:notesMasterIdLst>
  <p:handoutMasterIdLst>
    <p:handoutMasterId r:id="rId15"/>
  </p:handoutMasterIdLst>
  <p:sldIdLst>
    <p:sldId id="256" r:id="rId2"/>
    <p:sldId id="258" r:id="rId3"/>
    <p:sldId id="356" r:id="rId4"/>
    <p:sldId id="357" r:id="rId5"/>
    <p:sldId id="358" r:id="rId6"/>
    <p:sldId id="355" r:id="rId7"/>
    <p:sldId id="359" r:id="rId8"/>
    <p:sldId id="342" r:id="rId9"/>
    <p:sldId id="360" r:id="rId10"/>
    <p:sldId id="349" r:id="rId11"/>
    <p:sldId id="320"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6" autoAdjust="0"/>
  </p:normalViewPr>
  <p:slideViewPr>
    <p:cSldViewPr>
      <p:cViewPr>
        <p:scale>
          <a:sx n="76" d="100"/>
          <a:sy n="76" d="100"/>
        </p:scale>
        <p:origin x="-1632" y="-2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07D309-70BE-4DA1-B706-31357623D5D1}" type="datetimeFigureOut">
              <a:rPr lang="en-US" smtClean="0"/>
              <a:t>3/17/2016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3BC82F-7C60-46ED-B557-8835CB958F3E}" type="slidenum">
              <a:rPr lang="en-US" smtClean="0"/>
              <a:t>‹#›</a:t>
            </a:fld>
            <a:endParaRPr lang="en-US"/>
          </a:p>
        </p:txBody>
      </p:sp>
    </p:spTree>
    <p:extLst>
      <p:ext uri="{BB962C8B-B14F-4D97-AF65-F5344CB8AC3E}">
        <p14:creationId xmlns:p14="http://schemas.microsoft.com/office/powerpoint/2010/main" val="18803978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19B27-EF2F-4F6B-806A-A3A33168C04D}" type="datetimeFigureOut">
              <a:rPr lang="en-US" smtClean="0"/>
              <a:pPr/>
              <a:t>3/17/2016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99BCE-33EE-41EF-BE51-6D77B87227E0}" type="slidenum">
              <a:rPr lang="en-US" smtClean="0"/>
              <a:pPr/>
              <a:t>‹#›</a:t>
            </a:fld>
            <a:endParaRPr lang="en-US" dirty="0"/>
          </a:p>
        </p:txBody>
      </p:sp>
    </p:spTree>
    <p:extLst>
      <p:ext uri="{BB962C8B-B14F-4D97-AF65-F5344CB8AC3E}">
        <p14:creationId xmlns:p14="http://schemas.microsoft.com/office/powerpoint/2010/main" val="21657130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6E382F4-3387-45BA-8C8E-CCD04F9ED827}" type="datetime1">
              <a:rPr lang="en-US" smtClean="0"/>
              <a:t>3/17/2016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www.fairhike.blogspot.com</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45ABC88-FB01-4DA0-AB6E-9C5D3E1C12D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ADAAB5-99A2-42C5-89A0-BAE84863A299}" type="datetime1">
              <a:rPr lang="en-US" smtClean="0"/>
              <a:t>3/17/2016</a:t>
            </a:fld>
            <a:endParaRPr lang="en-US" dirty="0"/>
          </a:p>
        </p:txBody>
      </p:sp>
      <p:sp>
        <p:nvSpPr>
          <p:cNvPr id="5" name="Footer Placeholder 4"/>
          <p:cNvSpPr>
            <a:spLocks noGrp="1"/>
          </p:cNvSpPr>
          <p:nvPr>
            <p:ph type="ftr" sz="quarter" idx="11"/>
          </p:nvPr>
        </p:nvSpPr>
        <p:spPr/>
        <p:txBody>
          <a:bodyPr/>
          <a:lstStyle/>
          <a:p>
            <a:r>
              <a:rPr lang="en-US" smtClean="0"/>
              <a:t>www.fairhike.blogspot.com</a:t>
            </a:r>
            <a:endParaRPr lang="en-US" dirty="0"/>
          </a:p>
        </p:txBody>
      </p:sp>
      <p:sp>
        <p:nvSpPr>
          <p:cNvPr id="6" name="Slide Number Placeholder 5"/>
          <p:cNvSpPr>
            <a:spLocks noGrp="1"/>
          </p:cNvSpPr>
          <p:nvPr>
            <p:ph type="sldNum" sz="quarter" idx="12"/>
          </p:nvPr>
        </p:nvSpPr>
        <p:spPr/>
        <p:txBody>
          <a:bodyPr/>
          <a:lstStyle/>
          <a:p>
            <a:fld id="{645ABC88-FB01-4DA0-AB6E-9C5D3E1C12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A9905B3-912B-473C-A4DF-3B30EF6FD70B}" type="datetime1">
              <a:rPr lang="en-US" smtClean="0"/>
              <a:t>3/17/2016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smtClean="0"/>
              <a:t>www.fairhike.blogspot.com</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45ABC88-FB01-4DA0-AB6E-9C5D3E1C12D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CCBDF5D-1E19-46B0-9614-5E9B9FF4CB19}" type="datetime1">
              <a:rPr lang="en-US" smtClean="0"/>
              <a:t>3/17/2016</a:t>
            </a:fld>
            <a:endParaRPr lang="en-US" dirty="0"/>
          </a:p>
        </p:txBody>
      </p:sp>
      <p:sp>
        <p:nvSpPr>
          <p:cNvPr id="5" name="Footer Placeholder 4"/>
          <p:cNvSpPr>
            <a:spLocks noGrp="1"/>
          </p:cNvSpPr>
          <p:nvPr>
            <p:ph type="ftr" sz="quarter" idx="11"/>
          </p:nvPr>
        </p:nvSpPr>
        <p:spPr/>
        <p:txBody>
          <a:bodyPr/>
          <a:lstStyle/>
          <a:p>
            <a:r>
              <a:rPr lang="en-US" smtClean="0"/>
              <a:t>www.fairhike.blogspot.com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5ABC88-FB01-4DA0-AB6E-9C5D3E1C12DA}"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ACE9F23-EABF-47A9-9AC8-3C3A82679ABF}" type="datetime1">
              <a:rPr lang="en-US" smtClean="0"/>
              <a:t>3/17/2016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45ABC88-FB01-4DA0-AB6E-9C5D3E1C12DA}"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smtClean="0"/>
              <a:t>www.fairhike.blogspot.com</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EB0A292-7B49-40F2-A9C8-EBFC0FADE00C}" type="datetime1">
              <a:rPr lang="en-US" smtClean="0"/>
              <a:t>3/17/2016</a:t>
            </a:fld>
            <a:endParaRPr lang="en-US" dirty="0"/>
          </a:p>
        </p:txBody>
      </p:sp>
      <p:sp>
        <p:nvSpPr>
          <p:cNvPr id="10" name="Slide Number Placeholder 9"/>
          <p:cNvSpPr>
            <a:spLocks noGrp="1"/>
          </p:cNvSpPr>
          <p:nvPr>
            <p:ph type="sldNum" sz="quarter" idx="16"/>
          </p:nvPr>
        </p:nvSpPr>
        <p:spPr/>
        <p:txBody>
          <a:bodyPr rtlCol="0"/>
          <a:lstStyle/>
          <a:p>
            <a:fld id="{645ABC88-FB01-4DA0-AB6E-9C5D3E1C12DA}"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smtClean="0"/>
              <a:t>www.fairhike.blogspot.com</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37696DFC-5E36-4C54-A6FD-799662550D22}" type="datetime1">
              <a:rPr lang="en-US" smtClean="0"/>
              <a:t>3/17/2016</a:t>
            </a:fld>
            <a:endParaRPr lang="en-US" dirty="0"/>
          </a:p>
        </p:txBody>
      </p:sp>
      <p:sp>
        <p:nvSpPr>
          <p:cNvPr id="12" name="Slide Number Placeholder 11"/>
          <p:cNvSpPr>
            <a:spLocks noGrp="1"/>
          </p:cNvSpPr>
          <p:nvPr>
            <p:ph type="sldNum" sz="quarter" idx="16"/>
          </p:nvPr>
        </p:nvSpPr>
        <p:spPr/>
        <p:txBody>
          <a:bodyPr rtlCol="0"/>
          <a:lstStyle/>
          <a:p>
            <a:fld id="{645ABC88-FB01-4DA0-AB6E-9C5D3E1C12DA}"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smtClean="0"/>
              <a:t>www.fairhike.blogspot.com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2FAC92-0F4D-4950-A355-071EFAA7B63E}" type="datetime1">
              <a:rPr lang="en-US" smtClean="0"/>
              <a:t>3/17/2016</a:t>
            </a:fld>
            <a:endParaRPr lang="en-US" dirty="0"/>
          </a:p>
        </p:txBody>
      </p:sp>
      <p:sp>
        <p:nvSpPr>
          <p:cNvPr id="4" name="Footer Placeholder 3"/>
          <p:cNvSpPr>
            <a:spLocks noGrp="1"/>
          </p:cNvSpPr>
          <p:nvPr>
            <p:ph type="ftr" sz="quarter" idx="11"/>
          </p:nvPr>
        </p:nvSpPr>
        <p:spPr/>
        <p:txBody>
          <a:bodyPr/>
          <a:lstStyle/>
          <a:p>
            <a:r>
              <a:rPr lang="en-US" smtClean="0"/>
              <a:t>www.fairhike.blogspot.com</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45ABC88-FB01-4DA0-AB6E-9C5D3E1C12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71762-CC82-44DE-9E69-952FAF6FC725}" type="datetime1">
              <a:rPr lang="en-US" smtClean="0"/>
              <a:t>3/17/2016</a:t>
            </a:fld>
            <a:endParaRPr lang="en-US" dirty="0"/>
          </a:p>
        </p:txBody>
      </p:sp>
      <p:sp>
        <p:nvSpPr>
          <p:cNvPr id="3" name="Footer Placeholder 2"/>
          <p:cNvSpPr>
            <a:spLocks noGrp="1"/>
          </p:cNvSpPr>
          <p:nvPr>
            <p:ph type="ftr" sz="quarter" idx="11"/>
          </p:nvPr>
        </p:nvSpPr>
        <p:spPr/>
        <p:txBody>
          <a:bodyPr/>
          <a:lstStyle/>
          <a:p>
            <a:r>
              <a:rPr lang="en-US" smtClean="0"/>
              <a:t>www.fairhike.blogspot.com</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45ABC88-FB01-4DA0-AB6E-9C5D3E1C12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D4B1631-A7B1-4D54-9EBA-9F746DE14342}" type="datetime1">
              <a:rPr lang="en-US" smtClean="0"/>
              <a:t>3/17/2016</a:t>
            </a:fld>
            <a:endParaRPr lang="en-US" dirty="0"/>
          </a:p>
        </p:txBody>
      </p:sp>
      <p:sp>
        <p:nvSpPr>
          <p:cNvPr id="6" name="Footer Placeholder 5"/>
          <p:cNvSpPr>
            <a:spLocks noGrp="1"/>
          </p:cNvSpPr>
          <p:nvPr>
            <p:ph type="ftr" sz="quarter" idx="11"/>
          </p:nvPr>
        </p:nvSpPr>
        <p:spPr/>
        <p:txBody>
          <a:bodyPr/>
          <a:lstStyle/>
          <a:p>
            <a:r>
              <a:rPr lang="en-US" smtClean="0"/>
              <a:t>www.fairhike.blogspot.com</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45ABC88-FB01-4DA0-AB6E-9C5D3E1C12DA}"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4CD8835-77CB-4F02-BD1F-381C524544C0}" type="datetime1">
              <a:rPr lang="en-US" smtClean="0"/>
              <a:t>3/17/2016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45ABC88-FB01-4DA0-AB6E-9C5D3E1C12DA}"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www.fairhike.blogspot.com</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DDDEEE0-4A4B-4C26-B911-D317D7C4DA6A}" type="datetime1">
              <a:rPr lang="en-US" smtClean="0"/>
              <a:t>3/17/2016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www.fairhike.blogspot.com</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45ABC88-FB01-4DA0-AB6E-9C5D3E1C12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763000" cy="838200"/>
          </a:xfrm>
        </p:spPr>
        <p:txBody>
          <a:bodyPr>
            <a:normAutofit/>
          </a:bodyPr>
          <a:lstStyle/>
          <a:p>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Test Automation Using Selenium</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4800" y="2514600"/>
            <a:ext cx="8458200" cy="1006602"/>
          </a:xfrm>
        </p:spPr>
        <p:txBody>
          <a:bodyPr>
            <a:normAutofit/>
          </a:bodyPr>
          <a:lstStyle/>
          <a:p>
            <a:pPr algn="ctr"/>
            <a:r>
              <a:rPr lang="en-US" sz="2800" b="1" dirty="0" smtClean="0">
                <a:solidFill>
                  <a:schemeClr val="tx1">
                    <a:lumMod val="50000"/>
                  </a:schemeClr>
                </a:solidFill>
                <a:latin typeface="Times New Roman" panose="02020603050405020304" pitchFamily="18" charset="0"/>
                <a:cs typeface="Times New Roman" panose="02020603050405020304" pitchFamily="18" charset="0"/>
              </a:rPr>
              <a:t>Session </a:t>
            </a:r>
            <a:r>
              <a:rPr lang="en-US" sz="2800" b="1" dirty="0" smtClean="0">
                <a:solidFill>
                  <a:schemeClr val="tx1">
                    <a:lumMod val="50000"/>
                  </a:schemeClr>
                </a:solidFill>
                <a:latin typeface="Times New Roman" panose="02020603050405020304" pitchFamily="18" charset="0"/>
                <a:cs typeface="Times New Roman" panose="02020603050405020304" pitchFamily="18" charset="0"/>
              </a:rPr>
              <a:t>7:  Java Programming – OOPS concepts</a:t>
            </a:r>
            <a:endParaRPr lang="en-US" sz="28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0" y="6172200"/>
            <a:ext cx="9067800" cy="338554"/>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   fairhike@gmail.com                     www.fairhike.blogspot.com | www.facebook.com/fairhike</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2" name="Subtitle 2"/>
          <p:cNvSpPr txBox="1">
            <a:spLocks/>
          </p:cNvSpPr>
          <p:nvPr/>
        </p:nvSpPr>
        <p:spPr>
          <a:xfrm>
            <a:off x="4724400" y="4114800"/>
            <a:ext cx="4267200" cy="8382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sz="2400" dirty="0" smtClean="0">
                <a:solidFill>
                  <a:schemeClr val="accent2">
                    <a:lumMod val="50000"/>
                  </a:schemeClr>
                </a:solidFill>
                <a:latin typeface="Times New Roman" panose="02020603050405020304" pitchFamily="18" charset="0"/>
                <a:cs typeface="Times New Roman" panose="02020603050405020304" pitchFamily="18" charset="0"/>
              </a:rPr>
              <a:t>Mentor : Naresh Vulli, </a:t>
            </a:r>
            <a:r>
              <a:rPr lang="en-US" sz="1600" dirty="0" smtClean="0">
                <a:solidFill>
                  <a:schemeClr val="accent2">
                    <a:lumMod val="50000"/>
                  </a:schemeClr>
                </a:solidFill>
                <a:latin typeface="Times New Roman" panose="02020603050405020304" pitchFamily="18" charset="0"/>
                <a:cs typeface="Times New Roman" panose="02020603050405020304" pitchFamily="18" charset="0"/>
              </a:rPr>
              <a:t>CSTE, PAHM.</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03438" cy="138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600199" y="1"/>
            <a:ext cx="7543801" cy="1384995"/>
          </a:xfrm>
          <a:prstGeom prst="rect">
            <a:avLst/>
          </a:prstGeom>
          <a:pattFill prst="narVert">
            <a:fgClr>
              <a:schemeClr val="bg2">
                <a:lumMod val="90000"/>
              </a:schemeClr>
            </a:fgClr>
            <a:bgClr>
              <a:schemeClr val="accent1">
                <a:lumMod val="75000"/>
              </a:schemeClr>
            </a:bgClr>
          </a:pattFill>
        </p:spPr>
        <p:txBody>
          <a:bodyPr wrap="square" rtlCol="0">
            <a:spAutoFit/>
          </a:bodyPr>
          <a:lstStyle/>
          <a:p>
            <a:endParaRPr lang="en-US" sz="1400" dirty="0">
              <a:solidFill>
                <a:schemeClr val="tx2"/>
              </a:solidFill>
              <a:latin typeface="Arial" panose="020B0604020202020204" pitchFamily="34" charset="0"/>
              <a:ea typeface="Verdana" panose="020B0604030504040204" pitchFamily="34" charset="0"/>
              <a:cs typeface="Arial" panose="020B0604020202020204" pitchFamily="34" charset="0"/>
            </a:endParaRPr>
          </a:p>
          <a:p>
            <a:r>
              <a:rPr lang="en-US" sz="4800" dirty="0" smtClean="0">
                <a:solidFill>
                  <a:schemeClr val="tx2"/>
                </a:solidFill>
                <a:latin typeface="Arial" panose="020B0604020202020204" pitchFamily="34" charset="0"/>
                <a:ea typeface="Verdana" panose="020B0604030504040204" pitchFamily="34" charset="0"/>
                <a:cs typeface="Arial" panose="020B0604020202020204" pitchFamily="34" charset="0"/>
              </a:rPr>
              <a:t>Fair Hike Academy</a:t>
            </a:r>
            <a:endParaRPr lang="en-US" sz="1600" dirty="0">
              <a:solidFill>
                <a:schemeClr val="tx2"/>
              </a:solidFill>
              <a:latin typeface="Arial" panose="020B0604020202020204" pitchFamily="34" charset="0"/>
              <a:cs typeface="Arial" panose="020B0604020202020204" pitchFamily="34" charset="0"/>
            </a:endParaRPr>
          </a:p>
          <a:p>
            <a:pPr algn="r"/>
            <a:r>
              <a:rPr lang="en-US" sz="2000" dirty="0" smtClean="0">
                <a:solidFill>
                  <a:schemeClr val="tx2"/>
                </a:solidFill>
                <a:latin typeface="+mj-lt"/>
                <a:cs typeface="Arial" panose="020B0604020202020204" pitchFamily="34" charset="0"/>
              </a:rPr>
              <a:t>That’s the way the cookie crumbles!</a:t>
            </a:r>
            <a:endParaRPr lang="en-US" sz="2000" dirty="0">
              <a:solidFill>
                <a:schemeClr val="tx2"/>
              </a:solidFill>
              <a:latin typeface="+mj-lt"/>
              <a:cs typeface="Arial" panose="020B0604020202020204" pitchFamily="34" charset="0"/>
            </a:endParaRPr>
          </a:p>
        </p:txBody>
      </p:sp>
      <p:pic>
        <p:nvPicPr>
          <p:cNvPr id="8199" name="Picture 7" descr="https://www.niem.gov/SiteAssets/Site%20Images/niem-onlinetrai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57600"/>
            <a:ext cx="3429000" cy="2269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Takeaway or Exercise</a:t>
            </a:r>
            <a:r>
              <a:rPr lang="en-US" sz="3600" dirty="0">
                <a:latin typeface="Arial" panose="020B0604020202020204" pitchFamily="34" charset="0"/>
                <a:cs typeface="Arial" panose="020B0604020202020204" pitchFamily="34" charset="0"/>
              </a:rPr>
              <a:t>	</a:t>
            </a: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
        <p:nvSpPr>
          <p:cNvPr id="4" name="Rectangle 5"/>
          <p:cNvSpPr>
            <a:spLocks noChangeArrowheads="1"/>
          </p:cNvSpPr>
          <p:nvPr/>
        </p:nvSpPr>
        <p:spPr bwMode="auto">
          <a:xfrm>
            <a:off x="221901" y="2667000"/>
            <a:ext cx="8610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Create </a:t>
            </a:r>
            <a:r>
              <a:rPr lang="en-US" sz="2400" dirty="0" smtClean="0">
                <a:latin typeface="Arial" panose="020B0604020202020204" pitchFamily="34" charset="0"/>
                <a:cs typeface="Arial" panose="020B0604020202020204" pitchFamily="34" charset="0"/>
              </a:rPr>
              <a:t>and execute </a:t>
            </a:r>
            <a:r>
              <a:rPr lang="en-US" sz="2400" dirty="0" smtClean="0">
                <a:latin typeface="Arial" panose="020B0604020202020204" pitchFamily="34" charset="0"/>
                <a:cs typeface="Arial" panose="020B0604020202020204" pitchFamily="34" charset="0"/>
              </a:rPr>
              <a:t>java programs with multi level Inheritance</a:t>
            </a:r>
          </a:p>
          <a:p>
            <a:pPr marL="342900" indent="-342900">
              <a:spcBef>
                <a:spcPct val="20000"/>
              </a:spcBef>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spcBef>
                <a:spcPct val="20000"/>
              </a:spcBef>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Write a program to achieve Method overriding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9641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a:latin typeface="Arial" panose="020B0604020202020204" pitchFamily="34" charset="0"/>
                <a:cs typeface="Arial" panose="020B0604020202020204" pitchFamily="34" charset="0"/>
              </a:rPr>
              <a:t>Q &amp; A</a:t>
            </a:r>
          </a:p>
        </p:txBody>
      </p:sp>
      <p:sp>
        <p:nvSpPr>
          <p:cNvPr id="4" name="Footer Placeholder 3"/>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
        <p:nvSpPr>
          <p:cNvPr id="3" name="Content Placeholder 2"/>
          <p:cNvSpPr>
            <a:spLocks noGrp="1"/>
          </p:cNvSpPr>
          <p:nvPr>
            <p:ph sz="quarter" idx="1"/>
          </p:nvPr>
        </p:nvSpPr>
        <p:spPr/>
        <p:txBody>
          <a:bodyPr/>
          <a:lstStyle/>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4138686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latin typeface="Arial" panose="020B0604020202020204" pitchFamily="34" charset="0"/>
                <a:cs typeface="Arial" panose="020B0604020202020204" pitchFamily="34" charset="0"/>
              </a:rPr>
              <a:t>Thank You </a:t>
            </a:r>
            <a:r>
              <a:rPr lang="en-US" dirty="0" smtClean="0">
                <a:latin typeface="Arial" panose="020B0604020202020204" pitchFamily="34" charset="0"/>
                <a:cs typeface="Arial" panose="020B0604020202020204" pitchFamily="34" charset="0"/>
                <a:sym typeface="Wingdings" pitchFamily="2" charset="2"/>
              </a:rPr>
              <a:t></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Tree>
    <p:extLst>
      <p:ext uri="{BB962C8B-B14F-4D97-AF65-F5344CB8AC3E}">
        <p14:creationId xmlns:p14="http://schemas.microsoft.com/office/powerpoint/2010/main" val="2847287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latin typeface="Arial" panose="020B0604020202020204" pitchFamily="34" charset="0"/>
                <a:cs typeface="Arial" panose="020B0604020202020204" pitchFamily="34" charset="0"/>
              </a:rPr>
              <a:t>Today’s </a:t>
            </a:r>
            <a:r>
              <a:rPr lang="en-US" dirty="0" smtClean="0">
                <a:latin typeface="Arial" panose="020B0604020202020204" pitchFamily="34" charset="0"/>
                <a:cs typeface="Arial" panose="020B0604020202020204" pitchFamily="34" charset="0"/>
              </a:rPr>
              <a:t>Topics</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
        <p:nvSpPr>
          <p:cNvPr id="3" name="Content Placeholder 2"/>
          <p:cNvSpPr>
            <a:spLocks noGrp="1"/>
          </p:cNvSpPr>
          <p:nvPr>
            <p:ph sz="quarter" idx="1"/>
          </p:nvPr>
        </p:nvSpPr>
        <p:spPr>
          <a:xfrm>
            <a:off x="381000" y="1600200"/>
            <a:ext cx="8610600" cy="4572000"/>
          </a:xfrm>
        </p:spPr>
        <p:txBody>
          <a:bodyPr>
            <a:normAutofit/>
          </a:bodyPr>
          <a:lstStyle/>
          <a:p>
            <a:pPr>
              <a:buFont typeface="Courier New" pitchFamily="49" charset="0"/>
              <a:buChar char="o"/>
            </a:pPr>
            <a:r>
              <a:rPr lang="en-US" dirty="0" smtClean="0">
                <a:latin typeface="Arial" panose="020B0604020202020204" pitchFamily="34" charset="0"/>
                <a:cs typeface="Arial" panose="020B0604020202020204" pitchFamily="34" charset="0"/>
              </a:rPr>
              <a:t>Recap</a:t>
            </a:r>
          </a:p>
          <a:p>
            <a:pPr>
              <a:buFont typeface="Courier New" pitchFamily="49" charset="0"/>
              <a:buChar char="o"/>
            </a:pPr>
            <a:r>
              <a:rPr lang="en-US" dirty="0" smtClean="0">
                <a:latin typeface="Arial" panose="020B0604020202020204" pitchFamily="34" charset="0"/>
                <a:cs typeface="Arial" panose="020B0604020202020204" pitchFamily="34" charset="0"/>
              </a:rPr>
              <a:t>Object Oriented programming - </a:t>
            </a:r>
            <a:r>
              <a:rPr lang="en-US" sz="2800" dirty="0" smtClean="0">
                <a:latin typeface="Arial" panose="020B0604020202020204" pitchFamily="34" charset="0"/>
                <a:cs typeface="Arial" panose="020B0604020202020204" pitchFamily="34" charset="0"/>
              </a:rPr>
              <a:t>Object and Class</a:t>
            </a:r>
            <a:endParaRPr lang="en-US" sz="2800" dirty="0" smtClean="0">
              <a:latin typeface="Arial" panose="020B0604020202020204" pitchFamily="34" charset="0"/>
              <a:cs typeface="Arial" panose="020B0604020202020204" pitchFamily="34" charset="0"/>
            </a:endParaRPr>
          </a:p>
          <a:p>
            <a:pPr>
              <a:buFont typeface="Courier New" pitchFamily="49" charset="0"/>
              <a:buChar char="o"/>
            </a:pPr>
            <a:r>
              <a:rPr lang="en-US" sz="2800" dirty="0" smtClean="0">
                <a:latin typeface="Arial" panose="020B0604020202020204" pitchFamily="34" charset="0"/>
                <a:cs typeface="Arial" panose="020B0604020202020204" pitchFamily="34" charset="0"/>
              </a:rPr>
              <a:t>Inheritance</a:t>
            </a:r>
            <a:endParaRPr lang="en-US" sz="2800" dirty="0" smtClean="0">
              <a:latin typeface="Arial" panose="020B0604020202020204" pitchFamily="34" charset="0"/>
              <a:cs typeface="Arial" panose="020B0604020202020204" pitchFamily="34" charset="0"/>
            </a:endParaRPr>
          </a:p>
          <a:p>
            <a:pPr>
              <a:buFont typeface="Courier New" pitchFamily="49" charset="0"/>
              <a:buChar char="o"/>
            </a:pPr>
            <a:r>
              <a:rPr lang="en-US" sz="2800" dirty="0" smtClean="0">
                <a:latin typeface="Arial" panose="020B0604020202020204" pitchFamily="34" charset="0"/>
                <a:cs typeface="Arial" panose="020B0604020202020204" pitchFamily="34" charset="0"/>
              </a:rPr>
              <a:t>Polymorphism</a:t>
            </a:r>
            <a:endParaRPr lang="en-US" sz="2800" dirty="0" smtClean="0">
              <a:latin typeface="Arial" panose="020B0604020202020204" pitchFamily="34" charset="0"/>
              <a:cs typeface="Arial" panose="020B0604020202020204" pitchFamily="34" charset="0"/>
            </a:endParaRPr>
          </a:p>
          <a:p>
            <a:pPr>
              <a:buFont typeface="Courier New" pitchFamily="49" charset="0"/>
              <a:buChar char="o"/>
            </a:pPr>
            <a:r>
              <a:rPr lang="en-US" sz="2800" dirty="0" smtClean="0">
                <a:latin typeface="Arial" panose="020B0604020202020204" pitchFamily="34" charset="0"/>
                <a:cs typeface="Arial" panose="020B0604020202020204" pitchFamily="34" charset="0"/>
              </a:rPr>
              <a:t>Access Specifiers</a:t>
            </a:r>
          </a:p>
          <a:p>
            <a:pPr>
              <a:buFont typeface="Courier New" pitchFamily="49" charset="0"/>
              <a:buChar char="o"/>
            </a:pPr>
            <a:r>
              <a:rPr lang="en-US" sz="2800" dirty="0" smtClean="0">
                <a:latin typeface="Arial" panose="020B0604020202020204" pitchFamily="34" charset="0"/>
                <a:cs typeface="Arial" panose="020B0604020202020204" pitchFamily="34" charset="0"/>
              </a:rPr>
              <a:t>Encapsulation</a:t>
            </a:r>
            <a:endParaRPr lang="en-US" dirty="0" smtClean="0">
              <a:latin typeface="Arial" panose="020B0604020202020204" pitchFamily="34" charset="0"/>
              <a:cs typeface="Arial" panose="020B0604020202020204" pitchFamily="34" charset="0"/>
            </a:endParaRPr>
          </a:p>
          <a:p>
            <a:pPr>
              <a:buFont typeface="Courier New" pitchFamily="49" charset="0"/>
              <a:buChar char="o"/>
            </a:pPr>
            <a:r>
              <a:rPr lang="en-US" dirty="0" smtClean="0">
                <a:latin typeface="Arial" panose="020B0604020202020204" pitchFamily="34" charset="0"/>
                <a:cs typeface="Arial" panose="020B0604020202020204" pitchFamily="34" charset="0"/>
              </a:rPr>
              <a:t>Takeaways </a:t>
            </a:r>
            <a:r>
              <a:rPr lang="en-US" dirty="0" smtClean="0">
                <a:latin typeface="Arial" panose="020B0604020202020204" pitchFamily="34" charset="0"/>
                <a:cs typeface="Arial" panose="020B0604020202020204" pitchFamily="34" charset="0"/>
              </a:rPr>
              <a:t>or Exercise</a:t>
            </a:r>
            <a:endParaRPr lang="en-US" dirty="0">
              <a:latin typeface="Arial" panose="020B0604020202020204" pitchFamily="34" charset="0"/>
              <a:cs typeface="Arial" panose="020B0604020202020204" pitchFamily="34" charset="0"/>
            </a:endParaRPr>
          </a:p>
          <a:p>
            <a:pPr>
              <a:buFont typeface="Courier New" pitchFamily="49" charset="0"/>
              <a:buChar char="o"/>
            </a:pPr>
            <a:endParaRPr lang="en-US" dirty="0" smtClean="0">
              <a:latin typeface="Arial" panose="020B0604020202020204" pitchFamily="34" charset="0"/>
              <a:cs typeface="Arial" panose="020B0604020202020204" pitchFamily="34" charset="0"/>
            </a:endParaRPr>
          </a:p>
          <a:p>
            <a:pPr>
              <a:buFont typeface="Courier New" pitchFamily="49" charset="0"/>
              <a:buChar char="o"/>
            </a:pPr>
            <a:endParaRPr lang="en-US" dirty="0">
              <a:latin typeface="Arial" panose="020B0604020202020204" pitchFamily="34" charset="0"/>
              <a:cs typeface="Arial" panose="020B0604020202020204" pitchFamily="34" charset="0"/>
            </a:endParaRPr>
          </a:p>
          <a:p>
            <a:pPr>
              <a:buFont typeface="Courier New" pitchFamily="49" charset="0"/>
              <a:buChar char="o"/>
            </a:pPr>
            <a:endParaRPr lang="en-US"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4594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81000"/>
            <a:ext cx="8686800" cy="762000"/>
          </a:xfrm>
        </p:spPr>
        <p:txBody>
          <a:bodyPr>
            <a:normAutofit fontScale="90000"/>
          </a:bodyPr>
          <a:lstStyle/>
          <a:p>
            <a:r>
              <a:rPr lang="en-US" sz="3200" dirty="0">
                <a:latin typeface="Arial" panose="020B0604020202020204" pitchFamily="34" charset="0"/>
                <a:cs typeface="Arial" panose="020B0604020202020204" pitchFamily="34" charset="0"/>
              </a:rPr>
              <a:t>Object Oriented programming - Object and Class</a:t>
            </a:r>
          </a:p>
        </p:txBody>
      </p:sp>
      <p:sp>
        <p:nvSpPr>
          <p:cNvPr id="2" name="Footer Placeholder 1"/>
          <p:cNvSpPr>
            <a:spLocks noGrp="1"/>
          </p:cNvSpPr>
          <p:nvPr>
            <p:ph type="ftr" sz="quarter" idx="11"/>
          </p:nvPr>
        </p:nvSpPr>
        <p:spPr>
          <a:xfrm>
            <a:off x="609600" y="6248206"/>
            <a:ext cx="8310080" cy="365125"/>
          </a:xfrm>
        </p:spPr>
        <p:txBody>
          <a:bodyPr/>
          <a:lstStyle/>
          <a:p>
            <a:r>
              <a:rPr lang="en-US" dirty="0" smtClean="0"/>
              <a:t>www.fairhike.blogspot.com</a:t>
            </a:r>
            <a:endParaRPr lang="en-US" dirty="0"/>
          </a:p>
        </p:txBody>
      </p:sp>
      <p:sp>
        <p:nvSpPr>
          <p:cNvPr id="3" name="Rectangle 2"/>
          <p:cNvSpPr/>
          <p:nvPr/>
        </p:nvSpPr>
        <p:spPr>
          <a:xfrm>
            <a:off x="228600" y="1589544"/>
            <a:ext cx="8305800" cy="2677656"/>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Object Oriented Programming is a programming method that combines:</a:t>
            </a:r>
          </a:p>
          <a:p>
            <a:r>
              <a:rPr lang="en-US" sz="2800" dirty="0">
                <a:latin typeface="Arial" panose="020B0604020202020204" pitchFamily="34" charset="0"/>
                <a:cs typeface="Arial" panose="020B0604020202020204" pitchFamily="34" charset="0"/>
              </a:rPr>
              <a:t>a) Data</a:t>
            </a:r>
          </a:p>
          <a:p>
            <a:r>
              <a:rPr lang="en-US" sz="2800" dirty="0">
                <a:latin typeface="Arial" panose="020B0604020202020204" pitchFamily="34" charset="0"/>
                <a:cs typeface="Arial" panose="020B0604020202020204" pitchFamily="34" charset="0"/>
              </a:rPr>
              <a:t>b) Instructions for processing that data</a:t>
            </a:r>
          </a:p>
          <a:p>
            <a:r>
              <a:rPr lang="en-US" sz="2800" dirty="0">
                <a:latin typeface="Arial" panose="020B0604020202020204" pitchFamily="34" charset="0"/>
                <a:cs typeface="Arial" panose="020B0604020202020204" pitchFamily="34" charset="0"/>
              </a:rPr>
              <a:t>into a self-sufficient ‘object’ that can be used within a program or in other programs.</a:t>
            </a:r>
            <a:endParaRPr lang="en-US" sz="2800" dirty="0">
              <a:latin typeface="Arial" panose="020B0604020202020204" pitchFamily="34" charset="0"/>
              <a:cs typeface="Arial" panose="020B0604020202020204" pitchFamily="34" charset="0"/>
            </a:endParaRPr>
          </a:p>
        </p:txBody>
      </p:sp>
      <p:pic>
        <p:nvPicPr>
          <p:cNvPr id="1026" name="Picture 2" descr="Image result for class and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325" y="4343400"/>
            <a:ext cx="402907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OPs concepts, Object Class and ins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495800"/>
            <a:ext cx="4492625"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70632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a:latin typeface="Arial" panose="020B0604020202020204" pitchFamily="34" charset="0"/>
                <a:cs typeface="Arial" panose="020B0604020202020204" pitchFamily="34" charset="0"/>
              </a:rPr>
              <a:t>Inheritance</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228600" y="1676400"/>
            <a:ext cx="8610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Code Re-usability</a:t>
            </a:r>
          </a:p>
          <a:p>
            <a:pPr marL="342900" indent="-342900">
              <a:spcBef>
                <a:spcPct val="200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spcBef>
                <a:spcPct val="200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Deriving </a:t>
            </a:r>
            <a:r>
              <a:rPr lang="en-US" sz="2000" dirty="0">
                <a:latin typeface="Arial" panose="020B0604020202020204" pitchFamily="34" charset="0"/>
                <a:cs typeface="Arial" panose="020B0604020202020204" pitchFamily="34" charset="0"/>
              </a:rPr>
              <a:t>a new class from existing </a:t>
            </a:r>
            <a:r>
              <a:rPr lang="en-US" sz="2000" dirty="0" smtClean="0">
                <a:latin typeface="Arial" panose="020B0604020202020204" pitchFamily="34" charset="0"/>
                <a:cs typeface="Arial" panose="020B0604020202020204" pitchFamily="34" charset="0"/>
              </a:rPr>
              <a:t>class</a:t>
            </a:r>
          </a:p>
          <a:p>
            <a:pPr>
              <a:spcBef>
                <a:spcPct val="20000"/>
              </a:spcBef>
            </a:pPr>
            <a:endParaRPr lang="en-US" sz="2000" dirty="0" smtClean="0">
              <a:latin typeface="Arial" panose="020B0604020202020204" pitchFamily="34" charset="0"/>
              <a:cs typeface="Arial" panose="020B0604020202020204" pitchFamily="34" charset="0"/>
            </a:endParaRPr>
          </a:p>
          <a:p>
            <a:pPr marL="342900" indent="-342900">
              <a:spcBef>
                <a:spcPct val="200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Derived </a:t>
            </a:r>
            <a:r>
              <a:rPr lang="en-US" sz="2000" dirty="0">
                <a:latin typeface="Arial" panose="020B0604020202020204" pitchFamily="34" charset="0"/>
                <a:cs typeface="Arial" panose="020B0604020202020204" pitchFamily="34" charset="0"/>
              </a:rPr>
              <a:t>class or sub class or child </a:t>
            </a:r>
            <a:r>
              <a:rPr lang="en-US" sz="2000" dirty="0" smtClean="0">
                <a:latin typeface="Arial" panose="020B0604020202020204" pitchFamily="34" charset="0"/>
                <a:cs typeface="Arial" panose="020B0604020202020204" pitchFamily="34" charset="0"/>
              </a:rPr>
              <a:t>class </a:t>
            </a:r>
            <a:r>
              <a:rPr lang="en-US" sz="2000" i="1" dirty="0" smtClean="0">
                <a:solidFill>
                  <a:srgbClr val="FF0000"/>
                </a:solidFill>
                <a:latin typeface="Arial" panose="020B0604020202020204" pitchFamily="34" charset="0"/>
                <a:cs typeface="Arial" panose="020B0604020202020204" pitchFamily="34" charset="0"/>
              </a:rPr>
              <a:t>Extends</a:t>
            </a:r>
            <a:r>
              <a:rPr lang="en-US" sz="2000" dirty="0" smtClean="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Base class or super class or parent class </a:t>
            </a:r>
            <a:endParaRPr lang="en-US" sz="2000" dirty="0" smtClean="0">
              <a:latin typeface="Arial" panose="020B0604020202020204" pitchFamily="34" charset="0"/>
              <a:cs typeface="Arial" panose="020B0604020202020204" pitchFamily="34" charset="0"/>
            </a:endParaRPr>
          </a:p>
          <a:p>
            <a:pPr>
              <a:spcBef>
                <a:spcPct val="20000"/>
              </a:spcBef>
            </a:pPr>
            <a:endParaRPr lang="en-US" sz="2000" dirty="0">
              <a:latin typeface="Arial" panose="020B0604020202020204" pitchFamily="34" charset="0"/>
              <a:cs typeface="Arial" panose="020B0604020202020204" pitchFamily="34" charset="0"/>
            </a:endParaRPr>
          </a:p>
          <a:p>
            <a:pPr>
              <a:spcBef>
                <a:spcPct val="20000"/>
              </a:spcBef>
            </a:pPr>
            <a:r>
              <a:rPr lang="en-US" sz="1600" dirty="0" smtClean="0">
                <a:solidFill>
                  <a:srgbClr val="FF0000"/>
                </a:solidFill>
                <a:latin typeface="Arial" panose="020B0604020202020204" pitchFamily="34" charset="0"/>
                <a:cs typeface="Arial" panose="020B0604020202020204" pitchFamily="34" charset="0"/>
              </a:rPr>
              <a:t>class </a:t>
            </a:r>
            <a:r>
              <a:rPr lang="en-US" sz="1600" dirty="0">
                <a:solidFill>
                  <a:srgbClr val="FF0000"/>
                </a:solidFill>
                <a:latin typeface="Arial" panose="020B0604020202020204" pitchFamily="34" charset="0"/>
                <a:cs typeface="Arial" panose="020B0604020202020204" pitchFamily="34" charset="0"/>
              </a:rPr>
              <a:t>Vehicle. </a:t>
            </a:r>
          </a:p>
          <a:p>
            <a:pPr>
              <a:spcBef>
                <a:spcPct val="20000"/>
              </a:spcBef>
            </a:pPr>
            <a:r>
              <a:rPr lang="en-US" sz="1600" dirty="0">
                <a:solidFill>
                  <a:srgbClr val="FF0000"/>
                </a:solidFill>
                <a:latin typeface="Arial" panose="020B0604020202020204" pitchFamily="34" charset="0"/>
                <a:cs typeface="Arial" panose="020B0604020202020204" pitchFamily="34" charset="0"/>
              </a:rPr>
              <a:t>{</a:t>
            </a:r>
          </a:p>
          <a:p>
            <a:pPr>
              <a:spcBef>
                <a:spcPct val="20000"/>
              </a:spcBef>
            </a:pPr>
            <a:r>
              <a:rPr lang="en-US" sz="1600" dirty="0">
                <a:solidFill>
                  <a:srgbClr val="FF0000"/>
                </a:solidFill>
                <a:latin typeface="Arial" panose="020B0604020202020204" pitchFamily="34" charset="0"/>
                <a:cs typeface="Arial" panose="020B0604020202020204" pitchFamily="34" charset="0"/>
              </a:rPr>
              <a:t>  ......  </a:t>
            </a:r>
          </a:p>
          <a:p>
            <a:pPr>
              <a:spcBef>
                <a:spcPct val="20000"/>
              </a:spcBef>
            </a:pPr>
            <a:r>
              <a:rPr lang="en-US" sz="1600" dirty="0">
                <a:solidFill>
                  <a:srgbClr val="FF0000"/>
                </a:solidFill>
                <a:latin typeface="Arial" panose="020B0604020202020204" pitchFamily="34" charset="0"/>
                <a:cs typeface="Arial" panose="020B0604020202020204" pitchFamily="34" charset="0"/>
              </a:rPr>
              <a:t>}</a:t>
            </a:r>
          </a:p>
          <a:p>
            <a:pPr>
              <a:spcBef>
                <a:spcPct val="20000"/>
              </a:spcBef>
            </a:pPr>
            <a:r>
              <a:rPr lang="en-US" sz="1600" dirty="0">
                <a:solidFill>
                  <a:srgbClr val="FF0000"/>
                </a:solidFill>
                <a:latin typeface="Arial" panose="020B0604020202020204" pitchFamily="34" charset="0"/>
                <a:cs typeface="Arial" panose="020B0604020202020204" pitchFamily="34" charset="0"/>
              </a:rPr>
              <a:t>class Car extends Vehicle </a:t>
            </a:r>
          </a:p>
          <a:p>
            <a:pPr>
              <a:spcBef>
                <a:spcPct val="20000"/>
              </a:spcBef>
            </a:pPr>
            <a:r>
              <a:rPr lang="en-US" sz="1600" dirty="0">
                <a:solidFill>
                  <a:srgbClr val="FF0000"/>
                </a:solidFill>
                <a:latin typeface="Arial" panose="020B0604020202020204" pitchFamily="34" charset="0"/>
                <a:cs typeface="Arial" panose="020B0604020202020204" pitchFamily="34" charset="0"/>
              </a:rPr>
              <a:t>{</a:t>
            </a:r>
          </a:p>
          <a:p>
            <a:pPr>
              <a:spcBef>
                <a:spcPct val="20000"/>
              </a:spcBef>
            </a:pPr>
            <a:r>
              <a:rPr lang="en-US" sz="1600" dirty="0">
                <a:solidFill>
                  <a:srgbClr val="FF0000"/>
                </a:solidFill>
                <a:latin typeface="Arial" panose="020B0604020202020204" pitchFamily="34" charset="0"/>
                <a:cs typeface="Arial" panose="020B0604020202020204" pitchFamily="34" charset="0"/>
              </a:rPr>
              <a:t> .......   //extends the property of vehicle class.</a:t>
            </a:r>
          </a:p>
          <a:p>
            <a:pPr>
              <a:spcBef>
                <a:spcPct val="20000"/>
              </a:spcBef>
            </a:pPr>
            <a:r>
              <a:rPr lang="en-US" sz="1600" dirty="0">
                <a:solidFill>
                  <a:srgbClr val="FF0000"/>
                </a:solidFill>
                <a:latin typeface="Arial" panose="020B0604020202020204" pitchFamily="34" charset="0"/>
                <a:cs typeface="Arial" panose="020B0604020202020204" pitchFamily="34" charset="0"/>
              </a:rPr>
              <a:t>}</a:t>
            </a:r>
            <a:endParaRPr lang="en-US" sz="1600" dirty="0" smtClean="0">
              <a:solidFill>
                <a:srgbClr val="FF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spTree>
    <p:extLst>
      <p:ext uri="{BB962C8B-B14F-4D97-AF65-F5344CB8AC3E}">
        <p14:creationId xmlns:p14="http://schemas.microsoft.com/office/powerpoint/2010/main" val="4100539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Inheritance Contd..</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304800" y="28194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rPr>
              <a:t>Multi-level </a:t>
            </a:r>
            <a:r>
              <a:rPr lang="en-US" sz="2400" dirty="0">
                <a:latin typeface="Arial" panose="020B0604020202020204" pitchFamily="34" charset="0"/>
                <a:cs typeface="Arial" panose="020B0604020202020204" pitchFamily="34" charset="0"/>
              </a:rPr>
              <a:t>inheritance is allowed in Java but not multiple inheritance</a:t>
            </a:r>
            <a:endParaRPr lang="en-US" sz="2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229600" cy="365125"/>
          </a:xfrm>
        </p:spPr>
        <p:txBody>
          <a:bodyPr/>
          <a:lstStyle/>
          <a:p>
            <a:r>
              <a:rPr lang="en-US" dirty="0" smtClean="0"/>
              <a:t>www.fairhike.blogspot.com</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121736953"/>
              </p:ext>
            </p:extLst>
          </p:nvPr>
        </p:nvGraphicFramePr>
        <p:xfrm>
          <a:off x="632209" y="1981200"/>
          <a:ext cx="2030413" cy="685800"/>
        </p:xfrm>
        <a:graphic>
          <a:graphicData uri="http://schemas.openxmlformats.org/presentationml/2006/ole">
            <mc:AlternateContent xmlns:mc="http://schemas.openxmlformats.org/markup-compatibility/2006">
              <mc:Choice xmlns:v="urn:schemas-microsoft-com:vml" Requires="v">
                <p:oleObj spid="_x0000_s3087" name="Packager Shell Object" showAsIcon="1" r:id="rId3" imgW="1296360" imgH="437400" progId="Package">
                  <p:embed/>
                </p:oleObj>
              </mc:Choice>
              <mc:Fallback>
                <p:oleObj name="Packager Shell Object" showAsIcon="1" r:id="rId3" imgW="1296360" imgH="437400" progId="Packag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09" y="1981200"/>
                        <a:ext cx="20304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76" name="Picture 4" descr="multilevel and multiple inheritance diagram representation, Object oriented programming concep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925" y="4019549"/>
            <a:ext cx="5629275"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404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a:latin typeface="Arial" panose="020B0604020202020204" pitchFamily="34" charset="0"/>
                <a:cs typeface="Arial" panose="020B0604020202020204" pitchFamily="34" charset="0"/>
              </a:rPr>
              <a:t>Polymorphism</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228600" y="1752600"/>
            <a:ext cx="8610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b="1" dirty="0" smtClean="0">
                <a:latin typeface="Arial" panose="020B0604020202020204" pitchFamily="34" charset="0"/>
                <a:cs typeface="Arial" panose="020B0604020202020204" pitchFamily="34" charset="0"/>
              </a:rPr>
              <a:t>Method Overloading: </a:t>
            </a:r>
            <a:r>
              <a:rPr lang="en-US" sz="2400" dirty="0">
                <a:latin typeface="Arial" panose="020B0604020202020204" pitchFamily="34" charset="0"/>
                <a:cs typeface="Arial" panose="020B0604020202020204" pitchFamily="34" charset="0"/>
              </a:rPr>
              <a:t>Overloading happens at compile </a:t>
            </a:r>
            <a:r>
              <a:rPr lang="en-US" sz="2400" dirty="0" smtClean="0">
                <a:latin typeface="Arial" panose="020B0604020202020204" pitchFamily="34" charset="0"/>
                <a:cs typeface="Arial" panose="020B0604020202020204" pitchFamily="34" charset="0"/>
              </a:rPr>
              <a:t>time</a:t>
            </a:r>
          </a:p>
          <a:p>
            <a:pPr>
              <a:spcBef>
                <a:spcPct val="20000"/>
              </a:spcBef>
            </a:pPr>
            <a:endParaRPr lang="en-US" sz="2400" dirty="0" smtClean="0">
              <a:latin typeface="Arial" panose="020B0604020202020204" pitchFamily="34" charset="0"/>
              <a:cs typeface="Arial" panose="020B0604020202020204" pitchFamily="34" charset="0"/>
            </a:endParaRPr>
          </a:p>
          <a:p>
            <a:pPr>
              <a:spcBef>
                <a:spcPct val="20000"/>
              </a:spcBef>
            </a:pPr>
            <a:r>
              <a:rPr lang="en-US" sz="2400" dirty="0" smtClean="0">
                <a:latin typeface="Arial" panose="020B0604020202020204" pitchFamily="34" charset="0"/>
                <a:cs typeface="Arial" panose="020B0604020202020204" pitchFamily="34" charset="0"/>
              </a:rPr>
              <a:t>Two or </a:t>
            </a:r>
            <a:r>
              <a:rPr lang="en-US" sz="2400" dirty="0">
                <a:latin typeface="Arial" panose="020B0604020202020204" pitchFamily="34" charset="0"/>
                <a:cs typeface="Arial" panose="020B0604020202020204" pitchFamily="34" charset="0"/>
              </a:rPr>
              <a:t>more method in a class have same name but different </a:t>
            </a:r>
            <a:r>
              <a:rPr lang="en-US" sz="2400" dirty="0" smtClean="0">
                <a:latin typeface="Arial" panose="020B0604020202020204" pitchFamily="34" charset="0"/>
                <a:cs typeface="Arial" panose="020B0604020202020204" pitchFamily="34" charset="0"/>
              </a:rPr>
              <a:t>parameters</a:t>
            </a:r>
          </a:p>
          <a:p>
            <a:pPr>
              <a:spcBef>
                <a:spcPct val="20000"/>
              </a:spcBef>
            </a:pPr>
            <a:endParaRPr lang="en-US" sz="2400" dirty="0">
              <a:latin typeface="Arial" panose="020B0604020202020204" pitchFamily="34" charset="0"/>
              <a:cs typeface="Arial" panose="020B0604020202020204" pitchFamily="34" charset="0"/>
            </a:endParaRPr>
          </a:p>
          <a:p>
            <a:pPr>
              <a:spcBef>
                <a:spcPct val="20000"/>
              </a:spcBef>
            </a:pPr>
            <a:r>
              <a:rPr lang="en-US" sz="2400" b="1" dirty="0">
                <a:latin typeface="Arial" panose="020B0604020202020204" pitchFamily="34" charset="0"/>
                <a:cs typeface="Arial" panose="020B0604020202020204" pitchFamily="34" charset="0"/>
              </a:rPr>
              <a:t>Method Overriding :</a:t>
            </a:r>
            <a:r>
              <a:rPr lang="en-US" sz="2400" dirty="0">
                <a:latin typeface="Arial" panose="020B0604020202020204" pitchFamily="34" charset="0"/>
                <a:cs typeface="Arial" panose="020B0604020202020204" pitchFamily="34" charset="0"/>
              </a:rPr>
              <a:t> Overriding happens at run </a:t>
            </a:r>
            <a:r>
              <a:rPr lang="en-US" sz="2400" dirty="0" smtClean="0">
                <a:latin typeface="Arial" panose="020B0604020202020204" pitchFamily="34" charset="0"/>
                <a:cs typeface="Arial" panose="020B0604020202020204" pitchFamily="34" charset="0"/>
              </a:rPr>
              <a:t>time</a:t>
            </a:r>
          </a:p>
          <a:p>
            <a:pPr>
              <a:spcBef>
                <a:spcPct val="20000"/>
              </a:spcBef>
            </a:pPr>
            <a:endParaRPr lang="en-US" sz="2400" dirty="0">
              <a:latin typeface="Arial" panose="020B0604020202020204" pitchFamily="34" charset="0"/>
              <a:cs typeface="Arial" panose="020B0604020202020204" pitchFamily="34" charset="0"/>
            </a:endParaRPr>
          </a:p>
          <a:p>
            <a:pPr>
              <a:spcBef>
                <a:spcPct val="20000"/>
              </a:spcBef>
            </a:pPr>
            <a:r>
              <a:rPr lang="en-US" sz="2400" dirty="0" smtClean="0">
                <a:latin typeface="Arial" panose="020B0604020202020204" pitchFamily="34" charset="0"/>
                <a:cs typeface="Arial" panose="020B0604020202020204" pitchFamily="34" charset="0"/>
              </a:rPr>
              <a:t>An </a:t>
            </a:r>
            <a:r>
              <a:rPr lang="en-US" sz="2400" dirty="0">
                <a:latin typeface="Arial" panose="020B0604020202020204" pitchFamily="34" charset="0"/>
                <a:cs typeface="Arial" panose="020B0604020202020204" pitchFamily="34" charset="0"/>
              </a:rPr>
              <a:t>overridden method would have the exact same method name, return type, number of parameters, and types of parameters as the method in the parent class, and the only difference would be the definition of the method</a:t>
            </a:r>
            <a:r>
              <a:rPr lang="en-US" sz="2400" dirty="0" smtClean="0">
                <a:latin typeface="Arial" panose="020B0604020202020204" pitchFamily="34" charset="0"/>
                <a:cs typeface="Arial" panose="020B0604020202020204" pitchFamily="34" charset="0"/>
              </a:rPr>
              <a:t>.</a:t>
            </a:r>
          </a:p>
          <a:p>
            <a:pPr>
              <a:spcBef>
                <a:spcPct val="20000"/>
              </a:spcBef>
            </a:pPr>
            <a:endParaRPr lang="en-US" sz="24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077200" cy="365125"/>
          </a:xfrm>
        </p:spPr>
        <p:txBody>
          <a:bodyPr/>
          <a:lstStyle/>
          <a:p>
            <a:r>
              <a:rPr lang="en-US" dirty="0" smtClean="0"/>
              <a:t>www.fairhike.blogspot.com</a:t>
            </a:r>
            <a:endParaRPr lang="en-US" dirty="0"/>
          </a:p>
        </p:txBody>
      </p:sp>
    </p:spTree>
    <p:extLst>
      <p:ext uri="{BB962C8B-B14F-4D97-AF65-F5344CB8AC3E}">
        <p14:creationId xmlns:p14="http://schemas.microsoft.com/office/powerpoint/2010/main" val="30282493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762000"/>
          </a:xfrm>
        </p:spPr>
        <p:txBody>
          <a:bodyPr>
            <a:normAutofit/>
          </a:bodyPr>
          <a:lstStyle/>
          <a:p>
            <a:r>
              <a:rPr lang="en-US" sz="3200" dirty="0" smtClean="0">
                <a:latin typeface="Arial" panose="020B0604020202020204" pitchFamily="34" charset="0"/>
                <a:cs typeface="Arial" panose="020B0604020202020204" pitchFamily="34" charset="0"/>
              </a:rPr>
              <a:t>Polymorphism Example</a:t>
            </a:r>
            <a:endParaRPr lang="en-US" sz="3600"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077200" cy="365125"/>
          </a:xfrm>
        </p:spPr>
        <p:txBody>
          <a:bodyPr/>
          <a:lstStyle/>
          <a:p>
            <a:r>
              <a:rPr lang="en-US" dirty="0" smtClean="0"/>
              <a:t>www.fairhike.blogspot.com</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996938903"/>
              </p:ext>
            </p:extLst>
          </p:nvPr>
        </p:nvGraphicFramePr>
        <p:xfrm>
          <a:off x="838200" y="1981200"/>
          <a:ext cx="2819400" cy="1321146"/>
        </p:xfrm>
        <a:graphic>
          <a:graphicData uri="http://schemas.openxmlformats.org/presentationml/2006/ole">
            <mc:AlternateContent xmlns:mc="http://schemas.openxmlformats.org/markup-compatibility/2006">
              <mc:Choice xmlns:v="urn:schemas-microsoft-com:vml" Requires="v">
                <p:oleObj spid="_x0000_s4104" name="Packager Shell Object" showAsIcon="1" r:id="rId3" imgW="935280" imgH="437400" progId="Package">
                  <p:embed/>
                </p:oleObj>
              </mc:Choice>
              <mc:Fallback>
                <p:oleObj name="Packager Shell Object" showAsIcon="1" r:id="rId3" imgW="935280" imgH="437400" progId="Package">
                  <p:embed/>
                  <p:pic>
                    <p:nvPicPr>
                      <p:cNvPr id="0" name=""/>
                      <p:cNvPicPr/>
                      <p:nvPr/>
                    </p:nvPicPr>
                    <p:blipFill>
                      <a:blip r:embed="rId4"/>
                      <a:stretch>
                        <a:fillRect/>
                      </a:stretch>
                    </p:blipFill>
                    <p:spPr>
                      <a:xfrm>
                        <a:off x="838200" y="1981200"/>
                        <a:ext cx="2819400" cy="1321146"/>
                      </a:xfrm>
                      <a:prstGeom prst="rect">
                        <a:avLst/>
                      </a:prstGeom>
                    </p:spPr>
                  </p:pic>
                </p:oleObj>
              </mc:Fallback>
            </mc:AlternateContent>
          </a:graphicData>
        </a:graphic>
      </p:graphicFrame>
    </p:spTree>
    <p:extLst>
      <p:ext uri="{BB962C8B-B14F-4D97-AF65-F5344CB8AC3E}">
        <p14:creationId xmlns:p14="http://schemas.microsoft.com/office/powerpoint/2010/main" val="743103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81000"/>
            <a:ext cx="8001000" cy="762000"/>
          </a:xfrm>
        </p:spPr>
        <p:txBody>
          <a:bodyPr>
            <a:normAutofit/>
          </a:bodyPr>
          <a:lstStyle/>
          <a:p>
            <a:r>
              <a:rPr lang="en-US" sz="3200" dirty="0" smtClean="0">
                <a:latin typeface="Arial" panose="020B0604020202020204" pitchFamily="34" charset="0"/>
                <a:cs typeface="Arial" panose="020B0604020202020204" pitchFamily="34" charset="0"/>
              </a:rPr>
              <a:t>Access specifiers</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242834" y="1752600"/>
            <a:ext cx="8748766"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b="1" dirty="0" smtClean="0">
                <a:latin typeface="Arial" panose="020B0604020202020204" pitchFamily="34" charset="0"/>
                <a:cs typeface="Arial" panose="020B0604020202020204" pitchFamily="34" charset="0"/>
              </a:rPr>
              <a:t>public</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Accessible to all. Other objects can also access this member variable or </a:t>
            </a:r>
            <a:r>
              <a:rPr lang="en-US" sz="2400" dirty="0" smtClean="0">
                <a:latin typeface="Arial" panose="020B0604020202020204" pitchFamily="34" charset="0"/>
                <a:cs typeface="Arial" panose="020B0604020202020204" pitchFamily="34" charset="0"/>
              </a:rPr>
              <a:t>function</a:t>
            </a:r>
          </a:p>
          <a:p>
            <a:pPr>
              <a:spcBef>
                <a:spcPct val="20000"/>
              </a:spcBef>
            </a:pPr>
            <a:endParaRPr lang="en-US" sz="2400" dirty="0">
              <a:latin typeface="Arial" panose="020B0604020202020204" pitchFamily="34" charset="0"/>
              <a:cs typeface="Arial" panose="020B0604020202020204" pitchFamily="34" charset="0"/>
            </a:endParaRPr>
          </a:p>
          <a:p>
            <a:pPr>
              <a:spcBef>
                <a:spcPct val="20000"/>
              </a:spcBef>
            </a:pPr>
            <a:r>
              <a:rPr lang="en-US" sz="2400" b="1" dirty="0">
                <a:latin typeface="Arial" panose="020B0604020202020204" pitchFamily="34" charset="0"/>
                <a:cs typeface="Arial" panose="020B0604020202020204" pitchFamily="34" charset="0"/>
              </a:rPr>
              <a:t>private: </a:t>
            </a:r>
            <a:r>
              <a:rPr lang="en-US" sz="2400" dirty="0">
                <a:latin typeface="Arial" panose="020B0604020202020204" pitchFamily="34" charset="0"/>
                <a:cs typeface="Arial" panose="020B0604020202020204" pitchFamily="34" charset="0"/>
              </a:rPr>
              <a:t>Not accessible by other objects. Private members can be accessed only by the methods in the same class. Object accessible only in Class in which they are </a:t>
            </a:r>
            <a:r>
              <a:rPr lang="en-US" sz="2400" dirty="0" smtClean="0">
                <a:latin typeface="Arial" panose="020B0604020202020204" pitchFamily="34" charset="0"/>
                <a:cs typeface="Arial" panose="020B0604020202020204" pitchFamily="34" charset="0"/>
              </a:rPr>
              <a:t>declared</a:t>
            </a:r>
          </a:p>
          <a:p>
            <a:pPr>
              <a:spcBef>
                <a:spcPct val="20000"/>
              </a:spcBef>
            </a:pPr>
            <a:endParaRPr lang="en-US" sz="2400" dirty="0">
              <a:latin typeface="Arial" panose="020B0604020202020204" pitchFamily="34" charset="0"/>
              <a:cs typeface="Arial" panose="020B0604020202020204" pitchFamily="34" charset="0"/>
            </a:endParaRPr>
          </a:p>
          <a:p>
            <a:pPr>
              <a:spcBef>
                <a:spcPct val="20000"/>
              </a:spcBef>
            </a:pPr>
            <a:r>
              <a:rPr lang="en-US" sz="2400" b="1" dirty="0">
                <a:latin typeface="Arial" panose="020B0604020202020204" pitchFamily="34" charset="0"/>
                <a:cs typeface="Arial" panose="020B0604020202020204" pitchFamily="34" charset="0"/>
              </a:rPr>
              <a:t>protected: </a:t>
            </a:r>
            <a:r>
              <a:rPr lang="en-US" sz="2400" dirty="0">
                <a:latin typeface="Arial" panose="020B0604020202020204" pitchFamily="34" charset="0"/>
                <a:cs typeface="Arial" panose="020B0604020202020204" pitchFamily="34" charset="0"/>
              </a:rPr>
              <a:t>The scope of a protected variable is within the class which declares it and in the class which inherits from the class (Scope is Class and subclass</a:t>
            </a:r>
            <a:r>
              <a:rPr lang="en-US" sz="2400" dirty="0" smtClean="0">
                <a:latin typeface="Arial" panose="020B0604020202020204" pitchFamily="34" charset="0"/>
                <a:cs typeface="Arial" panose="020B0604020202020204" pitchFamily="34" charset="0"/>
              </a:rPr>
              <a:t>)</a:t>
            </a:r>
            <a:endParaRPr lang="en-US" sz="2000" dirty="0">
              <a:solidFill>
                <a:srgbClr val="FF0000"/>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a:xfrm>
            <a:off x="609600" y="6248206"/>
            <a:ext cx="8153400" cy="365125"/>
          </a:xfrm>
        </p:spPr>
        <p:txBody>
          <a:bodyPr/>
          <a:lstStyle/>
          <a:p>
            <a:r>
              <a:rPr lang="en-US" dirty="0" smtClean="0"/>
              <a:t>www.fairhike.blogspot.com</a:t>
            </a:r>
            <a:endParaRPr lang="en-US" dirty="0"/>
          </a:p>
        </p:txBody>
      </p:sp>
    </p:spTree>
    <p:extLst>
      <p:ext uri="{BB962C8B-B14F-4D97-AF65-F5344CB8AC3E}">
        <p14:creationId xmlns:p14="http://schemas.microsoft.com/office/powerpoint/2010/main" val="178489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81000"/>
            <a:ext cx="8001000" cy="762000"/>
          </a:xfrm>
        </p:spPr>
        <p:txBody>
          <a:bodyPr>
            <a:normAutofit/>
          </a:bodyPr>
          <a:lstStyle/>
          <a:p>
            <a:r>
              <a:rPr lang="en-US" sz="3200" dirty="0" smtClean="0">
                <a:latin typeface="Arial" panose="020B0604020202020204" pitchFamily="34" charset="0"/>
                <a:cs typeface="Arial" panose="020B0604020202020204" pitchFamily="34" charset="0"/>
              </a:rPr>
              <a:t>Encapsulation</a:t>
            </a:r>
            <a:endParaRPr lang="en-US" sz="3600" dirty="0">
              <a:latin typeface="Arial" panose="020B0604020202020204" pitchFamily="34" charset="0"/>
              <a:cs typeface="Arial" panose="020B0604020202020204" pitchFamily="34" charset="0"/>
            </a:endParaRPr>
          </a:p>
        </p:txBody>
      </p:sp>
      <p:sp>
        <p:nvSpPr>
          <p:cNvPr id="7173" name="Rectangle 5"/>
          <p:cNvSpPr>
            <a:spLocks noChangeArrowheads="1"/>
          </p:cNvSpPr>
          <p:nvPr/>
        </p:nvSpPr>
        <p:spPr bwMode="auto">
          <a:xfrm>
            <a:off x="242834" y="1752600"/>
            <a:ext cx="8748766"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Arial" panose="020B0604020202020204" pitchFamily="34" charset="0"/>
                <a:cs typeface="Arial" panose="020B0604020202020204" pitchFamily="34" charset="0"/>
              </a:rPr>
              <a:t>Encapsulation is a practice to bind related functionality (Methods) &amp; Data (Variables) in a protective wrapper (Class) with required access modifiers (public, private, default &amp; protected) so that the code can be saved from unauthorized access by outer world and can be made easy to </a:t>
            </a:r>
            <a:r>
              <a:rPr lang="en-US" sz="2400" dirty="0" smtClean="0">
                <a:latin typeface="Arial" panose="020B0604020202020204" pitchFamily="34" charset="0"/>
                <a:cs typeface="Arial" panose="020B0604020202020204" pitchFamily="34" charset="0"/>
              </a:rPr>
              <a:t>maintain</a:t>
            </a:r>
          </a:p>
          <a:p>
            <a:pPr>
              <a:spcBef>
                <a:spcPct val="20000"/>
              </a:spcBef>
            </a:pPr>
            <a:endParaRPr lang="en-US" sz="2400" dirty="0">
              <a:solidFill>
                <a:srgbClr val="FF0000"/>
              </a:solidFill>
              <a:latin typeface="Arial" panose="020B0604020202020204" pitchFamily="34" charset="0"/>
              <a:cs typeface="Arial" panose="020B0604020202020204" pitchFamily="34" charset="0"/>
            </a:endParaRPr>
          </a:p>
          <a:p>
            <a:pPr>
              <a:spcBef>
                <a:spcPct val="20000"/>
              </a:spcBef>
            </a:pPr>
            <a:r>
              <a:rPr lang="en-US" sz="2400" dirty="0">
                <a:latin typeface="Arial" panose="020B0604020202020204" pitchFamily="34" charset="0"/>
                <a:cs typeface="Arial" panose="020B0604020202020204" pitchFamily="34" charset="0"/>
              </a:rPr>
              <a:t>We can achieve complete encapsulation in java by making members of a class private and access them outside the class only through getters and setters. </a:t>
            </a:r>
          </a:p>
        </p:txBody>
      </p:sp>
      <p:sp>
        <p:nvSpPr>
          <p:cNvPr id="2" name="Footer Placeholder 1"/>
          <p:cNvSpPr>
            <a:spLocks noGrp="1"/>
          </p:cNvSpPr>
          <p:nvPr>
            <p:ph type="ftr" sz="quarter" idx="11"/>
          </p:nvPr>
        </p:nvSpPr>
        <p:spPr>
          <a:xfrm>
            <a:off x="609600" y="6248206"/>
            <a:ext cx="8153400" cy="365125"/>
          </a:xfrm>
        </p:spPr>
        <p:txBody>
          <a:bodyPr/>
          <a:lstStyle/>
          <a:p>
            <a:r>
              <a:rPr lang="en-US" dirty="0" smtClean="0"/>
              <a:t>www.fairhike.blogspot.com</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595293913"/>
              </p:ext>
            </p:extLst>
          </p:nvPr>
        </p:nvGraphicFramePr>
        <p:xfrm>
          <a:off x="685800" y="5410199"/>
          <a:ext cx="2209800" cy="938315"/>
        </p:xfrm>
        <a:graphic>
          <a:graphicData uri="http://schemas.openxmlformats.org/presentationml/2006/ole">
            <mc:AlternateContent xmlns:mc="http://schemas.openxmlformats.org/markup-compatibility/2006">
              <mc:Choice xmlns:v="urn:schemas-microsoft-com:vml" Requires="v">
                <p:oleObj spid="_x0000_s5123" name="Packager Shell Object" showAsIcon="1" r:id="rId3" imgW="1032120" imgH="437400" progId="Package">
                  <p:embed/>
                </p:oleObj>
              </mc:Choice>
              <mc:Fallback>
                <p:oleObj name="Packager Shell Object" showAsIcon="1" r:id="rId3" imgW="1032120" imgH="437400" progId="Package">
                  <p:embed/>
                  <p:pic>
                    <p:nvPicPr>
                      <p:cNvPr id="0" name=""/>
                      <p:cNvPicPr/>
                      <p:nvPr/>
                    </p:nvPicPr>
                    <p:blipFill>
                      <a:blip r:embed="rId4"/>
                      <a:stretch>
                        <a:fillRect/>
                      </a:stretch>
                    </p:blipFill>
                    <p:spPr>
                      <a:xfrm>
                        <a:off x="685800" y="5410199"/>
                        <a:ext cx="2209800" cy="938315"/>
                      </a:xfrm>
                      <a:prstGeom prst="rect">
                        <a:avLst/>
                      </a:prstGeom>
                    </p:spPr>
                  </p:pic>
                </p:oleObj>
              </mc:Fallback>
            </mc:AlternateContent>
          </a:graphicData>
        </a:graphic>
      </p:graphicFrame>
    </p:spTree>
    <p:extLst>
      <p:ext uri="{BB962C8B-B14F-4D97-AF65-F5344CB8AC3E}">
        <p14:creationId xmlns:p14="http://schemas.microsoft.com/office/powerpoint/2010/main" val="30485577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3254</TotalTime>
  <Words>437</Words>
  <Application>Microsoft Office PowerPoint</Application>
  <PresentationFormat>On-screen Show (4:3)</PresentationFormat>
  <Paragraphs>76</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Median</vt:lpstr>
      <vt:lpstr>Package</vt:lpstr>
      <vt:lpstr>Test Automation Using Selenium</vt:lpstr>
      <vt:lpstr>Today’s Topics</vt:lpstr>
      <vt:lpstr>Object Oriented programming - Object and Class</vt:lpstr>
      <vt:lpstr>Inheritance</vt:lpstr>
      <vt:lpstr>Inheritance Contd..</vt:lpstr>
      <vt:lpstr>Polymorphism</vt:lpstr>
      <vt:lpstr>Polymorphism Example</vt:lpstr>
      <vt:lpstr>Access specifiers</vt:lpstr>
      <vt:lpstr>Encapsulation</vt:lpstr>
      <vt:lpstr>Takeaway or Exercise </vt:lpstr>
      <vt:lpstr>Q &amp; A</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using Selenium</dc:title>
  <dc:creator>Vulli, Naresh</dc:creator>
  <cp:lastModifiedBy>naruto42071 uzumaki</cp:lastModifiedBy>
  <cp:revision>494</cp:revision>
  <dcterms:created xsi:type="dcterms:W3CDTF">2013-05-16T13:38:49Z</dcterms:created>
  <dcterms:modified xsi:type="dcterms:W3CDTF">2016-03-17T19:02:55Z</dcterms:modified>
</cp:coreProperties>
</file>