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5" r:id="rId8"/>
    <p:sldId id="263" r:id="rId9"/>
    <p:sldId id="261" r:id="rId10"/>
    <p:sldId id="266" r:id="rId11"/>
    <p:sldId id="264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E933-4700-4D2B-A70E-6C15CF4CF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2C5D6-B747-4F55-BA0B-30F5542FE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7EE8C-CCD6-4FFD-B591-B7251EE3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9BFB-0171-4D2A-9E1B-BC3816EB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9C3B-89ED-45CE-AE88-A0BF5755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1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83BF-C518-49C9-B087-2040693A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59425-D81B-4147-ACD2-7122B797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CAD1-2B2E-458B-B0A5-DF64ABB0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4A0C-2869-4414-9180-4CFC8F01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757A-D88A-4AF6-BC04-07FAFC5C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7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37581-5C39-4B59-9ABE-4124647A5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E71D3-EB56-4B7D-AC40-A6D15DEDF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5999-B044-49FB-A019-77CC4869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3A30-AAD9-4866-BF4F-EE06E0D8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97AB-7377-4D5D-BED0-18AE34EC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1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B3B9-4931-472A-84DA-FD9B00D8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6D4E-D23E-4678-B0B3-40DC36F7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72B0-65AF-44CE-93B2-3831393B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60C6-A4D5-4720-AD75-37892252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30F2-6050-4CEC-B9F4-B7E8059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8758-42B6-4C8F-8315-6160326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1E98E-49E1-41F1-818E-E30A7B05A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5403-FF71-47C6-8B4B-DECA993E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9030D-6CD7-4414-A638-E2CEDBF8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2356E-13D7-4A5E-9B59-4A477168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BB0D-3A43-47CD-9770-1BF074E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6DB4-D9E1-4AC5-A4B8-DFEAD8DE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C3988-F424-4488-8C63-362679F85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1F1BA-D459-4202-A4E3-EBE8256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483D9-6C92-4756-BB85-D5F8A0E0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9CE8A-F1AE-4611-8BD3-DB99E666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0F01-B771-4CB6-BD55-A13302FD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84FD5-208A-456A-8949-E13542F0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66C12-8DC5-41E5-BCD5-ACF0CFDE9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0E510-5F69-49F5-BADB-0D3C8FBA1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FC7EA-C4BE-418E-ACDB-6442ABFA4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320B8-842B-4CF5-8511-A9A67581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3F2B9-350B-4C21-A982-116EC783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B34D1-4E2A-4B79-B648-8C17083B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D773-4C3E-4B8C-8CAB-61A4C42A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329AF-1AAE-44FB-840E-22384997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F283-338C-469F-8B62-DD0D8069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707FE-AEDB-4850-8641-2AA10D30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69709-480F-4B4F-8662-5406B18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D71FD-1068-4D46-8DC7-856CC77A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1182A-56D3-4A9F-91F7-1D4E07B1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65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B0D9-F5D2-4CBB-8FF7-1963D1BC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4528-41F9-44B5-A38D-8DCA2852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98D25-0702-4DAC-8F84-37DC322A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62FB-8BBD-4620-AC5B-FBB26436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3A06-0F12-4AE5-86C1-C36723C0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FB26-8463-4E03-9898-A25DDE5E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69D-4FF9-4426-937A-2581CAD3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010F8-B3CF-462F-8986-584799734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A80A9-5BFC-4700-9E9A-466A0C72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EAE91-3415-4CDB-A00E-B9C5E104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E502-9703-44AC-B147-7F30F666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AD1F5-75F6-4E23-AC32-BDBE3E1E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1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E373-1952-4D8D-95D3-B7EFCB5F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829F-DAFC-4A9A-BB04-43FA7855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346C-272C-46E7-8B48-0C33F3339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A60B2-ABB4-40DD-ADFF-ABDE1162CC58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5812-D867-44EE-8FDE-830E5420A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48B76-F0F0-4DCA-ABAA-3C5671D13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554E-02B4-4130-9AFC-0BA4A304D1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7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E543A9-C0D2-4492-8EBA-C80CFB8E1E80}"/>
              </a:ext>
            </a:extLst>
          </p:cNvPr>
          <p:cNvSpPr txBox="1"/>
          <p:nvPr/>
        </p:nvSpPr>
        <p:spPr>
          <a:xfrm>
            <a:off x="5296935" y="291019"/>
            <a:ext cx="1184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3A152-EFAF-4C4E-9FCC-E007159F61E4}"/>
              </a:ext>
            </a:extLst>
          </p:cNvPr>
          <p:cNvSpPr txBox="1"/>
          <p:nvPr/>
        </p:nvSpPr>
        <p:spPr>
          <a:xfrm>
            <a:off x="396815" y="1414732"/>
            <a:ext cx="57618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Key</a:t>
            </a:r>
          </a:p>
          <a:p>
            <a:endParaRPr lang="en-GB" sz="2400" dirty="0">
              <a:solidFill>
                <a:srgbClr val="00B050"/>
              </a:solidFill>
            </a:endParaRPr>
          </a:p>
          <a:p>
            <a:r>
              <a:rPr lang="en-GB" sz="2400" dirty="0">
                <a:solidFill>
                  <a:srgbClr val="00B050"/>
                </a:solidFill>
              </a:rPr>
              <a:t>Function OK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Function not OK</a:t>
            </a:r>
          </a:p>
          <a:p>
            <a:r>
              <a:rPr lang="en-GB" sz="2400" dirty="0"/>
              <a:t>Cannot check as other functions not working</a:t>
            </a:r>
          </a:p>
          <a:p>
            <a:r>
              <a:rPr lang="en-GB" sz="2400" dirty="0">
                <a:solidFill>
                  <a:srgbClr val="00B0F0"/>
                </a:solidFill>
              </a:rPr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67955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CC435-D90B-4232-838B-E7D69900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3" y="963119"/>
            <a:ext cx="10772775" cy="3790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F1917DF-445B-4BEA-9071-3684E95E793D}"/>
              </a:ext>
            </a:extLst>
          </p:cNvPr>
          <p:cNvSpPr/>
          <p:nvPr/>
        </p:nvSpPr>
        <p:spPr>
          <a:xfrm>
            <a:off x="3497607" y="1648960"/>
            <a:ext cx="3390181" cy="879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89384-9955-47C8-B8C3-FFEA651ECC08}"/>
              </a:ext>
            </a:extLst>
          </p:cNvPr>
          <p:cNvCxnSpPr>
            <a:cxnSpLocks/>
          </p:cNvCxnSpPr>
          <p:nvPr/>
        </p:nvCxnSpPr>
        <p:spPr>
          <a:xfrm>
            <a:off x="6900089" y="2052723"/>
            <a:ext cx="1139730" cy="771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EB779C-B891-49EF-BA65-07BA7C9DEF7C}"/>
              </a:ext>
            </a:extLst>
          </p:cNvPr>
          <p:cNvSpPr txBox="1"/>
          <p:nvPr/>
        </p:nvSpPr>
        <p:spPr>
          <a:xfrm>
            <a:off x="8052120" y="2673928"/>
            <a:ext cx="411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Should be text boxes not dropdown boxes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5EAB98-F198-4913-91CA-BF7581C70320}"/>
              </a:ext>
            </a:extLst>
          </p:cNvPr>
          <p:cNvSpPr/>
          <p:nvPr/>
        </p:nvSpPr>
        <p:spPr>
          <a:xfrm>
            <a:off x="3439855" y="2872599"/>
            <a:ext cx="3390181" cy="879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D8F005-14AB-408A-AEBF-8C924DB261C1}"/>
              </a:ext>
            </a:extLst>
          </p:cNvPr>
          <p:cNvCxnSpPr>
            <a:cxnSpLocks/>
          </p:cNvCxnSpPr>
          <p:nvPr/>
        </p:nvCxnSpPr>
        <p:spPr>
          <a:xfrm flipV="1">
            <a:off x="6830036" y="2911416"/>
            <a:ext cx="1209783" cy="4011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F8FCF-938C-4864-AF74-476BC6A91F87}"/>
              </a:ext>
            </a:extLst>
          </p:cNvPr>
          <p:cNvSpPr/>
          <p:nvPr/>
        </p:nvSpPr>
        <p:spPr>
          <a:xfrm>
            <a:off x="3321170" y="1419705"/>
            <a:ext cx="3752490" cy="272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11C34E-BB2F-42FE-84FE-EA7F72270711}"/>
              </a:ext>
            </a:extLst>
          </p:cNvPr>
          <p:cNvSpPr txBox="1"/>
          <p:nvPr/>
        </p:nvSpPr>
        <p:spPr>
          <a:xfrm>
            <a:off x="3618547" y="963119"/>
            <a:ext cx="345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Should be automatically populated</a:t>
            </a:r>
          </a:p>
        </p:txBody>
      </p:sp>
    </p:spTree>
    <p:extLst>
      <p:ext uri="{BB962C8B-B14F-4D97-AF65-F5344CB8AC3E}">
        <p14:creationId xmlns:p14="http://schemas.microsoft.com/office/powerpoint/2010/main" val="414259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9C59B0-8F51-4394-833C-AAD046B1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8" y="371302"/>
            <a:ext cx="11757804" cy="30237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3298BB-381B-44FE-BE45-4F01FD0EE8A8}"/>
              </a:ext>
            </a:extLst>
          </p:cNvPr>
          <p:cNvSpPr/>
          <p:nvPr/>
        </p:nvSpPr>
        <p:spPr>
          <a:xfrm>
            <a:off x="2160513" y="1051298"/>
            <a:ext cx="1942153" cy="4585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F29871-09F7-45D5-BC38-807FD52A7E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102666" y="1280554"/>
            <a:ext cx="1513130" cy="292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FB69B-84E7-4958-A848-5B2BEA5E0A18}"/>
              </a:ext>
            </a:extLst>
          </p:cNvPr>
          <p:cNvSpPr txBox="1"/>
          <p:nvPr/>
        </p:nvSpPr>
        <p:spPr>
          <a:xfrm>
            <a:off x="5630092" y="1442276"/>
            <a:ext cx="411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Should be text boxes not dropdown boxes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C1380A-04CF-46EE-B2C4-EE1523066897}"/>
              </a:ext>
            </a:extLst>
          </p:cNvPr>
          <p:cNvSpPr/>
          <p:nvPr/>
        </p:nvSpPr>
        <p:spPr>
          <a:xfrm>
            <a:off x="2160513" y="1811608"/>
            <a:ext cx="2072424" cy="5262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AB5DF4-23EF-431A-9171-F141AB230FC7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232937" y="1748467"/>
            <a:ext cx="1382859" cy="326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43300CC-2A53-41DA-BABF-90D01F01AC2D}"/>
              </a:ext>
            </a:extLst>
          </p:cNvPr>
          <p:cNvSpPr/>
          <p:nvPr/>
        </p:nvSpPr>
        <p:spPr>
          <a:xfrm>
            <a:off x="1414732" y="793630"/>
            <a:ext cx="2993366" cy="182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C344C-07D7-444E-8190-C9853E0356DB}"/>
              </a:ext>
            </a:extLst>
          </p:cNvPr>
          <p:cNvSpPr txBox="1"/>
          <p:nvPr/>
        </p:nvSpPr>
        <p:spPr>
          <a:xfrm>
            <a:off x="1183858" y="392728"/>
            <a:ext cx="345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Should be automatically populated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6020BB-528E-40FB-AEFB-5EC75ABD4912}"/>
              </a:ext>
            </a:extLst>
          </p:cNvPr>
          <p:cNvSpPr/>
          <p:nvPr/>
        </p:nvSpPr>
        <p:spPr>
          <a:xfrm>
            <a:off x="2911414" y="2871472"/>
            <a:ext cx="1022231" cy="4496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EA990C-DCE4-4395-8B4E-FE32C66472CA}"/>
              </a:ext>
            </a:extLst>
          </p:cNvPr>
          <p:cNvSpPr txBox="1"/>
          <p:nvPr/>
        </p:nvSpPr>
        <p:spPr>
          <a:xfrm>
            <a:off x="1589863" y="3604840"/>
            <a:ext cx="382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trike="sngStrike" dirty="0">
                <a:solidFill>
                  <a:srgbClr val="FF0000"/>
                </a:solidFill>
              </a:rPr>
              <a:t>Default should be blank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Yes selection should open new page 8c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C21E5-EA09-49D5-8716-DD6C5F214325}"/>
              </a:ext>
            </a:extLst>
          </p:cNvPr>
          <p:cNvSpPr txBox="1"/>
          <p:nvPr/>
        </p:nvSpPr>
        <p:spPr>
          <a:xfrm>
            <a:off x="3199116" y="4835542"/>
            <a:ext cx="6108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trike="sngStrike" dirty="0">
                <a:solidFill>
                  <a:srgbClr val="FF0000"/>
                </a:solidFill>
              </a:rPr>
              <a:t>Default should be blank</a:t>
            </a:r>
          </a:p>
          <a:p>
            <a:pPr algn="ctr"/>
            <a:r>
              <a:rPr lang="en-GB" dirty="0">
                <a:solidFill>
                  <a:srgbClr val="00B0F0"/>
                </a:solidFill>
              </a:rPr>
              <a:t>Dropdown should be linked to </a:t>
            </a:r>
            <a:r>
              <a:rPr lang="en-GB" dirty="0" err="1">
                <a:solidFill>
                  <a:srgbClr val="00B0F0"/>
                </a:solidFill>
              </a:rPr>
              <a:t>tbl_Cavitation</a:t>
            </a:r>
            <a:r>
              <a:rPr lang="en-GB" dirty="0">
                <a:solidFill>
                  <a:srgbClr val="00B0F0"/>
                </a:solidFill>
              </a:rPr>
              <a:t> (numbers 1 to 32)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Yes selection should open new page 8a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BF6006-60F1-44A6-8D9F-43ECB4DDC908}"/>
              </a:ext>
            </a:extLst>
          </p:cNvPr>
          <p:cNvSpPr txBox="1"/>
          <p:nvPr/>
        </p:nvSpPr>
        <p:spPr>
          <a:xfrm>
            <a:off x="8168324" y="3881028"/>
            <a:ext cx="382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trike="sngStrike" dirty="0">
                <a:solidFill>
                  <a:srgbClr val="FF0000"/>
                </a:solidFill>
              </a:rPr>
              <a:t>Default should be blank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Yes selection should open new page 8a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531EA5-F283-45E4-8213-261AB3344097}"/>
              </a:ext>
            </a:extLst>
          </p:cNvPr>
          <p:cNvSpPr/>
          <p:nvPr/>
        </p:nvSpPr>
        <p:spPr>
          <a:xfrm>
            <a:off x="10301376" y="2869621"/>
            <a:ext cx="1022231" cy="4496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2F89D0-EC9C-470B-B51A-8210D2A34CB9}"/>
              </a:ext>
            </a:extLst>
          </p:cNvPr>
          <p:cNvSpPr/>
          <p:nvPr/>
        </p:nvSpPr>
        <p:spPr>
          <a:xfrm>
            <a:off x="5630092" y="2869621"/>
            <a:ext cx="1171519" cy="4496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7B1E5A-7AD1-4E69-9CDD-430E7D96D041}"/>
              </a:ext>
            </a:extLst>
          </p:cNvPr>
          <p:cNvCxnSpPr>
            <a:endCxn id="20" idx="4"/>
          </p:cNvCxnSpPr>
          <p:nvPr/>
        </p:nvCxnSpPr>
        <p:spPr>
          <a:xfrm flipV="1">
            <a:off x="3196725" y="3321170"/>
            <a:ext cx="225805" cy="283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5F1F6D-E7D3-47CE-9C4D-2BA8B0DE6FF8}"/>
              </a:ext>
            </a:extLst>
          </p:cNvPr>
          <p:cNvCxnSpPr>
            <a:cxnSpLocks/>
          </p:cNvCxnSpPr>
          <p:nvPr/>
        </p:nvCxnSpPr>
        <p:spPr>
          <a:xfrm flipV="1">
            <a:off x="10301376" y="3326205"/>
            <a:ext cx="511115" cy="5548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49B9F8-7653-47FA-885B-591C2DA46D0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215858" y="3343832"/>
            <a:ext cx="37716" cy="149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9226472-3538-490C-90E1-7D712A60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53" y="6300960"/>
            <a:ext cx="2352675" cy="3714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71B9367-FB3F-4798-88AA-80C79DA4CE35}"/>
              </a:ext>
            </a:extLst>
          </p:cNvPr>
          <p:cNvSpPr/>
          <p:nvPr/>
        </p:nvSpPr>
        <p:spPr>
          <a:xfrm>
            <a:off x="9480430" y="6288657"/>
            <a:ext cx="2622430" cy="465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FD0987-8806-4A16-8ECB-DA65E6C2D531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7858664" y="6392174"/>
            <a:ext cx="1621766" cy="1293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1177119-D671-4D5F-A268-A4C4AD580D18}"/>
              </a:ext>
            </a:extLst>
          </p:cNvPr>
          <p:cNvSpPr txBox="1"/>
          <p:nvPr/>
        </p:nvSpPr>
        <p:spPr>
          <a:xfrm>
            <a:off x="4544007" y="6020077"/>
            <a:ext cx="372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Page does not close automatically, counter goes negative and stops</a:t>
            </a:r>
          </a:p>
        </p:txBody>
      </p:sp>
    </p:spTree>
    <p:extLst>
      <p:ext uri="{BB962C8B-B14F-4D97-AF65-F5344CB8AC3E}">
        <p14:creationId xmlns:p14="http://schemas.microsoft.com/office/powerpoint/2010/main" val="38071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59EBEB-E3AF-4C93-93E5-5DF5A160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8" y="130020"/>
            <a:ext cx="11283350" cy="28170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AE377A-513E-4ED3-B8CB-E74B52B896BF}"/>
              </a:ext>
            </a:extLst>
          </p:cNvPr>
          <p:cNvSpPr/>
          <p:nvPr/>
        </p:nvSpPr>
        <p:spPr>
          <a:xfrm>
            <a:off x="1431985" y="914400"/>
            <a:ext cx="2061713" cy="42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B2C91-7B27-4EE7-BC12-5A9C9A525013}"/>
              </a:ext>
            </a:extLst>
          </p:cNvPr>
          <p:cNvSpPr txBox="1"/>
          <p:nvPr/>
        </p:nvSpPr>
        <p:spPr>
          <a:xfrm>
            <a:off x="3881887" y="664234"/>
            <a:ext cx="332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 smtClean="0">
                <a:solidFill>
                  <a:srgbClr val="FF0000"/>
                </a:solidFill>
              </a:rPr>
              <a:t>Should be </a:t>
            </a:r>
            <a:r>
              <a:rPr lang="en-GB" strike="sngStrike" dirty="0">
                <a:solidFill>
                  <a:srgbClr val="FF0000"/>
                </a:solidFill>
              </a:rPr>
              <a:t>auto-populated</a:t>
            </a:r>
          </a:p>
          <a:p>
            <a:r>
              <a:rPr lang="en-GB" strike="sngStrike" dirty="0" smtClean="0">
                <a:solidFill>
                  <a:srgbClr val="FF0000"/>
                </a:solidFill>
              </a:rPr>
              <a:t>Should </a:t>
            </a:r>
            <a:r>
              <a:rPr lang="en-GB" strike="sngStrike" dirty="0">
                <a:solidFill>
                  <a:srgbClr val="FF0000"/>
                </a:solidFill>
              </a:rPr>
              <a:t>be text box not dropdown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489459-5EF6-4E78-9975-F48D98C5AAB7}"/>
              </a:ext>
            </a:extLst>
          </p:cNvPr>
          <p:cNvCxnSpPr>
            <a:endCxn id="6" idx="3"/>
          </p:cNvCxnSpPr>
          <p:nvPr/>
        </p:nvCxnSpPr>
        <p:spPr>
          <a:xfrm flipH="1">
            <a:off x="3493698" y="1086928"/>
            <a:ext cx="388189" cy="388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41C1F1-9129-4048-B3D3-A9FE2B89E078}"/>
              </a:ext>
            </a:extLst>
          </p:cNvPr>
          <p:cNvSpPr txBox="1"/>
          <p:nvPr/>
        </p:nvSpPr>
        <p:spPr>
          <a:xfrm>
            <a:off x="3295291" y="372661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Same with PQIS and PS</a:t>
            </a:r>
          </a:p>
        </p:txBody>
      </p:sp>
    </p:spTree>
    <p:extLst>
      <p:ext uri="{BB962C8B-B14F-4D97-AF65-F5344CB8AC3E}">
        <p14:creationId xmlns:p14="http://schemas.microsoft.com/office/powerpoint/2010/main" val="159231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4DCD58-6FEB-4231-A7CE-0F53B251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5" y="271055"/>
            <a:ext cx="10394830" cy="1753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FB1B96-BF71-4268-9570-A41FB3749C40}"/>
              </a:ext>
            </a:extLst>
          </p:cNvPr>
          <p:cNvSpPr/>
          <p:nvPr/>
        </p:nvSpPr>
        <p:spPr>
          <a:xfrm>
            <a:off x="2346385" y="724619"/>
            <a:ext cx="2139351" cy="586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D7130-C9D0-4486-A76D-FBFC4682FCD9}"/>
              </a:ext>
            </a:extLst>
          </p:cNvPr>
          <p:cNvSpPr txBox="1"/>
          <p:nvPr/>
        </p:nvSpPr>
        <p:spPr>
          <a:xfrm>
            <a:off x="163902" y="278666"/>
            <a:ext cx="384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Should be linked to SQL table “</a:t>
            </a:r>
            <a:r>
              <a:rPr lang="en-GB" strike="sngStrike" dirty="0" err="1">
                <a:solidFill>
                  <a:srgbClr val="FF0000"/>
                </a:solidFill>
              </a:rPr>
              <a:t>tbl_Lot</a:t>
            </a:r>
            <a:r>
              <a:rPr lang="en-GB" strike="sngStrike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796CED-1185-4AC4-9731-2A34FEC6E25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0008" y="647998"/>
            <a:ext cx="776377" cy="369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E87F0E-E483-4197-803C-91F624F8A4A7}"/>
              </a:ext>
            </a:extLst>
          </p:cNvPr>
          <p:cNvSpPr/>
          <p:nvPr/>
        </p:nvSpPr>
        <p:spPr>
          <a:xfrm>
            <a:off x="9434423" y="724619"/>
            <a:ext cx="2139351" cy="586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6689E-6CFC-42A4-866B-AF3860808817}"/>
              </a:ext>
            </a:extLst>
          </p:cNvPr>
          <p:cNvSpPr txBox="1"/>
          <p:nvPr/>
        </p:nvSpPr>
        <p:spPr>
          <a:xfrm>
            <a:off x="6872378" y="128505"/>
            <a:ext cx="52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Should be linked to SQL table “</a:t>
            </a:r>
            <a:r>
              <a:rPr lang="en-GB" strike="sngStrike" dirty="0" err="1">
                <a:solidFill>
                  <a:srgbClr val="FF0000"/>
                </a:solidFill>
              </a:rPr>
              <a:t>tbl_DataArchiveQuery</a:t>
            </a:r>
            <a:r>
              <a:rPr lang="en-GB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6E3BF7-5CFB-4FB0-A2EF-C9B27F41D75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652294" y="497837"/>
            <a:ext cx="782129" cy="5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77C9B-59A8-44DD-9B85-56FE2B504E82}"/>
              </a:ext>
            </a:extLst>
          </p:cNvPr>
          <p:cNvSpPr/>
          <p:nvPr/>
        </p:nvSpPr>
        <p:spPr>
          <a:xfrm>
            <a:off x="974785" y="1537997"/>
            <a:ext cx="10394830" cy="486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BD286-36B3-44CF-8D4F-4C3419A64FA5}"/>
              </a:ext>
            </a:extLst>
          </p:cNvPr>
          <p:cNvSpPr txBox="1"/>
          <p:nvPr/>
        </p:nvSpPr>
        <p:spPr>
          <a:xfrm>
            <a:off x="3543371" y="2360277"/>
            <a:ext cx="5104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Should be auto-populated from QSL view selected in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Data Query dropdown box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7A4055-5893-4037-A78A-C01A097AB689}"/>
              </a:ext>
            </a:extLst>
          </p:cNvPr>
          <p:cNvCxnSpPr/>
          <p:nvPr/>
        </p:nvCxnSpPr>
        <p:spPr>
          <a:xfrm flipV="1">
            <a:off x="5995358" y="2024863"/>
            <a:ext cx="336431" cy="25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2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AD047-B181-4376-9ED2-E48CAA72968C}"/>
              </a:ext>
            </a:extLst>
          </p:cNvPr>
          <p:cNvSpPr txBox="1"/>
          <p:nvPr/>
        </p:nvSpPr>
        <p:spPr>
          <a:xfrm>
            <a:off x="524794" y="797225"/>
            <a:ext cx="1137362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</a:rPr>
              <a:t>The Home Page should be titled “</a:t>
            </a:r>
            <a:r>
              <a:rPr lang="en-GB" sz="1200" b="1" i="1" dirty="0">
                <a:solidFill>
                  <a:srgbClr val="00B050"/>
                </a:solidFill>
              </a:rPr>
              <a:t>Production Lot Control And Traceability”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page should display 3 pictures with supporting text and two buttons to register a new user or login</a:t>
            </a:r>
          </a:p>
          <a:p>
            <a:pPr lvl="1"/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</a:rPr>
              <a:t>Page 2 should be titled “</a:t>
            </a:r>
            <a:r>
              <a:rPr lang="en-GB" sz="1200" b="1" i="1" dirty="0">
                <a:solidFill>
                  <a:srgbClr val="00B050"/>
                </a:solidFill>
              </a:rPr>
              <a:t>Login”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FF0000"/>
                </a:solidFill>
              </a:rPr>
              <a:t>RFID box should be in focus on page load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Login should be possible by two methods, only one method will be chosen by the user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Method 1, RFID scan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Method 2, username and password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Login details must be verified in SQL table “</a:t>
            </a:r>
            <a:r>
              <a:rPr lang="en-GB" sz="1200" b="1" dirty="0" err="1">
                <a:solidFill>
                  <a:srgbClr val="00B050"/>
                </a:solidFill>
              </a:rPr>
              <a:t>tbl_User</a:t>
            </a:r>
            <a:r>
              <a:rPr lang="en-GB" sz="1200" dirty="0">
                <a:solidFill>
                  <a:srgbClr val="00B050"/>
                </a:solidFill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If login is incorrect, display error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If login correct, store user “</a:t>
            </a:r>
            <a:r>
              <a:rPr lang="en-GB" sz="1200" b="1" i="1" dirty="0" err="1">
                <a:solidFill>
                  <a:srgbClr val="00B050"/>
                </a:solidFill>
              </a:rPr>
              <a:t>LastLoginDate</a:t>
            </a:r>
            <a:r>
              <a:rPr lang="en-GB" sz="1200" dirty="0">
                <a:solidFill>
                  <a:srgbClr val="00B050"/>
                </a:solidFill>
              </a:rPr>
              <a:t>”, set “</a:t>
            </a:r>
            <a:r>
              <a:rPr lang="en-GB" sz="1200" b="1" i="1" dirty="0">
                <a:solidFill>
                  <a:srgbClr val="00B050"/>
                </a:solidFill>
              </a:rPr>
              <a:t>Active</a:t>
            </a:r>
            <a:r>
              <a:rPr lang="en-GB" sz="1200" dirty="0">
                <a:solidFill>
                  <a:srgbClr val="00B050"/>
                </a:solidFill>
              </a:rPr>
              <a:t>” flag to 1 and open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(page 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“</a:t>
            </a:r>
            <a:r>
              <a:rPr lang="en-GB" sz="1200" b="1" i="1" dirty="0">
                <a:solidFill>
                  <a:srgbClr val="00B050"/>
                </a:solidFill>
              </a:rPr>
              <a:t>Active</a:t>
            </a:r>
            <a:r>
              <a:rPr lang="en-GB" sz="1200" dirty="0">
                <a:solidFill>
                  <a:srgbClr val="00B050"/>
                </a:solidFill>
              </a:rPr>
              <a:t>” flag for the current user should be reset to 0 on logout</a:t>
            </a:r>
          </a:p>
          <a:p>
            <a:pPr lvl="1"/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</a:rPr>
              <a:t>Page 3 should be titled “</a:t>
            </a:r>
            <a:r>
              <a:rPr lang="en-GB" sz="1200" b="1" i="1" dirty="0">
                <a:solidFill>
                  <a:srgbClr val="00B050"/>
                </a:solidFill>
              </a:rPr>
              <a:t>Registration</a:t>
            </a:r>
            <a:r>
              <a:rPr lang="en-GB" sz="1200" dirty="0">
                <a:solidFill>
                  <a:srgbClr val="00B050"/>
                </a:solidFill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FF0000"/>
                </a:solidFill>
              </a:rPr>
              <a:t>The registration page must be password protected to limit who can register new users, set password as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admin</a:t>
            </a:r>
            <a:r>
              <a:rPr lang="en-GB" sz="1200" strike="sngStrike" dirty="0">
                <a:solidFill>
                  <a:srgbClr val="FF0000"/>
                </a:solidFill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All mandatory fields must filled in to complete registration for a new user (</a:t>
            </a:r>
            <a:r>
              <a:rPr lang="en-GB" sz="1200" strike="sngStrike" dirty="0">
                <a:solidFill>
                  <a:srgbClr val="FF0000"/>
                </a:solidFill>
              </a:rPr>
              <a:t>only email is optional</a:t>
            </a:r>
            <a:r>
              <a:rPr lang="en-GB" sz="1200" strike="sngStrike" dirty="0">
                <a:solidFill>
                  <a:srgbClr val="00B050"/>
                </a:solidFill>
              </a:rPr>
              <a:t>) </a:t>
            </a:r>
          </a:p>
          <a:p>
            <a:pPr lvl="1"/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00B050"/>
                </a:solidFill>
              </a:rPr>
              <a:t>Page 4 should be titled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FF0000"/>
                </a:solidFill>
              </a:rPr>
              <a:t>On page load, enable only the three dropdown boxes (“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Technology</a:t>
            </a:r>
            <a:r>
              <a:rPr lang="en-GB" sz="1200" strike="sngStrike" dirty="0">
                <a:solidFill>
                  <a:srgbClr val="FF0000"/>
                </a:solidFill>
              </a:rPr>
              <a:t>”,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Machine</a:t>
            </a:r>
            <a:r>
              <a:rPr lang="en-GB" sz="1200" strike="sngStrike" dirty="0">
                <a:solidFill>
                  <a:srgbClr val="FF0000"/>
                </a:solidFill>
              </a:rPr>
              <a:t>”,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Lot</a:t>
            </a:r>
            <a:r>
              <a:rPr lang="en-GB" sz="1200" strike="sngStrike" dirty="0">
                <a:solidFill>
                  <a:srgbClr val="FF0000"/>
                </a:solidFill>
              </a:rPr>
              <a:t>”) linked to SQL tables of the same name</a:t>
            </a:r>
            <a:r>
              <a:rPr lang="en-GB" sz="1200" dirty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All dropdown box selections are mandatory, </a:t>
            </a:r>
            <a:r>
              <a:rPr lang="en-GB" sz="1200" strike="sngStrike" dirty="0">
                <a:solidFill>
                  <a:srgbClr val="FF0000"/>
                </a:solidFill>
              </a:rPr>
              <a:t>selections must be made in left to right order.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FF0000"/>
                </a:solidFill>
              </a:rPr>
              <a:t>The dropdown boxes should be cascading (i.e. limited selection)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dirty="0" err="1" smtClean="0">
                <a:solidFill>
                  <a:srgbClr val="FF0000"/>
                </a:solidFill>
              </a:rPr>
              <a:t>Machine</a:t>
            </a:r>
            <a:r>
              <a:rPr lang="en-GB" sz="1200" strike="sngStrike" dirty="0" err="1" smtClean="0">
                <a:solidFill>
                  <a:srgbClr val="FF0000"/>
                </a:solidFill>
              </a:rPr>
              <a:t>Technology</a:t>
            </a:r>
            <a:r>
              <a:rPr lang="en-GB" sz="1200" strike="sngStrike" dirty="0" smtClean="0">
                <a:solidFill>
                  <a:srgbClr val="FF0000"/>
                </a:solidFill>
              </a:rPr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box should list all technologies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box should list only the machines linked to the selected technology (I sent an example of a </a:t>
            </a:r>
            <a:r>
              <a:rPr lang="en-GB" sz="1200" strike="sngStrike" dirty="0" err="1">
                <a:solidFill>
                  <a:srgbClr val="FF0000"/>
                </a:solidFill>
              </a:rPr>
              <a:t>jquery</a:t>
            </a:r>
            <a:r>
              <a:rPr lang="en-GB" sz="1200" strike="sngStrike" dirty="0">
                <a:solidFill>
                  <a:srgbClr val="FF0000"/>
                </a:solidFill>
              </a:rPr>
              <a:t> to do this)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FF0000"/>
                </a:solidFill>
              </a:rPr>
              <a:t>Lot box should list only the lots linked to the selected machine (I sent an example of a </a:t>
            </a:r>
            <a:r>
              <a:rPr lang="en-GB" sz="1200" strike="sngStrike" dirty="0" err="1">
                <a:solidFill>
                  <a:srgbClr val="FF0000"/>
                </a:solidFill>
              </a:rPr>
              <a:t>jquery</a:t>
            </a:r>
            <a:r>
              <a:rPr lang="en-GB" sz="1200" strike="sngStrike" dirty="0">
                <a:solidFill>
                  <a:srgbClr val="FF0000"/>
                </a:solidFill>
              </a:rPr>
              <a:t> to do this)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If the lot record is already being accessed by another user, display error message </a:t>
            </a:r>
            <a:r>
              <a:rPr lang="en-GB" sz="1200" dirty="0">
                <a:solidFill>
                  <a:srgbClr val="FF0000"/>
                </a:solidFill>
              </a:rPr>
              <a:t>and logout the user back to the “</a:t>
            </a:r>
            <a:r>
              <a:rPr lang="en-GB" sz="1200" b="1" i="1" dirty="0">
                <a:solidFill>
                  <a:srgbClr val="FF0000"/>
                </a:solidFill>
              </a:rPr>
              <a:t>Home Page</a:t>
            </a:r>
            <a:r>
              <a:rPr lang="en-GB" sz="1200" dirty="0">
                <a:solidFill>
                  <a:srgbClr val="FF0000"/>
                </a:solidFill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If the lot record is not in use, lookup the “</a:t>
            </a:r>
            <a:r>
              <a:rPr lang="en-GB" sz="1200" b="1" dirty="0">
                <a:solidFill>
                  <a:srgbClr val="00B050"/>
                </a:solidFill>
              </a:rPr>
              <a:t>Lot</a:t>
            </a:r>
            <a:r>
              <a:rPr lang="en-GB" sz="1200" dirty="0">
                <a:solidFill>
                  <a:srgbClr val="00B050"/>
                </a:solidFill>
              </a:rPr>
              <a:t>” in SQL View “</a:t>
            </a:r>
            <a:r>
              <a:rPr lang="en-GB" sz="1200" b="1" i="1" dirty="0" err="1">
                <a:solidFill>
                  <a:srgbClr val="00B050"/>
                </a:solidFill>
              </a:rPr>
              <a:t>qry_Lot</a:t>
            </a:r>
            <a:r>
              <a:rPr lang="en-GB" sz="1200" dirty="0">
                <a:solidFill>
                  <a:srgbClr val="00B050"/>
                </a:solidFill>
              </a:rPr>
              <a:t>”, and load all relevant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FF0000"/>
                </a:solidFill>
              </a:rPr>
              <a:t>All data must remain loaded until logout, even the page is temporarily exited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strike="sngStrike" dirty="0" smtClean="0">
                <a:solidFill>
                  <a:srgbClr val="FF0000"/>
                </a:solidFill>
              </a:rPr>
              <a:t>For security reasons, auto logout to “</a:t>
            </a:r>
            <a:r>
              <a:rPr lang="en-GB" sz="1200" b="1" i="1" strike="sngStrike" dirty="0" smtClean="0">
                <a:solidFill>
                  <a:srgbClr val="FF0000"/>
                </a:solidFill>
              </a:rPr>
              <a:t>Home Page</a:t>
            </a:r>
            <a:r>
              <a:rPr lang="en-GB" sz="1200" strike="sngStrike" dirty="0" smtClean="0">
                <a:solidFill>
                  <a:srgbClr val="FF0000"/>
                </a:solidFill>
              </a:rPr>
              <a:t>” after 10 minutes of no activity on this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strike="sngStrike" dirty="0" smtClean="0">
                <a:solidFill>
                  <a:srgbClr val="FF0000"/>
                </a:solidFill>
              </a:rPr>
              <a:t>Show countdown in bottom right hand corner of screen to indicate remaining time before auto log 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B050"/>
                </a:solidFill>
              </a:rPr>
              <a:t>Use </a:t>
            </a:r>
            <a:r>
              <a:rPr lang="en-GB" sz="1200" dirty="0">
                <a:solidFill>
                  <a:srgbClr val="00B050"/>
                </a:solidFill>
              </a:rPr>
              <a:t>menu drop downs (at top of screen) for further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C6597-8AC5-4026-9711-4FE7E30DAC49}"/>
              </a:ext>
            </a:extLst>
          </p:cNvPr>
          <p:cNvSpPr txBox="1"/>
          <p:nvPr/>
        </p:nvSpPr>
        <p:spPr>
          <a:xfrm>
            <a:off x="5296935" y="291019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67197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4311F-0283-4196-AFE6-C8723202C5EC}"/>
              </a:ext>
            </a:extLst>
          </p:cNvPr>
          <p:cNvSpPr/>
          <p:nvPr/>
        </p:nvSpPr>
        <p:spPr>
          <a:xfrm>
            <a:off x="385011" y="200773"/>
            <a:ext cx="1136984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342900" indent="-342900">
              <a:buFont typeface="+mj-lt"/>
              <a:buAutoNum type="arabicPeriod" startAt="5"/>
            </a:pPr>
            <a:r>
              <a:rPr lang="en-GB" sz="1200" dirty="0">
                <a:solidFill>
                  <a:srgbClr val="00B050"/>
                </a:solidFill>
              </a:rPr>
              <a:t>Page 5 should be titled “</a:t>
            </a:r>
            <a:r>
              <a:rPr lang="en-GB" sz="1200" b="1" i="1" dirty="0">
                <a:solidFill>
                  <a:srgbClr val="00B050"/>
                </a:solidFill>
              </a:rPr>
              <a:t>Line Clearance” </a:t>
            </a:r>
            <a:r>
              <a:rPr lang="en-GB" sz="1200" strike="sngStrike" dirty="0">
                <a:solidFill>
                  <a:srgbClr val="FF0000"/>
                </a:solidFill>
              </a:rPr>
              <a:t>and automatically display the currently selected </a:t>
            </a:r>
            <a:r>
              <a:rPr lang="en-GB" sz="1200" strike="sngStrike" dirty="0" err="1">
                <a:solidFill>
                  <a:srgbClr val="FF0000"/>
                </a:solidFill>
              </a:rPr>
              <a:t>LotName</a:t>
            </a:r>
            <a:r>
              <a:rPr lang="en-GB" sz="1200" strike="sngStrike" dirty="0">
                <a:solidFill>
                  <a:srgbClr val="FF0000"/>
                </a:solidFill>
              </a:rPr>
              <a:t> from the Job Bag Overview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All records from the currently selected Lot stored in SQL table “</a:t>
            </a:r>
            <a:r>
              <a:rPr lang="en-GB" sz="1200" b="1" i="1" strike="sngStrike" dirty="0" err="1"/>
              <a:t>tbl_LineClearance</a:t>
            </a:r>
            <a:r>
              <a:rPr lang="en-GB" sz="1200" strike="sngStrike" dirty="0"/>
              <a:t>” should be displayed but must not be editable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user should click in the log box to add a new record, actual date/time should be auto populated on click</a:t>
            </a:r>
            <a:r>
              <a:rPr lang="en-GB" sz="1200" dirty="0"/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and the Tech RFID box should now be in focus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Tech will scan their RFID tag</a:t>
            </a:r>
            <a:r>
              <a:rPr lang="en-GB" sz="1200" dirty="0">
                <a:solidFill>
                  <a:srgbClr val="FF0000"/>
                </a:solidFill>
              </a:rPr>
              <a:t>,</a:t>
            </a:r>
            <a:r>
              <a:rPr lang="en-GB" sz="1200" strike="sngStrike" dirty="0">
                <a:solidFill>
                  <a:srgbClr val="FF0000"/>
                </a:solidFill>
              </a:rPr>
              <a:t> the tag number should be verified in the SQL table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tbl_User</a:t>
            </a:r>
            <a:r>
              <a:rPr lang="en-GB" sz="1200" strike="sngStrike" dirty="0">
                <a:solidFill>
                  <a:srgbClr val="FF0000"/>
                </a:solidFill>
              </a:rPr>
              <a:t>”.  If the RFID tag number is not recognised, display message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RFID not recognised, please try again</a:t>
            </a:r>
            <a:r>
              <a:rPr lang="en-GB" sz="1200" strike="sngStrike" dirty="0">
                <a:solidFill>
                  <a:srgbClr val="FF0000"/>
                </a:solidFill>
              </a:rPr>
              <a:t>”,  If the RFID tag number is recognised, the matching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Username</a:t>
            </a:r>
            <a:r>
              <a:rPr lang="en-GB" sz="1200" strike="sngStrike" dirty="0">
                <a:solidFill>
                  <a:srgbClr val="FF0000"/>
                </a:solidFill>
              </a:rPr>
              <a:t>” in SQL table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tbl_User</a:t>
            </a:r>
            <a:r>
              <a:rPr lang="en-GB" sz="1200" b="1" strike="sngStrike" dirty="0">
                <a:solidFill>
                  <a:srgbClr val="FF0000"/>
                </a:solidFill>
              </a:rPr>
              <a:t>” </a:t>
            </a:r>
            <a:r>
              <a:rPr lang="en-GB" sz="1200" strike="sngStrike" dirty="0">
                <a:solidFill>
                  <a:srgbClr val="FF0000"/>
                </a:solidFill>
              </a:rPr>
              <a:t>should be loaded into the </a:t>
            </a:r>
            <a:r>
              <a:rPr lang="en-GB" sz="1200" strike="sngStrike" dirty="0" err="1">
                <a:solidFill>
                  <a:srgbClr val="FF0000"/>
                </a:solidFill>
              </a:rPr>
              <a:t>adacjent</a:t>
            </a:r>
            <a:r>
              <a:rPr lang="en-GB" sz="1200" strike="sngStrike" dirty="0">
                <a:solidFill>
                  <a:srgbClr val="FF0000"/>
                </a:solidFill>
              </a:rPr>
              <a:t> text box and the QC RID box should now be in focus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QC will scan their RFID tag</a:t>
            </a:r>
            <a:r>
              <a:rPr lang="en-GB" sz="1200" strike="sngStrike" dirty="0"/>
              <a:t>, </a:t>
            </a:r>
            <a:r>
              <a:rPr lang="en-GB" sz="1200" strike="sngStrike" dirty="0">
                <a:solidFill>
                  <a:srgbClr val="FF0000"/>
                </a:solidFill>
              </a:rPr>
              <a:t>the tag number should be verified in the SQL table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tbl_User</a:t>
            </a:r>
            <a:r>
              <a:rPr lang="en-GB" sz="1200" strike="sngStrike" dirty="0">
                <a:solidFill>
                  <a:srgbClr val="FF0000"/>
                </a:solidFill>
              </a:rPr>
              <a:t>”.  If the RFID tag number is not recognised, display message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RFID not recognised, please try again</a:t>
            </a:r>
            <a:r>
              <a:rPr lang="en-GB" sz="1200" strike="sngStrike" dirty="0">
                <a:solidFill>
                  <a:srgbClr val="FF0000"/>
                </a:solidFill>
              </a:rPr>
              <a:t>”,  If the RFID tag number is recognised, the matching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Username</a:t>
            </a:r>
            <a:r>
              <a:rPr lang="en-GB" sz="1200" strike="sngStrike" dirty="0">
                <a:solidFill>
                  <a:srgbClr val="FF0000"/>
                </a:solidFill>
              </a:rPr>
              <a:t>” in SQL table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tbl_User</a:t>
            </a:r>
            <a:r>
              <a:rPr lang="en-GB" sz="1200" b="1" strike="sngStrike" dirty="0">
                <a:solidFill>
                  <a:srgbClr val="FF0000"/>
                </a:solidFill>
              </a:rPr>
              <a:t>” </a:t>
            </a:r>
            <a:r>
              <a:rPr lang="en-GB" sz="1200" strike="sngStrike" dirty="0">
                <a:solidFill>
                  <a:srgbClr val="FF0000"/>
                </a:solidFill>
              </a:rPr>
              <a:t>should be loaded into the adjacent text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Save should not be possible until all fields </a:t>
            </a:r>
            <a:r>
              <a:rPr lang="en-GB" sz="1200" dirty="0" smtClean="0">
                <a:solidFill>
                  <a:srgbClr val="00B050"/>
                </a:solidFill>
              </a:rPr>
              <a:t>Return </a:t>
            </a:r>
            <a:r>
              <a:rPr lang="en-GB" sz="1200" dirty="0">
                <a:solidFill>
                  <a:srgbClr val="00B050"/>
                </a:solidFill>
              </a:rPr>
              <a:t>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page after “</a:t>
            </a:r>
            <a:r>
              <a:rPr lang="en-GB" sz="1200" b="1" i="1" dirty="0">
                <a:solidFill>
                  <a:srgbClr val="00B050"/>
                </a:solidFill>
              </a:rPr>
              <a:t>Save</a:t>
            </a:r>
            <a:r>
              <a:rPr lang="en-GB" sz="1200" dirty="0">
                <a:solidFill>
                  <a:srgbClr val="00B050"/>
                </a:solidFill>
              </a:rPr>
              <a:t>” or 5 minutes of no </a:t>
            </a:r>
            <a:r>
              <a:rPr lang="en-GB" sz="1200" dirty="0" err="1" smtClean="0">
                <a:solidFill>
                  <a:srgbClr val="00B050"/>
                </a:solidFill>
              </a:rPr>
              <a:t>acti</a:t>
            </a:r>
            <a:r>
              <a:rPr lang="en-GB" sz="1200" strike="sngStrike" dirty="0" err="1">
                <a:solidFill>
                  <a:srgbClr val="00B050"/>
                </a:solidFill>
              </a:rPr>
              <a:t>complete</a:t>
            </a:r>
            <a:r>
              <a:rPr lang="en-GB" sz="1200" strike="sngStrike" dirty="0">
                <a:solidFill>
                  <a:srgbClr val="00B050"/>
                </a:solidFill>
              </a:rPr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(but save not working)</a:t>
            </a:r>
            <a:endParaRPr lang="en-GB" sz="1200" strike="sngStrike" dirty="0">
              <a:solidFill>
                <a:srgbClr val="00B05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 err="1" smtClean="0">
                <a:solidFill>
                  <a:srgbClr val="00B050"/>
                </a:solidFill>
              </a:rPr>
              <a:t>vity</a:t>
            </a:r>
            <a:r>
              <a:rPr lang="en-GB" sz="1200" dirty="0" smtClean="0">
                <a:solidFill>
                  <a:srgbClr val="00B050"/>
                </a:solidFill>
              </a:rPr>
              <a:t> </a:t>
            </a:r>
            <a:r>
              <a:rPr lang="en-GB" sz="1200" dirty="0">
                <a:solidFill>
                  <a:srgbClr val="00B050"/>
                </a:solidFill>
              </a:rPr>
              <a:t>on this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Show countdown in bottom right hand corner of screen to indicate remaining time before returning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 page automatically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342900" indent="-342900">
              <a:buFont typeface="+mj-lt"/>
              <a:buAutoNum type="arabicPeriod" startAt="5"/>
            </a:pPr>
            <a:r>
              <a:rPr lang="en-GB" sz="1200" dirty="0">
                <a:solidFill>
                  <a:srgbClr val="00B050"/>
                </a:solidFill>
              </a:rPr>
              <a:t>Page 6 should be titled “</a:t>
            </a:r>
            <a:r>
              <a:rPr lang="en-GB" sz="1200" b="1" i="1" dirty="0">
                <a:solidFill>
                  <a:srgbClr val="00B050"/>
                </a:solidFill>
              </a:rPr>
              <a:t>Authorisation To Run” </a:t>
            </a:r>
            <a:r>
              <a:rPr lang="en-GB" sz="1200" strike="sngStrike" dirty="0">
                <a:solidFill>
                  <a:srgbClr val="FF0000"/>
                </a:solidFill>
              </a:rPr>
              <a:t>and automatically display the currently selected </a:t>
            </a:r>
            <a:r>
              <a:rPr lang="en-GB" sz="1200" strike="sngStrike" dirty="0" err="1">
                <a:solidFill>
                  <a:srgbClr val="FF0000"/>
                </a:solidFill>
              </a:rPr>
              <a:t>LotName</a:t>
            </a:r>
            <a:r>
              <a:rPr lang="en-GB" sz="1200" strike="sngStrike" dirty="0">
                <a:solidFill>
                  <a:srgbClr val="FF0000"/>
                </a:solidFill>
              </a:rPr>
              <a:t> from the Job Bag Overview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/>
              <a:t>All records from the currently selected Lot stored in SQL table “</a:t>
            </a:r>
            <a:r>
              <a:rPr lang="en-GB" sz="1200" b="1" i="1" dirty="0" err="1"/>
              <a:t>tbl</a:t>
            </a:r>
            <a:r>
              <a:rPr lang="en-GB" sz="1200" b="1" i="1" dirty="0"/>
              <a:t>_ </a:t>
            </a:r>
            <a:r>
              <a:rPr lang="en-GB" sz="1200" b="1" i="1" dirty="0" err="1"/>
              <a:t>AuthorisationToRun</a:t>
            </a:r>
            <a:r>
              <a:rPr lang="en-GB" sz="1200" dirty="0"/>
              <a:t>” should be displayed but must not be editable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user should click in the log box to add a new record, actual date/time should be auto populated on click </a:t>
            </a:r>
            <a:r>
              <a:rPr lang="en-GB" sz="1200" strike="sngStrike" dirty="0">
                <a:solidFill>
                  <a:srgbClr val="FF0000"/>
                </a:solidFill>
              </a:rPr>
              <a:t>and the Tech RFID box should now be in focus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Tech will scan their RFID tag</a:t>
            </a:r>
            <a:r>
              <a:rPr lang="en-GB" sz="1200" strike="sngStrike" dirty="0">
                <a:solidFill>
                  <a:srgbClr val="FF0000"/>
                </a:solidFill>
              </a:rPr>
              <a:t>, the tag number should be verified in the SQL table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tbl_User</a:t>
            </a:r>
            <a:r>
              <a:rPr lang="en-GB" sz="1200" strike="sngStrike" dirty="0">
                <a:solidFill>
                  <a:srgbClr val="FF0000"/>
                </a:solidFill>
              </a:rPr>
              <a:t>”.  If the RFID tag number is not recognised, display message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RFID not recognised, please try again</a:t>
            </a:r>
            <a:r>
              <a:rPr lang="en-GB" sz="1200" strike="sngStrike" dirty="0">
                <a:solidFill>
                  <a:srgbClr val="FF0000"/>
                </a:solidFill>
              </a:rPr>
              <a:t>”,  If the RFID tag number is recognised, the matching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Username</a:t>
            </a:r>
            <a:r>
              <a:rPr lang="en-GB" sz="1200" strike="sngStrike" dirty="0">
                <a:solidFill>
                  <a:srgbClr val="FF0000"/>
                </a:solidFill>
              </a:rPr>
              <a:t>” in SQL table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tbl_User</a:t>
            </a:r>
            <a:r>
              <a:rPr lang="en-GB" sz="1200" b="1" strike="sngStrike" dirty="0">
                <a:solidFill>
                  <a:srgbClr val="FF0000"/>
                </a:solidFill>
              </a:rPr>
              <a:t>” </a:t>
            </a:r>
            <a:r>
              <a:rPr lang="en-GB" sz="1200" strike="sngStrike" dirty="0">
                <a:solidFill>
                  <a:srgbClr val="FF0000"/>
                </a:solidFill>
              </a:rPr>
              <a:t>should be loaded into the </a:t>
            </a:r>
            <a:r>
              <a:rPr lang="en-GB" sz="1200" strike="sngStrike" dirty="0" err="1">
                <a:solidFill>
                  <a:srgbClr val="FF0000"/>
                </a:solidFill>
              </a:rPr>
              <a:t>adacjent</a:t>
            </a:r>
            <a:r>
              <a:rPr lang="en-GB" sz="1200" strike="sngStrike" dirty="0">
                <a:solidFill>
                  <a:srgbClr val="FF0000"/>
                </a:solidFill>
              </a:rPr>
              <a:t> text box and the QC RID box should now be in focus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QC will scan their RFID tag</a:t>
            </a:r>
            <a:r>
              <a:rPr lang="en-GB" sz="1200" dirty="0">
                <a:solidFill>
                  <a:srgbClr val="FF0000"/>
                </a:solidFill>
              </a:rPr>
              <a:t>, </a:t>
            </a:r>
            <a:r>
              <a:rPr lang="en-GB" sz="1200" strike="sngStrike" dirty="0">
                <a:solidFill>
                  <a:srgbClr val="FF0000"/>
                </a:solidFill>
              </a:rPr>
              <a:t>the tag number should be verified in the SQL table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tbl_User</a:t>
            </a:r>
            <a:r>
              <a:rPr lang="en-GB" sz="1200" strike="sngStrike" dirty="0">
                <a:solidFill>
                  <a:srgbClr val="FF0000"/>
                </a:solidFill>
              </a:rPr>
              <a:t>”.  If the RFID tag number is not recognised, display message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RFID not recognised, please try again</a:t>
            </a:r>
            <a:r>
              <a:rPr lang="en-GB" sz="1200" strike="sngStrike" dirty="0">
                <a:solidFill>
                  <a:srgbClr val="FF0000"/>
                </a:solidFill>
              </a:rPr>
              <a:t>”,  If the RFID tag number is recognised, the matching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Username</a:t>
            </a:r>
            <a:r>
              <a:rPr lang="en-GB" sz="1200" strike="sngStrike" dirty="0">
                <a:solidFill>
                  <a:srgbClr val="FF0000"/>
                </a:solidFill>
              </a:rPr>
              <a:t>” in SQL table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tbl_User</a:t>
            </a:r>
            <a:r>
              <a:rPr lang="en-GB" sz="1200" b="1" strike="sngStrike" dirty="0">
                <a:solidFill>
                  <a:srgbClr val="FF0000"/>
                </a:solidFill>
              </a:rPr>
              <a:t>” </a:t>
            </a:r>
            <a:r>
              <a:rPr lang="en-GB" sz="1200" strike="sngStrike" dirty="0">
                <a:solidFill>
                  <a:srgbClr val="FF0000"/>
                </a:solidFill>
              </a:rPr>
              <a:t>should be loaded into the adjacent text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Save should not be possible until all fields complete </a:t>
            </a:r>
            <a:r>
              <a:rPr lang="en-GB" sz="1200" strike="sngStrike" dirty="0">
                <a:solidFill>
                  <a:srgbClr val="FF0000"/>
                </a:solidFill>
              </a:rPr>
              <a:t>(but save not working)</a:t>
            </a:r>
            <a:endParaRPr lang="en-GB" sz="1200" strike="sngStrike" dirty="0">
              <a:solidFill>
                <a:srgbClr val="00B05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Return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page after “</a:t>
            </a:r>
            <a:r>
              <a:rPr lang="en-GB" sz="1200" b="1" i="1" dirty="0">
                <a:solidFill>
                  <a:srgbClr val="00B050"/>
                </a:solidFill>
              </a:rPr>
              <a:t>Save</a:t>
            </a:r>
            <a:r>
              <a:rPr lang="en-GB" sz="1200" dirty="0">
                <a:solidFill>
                  <a:srgbClr val="00B050"/>
                </a:solidFill>
              </a:rPr>
              <a:t>” or 5 minutes of no activity on this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Show countdown in bottom right hand corner of screen to indicate remaining time before returning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 page automatically</a:t>
            </a:r>
          </a:p>
          <a:p>
            <a:pPr marL="342900" indent="-342900">
              <a:buFont typeface="+mj-lt"/>
              <a:buAutoNum type="arabicPeriod" startAt="5"/>
            </a:pPr>
            <a:endParaRPr lang="en-GB" sz="1200" dirty="0"/>
          </a:p>
          <a:p>
            <a:pPr marL="342900" indent="-342900">
              <a:buFont typeface="+mj-lt"/>
              <a:buAutoNum type="arabicPeriod" startAt="5"/>
            </a:pPr>
            <a:r>
              <a:rPr lang="en-GB" sz="1200" dirty="0">
                <a:solidFill>
                  <a:srgbClr val="00B050"/>
                </a:solidFill>
              </a:rPr>
              <a:t>Page 7 should be titled “</a:t>
            </a:r>
            <a:r>
              <a:rPr lang="en-GB" sz="1200" b="1" i="1" dirty="0">
                <a:solidFill>
                  <a:srgbClr val="00B050"/>
                </a:solidFill>
              </a:rPr>
              <a:t>Material Lot Control”</a:t>
            </a:r>
            <a:r>
              <a:rPr lang="en-GB" sz="1200" b="1" i="1" dirty="0"/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and automatically display the currently selected </a:t>
            </a:r>
            <a:r>
              <a:rPr lang="en-GB" sz="1200" strike="sngStrike" dirty="0" err="1">
                <a:solidFill>
                  <a:srgbClr val="FF0000"/>
                </a:solidFill>
              </a:rPr>
              <a:t>LotName</a:t>
            </a:r>
            <a:r>
              <a:rPr lang="en-GB" sz="1200" strike="sngStrike" dirty="0">
                <a:solidFill>
                  <a:srgbClr val="FF0000"/>
                </a:solidFill>
              </a:rPr>
              <a:t>, Product and Description from the Job Bag Overview page in addition to the current 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All records from the currently selected Lot stored in SQL table “</a:t>
            </a:r>
            <a:r>
              <a:rPr lang="en-GB" sz="1200" b="1" i="1" strike="sngStrike" dirty="0" err="1"/>
              <a:t>tbl</a:t>
            </a:r>
            <a:r>
              <a:rPr lang="en-GB" sz="1200" b="1" i="1" strike="sngStrike" dirty="0"/>
              <a:t>_ </a:t>
            </a:r>
            <a:r>
              <a:rPr lang="en-GB" sz="1200" b="1" i="1" strike="sngStrike" dirty="0" err="1" smtClean="0"/>
              <a:t>MaterialLotControl</a:t>
            </a:r>
            <a:r>
              <a:rPr lang="en-GB" sz="1200" strike="sngStrike" dirty="0"/>
              <a:t>” should be displayed but must not be editable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user should click in the lot update box to add a new record, actual date/time should be auto populated on click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00B0F0"/>
                </a:solidFill>
              </a:rPr>
              <a:t>Save should not be possible until all fields complete (this is an error on my part.  Only carton number and polymer 1 are mandatory, the rest may be left blank if applicable) </a:t>
            </a:r>
            <a:r>
              <a:rPr lang="en-GB" sz="1200" strike="sngStrike" dirty="0">
                <a:solidFill>
                  <a:srgbClr val="FF0000"/>
                </a:solidFill>
              </a:rPr>
              <a:t>(but save not working)</a:t>
            </a:r>
            <a:endParaRPr lang="en-GB" sz="1200" strike="sngStrike" dirty="0">
              <a:solidFill>
                <a:srgbClr val="00B0F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Return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page after “</a:t>
            </a:r>
            <a:r>
              <a:rPr lang="en-GB" sz="1200" b="1" i="1" dirty="0">
                <a:solidFill>
                  <a:srgbClr val="00B050"/>
                </a:solidFill>
              </a:rPr>
              <a:t>Save</a:t>
            </a:r>
            <a:r>
              <a:rPr lang="en-GB" sz="1200" dirty="0">
                <a:solidFill>
                  <a:srgbClr val="00B050"/>
                </a:solidFill>
              </a:rPr>
              <a:t>” or 5 minutes of no activity on this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Show countdown in bottom right hand corner of screen to indicate remaining time before returning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 page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21401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DB8760-5001-42BC-8C90-77666FB21E16}"/>
              </a:ext>
            </a:extLst>
          </p:cNvPr>
          <p:cNvSpPr/>
          <p:nvPr/>
        </p:nvSpPr>
        <p:spPr>
          <a:xfrm>
            <a:off x="385011" y="114513"/>
            <a:ext cx="1136984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GB" sz="1200" dirty="0">
                <a:solidFill>
                  <a:srgbClr val="00B050"/>
                </a:solidFill>
              </a:rPr>
              <a:t>Page 8 should be titled “</a:t>
            </a:r>
            <a:r>
              <a:rPr lang="en-GB" sz="1200" b="1" i="1" dirty="0">
                <a:solidFill>
                  <a:srgbClr val="00B050"/>
                </a:solidFill>
              </a:rPr>
              <a:t>Product Check Point</a:t>
            </a:r>
            <a:r>
              <a:rPr lang="en-GB" sz="1200" b="1" i="1" strike="sngStrike" dirty="0">
                <a:solidFill>
                  <a:srgbClr val="00B050"/>
                </a:solidFill>
              </a:rPr>
              <a:t>”</a:t>
            </a:r>
            <a:r>
              <a:rPr lang="en-GB" sz="1200" b="1" i="1" strike="sngStrike" dirty="0"/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and automatically display the currently selected </a:t>
            </a:r>
            <a:r>
              <a:rPr lang="en-GB" sz="1200" strike="sngStrike" dirty="0" err="1">
                <a:solidFill>
                  <a:srgbClr val="FF0000"/>
                </a:solidFill>
              </a:rPr>
              <a:t>LotName</a:t>
            </a:r>
            <a:r>
              <a:rPr lang="en-GB" sz="1200" strike="sngStrike" dirty="0">
                <a:solidFill>
                  <a:srgbClr val="FF0000"/>
                </a:solidFill>
              </a:rPr>
              <a:t>, Product and Description from the Job Bag Overview page in addition to the current 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All records from the currently selected Lot stored in SQL table “</a:t>
            </a:r>
            <a:r>
              <a:rPr lang="en-GB" sz="1200" b="1" i="1" strike="sngStrike" dirty="0" err="1"/>
              <a:t>tbl_ProductCheckPoint</a:t>
            </a:r>
            <a:r>
              <a:rPr lang="en-GB" sz="1200" strike="sngStrike" dirty="0"/>
              <a:t>” should be displayed but must not be editable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user should click in the Time Check box to add a new </a:t>
            </a:r>
            <a:r>
              <a:rPr lang="en-GB" sz="1200" strike="sngStrike" dirty="0">
                <a:solidFill>
                  <a:srgbClr val="00B050"/>
                </a:solidFill>
              </a:rPr>
              <a:t>record </a:t>
            </a:r>
            <a:r>
              <a:rPr lang="en-GB" sz="1200" strike="sngStrike" dirty="0"/>
              <a:t>but several checks must be made before a record can be added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First check – lookup “</a:t>
            </a:r>
            <a:r>
              <a:rPr lang="en-GB" sz="1200" strike="sngStrike" dirty="0" err="1"/>
              <a:t>LotName</a:t>
            </a:r>
            <a:r>
              <a:rPr lang="en-GB" sz="1200" strike="sngStrike" dirty="0"/>
              <a:t>” in “</a:t>
            </a:r>
            <a:r>
              <a:rPr lang="en-GB" sz="1200" b="1" i="1" strike="sngStrike" dirty="0" err="1"/>
              <a:t>tbl_LineClearance</a:t>
            </a:r>
            <a:r>
              <a:rPr lang="en-GB" sz="1200" strike="sngStrike" dirty="0"/>
              <a:t>”, if record exists OK to proceed, if not, display message </a:t>
            </a:r>
            <a:r>
              <a:rPr lang="en-GB" sz="1200" strike="sngStrike" dirty="0" smtClean="0"/>
              <a:t>“</a:t>
            </a:r>
            <a:r>
              <a:rPr lang="en-GB" sz="1200" b="1" i="1" strike="sngStrike" dirty="0" smtClean="0"/>
              <a:t>please complete Line Clearance</a:t>
            </a:r>
            <a:r>
              <a:rPr lang="en-GB" sz="1200" strike="sngStrike" dirty="0" smtClean="0"/>
              <a:t>”, </a:t>
            </a:r>
            <a:r>
              <a:rPr lang="en-GB" sz="1200" strike="sngStrike" dirty="0"/>
              <a:t>untick the Time Check box and jump back to page 5 “</a:t>
            </a:r>
            <a:r>
              <a:rPr lang="en-GB" sz="1200" b="1" strike="sngStrike" dirty="0"/>
              <a:t>Line Clearance</a:t>
            </a:r>
            <a:r>
              <a:rPr lang="en-GB" sz="1200" strike="sngStrike" dirty="0"/>
              <a:t>”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Second check – lookup “</a:t>
            </a:r>
            <a:r>
              <a:rPr lang="en-GB" sz="1200" strike="sngStrike" dirty="0" err="1"/>
              <a:t>LotName</a:t>
            </a:r>
            <a:r>
              <a:rPr lang="en-GB" sz="1200" strike="sngStrike" dirty="0"/>
              <a:t>” in “</a:t>
            </a:r>
            <a:r>
              <a:rPr lang="en-GB" sz="1200" b="1" i="1" strike="sngStrike" dirty="0" err="1"/>
              <a:t>tbl_AuthorisationToRun</a:t>
            </a:r>
            <a:r>
              <a:rPr lang="en-GB" sz="1200" strike="sngStrike" dirty="0"/>
              <a:t>”, if record exists OK to proceed, if not, display message “</a:t>
            </a:r>
            <a:r>
              <a:rPr lang="en-GB" sz="1200" b="1" i="1" strike="sngStrike" dirty="0"/>
              <a:t>please complete Authorisation To Run</a:t>
            </a:r>
            <a:r>
              <a:rPr lang="en-GB" sz="1200" strike="sngStrike" dirty="0"/>
              <a:t>”, untick the Time Check box and jump back to page 6 “</a:t>
            </a:r>
            <a:r>
              <a:rPr lang="en-GB" sz="1200" b="1" i="1" strike="sngStrike" dirty="0"/>
              <a:t>Authorisation To Run</a:t>
            </a:r>
            <a:r>
              <a:rPr lang="en-GB" sz="1200" strike="sngStrike" dirty="0"/>
              <a:t>”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If all checks ok, then the record can be completed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If “</a:t>
            </a:r>
            <a:r>
              <a:rPr lang="en-GB" sz="1200" b="1" i="1" dirty="0">
                <a:solidFill>
                  <a:srgbClr val="FF0000"/>
                </a:solidFill>
              </a:rPr>
              <a:t>Mc Running</a:t>
            </a:r>
            <a:r>
              <a:rPr lang="en-GB" sz="1200" dirty="0" smtClean="0">
                <a:solidFill>
                  <a:srgbClr val="FF0000"/>
                </a:solidFill>
              </a:rPr>
              <a:t>” selection = no, then open page 8c</a:t>
            </a:r>
            <a:endParaRPr lang="en-GB" sz="1200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strike="sngStrike" dirty="0"/>
              <a:t>Page 8c should be titled “</a:t>
            </a:r>
            <a:r>
              <a:rPr lang="en-GB" sz="1200" b="1" i="1" strike="sngStrike" dirty="0"/>
              <a:t>Machine </a:t>
            </a:r>
            <a:r>
              <a:rPr lang="en-GB" sz="1200" b="1" i="1" strike="sngStrike" dirty="0" smtClean="0"/>
              <a:t>Downtime </a:t>
            </a:r>
            <a:r>
              <a:rPr lang="en-GB" sz="1200" b="1" i="1" strike="sngStrike" dirty="0"/>
              <a:t>Record” </a:t>
            </a:r>
            <a:r>
              <a:rPr lang="en-GB" sz="1200" strike="sngStrike" dirty="0"/>
              <a:t>and automatically display the currently selected </a:t>
            </a:r>
            <a:r>
              <a:rPr lang="en-GB" sz="1200" strike="sngStrike" dirty="0" err="1"/>
              <a:t>LotName</a:t>
            </a:r>
            <a:r>
              <a:rPr lang="en-GB" sz="1200" strike="sngStrike" dirty="0"/>
              <a:t> and Cavities from the Job bag Overview Page and the same Checkpoint Time Stamp from Page 8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strike="sngStrike" dirty="0"/>
              <a:t>Free text can be entered into the “</a:t>
            </a:r>
            <a:r>
              <a:rPr lang="en-GB" sz="1200" b="1" i="1" strike="sngStrike" dirty="0"/>
              <a:t>Comment</a:t>
            </a:r>
            <a:r>
              <a:rPr lang="en-GB" sz="1200" strike="sngStrike" dirty="0"/>
              <a:t>” box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B050"/>
                </a:solidFill>
              </a:rPr>
              <a:t>Save should not be possible until a comment has been added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strike="sngStrike" dirty="0" smtClean="0"/>
              <a:t>Return to “</a:t>
            </a:r>
            <a:r>
              <a:rPr lang="en-GB" sz="1200" b="1" i="1" strike="sngStrike" dirty="0" smtClean="0"/>
              <a:t>Product Check Point</a:t>
            </a:r>
            <a:r>
              <a:rPr lang="en-GB" sz="1200" strike="sngStrike" dirty="0" smtClean="0"/>
              <a:t>” page after “</a:t>
            </a:r>
            <a:r>
              <a:rPr lang="en-GB" sz="1200" b="1" i="1" strike="sngStrike" dirty="0" smtClean="0"/>
              <a:t>Save</a:t>
            </a:r>
            <a:r>
              <a:rPr lang="en-GB" sz="1200" strike="sngStrike" dirty="0" smtClean="0"/>
              <a:t>” or 30 seconds of no activity on this page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strike="sngStrike" dirty="0" smtClean="0"/>
              <a:t>Show </a:t>
            </a:r>
            <a:r>
              <a:rPr lang="en-GB" sz="1200" strike="sngStrike" dirty="0"/>
              <a:t>countdown in bottom right hand corner of screen to indicate remaining time before returning to “</a:t>
            </a:r>
            <a:r>
              <a:rPr lang="en-GB" sz="1200" b="1" i="1" strike="sngStrike" dirty="0"/>
              <a:t>Product Check Point</a:t>
            </a:r>
            <a:r>
              <a:rPr lang="en-GB" sz="1200" strike="sngStrike" dirty="0"/>
              <a:t>”  page automatically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If “</a:t>
            </a:r>
            <a:r>
              <a:rPr lang="en-GB" sz="1200" b="1" dirty="0">
                <a:solidFill>
                  <a:srgbClr val="FF0000"/>
                </a:solidFill>
              </a:rPr>
              <a:t>Active Cavities</a:t>
            </a:r>
            <a:r>
              <a:rPr lang="en-GB" sz="1200" dirty="0">
                <a:solidFill>
                  <a:srgbClr val="FF0000"/>
                </a:solidFill>
              </a:rPr>
              <a:t>” &lt; cavities on Job Bag Overview Page (page 4) , then open page 8a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strike="sngStrike" dirty="0"/>
              <a:t>Page 8a should be titled “</a:t>
            </a:r>
            <a:r>
              <a:rPr lang="en-GB" sz="1200" b="1" i="1" strike="sngStrike" dirty="0"/>
              <a:t>Cavitation Record” </a:t>
            </a:r>
            <a:r>
              <a:rPr lang="en-GB" sz="1200" strike="sngStrike" dirty="0"/>
              <a:t>and automatically display the currently selected </a:t>
            </a:r>
            <a:r>
              <a:rPr lang="en-GB" sz="1200" strike="sngStrike" dirty="0" err="1"/>
              <a:t>LotName</a:t>
            </a:r>
            <a:r>
              <a:rPr lang="en-GB" sz="1200" strike="sngStrike" dirty="0"/>
              <a:t> and Cavities from the Job bag Overview Page and the same Checkpoint Time Stamp from Page 8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The user should select the cavity numbers that are not running and enter a reason and action for each cavity number </a:t>
            </a:r>
            <a:r>
              <a:rPr lang="en-GB" sz="1200" dirty="0" smtClean="0">
                <a:solidFill>
                  <a:srgbClr val="FF0000"/>
                </a:solidFill>
              </a:rPr>
              <a:t>selected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Reason and Action are the text not dropdown?</a:t>
            </a:r>
            <a:endParaRPr lang="en-GB" sz="1200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strike="sngStrike" dirty="0"/>
              <a:t>If any cavity number selected is &gt; the number of cavities displayed on the Job bag Overview Page, display message “</a:t>
            </a:r>
            <a:r>
              <a:rPr lang="en-GB" sz="1200" b="1" strike="sngStrike" dirty="0"/>
              <a:t>incorrect cavity number selected</a:t>
            </a:r>
            <a:r>
              <a:rPr lang="en-GB" sz="1200" strike="sngStrike" dirty="0"/>
              <a:t>” and deselect that cavity number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Save should not be possible until a reason and action has been added for any selected cavity number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Return to “</a:t>
            </a:r>
            <a:r>
              <a:rPr lang="en-GB" sz="1200" b="1" i="1" strike="sngStrike" dirty="0"/>
              <a:t>Product Check Point</a:t>
            </a:r>
            <a:r>
              <a:rPr lang="en-GB" sz="1200" strike="sngStrike" dirty="0"/>
              <a:t>” page after “</a:t>
            </a:r>
            <a:r>
              <a:rPr lang="en-GB" sz="1200" b="1" i="1" strike="sngStrike" dirty="0"/>
              <a:t>Save</a:t>
            </a:r>
            <a:r>
              <a:rPr lang="en-GB" sz="1200" strike="sngStrike" dirty="0"/>
              <a:t>” or 30 seconds of no activity on this page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Show countdown in bottom right hand corner of screen to indicate remaining time before returning to “</a:t>
            </a:r>
            <a:r>
              <a:rPr lang="en-GB" sz="1200" b="1" i="1" strike="sngStrike" dirty="0"/>
              <a:t>Product Check Point</a:t>
            </a:r>
            <a:r>
              <a:rPr lang="en-GB" sz="1200" strike="sngStrike" dirty="0"/>
              <a:t>”  page automatically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If “</a:t>
            </a:r>
            <a:r>
              <a:rPr lang="en-GB" sz="1200" b="1" dirty="0">
                <a:solidFill>
                  <a:srgbClr val="FF0000"/>
                </a:solidFill>
              </a:rPr>
              <a:t>Rejects</a:t>
            </a:r>
            <a:r>
              <a:rPr lang="en-GB" sz="1200" dirty="0">
                <a:solidFill>
                  <a:srgbClr val="FF0000"/>
                </a:solidFill>
              </a:rPr>
              <a:t>” = yes, then open page 8a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strike="sngStrike" dirty="0"/>
              <a:t>Page 8a should be titled “</a:t>
            </a:r>
            <a:r>
              <a:rPr lang="en-GB" sz="1200" b="1" i="1" strike="sngStrike" dirty="0"/>
              <a:t>Cavitation Record” </a:t>
            </a:r>
            <a:r>
              <a:rPr lang="en-GB" sz="1200" strike="sngStrike" dirty="0"/>
              <a:t>and automatically display the currently selected </a:t>
            </a:r>
            <a:r>
              <a:rPr lang="en-GB" sz="1200" strike="sngStrike" dirty="0" err="1"/>
              <a:t>LotName</a:t>
            </a:r>
            <a:r>
              <a:rPr lang="en-GB" sz="1200" strike="sngStrike" dirty="0"/>
              <a:t> and Cavities from the Job bag Overview Page and the same Checkpoint Time Stamp from Page 8b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strike="sngStrike" dirty="0"/>
              <a:t>The user should select the cavity numbers that have defects and enter an observation and action for each cavity number selected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strike="sngStrike" dirty="0"/>
              <a:t>If any cavity number selected is &gt; the number of cavities displayed on the Job bag Overview Page, display message “</a:t>
            </a:r>
            <a:r>
              <a:rPr lang="en-GB" sz="1200" b="1" strike="sngStrike" dirty="0"/>
              <a:t>incorrect cavity number selected</a:t>
            </a:r>
            <a:r>
              <a:rPr lang="en-GB" sz="1200" strike="sngStrike" dirty="0"/>
              <a:t>” and deselect that cavity number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Save should not be possible until an observation and action has been added for any selected cavity number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Return to “</a:t>
            </a:r>
            <a:r>
              <a:rPr lang="en-GB" sz="1200" b="1" i="1" strike="sngStrike" dirty="0"/>
              <a:t>Product Check Point</a:t>
            </a:r>
            <a:r>
              <a:rPr lang="en-GB" sz="1200" strike="sngStrike" dirty="0"/>
              <a:t>” page after “</a:t>
            </a:r>
            <a:r>
              <a:rPr lang="en-GB" sz="1200" b="1" i="1" strike="sngStrike" dirty="0"/>
              <a:t>Save</a:t>
            </a:r>
            <a:r>
              <a:rPr lang="en-GB" sz="1200" strike="sngStrike" dirty="0"/>
              <a:t>” or 30 seconds of no activity on this page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Show countdown in bottom right hand corner of screen to indicate remaining time before returning to “</a:t>
            </a:r>
            <a:r>
              <a:rPr lang="en-GB" sz="1200" b="1" i="1" strike="sngStrike" dirty="0"/>
              <a:t>Product Check Point</a:t>
            </a:r>
            <a:r>
              <a:rPr lang="en-GB" sz="1200" strike="sngStrike" dirty="0"/>
              <a:t>”  page automatically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FF0000"/>
                </a:solidFill>
              </a:rPr>
              <a:t>Return to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Job Bag Overview</a:t>
            </a:r>
            <a:r>
              <a:rPr lang="en-GB" sz="1200" strike="sngStrike" dirty="0">
                <a:solidFill>
                  <a:srgbClr val="FF0000"/>
                </a:solidFill>
              </a:rPr>
              <a:t>” page after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Save</a:t>
            </a:r>
            <a:r>
              <a:rPr lang="en-GB" sz="1200" strike="sngStrike" dirty="0">
                <a:solidFill>
                  <a:srgbClr val="FF0000"/>
                </a:solidFill>
              </a:rPr>
              <a:t>” or 30 seconds of no activity on this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00B050"/>
                </a:solidFill>
              </a:rPr>
              <a:t>Show countdown in bottom right hand corner of screen to indicate remaining time </a:t>
            </a:r>
            <a:r>
              <a:rPr lang="en-GB" sz="1200" strike="sngStrike" dirty="0">
                <a:solidFill>
                  <a:srgbClr val="FF0000"/>
                </a:solidFill>
              </a:rPr>
              <a:t>before</a:t>
            </a:r>
            <a:r>
              <a:rPr lang="en-GB" sz="1200" strike="sngStrike" dirty="0">
                <a:solidFill>
                  <a:srgbClr val="00B050"/>
                </a:solidFill>
              </a:rPr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returning to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Job Bag Overview</a:t>
            </a:r>
            <a:r>
              <a:rPr lang="en-GB" sz="1200" strike="sngStrike" dirty="0">
                <a:solidFill>
                  <a:srgbClr val="FF0000"/>
                </a:solidFill>
              </a:rPr>
              <a:t>”  page automatically</a:t>
            </a:r>
          </a:p>
          <a:p>
            <a:pPr lvl="2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407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D09FC9-91F5-4984-B34A-B37FA2580204}"/>
              </a:ext>
            </a:extLst>
          </p:cNvPr>
          <p:cNvSpPr txBox="1"/>
          <p:nvPr/>
        </p:nvSpPr>
        <p:spPr>
          <a:xfrm>
            <a:off x="524794" y="797225"/>
            <a:ext cx="113736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GB" sz="1200" dirty="0">
                <a:solidFill>
                  <a:srgbClr val="00B050"/>
                </a:solidFill>
              </a:rPr>
              <a:t>Page 9 should be titled “</a:t>
            </a:r>
            <a:r>
              <a:rPr lang="en-GB" sz="1200" b="1" i="1" dirty="0">
                <a:solidFill>
                  <a:srgbClr val="00B050"/>
                </a:solidFill>
              </a:rPr>
              <a:t>Functional Test” </a:t>
            </a:r>
            <a:r>
              <a:rPr lang="en-GB" sz="1200" strike="sngStrike" dirty="0">
                <a:solidFill>
                  <a:srgbClr val="FF0000"/>
                </a:solidFill>
              </a:rPr>
              <a:t>and automatically display the currently selected </a:t>
            </a:r>
            <a:r>
              <a:rPr lang="en-GB" sz="1200" strike="sngStrike" dirty="0" err="1">
                <a:solidFill>
                  <a:srgbClr val="FF0000"/>
                </a:solidFill>
              </a:rPr>
              <a:t>LotName</a:t>
            </a:r>
            <a:r>
              <a:rPr lang="en-GB" sz="1200" strike="sngStrike" dirty="0">
                <a:solidFill>
                  <a:srgbClr val="FF0000"/>
                </a:solidFill>
              </a:rPr>
              <a:t>, Product and Description from the Job Bag Overview Page on page 4 in addition to the current 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strike="sngStrike" dirty="0"/>
              <a:t>All records from the currently selected Lot stored in SQL table “</a:t>
            </a:r>
            <a:r>
              <a:rPr lang="en-GB" sz="1200" b="1" i="1" strike="sngStrike" dirty="0" err="1"/>
              <a:t>tbl_FunctionalTest</a:t>
            </a:r>
            <a:r>
              <a:rPr lang="en-GB" sz="1200" strike="sngStrike" dirty="0"/>
              <a:t>” should be displayed but must not be editable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The user should click to log a new record, actual date/time should be auto populated on click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Save should not be possible until all fields complete </a:t>
            </a:r>
            <a:r>
              <a:rPr lang="en-GB" sz="1200" strike="sngStrike" dirty="0">
                <a:solidFill>
                  <a:srgbClr val="FF0000"/>
                </a:solidFill>
              </a:rPr>
              <a:t>(but save not working)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Return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page after 30 seconds of no activity on this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Show countdown in bottom right hand corner of screen to indicate remaining time before returning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 page automatically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342900" indent="-342900">
              <a:buFont typeface="+mj-lt"/>
              <a:buAutoNum type="arabicPeriod" startAt="9"/>
            </a:pPr>
            <a:r>
              <a:rPr lang="en-GB" sz="1200" dirty="0">
                <a:solidFill>
                  <a:srgbClr val="00B050"/>
                </a:solidFill>
              </a:rPr>
              <a:t>Page 10 should be titled “</a:t>
            </a:r>
            <a:r>
              <a:rPr lang="en-GB" sz="1200" b="1" dirty="0">
                <a:solidFill>
                  <a:srgbClr val="00B050"/>
                </a:solidFill>
              </a:rPr>
              <a:t>Product </a:t>
            </a:r>
            <a:r>
              <a:rPr lang="en-GB" sz="1200" b="1" i="1" dirty="0">
                <a:solidFill>
                  <a:srgbClr val="00B050"/>
                </a:solidFill>
              </a:rPr>
              <a:t>Drawing</a:t>
            </a:r>
            <a:r>
              <a:rPr lang="en-GB" sz="1200" dirty="0">
                <a:solidFill>
                  <a:srgbClr val="00B050"/>
                </a:solidFill>
              </a:rPr>
              <a:t>” </a:t>
            </a:r>
            <a:r>
              <a:rPr lang="en-GB" sz="1200" strike="sngStrike" dirty="0">
                <a:solidFill>
                  <a:srgbClr val="FF0000"/>
                </a:solidFill>
              </a:rPr>
              <a:t>and automatically display the currently selected ProductName from the Job Bag Overview Page on page 4 in addition to the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DWG</a:t>
            </a:r>
            <a:r>
              <a:rPr lang="en-GB" sz="1200" strike="sngStrike" dirty="0">
                <a:solidFill>
                  <a:srgbClr val="FF0000"/>
                </a:solidFill>
              </a:rPr>
              <a:t>” in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tbl_Product</a:t>
            </a:r>
            <a:r>
              <a:rPr lang="en-GB" sz="1200" strike="sngStrike" dirty="0">
                <a:solidFill>
                  <a:srgbClr val="FF0000"/>
                </a:solidFill>
              </a:rPr>
              <a:t>” for the current ProductName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Return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page after 30 seconds of no activity on this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Show countdown in bottom right hand corner of screen to indicate remaining time before returning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 page automatically</a:t>
            </a:r>
          </a:p>
          <a:p>
            <a:endParaRPr lang="en-GB" sz="1200" dirty="0"/>
          </a:p>
          <a:p>
            <a:pPr marL="342900" indent="-342900">
              <a:buFont typeface="+mj-lt"/>
              <a:buAutoNum type="arabicPeriod" startAt="9"/>
            </a:pPr>
            <a:r>
              <a:rPr lang="en-GB" sz="1200" dirty="0">
                <a:solidFill>
                  <a:srgbClr val="00B050"/>
                </a:solidFill>
              </a:rPr>
              <a:t>Page 11 should be titled “</a:t>
            </a:r>
            <a:r>
              <a:rPr lang="en-GB" sz="1200" b="1" i="1" dirty="0">
                <a:solidFill>
                  <a:srgbClr val="00B050"/>
                </a:solidFill>
              </a:rPr>
              <a:t>Product Quality Information Sheet</a:t>
            </a:r>
            <a:r>
              <a:rPr lang="en-GB" sz="1200" strike="sngStrike" dirty="0">
                <a:solidFill>
                  <a:srgbClr val="00B050"/>
                </a:solidFill>
              </a:rPr>
              <a:t>” </a:t>
            </a:r>
            <a:r>
              <a:rPr lang="en-GB" sz="1200" strike="sngStrike" dirty="0">
                <a:solidFill>
                  <a:srgbClr val="FF0000"/>
                </a:solidFill>
              </a:rPr>
              <a:t>and automatically display the currently selected ProductName from the Job Bag Overview Page on page 4 in addition to the “PQIS” in “</a:t>
            </a:r>
            <a:r>
              <a:rPr lang="en-GB" sz="1200" strike="sngStrike" dirty="0" err="1">
                <a:solidFill>
                  <a:srgbClr val="FF0000"/>
                </a:solidFill>
              </a:rPr>
              <a:t>tbl_Product</a:t>
            </a:r>
            <a:r>
              <a:rPr lang="en-GB" sz="1200" strike="sngStrike" dirty="0">
                <a:solidFill>
                  <a:srgbClr val="FF0000"/>
                </a:solidFill>
              </a:rPr>
              <a:t>” for the current ProductName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Return to “Job Bag Overview” page after 30 seconds of no activity on this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Show countdown in bottom right hand corner of screen to indicate remaining time before returning to “Job Bag Overview”  page automatically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342900" indent="-342900">
              <a:buFont typeface="+mj-lt"/>
              <a:buAutoNum type="arabicPeriod" startAt="9"/>
            </a:pPr>
            <a:r>
              <a:rPr lang="en-GB" sz="1200" dirty="0">
                <a:solidFill>
                  <a:srgbClr val="00B050"/>
                </a:solidFill>
              </a:rPr>
              <a:t>Page 12 should be titled “</a:t>
            </a:r>
            <a:r>
              <a:rPr lang="en-GB" sz="1200" b="1" i="1" dirty="0">
                <a:solidFill>
                  <a:srgbClr val="00B050"/>
                </a:solidFill>
              </a:rPr>
              <a:t>Packing Specification</a:t>
            </a:r>
            <a:r>
              <a:rPr lang="en-GB" sz="1200" dirty="0">
                <a:solidFill>
                  <a:srgbClr val="00B050"/>
                </a:solidFill>
              </a:rPr>
              <a:t>” </a:t>
            </a:r>
            <a:r>
              <a:rPr lang="en-GB" sz="1200" strike="sngStrike" dirty="0">
                <a:solidFill>
                  <a:srgbClr val="FF0000"/>
                </a:solidFill>
              </a:rPr>
              <a:t>and automatically display the currently selected ProductName from the Job Bag Overview Page on page 4 in addition to the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PS</a:t>
            </a:r>
            <a:r>
              <a:rPr lang="en-GB" sz="1200" strike="sngStrike" dirty="0">
                <a:solidFill>
                  <a:srgbClr val="FF0000"/>
                </a:solidFill>
              </a:rPr>
              <a:t>” in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tbl_Product</a:t>
            </a:r>
            <a:r>
              <a:rPr lang="en-GB" sz="1200" strike="sngStrike" dirty="0">
                <a:solidFill>
                  <a:srgbClr val="FF0000"/>
                </a:solidFill>
              </a:rPr>
              <a:t>” for the current ProductName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Return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page after 30 seconds of no activity on this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Show countdown in bottom right hand corner of screen to indicate remaining time before returning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 page automatically</a:t>
            </a:r>
          </a:p>
          <a:p>
            <a:pPr lvl="1"/>
            <a:endParaRPr lang="en-GB" sz="1200" dirty="0"/>
          </a:p>
          <a:p>
            <a:pPr marL="342900" indent="-342900">
              <a:buFont typeface="+mj-lt"/>
              <a:buAutoNum type="arabicPeriod" startAt="9"/>
            </a:pPr>
            <a:r>
              <a:rPr lang="en-GB" sz="1200" dirty="0">
                <a:solidFill>
                  <a:srgbClr val="00B050"/>
                </a:solidFill>
              </a:rPr>
              <a:t>Page 13 should be titled “</a:t>
            </a:r>
            <a:r>
              <a:rPr lang="en-GB" sz="1200" b="1" i="1" dirty="0">
                <a:solidFill>
                  <a:srgbClr val="00B050"/>
                </a:solidFill>
              </a:rPr>
              <a:t>Data Archive</a:t>
            </a:r>
            <a:r>
              <a:rPr lang="en-GB" sz="1200" dirty="0">
                <a:solidFill>
                  <a:srgbClr val="00B050"/>
                </a:solidFill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strike="sngStrike" dirty="0">
                <a:solidFill>
                  <a:srgbClr val="FF0000"/>
                </a:solidFill>
              </a:rPr>
              <a:t>On page load, enable only the two dropdown boxes (“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Lot</a:t>
            </a:r>
            <a:r>
              <a:rPr lang="en-GB" sz="1200" strike="sngStrike" dirty="0">
                <a:solidFill>
                  <a:srgbClr val="FF0000"/>
                </a:solidFill>
              </a:rPr>
              <a:t>”, “</a:t>
            </a:r>
            <a:r>
              <a:rPr lang="en-GB" sz="1200" b="1" i="1" strike="sngStrike" dirty="0">
                <a:solidFill>
                  <a:srgbClr val="FF0000"/>
                </a:solidFill>
              </a:rPr>
              <a:t>Data Query</a:t>
            </a:r>
            <a:r>
              <a:rPr lang="en-GB" sz="1200" strike="sngStrike" dirty="0">
                <a:solidFill>
                  <a:srgbClr val="FF0000"/>
                </a:solidFill>
              </a:rPr>
              <a:t>”) linked to SQL tables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tbl_Lot</a:t>
            </a:r>
            <a:r>
              <a:rPr lang="en-GB" sz="1200" strike="sngStrike" dirty="0">
                <a:solidFill>
                  <a:srgbClr val="FF0000"/>
                </a:solidFill>
              </a:rPr>
              <a:t>” and “</a:t>
            </a:r>
            <a:r>
              <a:rPr lang="en-GB" sz="1200" b="1" i="1" strike="sngStrike" dirty="0" err="1">
                <a:solidFill>
                  <a:srgbClr val="FF0000"/>
                </a:solidFill>
              </a:rPr>
              <a:t>tbl_DataArchiveQuery</a:t>
            </a:r>
            <a:r>
              <a:rPr lang="en-GB" sz="1200" dirty="0">
                <a:solidFill>
                  <a:srgbClr val="FF0000"/>
                </a:solidFill>
              </a:rPr>
              <a:t>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strike="sngStrike" dirty="0"/>
              <a:t>When a “Lot” is selected, the Product Description (DES) should be auto-populated from SQL view “</a:t>
            </a:r>
            <a:r>
              <a:rPr lang="en-GB" sz="1200" b="1" strike="sngStrike" dirty="0" err="1"/>
              <a:t>qry_Lot</a:t>
            </a:r>
            <a:r>
              <a:rPr lang="en-GB" sz="1200" strike="sngStrike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/>
              <a:t>When a “Data Query” is selected from </a:t>
            </a:r>
            <a:r>
              <a:rPr lang="en-GB" sz="1200" b="1" i="1" dirty="0" err="1"/>
              <a:t>tbl_DataArchiveQuery</a:t>
            </a:r>
            <a:r>
              <a:rPr lang="en-GB" sz="1200" dirty="0"/>
              <a:t>“ the table should be populated with all fields from the SQL view of the same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</a:rPr>
              <a:t>The table should be scaled to fit horizontally with only vertical scrollbar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Return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page after 30 seconds of no activity on this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50"/>
                </a:solidFill>
              </a:rPr>
              <a:t>Show countdown in bottom right hand corner of screen to indicate remaining time before returning to “</a:t>
            </a:r>
            <a:r>
              <a:rPr lang="en-GB" sz="1200" b="1" i="1" dirty="0">
                <a:solidFill>
                  <a:srgbClr val="00B050"/>
                </a:solidFill>
              </a:rPr>
              <a:t>Job Bag Overview</a:t>
            </a:r>
            <a:r>
              <a:rPr lang="en-GB" sz="1200" dirty="0">
                <a:solidFill>
                  <a:srgbClr val="00B050"/>
                </a:solidFill>
              </a:rPr>
              <a:t>”  page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21635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D002CC-6F95-4A01-BAED-366268B39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7" y="517587"/>
            <a:ext cx="3738294" cy="2821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59F188-CE4A-416A-A038-3DAC005A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69" y="582094"/>
            <a:ext cx="3738294" cy="22235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373B47-D090-41C0-AC26-5869C33ECE6B}"/>
              </a:ext>
            </a:extLst>
          </p:cNvPr>
          <p:cNvSpPr/>
          <p:nvPr/>
        </p:nvSpPr>
        <p:spPr>
          <a:xfrm>
            <a:off x="6096000" y="1385308"/>
            <a:ext cx="1452113" cy="3399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04F6F-4FF6-4430-BE8B-FB72D3AD6DD9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5130093" y="431323"/>
            <a:ext cx="1178564" cy="10037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019F1C-E455-4C42-A1ED-518C49267615}"/>
              </a:ext>
            </a:extLst>
          </p:cNvPr>
          <p:cNvSpPr txBox="1"/>
          <p:nvPr/>
        </p:nvSpPr>
        <p:spPr>
          <a:xfrm>
            <a:off x="4470713" y="61991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Text missing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3C7488-3F55-4EC7-81FD-AB9E7CDF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59" y="3620687"/>
            <a:ext cx="3804754" cy="24061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E14280-3677-4006-B195-8273F7779BF5}"/>
              </a:ext>
            </a:extLst>
          </p:cNvPr>
          <p:cNvSpPr/>
          <p:nvPr/>
        </p:nvSpPr>
        <p:spPr>
          <a:xfrm>
            <a:off x="618047" y="4054415"/>
            <a:ext cx="3738294" cy="5865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D921C-2306-4F97-82BB-E66A63B629D3}"/>
              </a:ext>
            </a:extLst>
          </p:cNvPr>
          <p:cNvCxnSpPr/>
          <p:nvPr/>
        </p:nvCxnSpPr>
        <p:spPr>
          <a:xfrm flipV="1">
            <a:off x="4356341" y="4054415"/>
            <a:ext cx="1112806" cy="327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FFF365-6262-4A04-B07F-4BDD3B0E58EF}"/>
              </a:ext>
            </a:extLst>
          </p:cNvPr>
          <p:cNvSpPr txBox="1"/>
          <p:nvPr/>
        </p:nvSpPr>
        <p:spPr>
          <a:xfrm>
            <a:off x="5483937" y="3785581"/>
            <a:ext cx="437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RFID fields needs to be in focus on page load</a:t>
            </a:r>
          </a:p>
        </p:txBody>
      </p:sp>
    </p:spTree>
    <p:extLst>
      <p:ext uri="{BB962C8B-B14F-4D97-AF65-F5344CB8AC3E}">
        <p14:creationId xmlns:p14="http://schemas.microsoft.com/office/powerpoint/2010/main" val="53427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FDBB73-1A78-4CB5-9872-957684A6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04" y="1853612"/>
            <a:ext cx="3990148" cy="3150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C4CFB-DBA6-4C1E-96D9-A4EC147C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92" y="1936035"/>
            <a:ext cx="3990148" cy="3068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B35132-7346-45BD-A2FB-CC5927250DA9}"/>
              </a:ext>
            </a:extLst>
          </p:cNvPr>
          <p:cNvSpPr/>
          <p:nvPr/>
        </p:nvSpPr>
        <p:spPr>
          <a:xfrm>
            <a:off x="6435306" y="2889849"/>
            <a:ext cx="3921046" cy="672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278EB3-1227-4EFE-90C9-BF7AEA308D94}"/>
              </a:ext>
            </a:extLst>
          </p:cNvPr>
          <p:cNvCxnSpPr/>
          <p:nvPr/>
        </p:nvCxnSpPr>
        <p:spPr>
          <a:xfrm flipV="1">
            <a:off x="9049109" y="1362974"/>
            <a:ext cx="776378" cy="1526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F797B1-97A8-424E-9E32-438F2088A20C}"/>
              </a:ext>
            </a:extLst>
          </p:cNvPr>
          <p:cNvSpPr txBox="1"/>
          <p:nvPr/>
        </p:nvSpPr>
        <p:spPr>
          <a:xfrm>
            <a:off x="8668063" y="932989"/>
            <a:ext cx="296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Email field should be optional</a:t>
            </a:r>
          </a:p>
        </p:txBody>
      </p:sp>
    </p:spTree>
    <p:extLst>
      <p:ext uri="{BB962C8B-B14F-4D97-AF65-F5344CB8AC3E}">
        <p14:creationId xmlns:p14="http://schemas.microsoft.com/office/powerpoint/2010/main" val="407707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165C13-0FF0-48CA-8713-A189DAE8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9" y="676254"/>
            <a:ext cx="9586823" cy="4526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438DDC-251E-4825-A418-E6EE4470FFCF}"/>
              </a:ext>
            </a:extLst>
          </p:cNvPr>
          <p:cNvSpPr/>
          <p:nvPr/>
        </p:nvSpPr>
        <p:spPr>
          <a:xfrm>
            <a:off x="658204" y="1120275"/>
            <a:ext cx="7810856" cy="48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3BE6D2-B5DB-4CCC-AB2B-568DC23421E1}"/>
              </a:ext>
            </a:extLst>
          </p:cNvPr>
          <p:cNvCxnSpPr>
            <a:cxnSpLocks/>
          </p:cNvCxnSpPr>
          <p:nvPr/>
        </p:nvCxnSpPr>
        <p:spPr>
          <a:xfrm flipV="1">
            <a:off x="7244854" y="655876"/>
            <a:ext cx="1119614" cy="463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E203E9-1DE5-4714-B6F6-0DBBBB269E35}"/>
              </a:ext>
            </a:extLst>
          </p:cNvPr>
          <p:cNvSpPr txBox="1"/>
          <p:nvPr/>
        </p:nvSpPr>
        <p:spPr>
          <a:xfrm>
            <a:off x="6096000" y="19428"/>
            <a:ext cx="587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trike="sngStrike" dirty="0">
                <a:solidFill>
                  <a:srgbClr val="FF0000"/>
                </a:solidFill>
              </a:rPr>
              <a:t>Data not stored when existing and re-entering page</a:t>
            </a:r>
          </a:p>
          <a:p>
            <a:pPr algn="ctr"/>
            <a:r>
              <a:rPr lang="en-GB" strike="sngStrike" dirty="0">
                <a:solidFill>
                  <a:srgbClr val="FF0000"/>
                </a:solidFill>
              </a:rPr>
              <a:t> using dropdown menus – should only be cleared at 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7B7585-FEA6-4162-8AE9-9C4F873F4940}"/>
              </a:ext>
            </a:extLst>
          </p:cNvPr>
          <p:cNvSpPr/>
          <p:nvPr/>
        </p:nvSpPr>
        <p:spPr>
          <a:xfrm>
            <a:off x="8269578" y="4919031"/>
            <a:ext cx="2145102" cy="48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3A46B-7F1B-429B-B7BC-294FB2D31243}"/>
              </a:ext>
            </a:extLst>
          </p:cNvPr>
          <p:cNvSpPr txBox="1"/>
          <p:nvPr/>
        </p:nvSpPr>
        <p:spPr>
          <a:xfrm>
            <a:off x="8469060" y="4975904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No counter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4C9373-2A16-4312-9DA6-FE23CC0E91E1}"/>
              </a:ext>
            </a:extLst>
          </p:cNvPr>
          <p:cNvSpPr/>
          <p:nvPr/>
        </p:nvSpPr>
        <p:spPr>
          <a:xfrm>
            <a:off x="658204" y="1756781"/>
            <a:ext cx="10811773" cy="3046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A4FF67-AD8E-433F-BEF8-B37BC70317FE}"/>
              </a:ext>
            </a:extLst>
          </p:cNvPr>
          <p:cNvCxnSpPr/>
          <p:nvPr/>
        </p:nvCxnSpPr>
        <p:spPr>
          <a:xfrm flipH="1">
            <a:off x="5207200" y="4823095"/>
            <a:ext cx="698739" cy="379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99C0E2-5DBB-43BC-BA2B-E1C39BF42555}"/>
              </a:ext>
            </a:extLst>
          </p:cNvPr>
          <p:cNvSpPr txBox="1"/>
          <p:nvPr/>
        </p:nvSpPr>
        <p:spPr>
          <a:xfrm>
            <a:off x="3222049" y="5134082"/>
            <a:ext cx="345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not cleared by LOGOUT event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514011-DAEC-4AF4-B8E4-AE899330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4" y="5806669"/>
            <a:ext cx="7555146" cy="8032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58E9E7-F9D1-43E6-92B5-A72304759860}"/>
              </a:ext>
            </a:extLst>
          </p:cNvPr>
          <p:cNvSpPr/>
          <p:nvPr/>
        </p:nvSpPr>
        <p:spPr>
          <a:xfrm>
            <a:off x="658204" y="6205573"/>
            <a:ext cx="7555146" cy="404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F800E-98DF-4818-AB0D-08B618F358B7}"/>
              </a:ext>
            </a:extLst>
          </p:cNvPr>
          <p:cNvSpPr txBox="1"/>
          <p:nvPr/>
        </p:nvSpPr>
        <p:spPr>
          <a:xfrm>
            <a:off x="8111808" y="5869979"/>
            <a:ext cx="396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Possible to select technologies, machines and lots that do not match (error message not sufficient)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6E34D7-5D04-4CD9-9D0D-0DD3959385B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552848" y="1288912"/>
            <a:ext cx="687667" cy="472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42EB79-6A97-4326-BAA7-22294E5E1613}"/>
              </a:ext>
            </a:extLst>
          </p:cNvPr>
          <p:cNvSpPr txBox="1"/>
          <p:nvPr/>
        </p:nvSpPr>
        <p:spPr>
          <a:xfrm>
            <a:off x="9240515" y="1104246"/>
            <a:ext cx="296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Fields can be manually edited</a:t>
            </a:r>
          </a:p>
        </p:txBody>
      </p:sp>
    </p:spTree>
    <p:extLst>
      <p:ext uri="{BB962C8B-B14F-4D97-AF65-F5344CB8AC3E}">
        <p14:creationId xmlns:p14="http://schemas.microsoft.com/office/powerpoint/2010/main" val="203526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94BEE-20E6-4297-AD2C-84AB2401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889637"/>
            <a:ext cx="10496550" cy="18192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C8951EB-F67C-4A0C-88E0-2BAAA0949CD3}"/>
              </a:ext>
            </a:extLst>
          </p:cNvPr>
          <p:cNvSpPr/>
          <p:nvPr/>
        </p:nvSpPr>
        <p:spPr>
          <a:xfrm>
            <a:off x="2311879" y="2432652"/>
            <a:ext cx="3390181" cy="879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68D682-0C60-4B6E-930E-7A9E2B375419}"/>
              </a:ext>
            </a:extLst>
          </p:cNvPr>
          <p:cNvCxnSpPr>
            <a:cxnSpLocks/>
          </p:cNvCxnSpPr>
          <p:nvPr/>
        </p:nvCxnSpPr>
        <p:spPr>
          <a:xfrm>
            <a:off x="5714193" y="2820991"/>
            <a:ext cx="1221445" cy="12417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867D14-9FC0-442F-8BAB-758725A7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4101932"/>
            <a:ext cx="11087100" cy="190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1CBF303-1AB7-47DD-AEF3-420F9693B5FD}"/>
              </a:ext>
            </a:extLst>
          </p:cNvPr>
          <p:cNvSpPr/>
          <p:nvPr/>
        </p:nvSpPr>
        <p:spPr>
          <a:xfrm>
            <a:off x="1972573" y="4614484"/>
            <a:ext cx="3390181" cy="8798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F10A32-94F6-40FD-A8CB-AE2902C30361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5362754" y="4159603"/>
            <a:ext cx="1572884" cy="8948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D010A3-0927-448E-88B0-53F4BF96112B}"/>
              </a:ext>
            </a:extLst>
          </p:cNvPr>
          <p:cNvSpPr/>
          <p:nvPr/>
        </p:nvSpPr>
        <p:spPr>
          <a:xfrm>
            <a:off x="2118101" y="2243515"/>
            <a:ext cx="3752490" cy="3424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68691-EAB4-4D90-ADC8-760B75CAA5FC}"/>
              </a:ext>
            </a:extLst>
          </p:cNvPr>
          <p:cNvSpPr txBox="1"/>
          <p:nvPr/>
        </p:nvSpPr>
        <p:spPr>
          <a:xfrm>
            <a:off x="2242633" y="1802573"/>
            <a:ext cx="345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Should be automatically populated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57CB6-C506-45F1-A8A0-C582BF691AB4}"/>
              </a:ext>
            </a:extLst>
          </p:cNvPr>
          <p:cNvSpPr txBox="1"/>
          <p:nvPr/>
        </p:nvSpPr>
        <p:spPr>
          <a:xfrm>
            <a:off x="6935638" y="3878124"/>
            <a:ext cx="411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>
                <a:solidFill>
                  <a:srgbClr val="FF0000"/>
                </a:solidFill>
              </a:rPr>
              <a:t>Should be text boxes not dropdown boxes</a:t>
            </a:r>
          </a:p>
        </p:txBody>
      </p:sp>
    </p:spTree>
    <p:extLst>
      <p:ext uri="{BB962C8B-B14F-4D97-AF65-F5344CB8AC3E}">
        <p14:creationId xmlns:p14="http://schemas.microsoft.com/office/powerpoint/2010/main" val="289526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2558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Sweeting</dc:creator>
  <cp:lastModifiedBy>Software</cp:lastModifiedBy>
  <cp:revision>64</cp:revision>
  <dcterms:created xsi:type="dcterms:W3CDTF">2020-09-12T07:12:29Z</dcterms:created>
  <dcterms:modified xsi:type="dcterms:W3CDTF">2020-09-15T04:13:01Z</dcterms:modified>
</cp:coreProperties>
</file>