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308" r:id="rId5"/>
    <p:sldId id="1029" r:id="rId6"/>
    <p:sldId id="260" r:id="rId7"/>
    <p:sldId id="1023" r:id="rId8"/>
    <p:sldId id="1028" r:id="rId9"/>
    <p:sldId id="1027" r:id="rId10"/>
    <p:sldId id="1025" r:id="rId11"/>
    <p:sldId id="102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AFC2341-9A9E-4C28-BFFA-6B825D0AC4BA}">
          <p14:sldIdLst>
            <p14:sldId id="308"/>
            <p14:sldId id="1029"/>
            <p14:sldId id="260"/>
            <p14:sldId id="1023"/>
            <p14:sldId id="1028"/>
            <p14:sldId id="1027"/>
            <p14:sldId id="1025"/>
            <p14:sldId id="1024"/>
            <p14:sldId id="268"/>
          </p14:sldIdLst>
        </p14:section>
        <p14:section name="Content slide examples" id="{C335665F-6942-4633-9A59-9BC53EDA1E3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valle Arciniegas, Julian" initials="OAJ" lastIdx="7" clrIdx="0">
    <p:extLst>
      <p:ext uri="{19B8F6BF-5375-455C-9EA6-DF929625EA0E}">
        <p15:presenceInfo xmlns:p15="http://schemas.microsoft.com/office/powerpoint/2012/main" userId="S::j.ovalle.arciniegas@accenture.com::aa981033-9a0c-4b5e-97ab-4210fa33c3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A0"/>
    <a:srgbClr val="F9F9F9"/>
    <a:srgbClr val="FFFFFF"/>
    <a:srgbClr val="00EB81"/>
    <a:srgbClr val="E6DCFF"/>
    <a:srgbClr val="0041F0"/>
    <a:srgbClr val="DCAFFF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8" autoAdjust="0"/>
  </p:normalViewPr>
  <p:slideViewPr>
    <p:cSldViewPr snapToGrid="0" showGuides="1">
      <p:cViewPr varScale="1">
        <p:scale>
          <a:sx n="83" d="100"/>
          <a:sy n="83" d="100"/>
        </p:scale>
        <p:origin x="28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agenda summary </a:t>
            </a:r>
            <a:r>
              <a:rPr lang="en-GB" dirty="0"/>
              <a:t>here in Palatino Linotype 24pt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</a:t>
            </a:r>
            <a:r>
              <a:rPr lang="en-GB" dirty="0"/>
              <a:t> 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B70CB6-23E9-4FFC-BB1B-65EBB057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7D2B-FC54-440D-8652-6D2D2989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BD3C-2148-4E1C-9892-34A6320F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E25F-D0E8-4FD6-8BDB-9F0C8635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DED3-13E8-4700-81A0-0F81D301D07E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01B4-D506-496B-B9EC-23E07C0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9433-283C-4841-9025-C1031836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C069-183F-4317-8FCA-9E48ED9CA01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26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2021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  <p:sldLayoutId id="2147483762" r:id="rId4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1429154"/>
            <a:ext cx="6130635" cy="2255710"/>
          </a:xfrm>
        </p:spPr>
        <p:txBody>
          <a:bodyPr/>
          <a:lstStyle/>
          <a:p>
            <a:r>
              <a:rPr lang="en-US" dirty="0"/>
              <a:t>CIBERSEGURIDAD PARA TOD@S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GB" dirty="0"/>
              <a:t>OPORTUNIDADES, RETOS Y CONSEJOS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es-MX" dirty="0"/>
              <a:t>SOFIA MIRANDA CASTAÑEDA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>
            <a:extLst>
              <a:ext uri="{FF2B5EF4-FFF2-40B4-BE49-F238E27FC236}">
                <a16:creationId xmlns:a16="http://schemas.microsoft.com/office/drawing/2014/main" id="{A31EC6DD-9B74-4D3E-9604-DAF67AC2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7FF5B-EB80-4BF0-BEC3-C55B38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74" y="359977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Black" panose="020B0A04020102020204" pitchFamily="34" charset="0"/>
              </a:rPr>
              <a:t>INTRODUCCIÓN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4D6A75-74DD-4243-90DA-49C502F06B03}"/>
              </a:ext>
            </a:extLst>
          </p:cNvPr>
          <p:cNvGrpSpPr/>
          <p:nvPr/>
        </p:nvGrpSpPr>
        <p:grpSpPr>
          <a:xfrm>
            <a:off x="365851" y="889340"/>
            <a:ext cx="11990880" cy="5455942"/>
            <a:chOff x="365851" y="889340"/>
            <a:chExt cx="11990880" cy="5455942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F1CC4B-D4D5-4E6E-A049-EA872EAD7D1D}"/>
                </a:ext>
              </a:extLst>
            </p:cNvPr>
            <p:cNvSpPr/>
            <p:nvPr/>
          </p:nvSpPr>
          <p:spPr>
            <a:xfrm rot="19050344" flipH="1">
              <a:off x="1359088" y="3858289"/>
              <a:ext cx="1576280" cy="770413"/>
            </a:xfrm>
            <a:custGeom>
              <a:avLst/>
              <a:gdLst>
                <a:gd name="connsiteX0" fmla="*/ 13577 w 1230094"/>
                <a:gd name="connsiteY0" fmla="*/ 30634 h 542121"/>
                <a:gd name="connsiteX1" fmla="*/ 83525 w 1230094"/>
                <a:gd name="connsiteY1" fmla="*/ 81241 h 542121"/>
                <a:gd name="connsiteX2" fmla="*/ 1219707 w 1230094"/>
                <a:gd name="connsiteY2" fmla="*/ 9662 h 542121"/>
                <a:gd name="connsiteX3" fmla="*/ 1230094 w 1230094"/>
                <a:gd name="connsiteY3" fmla="*/ 0 h 542121"/>
                <a:gd name="connsiteX4" fmla="*/ 1183284 w 1230094"/>
                <a:gd name="connsiteY4" fmla="*/ 88792 h 542121"/>
                <a:gd name="connsiteX5" fmla="*/ 1180261 w 1230094"/>
                <a:gd name="connsiteY5" fmla="*/ 474965 h 542121"/>
                <a:gd name="connsiteX6" fmla="*/ 1191196 w 1230094"/>
                <a:gd name="connsiteY6" fmla="*/ 495796 h 542121"/>
                <a:gd name="connsiteX7" fmla="*/ 1154483 w 1230094"/>
                <a:gd name="connsiteY7" fmla="*/ 468706 h 542121"/>
                <a:gd name="connsiteX8" fmla="*/ 17597 w 1230094"/>
                <a:gd name="connsiteY8" fmla="*/ 525957 h 542121"/>
                <a:gd name="connsiteX9" fmla="*/ 0 w 1230094"/>
                <a:gd name="connsiteY9" fmla="*/ 542121 h 542121"/>
                <a:gd name="connsiteX10" fmla="*/ 38250 w 1230094"/>
                <a:gd name="connsiteY10" fmla="*/ 469565 h 542121"/>
                <a:gd name="connsiteX11" fmla="*/ 41274 w 1230094"/>
                <a:gd name="connsiteY11" fmla="*/ 83392 h 54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0094" h="542121">
                  <a:moveTo>
                    <a:pt x="13577" y="30634"/>
                  </a:moveTo>
                  <a:lnTo>
                    <a:pt x="83525" y="81241"/>
                  </a:lnTo>
                  <a:cubicBezTo>
                    <a:pt x="433164" y="308373"/>
                    <a:pt x="897111" y="283982"/>
                    <a:pt x="1219707" y="9662"/>
                  </a:cubicBezTo>
                  <a:lnTo>
                    <a:pt x="1230094" y="0"/>
                  </a:lnTo>
                  <a:lnTo>
                    <a:pt x="1183284" y="88792"/>
                  </a:lnTo>
                  <a:cubicBezTo>
                    <a:pt x="1132234" y="213545"/>
                    <a:pt x="1131145" y="352645"/>
                    <a:pt x="1180261" y="474965"/>
                  </a:cubicBezTo>
                  <a:lnTo>
                    <a:pt x="1191196" y="495796"/>
                  </a:lnTo>
                  <a:lnTo>
                    <a:pt x="1154483" y="468706"/>
                  </a:lnTo>
                  <a:cubicBezTo>
                    <a:pt x="807044" y="236783"/>
                    <a:pt x="342863" y="256398"/>
                    <a:pt x="17597" y="525957"/>
                  </a:cubicBezTo>
                  <a:lnTo>
                    <a:pt x="0" y="542121"/>
                  </a:lnTo>
                  <a:lnTo>
                    <a:pt x="38250" y="469565"/>
                  </a:lnTo>
                  <a:cubicBezTo>
                    <a:pt x="89300" y="344811"/>
                    <a:pt x="90389" y="205712"/>
                    <a:pt x="41274" y="8339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>
                <a:defRPr/>
              </a:pPr>
              <a:endParaRPr lang="en-GB" sz="3000" dirty="0">
                <a:solidFill>
                  <a:prstClr val="white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8B70B3F-CAB2-408F-979F-B6B277D206B4}"/>
                </a:ext>
              </a:extLst>
            </p:cNvPr>
            <p:cNvSpPr/>
            <p:nvPr/>
          </p:nvSpPr>
          <p:spPr>
            <a:xfrm rot="11052828">
              <a:off x="987388" y="5625361"/>
              <a:ext cx="310552" cy="227654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>
                <a:defRPr/>
              </a:pPr>
              <a:endParaRPr lang="en-GB" sz="1728" dirty="0">
                <a:solidFill>
                  <a:srgbClr val="FF9500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7B8B11-52F9-46A9-83F5-C09FBD6E56A9}"/>
                </a:ext>
              </a:extLst>
            </p:cNvPr>
            <p:cNvSpPr/>
            <p:nvPr/>
          </p:nvSpPr>
          <p:spPr>
            <a:xfrm rot="2716418" flipH="1">
              <a:off x="3159801" y="3903680"/>
              <a:ext cx="1489101" cy="770413"/>
            </a:xfrm>
            <a:custGeom>
              <a:avLst/>
              <a:gdLst>
                <a:gd name="connsiteX0" fmla="*/ 13577 w 1230094"/>
                <a:gd name="connsiteY0" fmla="*/ 30634 h 542121"/>
                <a:gd name="connsiteX1" fmla="*/ 83525 w 1230094"/>
                <a:gd name="connsiteY1" fmla="*/ 81241 h 542121"/>
                <a:gd name="connsiteX2" fmla="*/ 1219707 w 1230094"/>
                <a:gd name="connsiteY2" fmla="*/ 9662 h 542121"/>
                <a:gd name="connsiteX3" fmla="*/ 1230094 w 1230094"/>
                <a:gd name="connsiteY3" fmla="*/ 0 h 542121"/>
                <a:gd name="connsiteX4" fmla="*/ 1183284 w 1230094"/>
                <a:gd name="connsiteY4" fmla="*/ 88792 h 542121"/>
                <a:gd name="connsiteX5" fmla="*/ 1180261 w 1230094"/>
                <a:gd name="connsiteY5" fmla="*/ 474965 h 542121"/>
                <a:gd name="connsiteX6" fmla="*/ 1191196 w 1230094"/>
                <a:gd name="connsiteY6" fmla="*/ 495796 h 542121"/>
                <a:gd name="connsiteX7" fmla="*/ 1154483 w 1230094"/>
                <a:gd name="connsiteY7" fmla="*/ 468706 h 542121"/>
                <a:gd name="connsiteX8" fmla="*/ 17597 w 1230094"/>
                <a:gd name="connsiteY8" fmla="*/ 525957 h 542121"/>
                <a:gd name="connsiteX9" fmla="*/ 0 w 1230094"/>
                <a:gd name="connsiteY9" fmla="*/ 542121 h 542121"/>
                <a:gd name="connsiteX10" fmla="*/ 38250 w 1230094"/>
                <a:gd name="connsiteY10" fmla="*/ 469565 h 542121"/>
                <a:gd name="connsiteX11" fmla="*/ 41274 w 1230094"/>
                <a:gd name="connsiteY11" fmla="*/ 83392 h 54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0094" h="542121">
                  <a:moveTo>
                    <a:pt x="13577" y="30634"/>
                  </a:moveTo>
                  <a:lnTo>
                    <a:pt x="83525" y="81241"/>
                  </a:lnTo>
                  <a:cubicBezTo>
                    <a:pt x="433164" y="308373"/>
                    <a:pt x="897111" y="283982"/>
                    <a:pt x="1219707" y="9662"/>
                  </a:cubicBezTo>
                  <a:lnTo>
                    <a:pt x="1230094" y="0"/>
                  </a:lnTo>
                  <a:lnTo>
                    <a:pt x="1183284" y="88792"/>
                  </a:lnTo>
                  <a:cubicBezTo>
                    <a:pt x="1132234" y="213545"/>
                    <a:pt x="1131145" y="352645"/>
                    <a:pt x="1180261" y="474965"/>
                  </a:cubicBezTo>
                  <a:lnTo>
                    <a:pt x="1191196" y="495796"/>
                  </a:lnTo>
                  <a:lnTo>
                    <a:pt x="1154483" y="468706"/>
                  </a:lnTo>
                  <a:cubicBezTo>
                    <a:pt x="807044" y="236783"/>
                    <a:pt x="342863" y="256398"/>
                    <a:pt x="17597" y="525957"/>
                  </a:cubicBezTo>
                  <a:lnTo>
                    <a:pt x="0" y="542121"/>
                  </a:lnTo>
                  <a:lnTo>
                    <a:pt x="38250" y="469565"/>
                  </a:lnTo>
                  <a:cubicBezTo>
                    <a:pt x="89300" y="344811"/>
                    <a:pt x="90389" y="205712"/>
                    <a:pt x="41274" y="8339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>
                <a:defRPr/>
              </a:pPr>
              <a:endParaRPr lang="en-GB" sz="3000" dirty="0">
                <a:solidFill>
                  <a:prstClr val="white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2DCD1F-9A77-4661-8C45-9A7D2D41A4FA}"/>
                </a:ext>
              </a:extLst>
            </p:cNvPr>
            <p:cNvSpPr/>
            <p:nvPr/>
          </p:nvSpPr>
          <p:spPr>
            <a:xfrm rot="18497808" flipH="1">
              <a:off x="5018843" y="3959413"/>
              <a:ext cx="1214517" cy="770413"/>
            </a:xfrm>
            <a:custGeom>
              <a:avLst/>
              <a:gdLst>
                <a:gd name="connsiteX0" fmla="*/ 13577 w 1230094"/>
                <a:gd name="connsiteY0" fmla="*/ 30634 h 542121"/>
                <a:gd name="connsiteX1" fmla="*/ 83525 w 1230094"/>
                <a:gd name="connsiteY1" fmla="*/ 81241 h 542121"/>
                <a:gd name="connsiteX2" fmla="*/ 1219707 w 1230094"/>
                <a:gd name="connsiteY2" fmla="*/ 9662 h 542121"/>
                <a:gd name="connsiteX3" fmla="*/ 1230094 w 1230094"/>
                <a:gd name="connsiteY3" fmla="*/ 0 h 542121"/>
                <a:gd name="connsiteX4" fmla="*/ 1183284 w 1230094"/>
                <a:gd name="connsiteY4" fmla="*/ 88792 h 542121"/>
                <a:gd name="connsiteX5" fmla="*/ 1180261 w 1230094"/>
                <a:gd name="connsiteY5" fmla="*/ 474965 h 542121"/>
                <a:gd name="connsiteX6" fmla="*/ 1191196 w 1230094"/>
                <a:gd name="connsiteY6" fmla="*/ 495796 h 542121"/>
                <a:gd name="connsiteX7" fmla="*/ 1154483 w 1230094"/>
                <a:gd name="connsiteY7" fmla="*/ 468706 h 542121"/>
                <a:gd name="connsiteX8" fmla="*/ 17597 w 1230094"/>
                <a:gd name="connsiteY8" fmla="*/ 525957 h 542121"/>
                <a:gd name="connsiteX9" fmla="*/ 0 w 1230094"/>
                <a:gd name="connsiteY9" fmla="*/ 542121 h 542121"/>
                <a:gd name="connsiteX10" fmla="*/ 38250 w 1230094"/>
                <a:gd name="connsiteY10" fmla="*/ 469565 h 542121"/>
                <a:gd name="connsiteX11" fmla="*/ 41274 w 1230094"/>
                <a:gd name="connsiteY11" fmla="*/ 83392 h 54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0094" h="542121">
                  <a:moveTo>
                    <a:pt x="13577" y="30634"/>
                  </a:moveTo>
                  <a:lnTo>
                    <a:pt x="83525" y="81241"/>
                  </a:lnTo>
                  <a:cubicBezTo>
                    <a:pt x="433164" y="308373"/>
                    <a:pt x="897111" y="283982"/>
                    <a:pt x="1219707" y="9662"/>
                  </a:cubicBezTo>
                  <a:lnTo>
                    <a:pt x="1230094" y="0"/>
                  </a:lnTo>
                  <a:lnTo>
                    <a:pt x="1183284" y="88792"/>
                  </a:lnTo>
                  <a:cubicBezTo>
                    <a:pt x="1132234" y="213545"/>
                    <a:pt x="1131145" y="352645"/>
                    <a:pt x="1180261" y="474965"/>
                  </a:cubicBezTo>
                  <a:lnTo>
                    <a:pt x="1191196" y="495796"/>
                  </a:lnTo>
                  <a:lnTo>
                    <a:pt x="1154483" y="468706"/>
                  </a:lnTo>
                  <a:cubicBezTo>
                    <a:pt x="807044" y="236783"/>
                    <a:pt x="342863" y="256398"/>
                    <a:pt x="17597" y="525957"/>
                  </a:cubicBezTo>
                  <a:lnTo>
                    <a:pt x="0" y="542121"/>
                  </a:lnTo>
                  <a:lnTo>
                    <a:pt x="38250" y="469565"/>
                  </a:lnTo>
                  <a:cubicBezTo>
                    <a:pt x="89300" y="344811"/>
                    <a:pt x="90389" y="205712"/>
                    <a:pt x="41274" y="8339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/>
              <a:endParaRPr lang="en-GB" sz="3000" dirty="0">
                <a:solidFill>
                  <a:prstClr val="white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22B514B-FFA2-49CB-83A2-18D022E625CD}"/>
                </a:ext>
              </a:extLst>
            </p:cNvPr>
            <p:cNvGrpSpPr/>
            <p:nvPr/>
          </p:nvGrpSpPr>
          <p:grpSpPr>
            <a:xfrm rot="16200000" flipH="1">
              <a:off x="4890733" y="5157340"/>
              <a:ext cx="670389" cy="787735"/>
              <a:chOff x="7996724" y="3242769"/>
              <a:chExt cx="1359983" cy="1358900"/>
            </a:xfrm>
            <a:effectLst/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870B7E7-E6F8-43A0-8E4B-D8506A831C61}"/>
                  </a:ext>
                </a:extLst>
              </p:cNvPr>
              <p:cNvSpPr/>
              <p:nvPr/>
            </p:nvSpPr>
            <p:spPr>
              <a:xfrm>
                <a:off x="7996724" y="3242769"/>
                <a:ext cx="1359983" cy="1358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7745">
                  <a:defRPr/>
                </a:pPr>
                <a:endParaRPr lang="en-US" sz="1728" dirty="0">
                  <a:solidFill>
                    <a:prstClr val="white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0DDEE92-0E85-4789-B9FF-0F2E243DF5C6}"/>
                  </a:ext>
                </a:extLst>
              </p:cNvPr>
              <p:cNvSpPr/>
              <p:nvPr/>
            </p:nvSpPr>
            <p:spPr>
              <a:xfrm>
                <a:off x="8011456" y="3255469"/>
                <a:ext cx="1334563" cy="1333500"/>
              </a:xfrm>
              <a:prstGeom prst="ellipse">
                <a:avLst/>
              </a:prstGeom>
              <a:gradFill flip="none" rotWithShape="1">
                <a:gsLst>
                  <a:gs pos="0">
                    <a:srgbClr val="DCE4E5"/>
                  </a:gs>
                  <a:gs pos="50000">
                    <a:srgbClr val="F7F7F7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7745">
                  <a:defRPr/>
                </a:pPr>
                <a:endParaRPr lang="en-US" sz="1728" dirty="0">
                  <a:solidFill>
                    <a:prstClr val="white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</p:grp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9A0C7B0-57DB-4078-86B4-E4AC2CA73EAF}"/>
                </a:ext>
              </a:extLst>
            </p:cNvPr>
            <p:cNvSpPr/>
            <p:nvPr/>
          </p:nvSpPr>
          <p:spPr>
            <a:xfrm rot="20430770">
              <a:off x="2666758" y="2711398"/>
              <a:ext cx="310552" cy="227654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>
                <a:defRPr/>
              </a:pPr>
              <a:endParaRPr lang="en-GB" sz="1728" dirty="0">
                <a:solidFill>
                  <a:prstClr val="white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8D7262D-F133-4B81-9397-70F3AD9950E1}"/>
                </a:ext>
              </a:extLst>
            </p:cNvPr>
            <p:cNvSpPr/>
            <p:nvPr/>
          </p:nvSpPr>
          <p:spPr>
            <a:xfrm rot="11788703" flipH="1">
              <a:off x="6791105" y="3333086"/>
              <a:ext cx="1030425" cy="905991"/>
            </a:xfrm>
            <a:custGeom>
              <a:avLst/>
              <a:gdLst>
                <a:gd name="connsiteX0" fmla="*/ 13577 w 1230094"/>
                <a:gd name="connsiteY0" fmla="*/ 30634 h 542121"/>
                <a:gd name="connsiteX1" fmla="*/ 83525 w 1230094"/>
                <a:gd name="connsiteY1" fmla="*/ 81241 h 542121"/>
                <a:gd name="connsiteX2" fmla="*/ 1219707 w 1230094"/>
                <a:gd name="connsiteY2" fmla="*/ 9662 h 542121"/>
                <a:gd name="connsiteX3" fmla="*/ 1230094 w 1230094"/>
                <a:gd name="connsiteY3" fmla="*/ 0 h 542121"/>
                <a:gd name="connsiteX4" fmla="*/ 1183284 w 1230094"/>
                <a:gd name="connsiteY4" fmla="*/ 88792 h 542121"/>
                <a:gd name="connsiteX5" fmla="*/ 1180261 w 1230094"/>
                <a:gd name="connsiteY5" fmla="*/ 474965 h 542121"/>
                <a:gd name="connsiteX6" fmla="*/ 1191196 w 1230094"/>
                <a:gd name="connsiteY6" fmla="*/ 495796 h 542121"/>
                <a:gd name="connsiteX7" fmla="*/ 1154483 w 1230094"/>
                <a:gd name="connsiteY7" fmla="*/ 468706 h 542121"/>
                <a:gd name="connsiteX8" fmla="*/ 17597 w 1230094"/>
                <a:gd name="connsiteY8" fmla="*/ 525957 h 542121"/>
                <a:gd name="connsiteX9" fmla="*/ 0 w 1230094"/>
                <a:gd name="connsiteY9" fmla="*/ 542121 h 542121"/>
                <a:gd name="connsiteX10" fmla="*/ 38250 w 1230094"/>
                <a:gd name="connsiteY10" fmla="*/ 469565 h 542121"/>
                <a:gd name="connsiteX11" fmla="*/ 41274 w 1230094"/>
                <a:gd name="connsiteY11" fmla="*/ 83392 h 54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0094" h="542121">
                  <a:moveTo>
                    <a:pt x="13577" y="30634"/>
                  </a:moveTo>
                  <a:lnTo>
                    <a:pt x="83525" y="81241"/>
                  </a:lnTo>
                  <a:cubicBezTo>
                    <a:pt x="433164" y="308373"/>
                    <a:pt x="897111" y="283982"/>
                    <a:pt x="1219707" y="9662"/>
                  </a:cubicBezTo>
                  <a:lnTo>
                    <a:pt x="1230094" y="0"/>
                  </a:lnTo>
                  <a:lnTo>
                    <a:pt x="1183284" y="88792"/>
                  </a:lnTo>
                  <a:cubicBezTo>
                    <a:pt x="1132234" y="213545"/>
                    <a:pt x="1131145" y="352645"/>
                    <a:pt x="1180261" y="474965"/>
                  </a:cubicBezTo>
                  <a:lnTo>
                    <a:pt x="1191196" y="495796"/>
                  </a:lnTo>
                  <a:lnTo>
                    <a:pt x="1154483" y="468706"/>
                  </a:lnTo>
                  <a:cubicBezTo>
                    <a:pt x="807044" y="236783"/>
                    <a:pt x="342863" y="256398"/>
                    <a:pt x="17597" y="525957"/>
                  </a:cubicBezTo>
                  <a:lnTo>
                    <a:pt x="0" y="542121"/>
                  </a:lnTo>
                  <a:lnTo>
                    <a:pt x="38250" y="469565"/>
                  </a:lnTo>
                  <a:cubicBezTo>
                    <a:pt x="89300" y="344811"/>
                    <a:pt x="90389" y="205712"/>
                    <a:pt x="41274" y="8339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>
                <a:defRPr/>
              </a:pPr>
              <a:endParaRPr lang="en-GB" sz="3000" dirty="0">
                <a:solidFill>
                  <a:prstClr val="white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6D79861-F63B-4BFC-B898-B2F12D69DB02}"/>
                </a:ext>
              </a:extLst>
            </p:cNvPr>
            <p:cNvSpPr/>
            <p:nvPr/>
          </p:nvSpPr>
          <p:spPr>
            <a:xfrm>
              <a:off x="6200004" y="2721038"/>
              <a:ext cx="310552" cy="227654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/>
              <a:endParaRPr lang="en-GB" sz="1728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F4789B6-E157-4B3E-9912-F06E1218C0EC}"/>
                </a:ext>
              </a:extLst>
            </p:cNvPr>
            <p:cNvSpPr/>
            <p:nvPr/>
          </p:nvSpPr>
          <p:spPr>
            <a:xfrm rot="8035433" flipH="1">
              <a:off x="8407609" y="3019826"/>
              <a:ext cx="1000418" cy="905991"/>
            </a:xfrm>
            <a:custGeom>
              <a:avLst/>
              <a:gdLst>
                <a:gd name="connsiteX0" fmla="*/ 13577 w 1230094"/>
                <a:gd name="connsiteY0" fmla="*/ 30634 h 542121"/>
                <a:gd name="connsiteX1" fmla="*/ 83525 w 1230094"/>
                <a:gd name="connsiteY1" fmla="*/ 81241 h 542121"/>
                <a:gd name="connsiteX2" fmla="*/ 1219707 w 1230094"/>
                <a:gd name="connsiteY2" fmla="*/ 9662 h 542121"/>
                <a:gd name="connsiteX3" fmla="*/ 1230094 w 1230094"/>
                <a:gd name="connsiteY3" fmla="*/ 0 h 542121"/>
                <a:gd name="connsiteX4" fmla="*/ 1183284 w 1230094"/>
                <a:gd name="connsiteY4" fmla="*/ 88792 h 542121"/>
                <a:gd name="connsiteX5" fmla="*/ 1180261 w 1230094"/>
                <a:gd name="connsiteY5" fmla="*/ 474965 h 542121"/>
                <a:gd name="connsiteX6" fmla="*/ 1191196 w 1230094"/>
                <a:gd name="connsiteY6" fmla="*/ 495796 h 542121"/>
                <a:gd name="connsiteX7" fmla="*/ 1154483 w 1230094"/>
                <a:gd name="connsiteY7" fmla="*/ 468706 h 542121"/>
                <a:gd name="connsiteX8" fmla="*/ 17597 w 1230094"/>
                <a:gd name="connsiteY8" fmla="*/ 525957 h 542121"/>
                <a:gd name="connsiteX9" fmla="*/ 0 w 1230094"/>
                <a:gd name="connsiteY9" fmla="*/ 542121 h 542121"/>
                <a:gd name="connsiteX10" fmla="*/ 38250 w 1230094"/>
                <a:gd name="connsiteY10" fmla="*/ 469565 h 542121"/>
                <a:gd name="connsiteX11" fmla="*/ 41274 w 1230094"/>
                <a:gd name="connsiteY11" fmla="*/ 83392 h 54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0094" h="542121">
                  <a:moveTo>
                    <a:pt x="13577" y="30634"/>
                  </a:moveTo>
                  <a:lnTo>
                    <a:pt x="83525" y="81241"/>
                  </a:lnTo>
                  <a:cubicBezTo>
                    <a:pt x="433164" y="308373"/>
                    <a:pt x="897111" y="283982"/>
                    <a:pt x="1219707" y="9662"/>
                  </a:cubicBezTo>
                  <a:lnTo>
                    <a:pt x="1230094" y="0"/>
                  </a:lnTo>
                  <a:lnTo>
                    <a:pt x="1183284" y="88792"/>
                  </a:lnTo>
                  <a:cubicBezTo>
                    <a:pt x="1132234" y="213545"/>
                    <a:pt x="1131145" y="352645"/>
                    <a:pt x="1180261" y="474965"/>
                  </a:cubicBezTo>
                  <a:lnTo>
                    <a:pt x="1191196" y="495796"/>
                  </a:lnTo>
                  <a:lnTo>
                    <a:pt x="1154483" y="468706"/>
                  </a:lnTo>
                  <a:cubicBezTo>
                    <a:pt x="807044" y="236783"/>
                    <a:pt x="342863" y="256398"/>
                    <a:pt x="17597" y="525957"/>
                  </a:cubicBezTo>
                  <a:lnTo>
                    <a:pt x="0" y="542121"/>
                  </a:lnTo>
                  <a:lnTo>
                    <a:pt x="38250" y="469565"/>
                  </a:lnTo>
                  <a:cubicBezTo>
                    <a:pt x="89300" y="344811"/>
                    <a:pt x="90389" y="205712"/>
                    <a:pt x="41274" y="8339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/>
              <a:endParaRPr lang="en-GB" sz="3000" dirty="0">
                <a:solidFill>
                  <a:prstClr val="white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CF09769C-71F5-463C-954A-DAE0F1948C88}"/>
                </a:ext>
              </a:extLst>
            </p:cNvPr>
            <p:cNvSpPr/>
            <p:nvPr/>
          </p:nvSpPr>
          <p:spPr>
            <a:xfrm rot="412859">
              <a:off x="8718620" y="4277787"/>
              <a:ext cx="310552" cy="227654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/>
              <a:endParaRPr lang="en-GB" sz="1728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589B008-8796-4393-B33D-346E75FA06A7}"/>
                </a:ext>
              </a:extLst>
            </p:cNvPr>
            <p:cNvSpPr/>
            <p:nvPr/>
          </p:nvSpPr>
          <p:spPr>
            <a:xfrm rot="2055766">
              <a:off x="10711031" y="1230702"/>
              <a:ext cx="310552" cy="227654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/>
              <a:endParaRPr lang="en-GB" sz="1728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2A64ADD-A2DD-46D7-96B9-2747561B2E96}"/>
                </a:ext>
              </a:extLst>
            </p:cNvPr>
            <p:cNvSpPr/>
            <p:nvPr/>
          </p:nvSpPr>
          <p:spPr>
            <a:xfrm rot="12800233">
              <a:off x="4279207" y="5586642"/>
              <a:ext cx="310552" cy="227654"/>
            </a:xfrm>
            <a:prstGeom prst="triangl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745"/>
              <a:endParaRPr lang="en-GB" sz="1728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3A543B1-45B3-44DD-9A9D-4B0392A58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9977" y="4503536"/>
              <a:ext cx="1205036" cy="1129544"/>
            </a:xfrm>
            <a:prstGeom prst="ellipse">
              <a:avLst/>
            </a:prstGeom>
            <a:solidFill>
              <a:srgbClr val="090446"/>
            </a:solidFill>
            <a:ln w="38100">
              <a:solidFill>
                <a:srgbClr val="FF50A0"/>
              </a:solidFill>
            </a:ln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734B7C6-C858-4D1C-AC12-11F4EE344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81940" y="4583912"/>
              <a:ext cx="1328321" cy="1129544"/>
            </a:xfrm>
            <a:prstGeom prst="ellipse">
              <a:avLst/>
            </a:prstGeom>
            <a:solidFill>
              <a:srgbClr val="E52621"/>
            </a:solidFill>
            <a:ln w="38100">
              <a:solidFill>
                <a:srgbClr val="FF3246"/>
              </a:solidFill>
            </a:ln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46F91D7-B7BA-4D27-B6B6-B587D77EA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46335" y="2951905"/>
              <a:ext cx="1328321" cy="1129544"/>
            </a:xfrm>
            <a:prstGeom prst="ellipse">
              <a:avLst/>
            </a:prstGeom>
            <a:solidFill>
              <a:srgbClr val="E52621"/>
            </a:solidFill>
            <a:ln w="38100">
              <a:solidFill>
                <a:schemeClr val="accent3"/>
              </a:solidFill>
            </a:ln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996FA2AD-E412-4B1A-9401-BEA0015D0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70386" y="3488823"/>
              <a:ext cx="1328321" cy="1129544"/>
            </a:xfrm>
            <a:prstGeom prst="ellipse">
              <a:avLst/>
            </a:prstGeom>
            <a:solidFill>
              <a:srgbClr val="E52621"/>
            </a:solidFill>
            <a:ln w="38100">
              <a:solidFill>
                <a:srgbClr val="FF50A0"/>
              </a:solidFill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64F2630-F564-4D5E-9A63-070402266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80414" y="1249190"/>
              <a:ext cx="2409542" cy="2279889"/>
            </a:xfrm>
            <a:prstGeom prst="ellipse">
              <a:avLst/>
            </a:prstGeom>
            <a:solidFill>
              <a:srgbClr val="E52621"/>
            </a:solidFill>
            <a:ln w="38100">
              <a:solidFill>
                <a:srgbClr val="FF50A0"/>
              </a:solidFill>
            </a:ln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6A47D29-F19D-459E-ADBE-A688F297A63B}"/>
                </a:ext>
              </a:extLst>
            </p:cNvPr>
            <p:cNvSpPr txBox="1"/>
            <p:nvPr/>
          </p:nvSpPr>
          <p:spPr>
            <a:xfrm>
              <a:off x="365851" y="5881134"/>
              <a:ext cx="1550002" cy="464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797" tIns="22399" rIns="44797" bIns="22399" rtlCol="0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INGENIERA INDUSTRIAL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179C6E4-986C-4AD3-B67B-FEFAD5973D5D}"/>
                </a:ext>
              </a:extLst>
            </p:cNvPr>
            <p:cNvSpPr txBox="1"/>
            <p:nvPr/>
          </p:nvSpPr>
          <p:spPr>
            <a:xfrm>
              <a:off x="1747131" y="2004368"/>
              <a:ext cx="1550002" cy="674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797" tIns="22399" rIns="44797" bIns="22399" rtlCol="0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DEPORTE (SOCCER) / </a:t>
              </a:r>
              <a:r>
                <a:rPr lang="es-MX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viajar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ADC207B-076F-46EF-8DAB-64971BCFD447}"/>
                </a:ext>
              </a:extLst>
            </p:cNvPr>
            <p:cNvSpPr txBox="1"/>
            <p:nvPr/>
          </p:nvSpPr>
          <p:spPr>
            <a:xfrm>
              <a:off x="3528161" y="5801591"/>
              <a:ext cx="1550002" cy="464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797" tIns="22399" rIns="44797" bIns="22399" rtlCol="0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SEGURIDAD / GRC SAP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4F40F69-FA2F-4C03-B26B-011860401C8C}"/>
                </a:ext>
              </a:extLst>
            </p:cNvPr>
            <p:cNvSpPr txBox="1"/>
            <p:nvPr/>
          </p:nvSpPr>
          <p:spPr>
            <a:xfrm>
              <a:off x="5696919" y="2174751"/>
              <a:ext cx="1550002" cy="411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797" tIns="22399" rIns="44797" bIns="22399" rtlCol="0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RETOS</a:t>
              </a:r>
            </a:p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sz="12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 (≠ </a:t>
              </a:r>
              <a:r>
                <a:rPr lang="en-US" sz="1200" b="1" cap="all" dirty="0" err="1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MonotonÍa</a:t>
              </a:r>
              <a:r>
                <a:rPr lang="en-US" sz="12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F67597-87FF-4C41-B4EF-CF098B83FF34}"/>
                </a:ext>
              </a:extLst>
            </p:cNvPr>
            <p:cNvSpPr txBox="1"/>
            <p:nvPr/>
          </p:nvSpPr>
          <p:spPr>
            <a:xfrm>
              <a:off x="8817336" y="4490581"/>
              <a:ext cx="1550002" cy="674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797" tIns="22399" rIns="44797" bIns="22399" rtlCol="0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n-US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OBJETIVO: NUNCA DETENERME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17B971F-E6CB-4FDB-941A-BDB8983D9BE7}"/>
                </a:ext>
              </a:extLst>
            </p:cNvPr>
            <p:cNvSpPr txBox="1"/>
            <p:nvPr/>
          </p:nvSpPr>
          <p:spPr>
            <a:xfrm>
              <a:off x="9789920" y="889340"/>
              <a:ext cx="2566811" cy="2668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797" tIns="22399" rIns="44797" bIns="22399" rtlCol="0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</a:pPr>
              <a:r>
                <a:rPr lang="es-MX" sz="1600" b="1" cap="all" dirty="0">
                  <a:solidFill>
                    <a:srgbClr val="000000"/>
                  </a:solidFill>
                  <a:latin typeface="Graphik" panose="020B0503030202060203" pitchFamily="34" charset="0"/>
                  <a:ea typeface="Roboto Medium" panose="02000000000000000000" pitchFamily="2" charset="0"/>
                  <a:cs typeface="Open Sans Semibold" panose="020B0706030804020204" pitchFamily="34" charset="0"/>
                </a:rPr>
                <a:t>ciberseguridad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A69079-DD00-4410-85F7-848BB44BC6AA}"/>
                </a:ext>
              </a:extLst>
            </p:cNvPr>
            <p:cNvGrpSpPr/>
            <p:nvPr/>
          </p:nvGrpSpPr>
          <p:grpSpPr>
            <a:xfrm>
              <a:off x="2472176" y="2853914"/>
              <a:ext cx="1250842" cy="1139369"/>
              <a:chOff x="2472176" y="2853914"/>
              <a:chExt cx="1250842" cy="1139369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2E579687-1376-43B8-9378-3CA9B36536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478105" y="2859070"/>
                <a:ext cx="1244912" cy="1134210"/>
              </a:xfrm>
              <a:prstGeom prst="ellipse">
                <a:avLst/>
              </a:prstGeom>
              <a:solidFill>
                <a:srgbClr val="090446"/>
              </a:solidFill>
              <a:ln w="38100">
                <a:solidFill>
                  <a:srgbClr val="FF50A0"/>
                </a:solidFill>
              </a:ln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AAE8896-EEA6-4EE6-8986-B9AF5437B097}"/>
                  </a:ext>
                </a:extLst>
              </p:cNvPr>
              <p:cNvGrpSpPr/>
              <p:nvPr/>
            </p:nvGrpSpPr>
            <p:grpSpPr>
              <a:xfrm>
                <a:off x="2472176" y="2853914"/>
                <a:ext cx="1250842" cy="1139369"/>
                <a:chOff x="569237" y="5618555"/>
                <a:chExt cx="1138799" cy="1114033"/>
              </a:xfrm>
            </p:grpSpPr>
            <p:sp>
              <p:nvSpPr>
                <p:cNvPr id="143" name="Oval 359">
                  <a:extLst>
                    <a:ext uri="{FF2B5EF4-FFF2-40B4-BE49-F238E27FC236}">
                      <a16:creationId xmlns:a16="http://schemas.microsoft.com/office/drawing/2014/main" id="{A4BF5549-0B3C-4AB9-9297-E0669AA71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237" y="5618555"/>
                  <a:ext cx="1138799" cy="1114033"/>
                </a:xfrm>
                <a:prstGeom prst="ellipse">
                  <a:avLst/>
                </a:prstGeom>
                <a:solidFill>
                  <a:srgbClr val="0575A5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44" name="Freeform 360">
                  <a:extLst>
                    <a:ext uri="{FF2B5EF4-FFF2-40B4-BE49-F238E27FC236}">
                      <a16:creationId xmlns:a16="http://schemas.microsoft.com/office/drawing/2014/main" id="{6F84F14D-F7FC-466A-97E4-8705CC66F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588" y="5643563"/>
                  <a:ext cx="773113" cy="549275"/>
                </a:xfrm>
                <a:custGeom>
                  <a:avLst/>
                  <a:gdLst>
                    <a:gd name="T0" fmla="*/ 235 w 396"/>
                    <a:gd name="T1" fmla="*/ 0 h 282"/>
                    <a:gd name="T2" fmla="*/ 0 w 396"/>
                    <a:gd name="T3" fmla="*/ 166 h 282"/>
                    <a:gd name="T4" fmla="*/ 116 w 396"/>
                    <a:gd name="T5" fmla="*/ 282 h 282"/>
                    <a:gd name="T6" fmla="*/ 396 w 396"/>
                    <a:gd name="T7" fmla="*/ 160 h 282"/>
                    <a:gd name="T8" fmla="*/ 235 w 396"/>
                    <a:gd name="T9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6" h="282">
                      <a:moveTo>
                        <a:pt x="235" y="0"/>
                      </a:moveTo>
                      <a:cubicBezTo>
                        <a:pt x="130" y="7"/>
                        <a:pt x="41" y="73"/>
                        <a:pt x="0" y="166"/>
                      </a:cubicBezTo>
                      <a:cubicBezTo>
                        <a:pt x="116" y="282"/>
                        <a:pt x="116" y="282"/>
                        <a:pt x="116" y="282"/>
                      </a:cubicBezTo>
                      <a:cubicBezTo>
                        <a:pt x="396" y="160"/>
                        <a:pt x="396" y="160"/>
                        <a:pt x="396" y="160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rgbClr val="258AB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45" name="Freeform 361">
                  <a:extLst>
                    <a:ext uri="{FF2B5EF4-FFF2-40B4-BE49-F238E27FC236}">
                      <a16:creationId xmlns:a16="http://schemas.microsoft.com/office/drawing/2014/main" id="{E5255F15-5D1E-4518-9A56-4E7E7A404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600" y="5954713"/>
                  <a:ext cx="815975" cy="730250"/>
                </a:xfrm>
                <a:custGeom>
                  <a:avLst/>
                  <a:gdLst>
                    <a:gd name="T0" fmla="*/ 280 w 419"/>
                    <a:gd name="T1" fmla="*/ 0 h 375"/>
                    <a:gd name="T2" fmla="*/ 280 w 419"/>
                    <a:gd name="T3" fmla="*/ 0 h 375"/>
                    <a:gd name="T4" fmla="*/ 0 w 419"/>
                    <a:gd name="T5" fmla="*/ 122 h 375"/>
                    <a:gd name="T6" fmla="*/ 253 w 419"/>
                    <a:gd name="T7" fmla="*/ 375 h 375"/>
                    <a:gd name="T8" fmla="*/ 419 w 419"/>
                    <a:gd name="T9" fmla="*/ 140 h 375"/>
                    <a:gd name="T10" fmla="*/ 280 w 419"/>
                    <a:gd name="T11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9" h="375">
                      <a:moveTo>
                        <a:pt x="280" y="0"/>
                      </a:moveTo>
                      <a:cubicBezTo>
                        <a:pt x="280" y="0"/>
                        <a:pt x="280" y="0"/>
                        <a:pt x="28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53" y="375"/>
                        <a:pt x="253" y="375"/>
                        <a:pt x="253" y="375"/>
                      </a:cubicBezTo>
                      <a:cubicBezTo>
                        <a:pt x="346" y="334"/>
                        <a:pt x="412" y="245"/>
                        <a:pt x="419" y="140"/>
                      </a:cubicBezTo>
                      <a:cubicBezTo>
                        <a:pt x="280" y="0"/>
                        <a:pt x="280" y="0"/>
                        <a:pt x="280" y="0"/>
                      </a:cubicBezTo>
                    </a:path>
                  </a:pathLst>
                </a:custGeom>
                <a:solidFill>
                  <a:srgbClr val="025E9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46" name="Freeform 362">
                  <a:extLst>
                    <a:ext uri="{FF2B5EF4-FFF2-40B4-BE49-F238E27FC236}">
                      <a16:creationId xmlns:a16="http://schemas.microsoft.com/office/drawing/2014/main" id="{00813B37-BDE5-4D35-BE12-45A0F39E27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0925" y="6359526"/>
                  <a:ext cx="4763" cy="17463"/>
                </a:xfrm>
                <a:custGeom>
                  <a:avLst/>
                  <a:gdLst>
                    <a:gd name="T0" fmla="*/ 2 w 3"/>
                    <a:gd name="T1" fmla="*/ 9 h 9"/>
                    <a:gd name="T2" fmla="*/ 2 w 3"/>
                    <a:gd name="T3" fmla="*/ 9 h 9"/>
                    <a:gd name="T4" fmla="*/ 1 w 3"/>
                    <a:gd name="T5" fmla="*/ 7 h 9"/>
                    <a:gd name="T6" fmla="*/ 1 w 3"/>
                    <a:gd name="T7" fmla="*/ 1 h 9"/>
                    <a:gd name="T8" fmla="*/ 2 w 3"/>
                    <a:gd name="T9" fmla="*/ 0 h 9"/>
                    <a:gd name="T10" fmla="*/ 3 w 3"/>
                    <a:gd name="T11" fmla="*/ 1 h 9"/>
                    <a:gd name="T12" fmla="*/ 3 w 3"/>
                    <a:gd name="T13" fmla="*/ 7 h 9"/>
                    <a:gd name="T14" fmla="*/ 2 w 3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9">
                      <a:moveTo>
                        <a:pt x="2" y="9"/>
                      </a:move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5"/>
                        <a:pt x="1" y="3"/>
                        <a:pt x="1" y="1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3" y="0"/>
                        <a:pt x="3" y="1"/>
                      </a:cubicBezTo>
                      <a:cubicBezTo>
                        <a:pt x="3" y="3"/>
                        <a:pt x="3" y="5"/>
                        <a:pt x="3" y="7"/>
                      </a:cubicBezTo>
                      <a:cubicBezTo>
                        <a:pt x="3" y="8"/>
                        <a:pt x="3" y="9"/>
                        <a:pt x="2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47" name="Freeform 363">
                  <a:extLst>
                    <a:ext uri="{FF2B5EF4-FFF2-40B4-BE49-F238E27FC236}">
                      <a16:creationId xmlns:a16="http://schemas.microsoft.com/office/drawing/2014/main" id="{D200DC2C-F060-4BFB-8E65-CEEDD43D96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4550" y="6313488"/>
                  <a:ext cx="209550" cy="298450"/>
                </a:xfrm>
                <a:custGeom>
                  <a:avLst/>
                  <a:gdLst>
                    <a:gd name="T0" fmla="*/ 0 w 108"/>
                    <a:gd name="T1" fmla="*/ 152 h 153"/>
                    <a:gd name="T2" fmla="*/ 9 w 108"/>
                    <a:gd name="T3" fmla="*/ 143 h 153"/>
                    <a:gd name="T4" fmla="*/ 11 w 108"/>
                    <a:gd name="T5" fmla="*/ 144 h 153"/>
                    <a:gd name="T6" fmla="*/ 1 w 108"/>
                    <a:gd name="T7" fmla="*/ 153 h 153"/>
                    <a:gd name="T8" fmla="*/ 18 w 108"/>
                    <a:gd name="T9" fmla="*/ 136 h 153"/>
                    <a:gd name="T10" fmla="*/ 27 w 108"/>
                    <a:gd name="T11" fmla="*/ 126 h 153"/>
                    <a:gd name="T12" fmla="*/ 29 w 108"/>
                    <a:gd name="T13" fmla="*/ 128 h 153"/>
                    <a:gd name="T14" fmla="*/ 19 w 108"/>
                    <a:gd name="T15" fmla="*/ 137 h 153"/>
                    <a:gd name="T16" fmla="*/ 35 w 108"/>
                    <a:gd name="T17" fmla="*/ 119 h 153"/>
                    <a:gd name="T18" fmla="*/ 43 w 108"/>
                    <a:gd name="T19" fmla="*/ 109 h 153"/>
                    <a:gd name="T20" fmla="*/ 45 w 108"/>
                    <a:gd name="T21" fmla="*/ 110 h 153"/>
                    <a:gd name="T22" fmla="*/ 36 w 108"/>
                    <a:gd name="T23" fmla="*/ 120 h 153"/>
                    <a:gd name="T24" fmla="*/ 51 w 108"/>
                    <a:gd name="T25" fmla="*/ 101 h 153"/>
                    <a:gd name="T26" fmla="*/ 57 w 108"/>
                    <a:gd name="T27" fmla="*/ 89 h 153"/>
                    <a:gd name="T28" fmla="*/ 59 w 108"/>
                    <a:gd name="T29" fmla="*/ 91 h 153"/>
                    <a:gd name="T30" fmla="*/ 51 w 108"/>
                    <a:gd name="T31" fmla="*/ 101 h 153"/>
                    <a:gd name="T32" fmla="*/ 64 w 108"/>
                    <a:gd name="T33" fmla="*/ 80 h 153"/>
                    <a:gd name="T34" fmla="*/ 64 w 108"/>
                    <a:gd name="T35" fmla="*/ 78 h 153"/>
                    <a:gd name="T36" fmla="*/ 69 w 108"/>
                    <a:gd name="T37" fmla="*/ 68 h 153"/>
                    <a:gd name="T38" fmla="*/ 66 w 108"/>
                    <a:gd name="T39" fmla="*/ 78 h 153"/>
                    <a:gd name="T40" fmla="*/ 77 w 108"/>
                    <a:gd name="T41" fmla="*/ 77 h 153"/>
                    <a:gd name="T42" fmla="*/ 65 w 108"/>
                    <a:gd name="T43" fmla="*/ 80 h 153"/>
                    <a:gd name="T44" fmla="*/ 52 w 108"/>
                    <a:gd name="T45" fmla="*/ 78 h 153"/>
                    <a:gd name="T46" fmla="*/ 40 w 108"/>
                    <a:gd name="T47" fmla="*/ 72 h 153"/>
                    <a:gd name="T48" fmla="*/ 53 w 108"/>
                    <a:gd name="T49" fmla="*/ 76 h 153"/>
                    <a:gd name="T50" fmla="*/ 52 w 108"/>
                    <a:gd name="T51" fmla="*/ 79 h 153"/>
                    <a:gd name="T52" fmla="*/ 86 w 108"/>
                    <a:gd name="T53" fmla="*/ 73 h 153"/>
                    <a:gd name="T54" fmla="*/ 95 w 108"/>
                    <a:gd name="T55" fmla="*/ 63 h 153"/>
                    <a:gd name="T56" fmla="*/ 96 w 108"/>
                    <a:gd name="T57" fmla="*/ 65 h 153"/>
                    <a:gd name="T58" fmla="*/ 87 w 108"/>
                    <a:gd name="T59" fmla="*/ 74 h 153"/>
                    <a:gd name="T60" fmla="*/ 31 w 108"/>
                    <a:gd name="T61" fmla="*/ 67 h 153"/>
                    <a:gd name="T62" fmla="*/ 23 w 108"/>
                    <a:gd name="T63" fmla="*/ 56 h 153"/>
                    <a:gd name="T64" fmla="*/ 32 w 108"/>
                    <a:gd name="T65" fmla="*/ 65 h 153"/>
                    <a:gd name="T66" fmla="*/ 31 w 108"/>
                    <a:gd name="T67" fmla="*/ 67 h 153"/>
                    <a:gd name="T68" fmla="*/ 72 w 108"/>
                    <a:gd name="T69" fmla="*/ 58 h 153"/>
                    <a:gd name="T70" fmla="*/ 72 w 108"/>
                    <a:gd name="T71" fmla="*/ 47 h 153"/>
                    <a:gd name="T72" fmla="*/ 73 w 108"/>
                    <a:gd name="T73" fmla="*/ 44 h 153"/>
                    <a:gd name="T74" fmla="*/ 75 w 108"/>
                    <a:gd name="T75" fmla="*/ 47 h 153"/>
                    <a:gd name="T76" fmla="*/ 72 w 108"/>
                    <a:gd name="T77" fmla="*/ 59 h 153"/>
                    <a:gd name="T78" fmla="*/ 101 w 108"/>
                    <a:gd name="T79" fmla="*/ 55 h 153"/>
                    <a:gd name="T80" fmla="*/ 105 w 108"/>
                    <a:gd name="T81" fmla="*/ 43 h 153"/>
                    <a:gd name="T82" fmla="*/ 107 w 108"/>
                    <a:gd name="T83" fmla="*/ 43 h 153"/>
                    <a:gd name="T84" fmla="*/ 102 w 108"/>
                    <a:gd name="T85" fmla="*/ 56 h 153"/>
                    <a:gd name="T86" fmla="*/ 16 w 108"/>
                    <a:gd name="T87" fmla="*/ 47 h 153"/>
                    <a:gd name="T88" fmla="*/ 15 w 108"/>
                    <a:gd name="T89" fmla="*/ 34 h 153"/>
                    <a:gd name="T90" fmla="*/ 19 w 108"/>
                    <a:gd name="T91" fmla="*/ 46 h 153"/>
                    <a:gd name="T92" fmla="*/ 72 w 108"/>
                    <a:gd name="T93" fmla="*/ 35 h 153"/>
                    <a:gd name="T94" fmla="*/ 67 w 108"/>
                    <a:gd name="T95" fmla="*/ 23 h 153"/>
                    <a:gd name="T96" fmla="*/ 69 w 108"/>
                    <a:gd name="T97" fmla="*/ 22 h 153"/>
                    <a:gd name="T98" fmla="*/ 72 w 108"/>
                    <a:gd name="T99" fmla="*/ 35 h 153"/>
                    <a:gd name="T100" fmla="*/ 15 w 108"/>
                    <a:gd name="T101" fmla="*/ 24 h 153"/>
                    <a:gd name="T102" fmla="*/ 19 w 108"/>
                    <a:gd name="T103" fmla="*/ 11 h 153"/>
                    <a:gd name="T104" fmla="*/ 21 w 108"/>
                    <a:gd name="T105" fmla="*/ 13 h 153"/>
                    <a:gd name="T106" fmla="*/ 15 w 108"/>
                    <a:gd name="T107" fmla="*/ 24 h 153"/>
                    <a:gd name="T108" fmla="*/ 60 w 108"/>
                    <a:gd name="T109" fmla="*/ 13 h 153"/>
                    <a:gd name="T110" fmla="*/ 51 w 108"/>
                    <a:gd name="T111" fmla="*/ 4 h 153"/>
                    <a:gd name="T112" fmla="*/ 62 w 108"/>
                    <a:gd name="T113" fmla="*/ 11 h 153"/>
                    <a:gd name="T114" fmla="*/ 61 w 108"/>
                    <a:gd name="T115" fmla="*/ 14 h 153"/>
                    <a:gd name="T116" fmla="*/ 28 w 108"/>
                    <a:gd name="T117" fmla="*/ 5 h 153"/>
                    <a:gd name="T118" fmla="*/ 39 w 108"/>
                    <a:gd name="T119" fmla="*/ 0 h 153"/>
                    <a:gd name="T120" fmla="*/ 42 w 108"/>
                    <a:gd name="T121" fmla="*/ 2 h 153"/>
                    <a:gd name="T122" fmla="*/ 39 w 108"/>
                    <a:gd name="T123" fmla="*/ 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8" h="153">
                      <a:moveTo>
                        <a:pt x="1" y="153"/>
                      </a:moveTo>
                      <a:cubicBezTo>
                        <a:pt x="1" y="153"/>
                        <a:pt x="0" y="152"/>
                        <a:pt x="0" y="152"/>
                      </a:cubicBezTo>
                      <a:cubicBezTo>
                        <a:pt x="0" y="152"/>
                        <a:pt x="0" y="151"/>
                        <a:pt x="0" y="150"/>
                      </a:cubicBezTo>
                      <a:cubicBezTo>
                        <a:pt x="3" y="148"/>
                        <a:pt x="6" y="145"/>
                        <a:pt x="9" y="143"/>
                      </a:cubicBezTo>
                      <a:cubicBezTo>
                        <a:pt x="10" y="142"/>
                        <a:pt x="11" y="142"/>
                        <a:pt x="11" y="143"/>
                      </a:cubicBezTo>
                      <a:cubicBezTo>
                        <a:pt x="12" y="143"/>
                        <a:pt x="12" y="144"/>
                        <a:pt x="11" y="144"/>
                      </a:cubicBezTo>
                      <a:cubicBezTo>
                        <a:pt x="8" y="147"/>
                        <a:pt x="5" y="150"/>
                        <a:pt x="2" y="152"/>
                      </a:cubicBezTo>
                      <a:lnTo>
                        <a:pt x="1" y="153"/>
                      </a:lnTo>
                      <a:close/>
                      <a:moveTo>
                        <a:pt x="19" y="137"/>
                      </a:moveTo>
                      <a:cubicBezTo>
                        <a:pt x="18" y="136"/>
                        <a:pt x="18" y="136"/>
                        <a:pt x="18" y="136"/>
                      </a:cubicBezTo>
                      <a:cubicBezTo>
                        <a:pt x="18" y="136"/>
                        <a:pt x="18" y="135"/>
                        <a:pt x="18" y="134"/>
                      </a:cubicBezTo>
                      <a:cubicBezTo>
                        <a:pt x="21" y="132"/>
                        <a:pt x="24" y="129"/>
                        <a:pt x="27" y="126"/>
                      </a:cubicBezTo>
                      <a:cubicBezTo>
                        <a:pt x="27" y="126"/>
                        <a:pt x="28" y="126"/>
                        <a:pt x="29" y="126"/>
                      </a:cubicBezTo>
                      <a:cubicBezTo>
                        <a:pt x="29" y="127"/>
                        <a:pt x="29" y="127"/>
                        <a:pt x="29" y="128"/>
                      </a:cubicBezTo>
                      <a:cubicBezTo>
                        <a:pt x="26" y="131"/>
                        <a:pt x="23" y="134"/>
                        <a:pt x="20" y="136"/>
                      </a:cubicBezTo>
                      <a:lnTo>
                        <a:pt x="19" y="137"/>
                      </a:lnTo>
                      <a:close/>
                      <a:moveTo>
                        <a:pt x="36" y="120"/>
                      </a:moveTo>
                      <a:cubicBezTo>
                        <a:pt x="35" y="119"/>
                        <a:pt x="35" y="119"/>
                        <a:pt x="35" y="119"/>
                      </a:cubicBezTo>
                      <a:cubicBezTo>
                        <a:pt x="35" y="119"/>
                        <a:pt x="35" y="118"/>
                        <a:pt x="35" y="118"/>
                      </a:cubicBezTo>
                      <a:cubicBezTo>
                        <a:pt x="38" y="115"/>
                        <a:pt x="40" y="112"/>
                        <a:pt x="43" y="109"/>
                      </a:cubicBezTo>
                      <a:cubicBezTo>
                        <a:pt x="43" y="108"/>
                        <a:pt x="44" y="108"/>
                        <a:pt x="45" y="108"/>
                      </a:cubicBezTo>
                      <a:cubicBezTo>
                        <a:pt x="45" y="109"/>
                        <a:pt x="45" y="110"/>
                        <a:pt x="45" y="110"/>
                      </a:cubicBezTo>
                      <a:cubicBezTo>
                        <a:pt x="42" y="113"/>
                        <a:pt x="40" y="116"/>
                        <a:pt x="37" y="119"/>
                      </a:cubicBezTo>
                      <a:lnTo>
                        <a:pt x="36" y="120"/>
                      </a:lnTo>
                      <a:close/>
                      <a:moveTo>
                        <a:pt x="51" y="101"/>
                      </a:moveTo>
                      <a:cubicBezTo>
                        <a:pt x="51" y="101"/>
                        <a:pt x="51" y="101"/>
                        <a:pt x="51" y="101"/>
                      </a:cubicBezTo>
                      <a:cubicBezTo>
                        <a:pt x="50" y="101"/>
                        <a:pt x="50" y="100"/>
                        <a:pt x="50" y="99"/>
                      </a:cubicBezTo>
                      <a:cubicBezTo>
                        <a:pt x="53" y="96"/>
                        <a:pt x="55" y="93"/>
                        <a:pt x="57" y="89"/>
                      </a:cubicBezTo>
                      <a:cubicBezTo>
                        <a:pt x="57" y="89"/>
                        <a:pt x="58" y="89"/>
                        <a:pt x="59" y="89"/>
                      </a:cubicBezTo>
                      <a:cubicBezTo>
                        <a:pt x="59" y="89"/>
                        <a:pt x="60" y="90"/>
                        <a:pt x="59" y="91"/>
                      </a:cubicBezTo>
                      <a:cubicBezTo>
                        <a:pt x="57" y="94"/>
                        <a:pt x="55" y="97"/>
                        <a:pt x="52" y="101"/>
                      </a:cubicBezTo>
                      <a:cubicBezTo>
                        <a:pt x="52" y="101"/>
                        <a:pt x="52" y="101"/>
                        <a:pt x="51" y="101"/>
                      </a:cubicBezTo>
                      <a:close/>
                      <a:moveTo>
                        <a:pt x="65" y="80"/>
                      </a:moveTo>
                      <a:cubicBezTo>
                        <a:pt x="64" y="80"/>
                        <a:pt x="64" y="80"/>
                        <a:pt x="64" y="80"/>
                      </a:cubicBezTo>
                      <a:cubicBezTo>
                        <a:pt x="63" y="80"/>
                        <a:pt x="63" y="80"/>
                        <a:pt x="63" y="79"/>
                      </a:cubicBezTo>
                      <a:cubicBezTo>
                        <a:pt x="63" y="79"/>
                        <a:pt x="63" y="78"/>
                        <a:pt x="64" y="78"/>
                      </a:cubicBezTo>
                      <a:cubicBezTo>
                        <a:pt x="65" y="75"/>
                        <a:pt x="67" y="71"/>
                        <a:pt x="68" y="68"/>
                      </a:cubicBezTo>
                      <a:cubicBezTo>
                        <a:pt x="68" y="68"/>
                        <a:pt x="69" y="67"/>
                        <a:pt x="69" y="68"/>
                      </a:cubicBezTo>
                      <a:cubicBezTo>
                        <a:pt x="70" y="68"/>
                        <a:pt x="70" y="69"/>
                        <a:pt x="70" y="69"/>
                      </a:cubicBezTo>
                      <a:cubicBezTo>
                        <a:pt x="69" y="72"/>
                        <a:pt x="68" y="75"/>
                        <a:pt x="66" y="78"/>
                      </a:cubicBezTo>
                      <a:cubicBezTo>
                        <a:pt x="70" y="78"/>
                        <a:pt x="73" y="77"/>
                        <a:pt x="75" y="76"/>
                      </a:cubicBezTo>
                      <a:cubicBezTo>
                        <a:pt x="76" y="76"/>
                        <a:pt x="77" y="76"/>
                        <a:pt x="77" y="77"/>
                      </a:cubicBezTo>
                      <a:cubicBezTo>
                        <a:pt x="77" y="78"/>
                        <a:pt x="77" y="79"/>
                        <a:pt x="76" y="79"/>
                      </a:cubicBezTo>
                      <a:cubicBezTo>
                        <a:pt x="73" y="80"/>
                        <a:pt x="69" y="80"/>
                        <a:pt x="65" y="80"/>
                      </a:cubicBezTo>
                      <a:close/>
                      <a:moveTo>
                        <a:pt x="52" y="79"/>
                      </a:moveTo>
                      <a:cubicBezTo>
                        <a:pt x="52" y="78"/>
                        <a:pt x="52" y="78"/>
                        <a:pt x="52" y="78"/>
                      </a:cubicBezTo>
                      <a:cubicBezTo>
                        <a:pt x="48" y="77"/>
                        <a:pt x="44" y="76"/>
                        <a:pt x="41" y="74"/>
                      </a:cubicBezTo>
                      <a:cubicBezTo>
                        <a:pt x="40" y="73"/>
                        <a:pt x="40" y="73"/>
                        <a:pt x="40" y="72"/>
                      </a:cubicBezTo>
                      <a:cubicBezTo>
                        <a:pt x="40" y="71"/>
                        <a:pt x="41" y="71"/>
                        <a:pt x="42" y="72"/>
                      </a:cubicBezTo>
                      <a:cubicBezTo>
                        <a:pt x="45" y="73"/>
                        <a:pt x="49" y="75"/>
                        <a:pt x="53" y="76"/>
                      </a:cubicBezTo>
                      <a:cubicBezTo>
                        <a:pt x="53" y="76"/>
                        <a:pt x="54" y="77"/>
                        <a:pt x="53" y="78"/>
                      </a:cubicBezTo>
                      <a:cubicBezTo>
                        <a:pt x="53" y="78"/>
                        <a:pt x="53" y="79"/>
                        <a:pt x="52" y="79"/>
                      </a:cubicBezTo>
                      <a:close/>
                      <a:moveTo>
                        <a:pt x="87" y="74"/>
                      </a:moveTo>
                      <a:cubicBezTo>
                        <a:pt x="86" y="74"/>
                        <a:pt x="86" y="73"/>
                        <a:pt x="86" y="73"/>
                      </a:cubicBezTo>
                      <a:cubicBezTo>
                        <a:pt x="85" y="72"/>
                        <a:pt x="85" y="72"/>
                        <a:pt x="86" y="71"/>
                      </a:cubicBezTo>
                      <a:cubicBezTo>
                        <a:pt x="89" y="69"/>
                        <a:pt x="92" y="66"/>
                        <a:pt x="95" y="63"/>
                      </a:cubicBezTo>
                      <a:cubicBezTo>
                        <a:pt x="95" y="63"/>
                        <a:pt x="96" y="63"/>
                        <a:pt x="96" y="63"/>
                      </a:cubicBezTo>
                      <a:cubicBezTo>
                        <a:pt x="97" y="64"/>
                        <a:pt x="97" y="65"/>
                        <a:pt x="96" y="65"/>
                      </a:cubicBezTo>
                      <a:cubicBezTo>
                        <a:pt x="94" y="68"/>
                        <a:pt x="91" y="71"/>
                        <a:pt x="87" y="73"/>
                      </a:cubicBezTo>
                      <a:lnTo>
                        <a:pt x="87" y="74"/>
                      </a:lnTo>
                      <a:close/>
                      <a:moveTo>
                        <a:pt x="31" y="67"/>
                      </a:move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27" y="64"/>
                        <a:pt x="25" y="61"/>
                        <a:pt x="22" y="58"/>
                      </a:cubicBezTo>
                      <a:cubicBezTo>
                        <a:pt x="22" y="57"/>
                        <a:pt x="22" y="56"/>
                        <a:pt x="23" y="56"/>
                      </a:cubicBezTo>
                      <a:cubicBezTo>
                        <a:pt x="23" y="55"/>
                        <a:pt x="24" y="56"/>
                        <a:pt x="24" y="56"/>
                      </a:cubicBezTo>
                      <a:cubicBezTo>
                        <a:pt x="27" y="59"/>
                        <a:pt x="29" y="62"/>
                        <a:pt x="32" y="65"/>
                      </a:cubicBezTo>
                      <a:cubicBezTo>
                        <a:pt x="33" y="65"/>
                        <a:pt x="33" y="66"/>
                        <a:pt x="32" y="67"/>
                      </a:cubicBezTo>
                      <a:lnTo>
                        <a:pt x="31" y="67"/>
                      </a:lnTo>
                      <a:close/>
                      <a:moveTo>
                        <a:pt x="72" y="59"/>
                      </a:move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1" y="58"/>
                        <a:pt x="71" y="58"/>
                        <a:pt x="71" y="57"/>
                      </a:cubicBezTo>
                      <a:cubicBezTo>
                        <a:pt x="72" y="53"/>
                        <a:pt x="72" y="50"/>
                        <a:pt x="72" y="47"/>
                      </a:cubicBezTo>
                      <a:cubicBezTo>
                        <a:pt x="72" y="46"/>
                        <a:pt x="72" y="46"/>
                        <a:pt x="72" y="45"/>
                      </a:cubicBezTo>
                      <a:cubicBezTo>
                        <a:pt x="72" y="45"/>
                        <a:pt x="73" y="44"/>
                        <a:pt x="73" y="44"/>
                      </a:cubicBezTo>
                      <a:cubicBezTo>
                        <a:pt x="74" y="44"/>
                        <a:pt x="75" y="45"/>
                        <a:pt x="75" y="45"/>
                      </a:cubicBezTo>
                      <a:cubicBezTo>
                        <a:pt x="75" y="46"/>
                        <a:pt x="75" y="46"/>
                        <a:pt x="75" y="47"/>
                      </a:cubicBezTo>
                      <a:cubicBezTo>
                        <a:pt x="75" y="50"/>
                        <a:pt x="74" y="54"/>
                        <a:pt x="74" y="57"/>
                      </a:cubicBezTo>
                      <a:cubicBezTo>
                        <a:pt x="74" y="58"/>
                        <a:pt x="73" y="59"/>
                        <a:pt x="72" y="59"/>
                      </a:cubicBezTo>
                      <a:close/>
                      <a:moveTo>
                        <a:pt x="102" y="56"/>
                      </a:moveTo>
                      <a:cubicBezTo>
                        <a:pt x="101" y="55"/>
                        <a:pt x="101" y="55"/>
                        <a:pt x="101" y="55"/>
                      </a:cubicBezTo>
                      <a:cubicBezTo>
                        <a:pt x="101" y="55"/>
                        <a:pt x="101" y="54"/>
                        <a:pt x="101" y="54"/>
                      </a:cubicBezTo>
                      <a:cubicBezTo>
                        <a:pt x="103" y="50"/>
                        <a:pt x="104" y="47"/>
                        <a:pt x="105" y="43"/>
                      </a:cubicBezTo>
                      <a:cubicBezTo>
                        <a:pt x="105" y="42"/>
                        <a:pt x="106" y="42"/>
                        <a:pt x="107" y="42"/>
                      </a:cubicBezTo>
                      <a:cubicBezTo>
                        <a:pt x="107" y="42"/>
                        <a:pt x="108" y="43"/>
                        <a:pt x="107" y="43"/>
                      </a:cubicBezTo>
                      <a:cubicBezTo>
                        <a:pt x="106" y="47"/>
                        <a:pt x="105" y="51"/>
                        <a:pt x="103" y="55"/>
                      </a:cubicBezTo>
                      <a:cubicBezTo>
                        <a:pt x="103" y="55"/>
                        <a:pt x="103" y="56"/>
                        <a:pt x="102" y="56"/>
                      </a:cubicBezTo>
                      <a:close/>
                      <a:moveTo>
                        <a:pt x="18" y="48"/>
                      </a:moveTo>
                      <a:cubicBezTo>
                        <a:pt x="17" y="48"/>
                        <a:pt x="17" y="47"/>
                        <a:pt x="16" y="47"/>
                      </a:cubicBezTo>
                      <a:cubicBezTo>
                        <a:pt x="15" y="43"/>
                        <a:pt x="14" y="39"/>
                        <a:pt x="13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5" y="33"/>
                        <a:pt x="16" y="34"/>
                        <a:pt x="16" y="35"/>
                      </a:cubicBezTo>
                      <a:cubicBezTo>
                        <a:pt x="16" y="38"/>
                        <a:pt x="17" y="42"/>
                        <a:pt x="19" y="46"/>
                      </a:cubicBezTo>
                      <a:cubicBezTo>
                        <a:pt x="19" y="47"/>
                        <a:pt x="19" y="47"/>
                        <a:pt x="18" y="48"/>
                      </a:cubicBezTo>
                      <a:close/>
                      <a:moveTo>
                        <a:pt x="72" y="35"/>
                      </a:moveTo>
                      <a:cubicBezTo>
                        <a:pt x="71" y="35"/>
                        <a:pt x="71" y="34"/>
                        <a:pt x="71" y="34"/>
                      </a:cubicBezTo>
                      <a:cubicBezTo>
                        <a:pt x="70" y="30"/>
                        <a:pt x="68" y="26"/>
                        <a:pt x="67" y="23"/>
                      </a:cubicBezTo>
                      <a:cubicBezTo>
                        <a:pt x="66" y="22"/>
                        <a:pt x="67" y="21"/>
                        <a:pt x="67" y="21"/>
                      </a:cubicBezTo>
                      <a:cubicBezTo>
                        <a:pt x="68" y="21"/>
                        <a:pt x="69" y="21"/>
                        <a:pt x="69" y="22"/>
                      </a:cubicBezTo>
                      <a:cubicBezTo>
                        <a:pt x="71" y="25"/>
                        <a:pt x="72" y="29"/>
                        <a:pt x="73" y="33"/>
                      </a:cubicBezTo>
                      <a:cubicBezTo>
                        <a:pt x="73" y="34"/>
                        <a:pt x="73" y="35"/>
                        <a:pt x="72" y="35"/>
                      </a:cubicBezTo>
                      <a:close/>
                      <a:moveTo>
                        <a:pt x="15" y="24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4" y="24"/>
                        <a:pt x="14" y="23"/>
                        <a:pt x="14" y="23"/>
                      </a:cubicBezTo>
                      <a:cubicBezTo>
                        <a:pt x="15" y="18"/>
                        <a:pt x="17" y="15"/>
                        <a:pt x="19" y="11"/>
                      </a:cubicBezTo>
                      <a:cubicBezTo>
                        <a:pt x="19" y="11"/>
                        <a:pt x="20" y="10"/>
                        <a:pt x="21" y="11"/>
                      </a:cubicBezTo>
                      <a:cubicBezTo>
                        <a:pt x="21" y="11"/>
                        <a:pt x="22" y="12"/>
                        <a:pt x="21" y="13"/>
                      </a:cubicBezTo>
                      <a:cubicBezTo>
                        <a:pt x="19" y="16"/>
                        <a:pt x="17" y="19"/>
                        <a:pt x="17" y="23"/>
                      </a:cubicBezTo>
                      <a:cubicBezTo>
                        <a:pt x="16" y="24"/>
                        <a:pt x="16" y="24"/>
                        <a:pt x="15" y="24"/>
                      </a:cubicBezTo>
                      <a:close/>
                      <a:moveTo>
                        <a:pt x="61" y="14"/>
                      </a:move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57" y="10"/>
                        <a:pt x="54" y="8"/>
                        <a:pt x="51" y="6"/>
                      </a:cubicBezTo>
                      <a:cubicBezTo>
                        <a:pt x="51" y="6"/>
                        <a:pt x="50" y="5"/>
                        <a:pt x="51" y="4"/>
                      </a:cubicBezTo>
                      <a:cubicBezTo>
                        <a:pt x="51" y="4"/>
                        <a:pt x="52" y="3"/>
                        <a:pt x="52" y="4"/>
                      </a:cubicBezTo>
                      <a:cubicBezTo>
                        <a:pt x="56" y="6"/>
                        <a:pt x="59" y="8"/>
                        <a:pt x="62" y="11"/>
                      </a:cubicBezTo>
                      <a:cubicBezTo>
                        <a:pt x="63" y="12"/>
                        <a:pt x="63" y="13"/>
                        <a:pt x="62" y="13"/>
                      </a:cubicBezTo>
                      <a:lnTo>
                        <a:pt x="61" y="14"/>
                      </a:lnTo>
                      <a:close/>
                      <a:moveTo>
                        <a:pt x="29" y="5"/>
                      </a:move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4"/>
                        <a:pt x="28" y="3"/>
                        <a:pt x="28" y="3"/>
                      </a:cubicBezTo>
                      <a:cubicBezTo>
                        <a:pt x="32" y="1"/>
                        <a:pt x="35" y="0"/>
                        <a:pt x="39" y="0"/>
                      </a:cubicBezTo>
                      <a:cubicBezTo>
                        <a:pt x="40" y="0"/>
                        <a:pt x="40" y="0"/>
                        <a:pt x="41" y="0"/>
                      </a:cubicBezTo>
                      <a:cubicBezTo>
                        <a:pt x="41" y="0"/>
                        <a:pt x="42" y="1"/>
                        <a:pt x="42" y="2"/>
                      </a:cubicBezTo>
                      <a:cubicBezTo>
                        <a:pt x="42" y="2"/>
                        <a:pt x="41" y="3"/>
                        <a:pt x="40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6" y="3"/>
                        <a:pt x="33" y="4"/>
                        <a:pt x="29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48" name="Freeform 364">
                  <a:extLst>
                    <a:ext uri="{FF2B5EF4-FFF2-40B4-BE49-F238E27FC236}">
                      <a16:creationId xmlns:a16="http://schemas.microsoft.com/office/drawing/2014/main" id="{34317DD5-27CE-4EA3-8655-37BB135E9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50" y="6616701"/>
                  <a:ext cx="14288" cy="12700"/>
                </a:xfrm>
                <a:custGeom>
                  <a:avLst/>
                  <a:gdLst>
                    <a:gd name="T0" fmla="*/ 2 w 8"/>
                    <a:gd name="T1" fmla="*/ 6 h 6"/>
                    <a:gd name="T2" fmla="*/ 1 w 8"/>
                    <a:gd name="T3" fmla="*/ 6 h 6"/>
                    <a:gd name="T4" fmla="*/ 1 w 8"/>
                    <a:gd name="T5" fmla="*/ 4 h 6"/>
                    <a:gd name="T6" fmla="*/ 6 w 8"/>
                    <a:gd name="T7" fmla="*/ 0 h 6"/>
                    <a:gd name="T8" fmla="*/ 8 w 8"/>
                    <a:gd name="T9" fmla="*/ 0 h 6"/>
                    <a:gd name="T10" fmla="*/ 7 w 8"/>
                    <a:gd name="T11" fmla="*/ 2 h 6"/>
                    <a:gd name="T12" fmla="*/ 3 w 8"/>
                    <a:gd name="T13" fmla="*/ 6 h 6"/>
                    <a:gd name="T14" fmla="*/ 2 w 8"/>
                    <a:gd name="T1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6">
                      <a:moveTo>
                        <a:pt x="2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3" y="3"/>
                        <a:pt x="4" y="1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8" y="1"/>
                        <a:pt x="8" y="2"/>
                        <a:pt x="7" y="2"/>
                      </a:cubicBezTo>
                      <a:cubicBezTo>
                        <a:pt x="6" y="4"/>
                        <a:pt x="4" y="5"/>
                        <a:pt x="3" y="6"/>
                      </a:cubicBez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49" name="Freeform 365">
                  <a:extLst>
                    <a:ext uri="{FF2B5EF4-FFF2-40B4-BE49-F238E27FC236}">
                      <a16:creationId xmlns:a16="http://schemas.microsoft.com/office/drawing/2014/main" id="{3AB463C8-325D-4F4F-AA93-92C601C13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663" y="5954713"/>
                  <a:ext cx="427038" cy="425450"/>
                </a:xfrm>
                <a:custGeom>
                  <a:avLst/>
                  <a:gdLst>
                    <a:gd name="T0" fmla="*/ 0 w 269"/>
                    <a:gd name="T1" fmla="*/ 171 h 268"/>
                    <a:gd name="T2" fmla="*/ 44 w 269"/>
                    <a:gd name="T3" fmla="*/ 268 h 268"/>
                    <a:gd name="T4" fmla="*/ 269 w 269"/>
                    <a:gd name="T5" fmla="*/ 0 h 268"/>
                    <a:gd name="T6" fmla="*/ 0 w 269"/>
                    <a:gd name="T7" fmla="*/ 171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9" h="268">
                      <a:moveTo>
                        <a:pt x="0" y="171"/>
                      </a:moveTo>
                      <a:lnTo>
                        <a:pt x="44" y="268"/>
                      </a:lnTo>
                      <a:lnTo>
                        <a:pt x="269" y="0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B8D1E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50" name="Freeform 366">
                  <a:extLst>
                    <a:ext uri="{FF2B5EF4-FFF2-40B4-BE49-F238E27FC236}">
                      <a16:creationId xmlns:a16="http://schemas.microsoft.com/office/drawing/2014/main" id="{DFCF43EE-EC49-4CEC-8270-21C953A0D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663" y="6145213"/>
                  <a:ext cx="173038" cy="234950"/>
                </a:xfrm>
                <a:custGeom>
                  <a:avLst/>
                  <a:gdLst>
                    <a:gd name="T0" fmla="*/ 78 w 109"/>
                    <a:gd name="T1" fmla="*/ 0 h 148"/>
                    <a:gd name="T2" fmla="*/ 0 w 109"/>
                    <a:gd name="T3" fmla="*/ 51 h 148"/>
                    <a:gd name="T4" fmla="*/ 44 w 109"/>
                    <a:gd name="T5" fmla="*/ 148 h 148"/>
                    <a:gd name="T6" fmla="*/ 109 w 109"/>
                    <a:gd name="T7" fmla="*/ 70 h 148"/>
                    <a:gd name="T8" fmla="*/ 78 w 109"/>
                    <a:gd name="T9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48">
                      <a:moveTo>
                        <a:pt x="78" y="0"/>
                      </a:moveTo>
                      <a:lnTo>
                        <a:pt x="0" y="51"/>
                      </a:lnTo>
                      <a:lnTo>
                        <a:pt x="44" y="148"/>
                      </a:lnTo>
                      <a:lnTo>
                        <a:pt x="109" y="7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28124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51" name="Freeform 367">
                  <a:extLst>
                    <a:ext uri="{FF2B5EF4-FFF2-40B4-BE49-F238E27FC236}">
                      <a16:creationId xmlns:a16="http://schemas.microsoft.com/office/drawing/2014/main" id="{F683EABA-88D5-4407-ADB9-C37BE3C9D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050" y="5954713"/>
                  <a:ext cx="374650" cy="341313"/>
                </a:xfrm>
                <a:custGeom>
                  <a:avLst/>
                  <a:gdLst>
                    <a:gd name="T0" fmla="*/ 0 w 236"/>
                    <a:gd name="T1" fmla="*/ 180 h 215"/>
                    <a:gd name="T2" fmla="*/ 121 w 236"/>
                    <a:gd name="T3" fmla="*/ 215 h 215"/>
                    <a:gd name="T4" fmla="*/ 236 w 236"/>
                    <a:gd name="T5" fmla="*/ 0 h 215"/>
                    <a:gd name="T6" fmla="*/ 0 w 236"/>
                    <a:gd name="T7" fmla="*/ 18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15">
                      <a:moveTo>
                        <a:pt x="0" y="180"/>
                      </a:moveTo>
                      <a:lnTo>
                        <a:pt x="121" y="215"/>
                      </a:lnTo>
                      <a:lnTo>
                        <a:pt x="236" y="0"/>
                      </a:lnTo>
                      <a:lnTo>
                        <a:pt x="0" y="180"/>
                      </a:lnTo>
                      <a:close/>
                    </a:path>
                  </a:pathLst>
                </a:custGeom>
                <a:solidFill>
                  <a:srgbClr val="F2F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52" name="Freeform 368">
                  <a:extLst>
                    <a:ext uri="{FF2B5EF4-FFF2-40B4-BE49-F238E27FC236}">
                      <a16:creationId xmlns:a16="http://schemas.microsoft.com/office/drawing/2014/main" id="{7E4F2D1E-0364-4225-B583-E2C783896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600" y="5954713"/>
                  <a:ext cx="546100" cy="271463"/>
                </a:xfrm>
                <a:custGeom>
                  <a:avLst/>
                  <a:gdLst>
                    <a:gd name="T0" fmla="*/ 0 w 344"/>
                    <a:gd name="T1" fmla="*/ 150 h 171"/>
                    <a:gd name="T2" fmla="*/ 75 w 344"/>
                    <a:gd name="T3" fmla="*/ 171 h 171"/>
                    <a:gd name="T4" fmla="*/ 344 w 344"/>
                    <a:gd name="T5" fmla="*/ 0 h 171"/>
                    <a:gd name="T6" fmla="*/ 0 w 344"/>
                    <a:gd name="T7" fmla="*/ 15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4" h="171">
                      <a:moveTo>
                        <a:pt x="0" y="150"/>
                      </a:moveTo>
                      <a:lnTo>
                        <a:pt x="75" y="171"/>
                      </a:lnTo>
                      <a:lnTo>
                        <a:pt x="344" y="0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2F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53" name="Freeform 369">
                  <a:extLst>
                    <a:ext uri="{FF2B5EF4-FFF2-40B4-BE49-F238E27FC236}">
                      <a16:creationId xmlns:a16="http://schemas.microsoft.com/office/drawing/2014/main" id="{4ACD1792-BFD5-4B15-9470-CC5B56644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050" y="6240463"/>
                  <a:ext cx="109538" cy="139700"/>
                </a:xfrm>
                <a:custGeom>
                  <a:avLst/>
                  <a:gdLst>
                    <a:gd name="T0" fmla="*/ 11 w 69"/>
                    <a:gd name="T1" fmla="*/ 88 h 88"/>
                    <a:gd name="T2" fmla="*/ 0 w 69"/>
                    <a:gd name="T3" fmla="*/ 0 h 88"/>
                    <a:gd name="T4" fmla="*/ 69 w 69"/>
                    <a:gd name="T5" fmla="*/ 20 h 88"/>
                    <a:gd name="T6" fmla="*/ 11 w 69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88">
                      <a:moveTo>
                        <a:pt x="11" y="88"/>
                      </a:moveTo>
                      <a:lnTo>
                        <a:pt x="0" y="0"/>
                      </a:lnTo>
                      <a:lnTo>
                        <a:pt x="69" y="20"/>
                      </a:lnTo>
                      <a:lnTo>
                        <a:pt x="11" y="88"/>
                      </a:lnTo>
                      <a:close/>
                    </a:path>
                  </a:pathLst>
                </a:custGeom>
                <a:solidFill>
                  <a:srgbClr val="FF8E3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54" name="Freeform 370">
                  <a:extLst>
                    <a:ext uri="{FF2B5EF4-FFF2-40B4-BE49-F238E27FC236}">
                      <a16:creationId xmlns:a16="http://schemas.microsoft.com/office/drawing/2014/main" id="{893E4F4B-B78E-42CC-81F1-1C2FD8A39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600" y="6145213"/>
                  <a:ext cx="242888" cy="80963"/>
                </a:xfrm>
                <a:custGeom>
                  <a:avLst/>
                  <a:gdLst>
                    <a:gd name="T0" fmla="*/ 0 w 153"/>
                    <a:gd name="T1" fmla="*/ 30 h 51"/>
                    <a:gd name="T2" fmla="*/ 153 w 153"/>
                    <a:gd name="T3" fmla="*/ 0 h 51"/>
                    <a:gd name="T4" fmla="*/ 75 w 153"/>
                    <a:gd name="T5" fmla="*/ 51 h 51"/>
                    <a:gd name="T6" fmla="*/ 0 w 153"/>
                    <a:gd name="T7" fmla="*/ 3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3" h="51">
                      <a:moveTo>
                        <a:pt x="0" y="30"/>
                      </a:moveTo>
                      <a:lnTo>
                        <a:pt x="153" y="0"/>
                      </a:lnTo>
                      <a:lnTo>
                        <a:pt x="75" y="51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9D4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  <p:sp>
              <p:nvSpPr>
                <p:cNvPr id="155" name="Freeform 371">
                  <a:extLst>
                    <a:ext uri="{FF2B5EF4-FFF2-40B4-BE49-F238E27FC236}">
                      <a16:creationId xmlns:a16="http://schemas.microsoft.com/office/drawing/2014/main" id="{B4A6DA36-9A04-4222-837E-FDEE47B79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050" y="6157913"/>
                  <a:ext cx="192088" cy="138113"/>
                </a:xfrm>
                <a:custGeom>
                  <a:avLst/>
                  <a:gdLst>
                    <a:gd name="T0" fmla="*/ 69 w 121"/>
                    <a:gd name="T1" fmla="*/ 0 h 87"/>
                    <a:gd name="T2" fmla="*/ 0 w 121"/>
                    <a:gd name="T3" fmla="*/ 52 h 87"/>
                    <a:gd name="T4" fmla="*/ 121 w 121"/>
                    <a:gd name="T5" fmla="*/ 87 h 87"/>
                    <a:gd name="T6" fmla="*/ 69 w 121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1" h="87">
                      <a:moveTo>
                        <a:pt x="69" y="0"/>
                      </a:moveTo>
                      <a:lnTo>
                        <a:pt x="0" y="52"/>
                      </a:lnTo>
                      <a:lnTo>
                        <a:pt x="121" y="8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9D4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/>
                </a:p>
              </p:txBody>
            </p:sp>
          </p:grp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BCDC578-F4A0-4525-BAAE-5F66513C7046}"/>
                </a:ext>
              </a:extLst>
            </p:cNvPr>
            <p:cNvSpPr/>
            <p:nvPr/>
          </p:nvSpPr>
          <p:spPr>
            <a:xfrm>
              <a:off x="8877187" y="1242712"/>
              <a:ext cx="2423656" cy="2288483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FFFF"/>
                </a:solidFill>
                <a:latin typeface="Graphik" panose="020B0503030202060203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3E47E2-D484-4F95-AE3C-3F69F384D0D4}"/>
                </a:ext>
              </a:extLst>
            </p:cNvPr>
            <p:cNvGrpSpPr/>
            <p:nvPr/>
          </p:nvGrpSpPr>
          <p:grpSpPr>
            <a:xfrm>
              <a:off x="9255333" y="1411369"/>
              <a:ext cx="1645592" cy="1994713"/>
              <a:chOff x="9304774" y="1296507"/>
              <a:chExt cx="1645592" cy="1994713"/>
            </a:xfrm>
          </p:grpSpPr>
          <p:grpSp>
            <p:nvGrpSpPr>
              <p:cNvPr id="161" name="Group 54">
                <a:extLst>
                  <a:ext uri="{FF2B5EF4-FFF2-40B4-BE49-F238E27FC236}">
                    <a16:creationId xmlns:a16="http://schemas.microsoft.com/office/drawing/2014/main" id="{72061A03-CB94-4215-8F13-DE1589DABD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367338" y="1796073"/>
                <a:ext cx="583028" cy="568482"/>
                <a:chOff x="2584" y="3215"/>
                <a:chExt cx="441" cy="430"/>
              </a:xfrm>
              <a:solidFill>
                <a:schemeClr val="bg1"/>
              </a:solidFill>
            </p:grpSpPr>
            <p:sp>
              <p:nvSpPr>
                <p:cNvPr id="162" name="Freeform 55">
                  <a:extLst>
                    <a:ext uri="{FF2B5EF4-FFF2-40B4-BE49-F238E27FC236}">
                      <a16:creationId xmlns:a16="http://schemas.microsoft.com/office/drawing/2014/main" id="{488F0A77-8822-4C00-951B-02E440C8F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2" y="3215"/>
                  <a:ext cx="141" cy="305"/>
                </a:xfrm>
                <a:custGeom>
                  <a:avLst/>
                  <a:gdLst>
                    <a:gd name="T0" fmla="*/ 86 w 92"/>
                    <a:gd name="T1" fmla="*/ 204 h 204"/>
                    <a:gd name="T2" fmla="*/ 21 w 92"/>
                    <a:gd name="T3" fmla="*/ 143 h 204"/>
                    <a:gd name="T4" fmla="*/ 3 w 92"/>
                    <a:gd name="T5" fmla="*/ 123 h 204"/>
                    <a:gd name="T6" fmla="*/ 8 w 92"/>
                    <a:gd name="T7" fmla="*/ 99 h 204"/>
                    <a:gd name="T8" fmla="*/ 3 w 92"/>
                    <a:gd name="T9" fmla="*/ 67 h 204"/>
                    <a:gd name="T10" fmla="*/ 17 w 92"/>
                    <a:gd name="T11" fmla="*/ 24 h 204"/>
                    <a:gd name="T12" fmla="*/ 86 w 92"/>
                    <a:gd name="T13" fmla="*/ 0 h 204"/>
                    <a:gd name="T14" fmla="*/ 92 w 92"/>
                    <a:gd name="T15" fmla="*/ 6 h 204"/>
                    <a:gd name="T16" fmla="*/ 86 w 92"/>
                    <a:gd name="T17" fmla="*/ 12 h 204"/>
                    <a:gd name="T18" fmla="*/ 26 w 92"/>
                    <a:gd name="T19" fmla="*/ 32 h 204"/>
                    <a:gd name="T20" fmla="*/ 14 w 92"/>
                    <a:gd name="T21" fmla="*/ 65 h 204"/>
                    <a:gd name="T22" fmla="*/ 20 w 92"/>
                    <a:gd name="T23" fmla="*/ 101 h 204"/>
                    <a:gd name="T24" fmla="*/ 17 w 92"/>
                    <a:gd name="T25" fmla="*/ 107 h 204"/>
                    <a:gd name="T26" fmla="*/ 15 w 92"/>
                    <a:gd name="T27" fmla="*/ 120 h 204"/>
                    <a:gd name="T28" fmla="*/ 26 w 92"/>
                    <a:gd name="T29" fmla="*/ 132 h 204"/>
                    <a:gd name="T30" fmla="*/ 32 w 92"/>
                    <a:gd name="T31" fmla="*/ 138 h 204"/>
                    <a:gd name="T32" fmla="*/ 86 w 92"/>
                    <a:gd name="T33" fmla="*/ 192 h 204"/>
                    <a:gd name="T34" fmla="*/ 92 w 92"/>
                    <a:gd name="T35" fmla="*/ 198 h 204"/>
                    <a:gd name="T36" fmla="*/ 86 w 92"/>
                    <a:gd name="T37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2" h="204">
                      <a:moveTo>
                        <a:pt x="86" y="204"/>
                      </a:moveTo>
                      <a:cubicBezTo>
                        <a:pt x="68" y="204"/>
                        <a:pt x="24" y="181"/>
                        <a:pt x="21" y="143"/>
                      </a:cubicBezTo>
                      <a:cubicBezTo>
                        <a:pt x="12" y="141"/>
                        <a:pt x="6" y="133"/>
                        <a:pt x="3" y="123"/>
                      </a:cubicBezTo>
                      <a:cubicBezTo>
                        <a:pt x="1" y="113"/>
                        <a:pt x="3" y="104"/>
                        <a:pt x="8" y="99"/>
                      </a:cubicBezTo>
                      <a:cubicBezTo>
                        <a:pt x="3" y="67"/>
                        <a:pt x="3" y="67"/>
                        <a:pt x="3" y="67"/>
                      </a:cubicBezTo>
                      <a:cubicBezTo>
                        <a:pt x="2" y="66"/>
                        <a:pt x="0" y="43"/>
                        <a:pt x="17" y="24"/>
                      </a:cubicBezTo>
                      <a:cubicBezTo>
                        <a:pt x="32" y="8"/>
                        <a:pt x="55" y="0"/>
                        <a:pt x="86" y="0"/>
                      </a:cubicBezTo>
                      <a:cubicBezTo>
                        <a:pt x="90" y="0"/>
                        <a:pt x="92" y="3"/>
                        <a:pt x="92" y="6"/>
                      </a:cubicBezTo>
                      <a:cubicBezTo>
                        <a:pt x="92" y="9"/>
                        <a:pt x="90" y="12"/>
                        <a:pt x="86" y="12"/>
                      </a:cubicBezTo>
                      <a:cubicBezTo>
                        <a:pt x="59" y="12"/>
                        <a:pt x="38" y="19"/>
                        <a:pt x="26" y="32"/>
                      </a:cubicBezTo>
                      <a:cubicBezTo>
                        <a:pt x="14" y="46"/>
                        <a:pt x="14" y="63"/>
                        <a:pt x="14" y="65"/>
                      </a:cubicBezTo>
                      <a:cubicBezTo>
                        <a:pt x="20" y="101"/>
                        <a:pt x="20" y="101"/>
                        <a:pt x="20" y="101"/>
                      </a:cubicBezTo>
                      <a:cubicBezTo>
                        <a:pt x="21" y="104"/>
                        <a:pt x="19" y="106"/>
                        <a:pt x="17" y="107"/>
                      </a:cubicBezTo>
                      <a:cubicBezTo>
                        <a:pt x="14" y="109"/>
                        <a:pt x="13" y="114"/>
                        <a:pt x="15" y="120"/>
                      </a:cubicBezTo>
                      <a:cubicBezTo>
                        <a:pt x="16" y="126"/>
                        <a:pt x="20" y="132"/>
                        <a:pt x="26" y="132"/>
                      </a:cubicBezTo>
                      <a:cubicBezTo>
                        <a:pt x="30" y="132"/>
                        <a:pt x="32" y="135"/>
                        <a:pt x="32" y="138"/>
                      </a:cubicBezTo>
                      <a:cubicBezTo>
                        <a:pt x="32" y="169"/>
                        <a:pt x="70" y="192"/>
                        <a:pt x="86" y="192"/>
                      </a:cubicBezTo>
                      <a:cubicBezTo>
                        <a:pt x="90" y="192"/>
                        <a:pt x="92" y="195"/>
                        <a:pt x="92" y="198"/>
                      </a:cubicBezTo>
                      <a:cubicBezTo>
                        <a:pt x="92" y="201"/>
                        <a:pt x="90" y="204"/>
                        <a:pt x="86" y="20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3" name="Freeform 56">
                  <a:extLst>
                    <a:ext uri="{FF2B5EF4-FFF2-40B4-BE49-F238E27FC236}">
                      <a16:creationId xmlns:a16="http://schemas.microsoft.com/office/drawing/2014/main" id="{D35D5A0C-1D84-4F3B-B339-E2CB8ADEE4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95" y="3215"/>
                  <a:ext cx="142" cy="305"/>
                </a:xfrm>
                <a:custGeom>
                  <a:avLst/>
                  <a:gdLst>
                    <a:gd name="T0" fmla="*/ 6 w 93"/>
                    <a:gd name="T1" fmla="*/ 204 h 204"/>
                    <a:gd name="T2" fmla="*/ 0 w 93"/>
                    <a:gd name="T3" fmla="*/ 198 h 204"/>
                    <a:gd name="T4" fmla="*/ 6 w 93"/>
                    <a:gd name="T5" fmla="*/ 192 h 204"/>
                    <a:gd name="T6" fmla="*/ 60 w 93"/>
                    <a:gd name="T7" fmla="*/ 138 h 204"/>
                    <a:gd name="T8" fmla="*/ 66 w 93"/>
                    <a:gd name="T9" fmla="*/ 132 h 204"/>
                    <a:gd name="T10" fmla="*/ 78 w 93"/>
                    <a:gd name="T11" fmla="*/ 120 h 204"/>
                    <a:gd name="T12" fmla="*/ 76 w 93"/>
                    <a:gd name="T13" fmla="*/ 107 h 204"/>
                    <a:gd name="T14" fmla="*/ 73 w 93"/>
                    <a:gd name="T15" fmla="*/ 101 h 204"/>
                    <a:gd name="T16" fmla="*/ 78 w 93"/>
                    <a:gd name="T17" fmla="*/ 65 h 204"/>
                    <a:gd name="T18" fmla="*/ 66 w 93"/>
                    <a:gd name="T19" fmla="*/ 32 h 204"/>
                    <a:gd name="T20" fmla="*/ 6 w 93"/>
                    <a:gd name="T21" fmla="*/ 12 h 204"/>
                    <a:gd name="T22" fmla="*/ 0 w 93"/>
                    <a:gd name="T23" fmla="*/ 6 h 204"/>
                    <a:gd name="T24" fmla="*/ 6 w 93"/>
                    <a:gd name="T25" fmla="*/ 0 h 204"/>
                    <a:gd name="T26" fmla="*/ 75 w 93"/>
                    <a:gd name="T27" fmla="*/ 24 h 204"/>
                    <a:gd name="T28" fmla="*/ 90 w 93"/>
                    <a:gd name="T29" fmla="*/ 67 h 204"/>
                    <a:gd name="T30" fmla="*/ 85 w 93"/>
                    <a:gd name="T31" fmla="*/ 99 h 204"/>
                    <a:gd name="T32" fmla="*/ 90 w 93"/>
                    <a:gd name="T33" fmla="*/ 123 h 204"/>
                    <a:gd name="T34" fmla="*/ 72 w 93"/>
                    <a:gd name="T35" fmla="*/ 143 h 204"/>
                    <a:gd name="T36" fmla="*/ 6 w 93"/>
                    <a:gd name="T37" fmla="*/ 204 h 204"/>
                    <a:gd name="T38" fmla="*/ 84 w 93"/>
                    <a:gd name="T39" fmla="*/ 66 h 204"/>
                    <a:gd name="T40" fmla="*/ 84 w 93"/>
                    <a:gd name="T41" fmla="*/ 66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3" h="204">
                      <a:moveTo>
                        <a:pt x="6" y="204"/>
                      </a:moveTo>
                      <a:cubicBezTo>
                        <a:pt x="3" y="204"/>
                        <a:pt x="0" y="201"/>
                        <a:pt x="0" y="198"/>
                      </a:cubicBezTo>
                      <a:cubicBezTo>
                        <a:pt x="0" y="195"/>
                        <a:pt x="3" y="192"/>
                        <a:pt x="6" y="192"/>
                      </a:cubicBezTo>
                      <a:cubicBezTo>
                        <a:pt x="23" y="192"/>
                        <a:pt x="60" y="169"/>
                        <a:pt x="60" y="138"/>
                      </a:cubicBezTo>
                      <a:cubicBezTo>
                        <a:pt x="60" y="135"/>
                        <a:pt x="63" y="132"/>
                        <a:pt x="66" y="132"/>
                      </a:cubicBezTo>
                      <a:cubicBezTo>
                        <a:pt x="73" y="132"/>
                        <a:pt x="77" y="126"/>
                        <a:pt x="78" y="120"/>
                      </a:cubicBezTo>
                      <a:cubicBezTo>
                        <a:pt x="79" y="114"/>
                        <a:pt x="78" y="109"/>
                        <a:pt x="76" y="107"/>
                      </a:cubicBezTo>
                      <a:cubicBezTo>
                        <a:pt x="73" y="106"/>
                        <a:pt x="72" y="104"/>
                        <a:pt x="73" y="101"/>
                      </a:cubicBezTo>
                      <a:cubicBezTo>
                        <a:pt x="78" y="65"/>
                        <a:pt x="78" y="65"/>
                        <a:pt x="78" y="65"/>
                      </a:cubicBezTo>
                      <a:cubicBezTo>
                        <a:pt x="79" y="63"/>
                        <a:pt x="79" y="46"/>
                        <a:pt x="66" y="32"/>
                      </a:cubicBezTo>
                      <a:cubicBezTo>
                        <a:pt x="54" y="19"/>
                        <a:pt x="34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8" y="0"/>
                        <a:pt x="61" y="8"/>
                        <a:pt x="75" y="24"/>
                      </a:cubicBezTo>
                      <a:cubicBezTo>
                        <a:pt x="93" y="43"/>
                        <a:pt x="91" y="66"/>
                        <a:pt x="90" y="67"/>
                      </a:cubicBezTo>
                      <a:cubicBezTo>
                        <a:pt x="85" y="99"/>
                        <a:pt x="85" y="99"/>
                        <a:pt x="85" y="99"/>
                      </a:cubicBezTo>
                      <a:cubicBezTo>
                        <a:pt x="90" y="104"/>
                        <a:pt x="92" y="113"/>
                        <a:pt x="90" y="123"/>
                      </a:cubicBezTo>
                      <a:cubicBezTo>
                        <a:pt x="87" y="133"/>
                        <a:pt x="81" y="141"/>
                        <a:pt x="72" y="143"/>
                      </a:cubicBezTo>
                      <a:cubicBezTo>
                        <a:pt x="68" y="181"/>
                        <a:pt x="25" y="204"/>
                        <a:pt x="6" y="204"/>
                      </a:cubicBezTo>
                      <a:close/>
                      <a:moveTo>
                        <a:pt x="84" y="66"/>
                      </a:moveTo>
                      <a:cubicBezTo>
                        <a:pt x="84" y="66"/>
                        <a:pt x="84" y="66"/>
                        <a:pt x="84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4" name="Freeform 57">
                  <a:extLst>
                    <a:ext uri="{FF2B5EF4-FFF2-40B4-BE49-F238E27FC236}">
                      <a16:creationId xmlns:a16="http://schemas.microsoft.com/office/drawing/2014/main" id="{5E109F62-AAEE-4A84-8679-916E58C7D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4" y="3448"/>
                  <a:ext cx="441" cy="197"/>
                </a:xfrm>
                <a:custGeom>
                  <a:avLst/>
                  <a:gdLst>
                    <a:gd name="T0" fmla="*/ 282 w 288"/>
                    <a:gd name="T1" fmla="*/ 132 h 132"/>
                    <a:gd name="T2" fmla="*/ 6 w 288"/>
                    <a:gd name="T3" fmla="*/ 132 h 132"/>
                    <a:gd name="T4" fmla="*/ 0 w 288"/>
                    <a:gd name="T5" fmla="*/ 126 h 132"/>
                    <a:gd name="T6" fmla="*/ 0 w 288"/>
                    <a:gd name="T7" fmla="*/ 96 h 132"/>
                    <a:gd name="T8" fmla="*/ 35 w 288"/>
                    <a:gd name="T9" fmla="*/ 45 h 132"/>
                    <a:gd name="T10" fmla="*/ 36 w 288"/>
                    <a:gd name="T11" fmla="*/ 45 h 132"/>
                    <a:gd name="T12" fmla="*/ 84 w 288"/>
                    <a:gd name="T13" fmla="*/ 32 h 132"/>
                    <a:gd name="T14" fmla="*/ 84 w 288"/>
                    <a:gd name="T15" fmla="*/ 6 h 132"/>
                    <a:gd name="T16" fmla="*/ 90 w 288"/>
                    <a:gd name="T17" fmla="*/ 0 h 132"/>
                    <a:gd name="T18" fmla="*/ 96 w 288"/>
                    <a:gd name="T19" fmla="*/ 6 h 132"/>
                    <a:gd name="T20" fmla="*/ 96 w 288"/>
                    <a:gd name="T21" fmla="*/ 36 h 132"/>
                    <a:gd name="T22" fmla="*/ 92 w 288"/>
                    <a:gd name="T23" fmla="*/ 42 h 132"/>
                    <a:gd name="T24" fmla="*/ 39 w 288"/>
                    <a:gd name="T25" fmla="*/ 57 h 132"/>
                    <a:gd name="T26" fmla="*/ 12 w 288"/>
                    <a:gd name="T27" fmla="*/ 96 h 132"/>
                    <a:gd name="T28" fmla="*/ 12 w 288"/>
                    <a:gd name="T29" fmla="*/ 120 h 132"/>
                    <a:gd name="T30" fmla="*/ 276 w 288"/>
                    <a:gd name="T31" fmla="*/ 120 h 132"/>
                    <a:gd name="T32" fmla="*/ 276 w 288"/>
                    <a:gd name="T33" fmla="*/ 96 h 132"/>
                    <a:gd name="T34" fmla="*/ 249 w 288"/>
                    <a:gd name="T35" fmla="*/ 57 h 132"/>
                    <a:gd name="T36" fmla="*/ 197 w 288"/>
                    <a:gd name="T37" fmla="*/ 42 h 132"/>
                    <a:gd name="T38" fmla="*/ 192 w 288"/>
                    <a:gd name="T39" fmla="*/ 36 h 132"/>
                    <a:gd name="T40" fmla="*/ 192 w 288"/>
                    <a:gd name="T41" fmla="*/ 6 h 132"/>
                    <a:gd name="T42" fmla="*/ 198 w 288"/>
                    <a:gd name="T43" fmla="*/ 0 h 132"/>
                    <a:gd name="T44" fmla="*/ 204 w 288"/>
                    <a:gd name="T45" fmla="*/ 6 h 132"/>
                    <a:gd name="T46" fmla="*/ 204 w 288"/>
                    <a:gd name="T47" fmla="*/ 32 h 132"/>
                    <a:gd name="T48" fmla="*/ 253 w 288"/>
                    <a:gd name="T49" fmla="*/ 45 h 132"/>
                    <a:gd name="T50" fmla="*/ 253 w 288"/>
                    <a:gd name="T51" fmla="*/ 45 h 132"/>
                    <a:gd name="T52" fmla="*/ 288 w 288"/>
                    <a:gd name="T53" fmla="*/ 96 h 132"/>
                    <a:gd name="T54" fmla="*/ 288 w 288"/>
                    <a:gd name="T55" fmla="*/ 126 h 132"/>
                    <a:gd name="T56" fmla="*/ 282 w 288"/>
                    <a:gd name="T57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88" h="132">
                      <a:moveTo>
                        <a:pt x="282" y="132"/>
                      </a:moveTo>
                      <a:cubicBezTo>
                        <a:pt x="6" y="132"/>
                        <a:pt x="6" y="132"/>
                        <a:pt x="6" y="132"/>
                      </a:cubicBezTo>
                      <a:cubicBezTo>
                        <a:pt x="3" y="132"/>
                        <a:pt x="0" y="129"/>
                        <a:pt x="0" y="12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74"/>
                        <a:pt x="15" y="53"/>
                        <a:pt x="35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4" y="3"/>
                        <a:pt x="87" y="0"/>
                        <a:pt x="90" y="0"/>
                      </a:cubicBezTo>
                      <a:cubicBezTo>
                        <a:pt x="94" y="0"/>
                        <a:pt x="96" y="3"/>
                        <a:pt x="96" y="6"/>
                      </a:cubicBezTo>
                      <a:cubicBezTo>
                        <a:pt x="96" y="36"/>
                        <a:pt x="96" y="36"/>
                        <a:pt x="96" y="36"/>
                      </a:cubicBezTo>
                      <a:cubicBezTo>
                        <a:pt x="96" y="39"/>
                        <a:pt x="95" y="41"/>
                        <a:pt x="92" y="42"/>
                      </a:cubicBezTo>
                      <a:cubicBezTo>
                        <a:pt x="39" y="57"/>
                        <a:pt x="39" y="57"/>
                        <a:pt x="39" y="57"/>
                      </a:cubicBezTo>
                      <a:cubicBezTo>
                        <a:pt x="23" y="63"/>
                        <a:pt x="12" y="79"/>
                        <a:pt x="12" y="96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276" y="120"/>
                        <a:pt x="276" y="120"/>
                        <a:pt x="276" y="120"/>
                      </a:cubicBezTo>
                      <a:cubicBezTo>
                        <a:pt x="276" y="96"/>
                        <a:pt x="276" y="96"/>
                        <a:pt x="276" y="96"/>
                      </a:cubicBezTo>
                      <a:cubicBezTo>
                        <a:pt x="276" y="79"/>
                        <a:pt x="266" y="63"/>
                        <a:pt x="249" y="57"/>
                      </a:cubicBezTo>
                      <a:cubicBezTo>
                        <a:pt x="197" y="42"/>
                        <a:pt x="197" y="42"/>
                        <a:pt x="197" y="42"/>
                      </a:cubicBezTo>
                      <a:cubicBezTo>
                        <a:pt x="194" y="41"/>
                        <a:pt x="192" y="39"/>
                        <a:pt x="192" y="36"/>
                      </a:cubicBezTo>
                      <a:cubicBezTo>
                        <a:pt x="192" y="6"/>
                        <a:pt x="192" y="6"/>
                        <a:pt x="192" y="6"/>
                      </a:cubicBezTo>
                      <a:cubicBezTo>
                        <a:pt x="192" y="3"/>
                        <a:pt x="195" y="0"/>
                        <a:pt x="198" y="0"/>
                      </a:cubicBezTo>
                      <a:cubicBezTo>
                        <a:pt x="202" y="0"/>
                        <a:pt x="204" y="3"/>
                        <a:pt x="204" y="6"/>
                      </a:cubicBezTo>
                      <a:cubicBezTo>
                        <a:pt x="204" y="32"/>
                        <a:pt x="204" y="32"/>
                        <a:pt x="204" y="32"/>
                      </a:cubicBezTo>
                      <a:cubicBezTo>
                        <a:pt x="253" y="45"/>
                        <a:pt x="253" y="45"/>
                        <a:pt x="253" y="45"/>
                      </a:cubicBezTo>
                      <a:cubicBezTo>
                        <a:pt x="253" y="45"/>
                        <a:pt x="253" y="45"/>
                        <a:pt x="253" y="45"/>
                      </a:cubicBezTo>
                      <a:cubicBezTo>
                        <a:pt x="274" y="53"/>
                        <a:pt x="288" y="74"/>
                        <a:pt x="288" y="96"/>
                      </a:cubicBezTo>
                      <a:cubicBezTo>
                        <a:pt x="288" y="126"/>
                        <a:pt x="288" y="126"/>
                        <a:pt x="288" y="126"/>
                      </a:cubicBezTo>
                      <a:cubicBezTo>
                        <a:pt x="288" y="129"/>
                        <a:pt x="286" y="132"/>
                        <a:pt x="282" y="13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5" name="Freeform 58">
                  <a:extLst>
                    <a:ext uri="{FF2B5EF4-FFF2-40B4-BE49-F238E27FC236}">
                      <a16:creationId xmlns:a16="http://schemas.microsoft.com/office/drawing/2014/main" id="{990CCECB-E584-4A64-A0FF-B208E59742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5" y="3296"/>
                  <a:ext cx="239" cy="36"/>
                </a:xfrm>
                <a:custGeom>
                  <a:avLst/>
                  <a:gdLst>
                    <a:gd name="T0" fmla="*/ 78 w 156"/>
                    <a:gd name="T1" fmla="*/ 24 h 24"/>
                    <a:gd name="T2" fmla="*/ 64 w 156"/>
                    <a:gd name="T3" fmla="*/ 20 h 24"/>
                    <a:gd name="T4" fmla="*/ 0 w 156"/>
                    <a:gd name="T5" fmla="*/ 12 h 24"/>
                    <a:gd name="T6" fmla="*/ 0 w 156"/>
                    <a:gd name="T7" fmla="*/ 0 h 24"/>
                    <a:gd name="T8" fmla="*/ 69 w 156"/>
                    <a:gd name="T9" fmla="*/ 10 h 24"/>
                    <a:gd name="T10" fmla="*/ 78 w 156"/>
                    <a:gd name="T11" fmla="*/ 12 h 24"/>
                    <a:gd name="T12" fmla="*/ 90 w 156"/>
                    <a:gd name="T13" fmla="*/ 9 h 24"/>
                    <a:gd name="T14" fmla="*/ 156 w 156"/>
                    <a:gd name="T15" fmla="*/ 0 h 24"/>
                    <a:gd name="T16" fmla="*/ 156 w 156"/>
                    <a:gd name="T17" fmla="*/ 12 h 24"/>
                    <a:gd name="T18" fmla="*/ 95 w 156"/>
                    <a:gd name="T19" fmla="*/ 20 h 24"/>
                    <a:gd name="T20" fmla="*/ 78 w 156"/>
                    <a:gd name="T2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6" h="24">
                      <a:moveTo>
                        <a:pt x="78" y="24"/>
                      </a:moveTo>
                      <a:cubicBezTo>
                        <a:pt x="71" y="24"/>
                        <a:pt x="67" y="22"/>
                        <a:pt x="64" y="20"/>
                      </a:cubicBezTo>
                      <a:cubicBezTo>
                        <a:pt x="57" y="17"/>
                        <a:pt x="47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0" y="0"/>
                        <a:pt x="61" y="6"/>
                        <a:pt x="69" y="10"/>
                      </a:cubicBezTo>
                      <a:cubicBezTo>
                        <a:pt x="72" y="11"/>
                        <a:pt x="74" y="12"/>
                        <a:pt x="78" y="12"/>
                      </a:cubicBezTo>
                      <a:cubicBezTo>
                        <a:pt x="83" y="12"/>
                        <a:pt x="86" y="11"/>
                        <a:pt x="90" y="9"/>
                      </a:cubicBezTo>
                      <a:cubicBezTo>
                        <a:pt x="99" y="6"/>
                        <a:pt x="112" y="0"/>
                        <a:pt x="156" y="0"/>
                      </a:cubicBezTo>
                      <a:cubicBezTo>
                        <a:pt x="156" y="12"/>
                        <a:pt x="156" y="12"/>
                        <a:pt x="156" y="12"/>
                      </a:cubicBezTo>
                      <a:cubicBezTo>
                        <a:pt x="114" y="12"/>
                        <a:pt x="103" y="17"/>
                        <a:pt x="95" y="20"/>
                      </a:cubicBezTo>
                      <a:cubicBezTo>
                        <a:pt x="90" y="22"/>
                        <a:pt x="86" y="24"/>
                        <a:pt x="78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6" name="Freeform 59">
                  <a:extLst>
                    <a:ext uri="{FF2B5EF4-FFF2-40B4-BE49-F238E27FC236}">
                      <a16:creationId xmlns:a16="http://schemas.microsoft.com/office/drawing/2014/main" id="{9B5B452F-79D6-4DB9-8810-CD3425C2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5" y="3350"/>
                  <a:ext cx="240" cy="54"/>
                </a:xfrm>
                <a:custGeom>
                  <a:avLst/>
                  <a:gdLst>
                    <a:gd name="T0" fmla="*/ 126 w 157"/>
                    <a:gd name="T1" fmla="*/ 27 h 36"/>
                    <a:gd name="T2" fmla="*/ 92 w 157"/>
                    <a:gd name="T3" fmla="*/ 17 h 36"/>
                    <a:gd name="T4" fmla="*/ 78 w 157"/>
                    <a:gd name="T5" fmla="*/ 12 h 36"/>
                    <a:gd name="T6" fmla="*/ 65 w 157"/>
                    <a:gd name="T7" fmla="*/ 17 h 36"/>
                    <a:gd name="T8" fmla="*/ 3 w 157"/>
                    <a:gd name="T9" fmla="*/ 17 h 36"/>
                    <a:gd name="T10" fmla="*/ 2 w 157"/>
                    <a:gd name="T11" fmla="*/ 8 h 36"/>
                    <a:gd name="T12" fmla="*/ 10 w 157"/>
                    <a:gd name="T13" fmla="*/ 7 h 36"/>
                    <a:gd name="T14" fmla="*/ 59 w 157"/>
                    <a:gd name="T15" fmla="*/ 7 h 36"/>
                    <a:gd name="T16" fmla="*/ 78 w 157"/>
                    <a:gd name="T17" fmla="*/ 0 h 36"/>
                    <a:gd name="T18" fmla="*/ 97 w 157"/>
                    <a:gd name="T19" fmla="*/ 6 h 36"/>
                    <a:gd name="T20" fmla="*/ 147 w 157"/>
                    <a:gd name="T21" fmla="*/ 7 h 36"/>
                    <a:gd name="T22" fmla="*/ 155 w 157"/>
                    <a:gd name="T23" fmla="*/ 8 h 36"/>
                    <a:gd name="T24" fmla="*/ 154 w 157"/>
                    <a:gd name="T25" fmla="*/ 17 h 36"/>
                    <a:gd name="T26" fmla="*/ 126 w 157"/>
                    <a:gd name="T27" fmla="*/ 2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7" h="36">
                      <a:moveTo>
                        <a:pt x="126" y="27"/>
                      </a:moveTo>
                      <a:cubicBezTo>
                        <a:pt x="113" y="27"/>
                        <a:pt x="101" y="22"/>
                        <a:pt x="92" y="17"/>
                      </a:cubicBezTo>
                      <a:cubicBezTo>
                        <a:pt x="87" y="15"/>
                        <a:pt x="81" y="12"/>
                        <a:pt x="78" y="12"/>
                      </a:cubicBezTo>
                      <a:cubicBezTo>
                        <a:pt x="75" y="12"/>
                        <a:pt x="70" y="15"/>
                        <a:pt x="65" y="17"/>
                      </a:cubicBezTo>
                      <a:cubicBezTo>
                        <a:pt x="50" y="25"/>
                        <a:pt x="27" y="36"/>
                        <a:pt x="3" y="17"/>
                      </a:cubicBezTo>
                      <a:cubicBezTo>
                        <a:pt x="0" y="15"/>
                        <a:pt x="0" y="11"/>
                        <a:pt x="2" y="8"/>
                      </a:cubicBezTo>
                      <a:cubicBezTo>
                        <a:pt x="4" y="6"/>
                        <a:pt x="8" y="5"/>
                        <a:pt x="10" y="7"/>
                      </a:cubicBezTo>
                      <a:cubicBezTo>
                        <a:pt x="28" y="22"/>
                        <a:pt x="45" y="14"/>
                        <a:pt x="59" y="7"/>
                      </a:cubicBezTo>
                      <a:cubicBezTo>
                        <a:pt x="66" y="3"/>
                        <a:pt x="73" y="0"/>
                        <a:pt x="78" y="0"/>
                      </a:cubicBezTo>
                      <a:cubicBezTo>
                        <a:pt x="84" y="0"/>
                        <a:pt x="90" y="3"/>
                        <a:pt x="97" y="6"/>
                      </a:cubicBezTo>
                      <a:cubicBezTo>
                        <a:pt x="112" y="14"/>
                        <a:pt x="129" y="22"/>
                        <a:pt x="147" y="7"/>
                      </a:cubicBezTo>
                      <a:cubicBezTo>
                        <a:pt x="149" y="5"/>
                        <a:pt x="153" y="6"/>
                        <a:pt x="155" y="8"/>
                      </a:cubicBezTo>
                      <a:cubicBezTo>
                        <a:pt x="157" y="11"/>
                        <a:pt x="157" y="15"/>
                        <a:pt x="154" y="17"/>
                      </a:cubicBezTo>
                      <a:cubicBezTo>
                        <a:pt x="144" y="25"/>
                        <a:pt x="135" y="27"/>
                        <a:pt x="126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7" name="Freeform 60">
                  <a:extLst>
                    <a:ext uri="{FF2B5EF4-FFF2-40B4-BE49-F238E27FC236}">
                      <a16:creationId xmlns:a16="http://schemas.microsoft.com/office/drawing/2014/main" id="{9DA7B8AA-F28F-42CB-B5DF-98C2376F7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1" y="3332"/>
                  <a:ext cx="36" cy="18"/>
                </a:xfrm>
                <a:custGeom>
                  <a:avLst/>
                  <a:gdLst>
                    <a:gd name="T0" fmla="*/ 18 w 24"/>
                    <a:gd name="T1" fmla="*/ 12 h 12"/>
                    <a:gd name="T2" fmla="*/ 6 w 24"/>
                    <a:gd name="T3" fmla="*/ 12 h 12"/>
                    <a:gd name="T4" fmla="*/ 0 w 24"/>
                    <a:gd name="T5" fmla="*/ 6 h 12"/>
                    <a:gd name="T6" fmla="*/ 6 w 24"/>
                    <a:gd name="T7" fmla="*/ 0 h 12"/>
                    <a:gd name="T8" fmla="*/ 18 w 24"/>
                    <a:gd name="T9" fmla="*/ 0 h 12"/>
                    <a:gd name="T10" fmla="*/ 24 w 24"/>
                    <a:gd name="T11" fmla="*/ 6 h 12"/>
                    <a:gd name="T12" fmla="*/ 18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1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4" y="3"/>
                        <a:pt x="24" y="6"/>
                      </a:cubicBezTo>
                      <a:cubicBezTo>
                        <a:pt x="24" y="9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8" name="Freeform 61">
                  <a:extLst>
                    <a:ext uri="{FF2B5EF4-FFF2-40B4-BE49-F238E27FC236}">
                      <a16:creationId xmlns:a16="http://schemas.microsoft.com/office/drawing/2014/main" id="{B107E684-363A-4C75-B6B9-809D0FC9C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1" y="3332"/>
                  <a:ext cx="37" cy="18"/>
                </a:xfrm>
                <a:custGeom>
                  <a:avLst/>
                  <a:gdLst>
                    <a:gd name="T0" fmla="*/ 18 w 24"/>
                    <a:gd name="T1" fmla="*/ 12 h 12"/>
                    <a:gd name="T2" fmla="*/ 6 w 24"/>
                    <a:gd name="T3" fmla="*/ 12 h 12"/>
                    <a:gd name="T4" fmla="*/ 0 w 24"/>
                    <a:gd name="T5" fmla="*/ 6 h 12"/>
                    <a:gd name="T6" fmla="*/ 6 w 24"/>
                    <a:gd name="T7" fmla="*/ 0 h 12"/>
                    <a:gd name="T8" fmla="*/ 18 w 24"/>
                    <a:gd name="T9" fmla="*/ 0 h 12"/>
                    <a:gd name="T10" fmla="*/ 24 w 24"/>
                    <a:gd name="T11" fmla="*/ 6 h 12"/>
                    <a:gd name="T12" fmla="*/ 18 w 2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1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4" y="3"/>
                        <a:pt x="24" y="6"/>
                      </a:cubicBezTo>
                      <a:cubicBezTo>
                        <a:pt x="24" y="9"/>
                        <a:pt x="22" y="12"/>
                        <a:pt x="18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69" name="Freeform 62">
                  <a:extLst>
                    <a:ext uri="{FF2B5EF4-FFF2-40B4-BE49-F238E27FC236}">
                      <a16:creationId xmlns:a16="http://schemas.microsoft.com/office/drawing/2014/main" id="{A8089F85-8C7A-48A5-88F0-1053F095D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8" y="3421"/>
                  <a:ext cx="94" cy="38"/>
                </a:xfrm>
                <a:custGeom>
                  <a:avLst/>
                  <a:gdLst>
                    <a:gd name="T0" fmla="*/ 6 w 61"/>
                    <a:gd name="T1" fmla="*/ 24 h 25"/>
                    <a:gd name="T2" fmla="*/ 2 w 61"/>
                    <a:gd name="T3" fmla="*/ 22 h 25"/>
                    <a:gd name="T4" fmla="*/ 2 w 61"/>
                    <a:gd name="T5" fmla="*/ 14 h 25"/>
                    <a:gd name="T6" fmla="*/ 7 w 61"/>
                    <a:gd name="T7" fmla="*/ 9 h 25"/>
                    <a:gd name="T8" fmla="*/ 28 w 61"/>
                    <a:gd name="T9" fmla="*/ 0 h 25"/>
                    <a:gd name="T10" fmla="*/ 33 w 61"/>
                    <a:gd name="T11" fmla="*/ 0 h 25"/>
                    <a:gd name="T12" fmla="*/ 54 w 61"/>
                    <a:gd name="T13" fmla="*/ 9 h 25"/>
                    <a:gd name="T14" fmla="*/ 59 w 61"/>
                    <a:gd name="T15" fmla="*/ 14 h 25"/>
                    <a:gd name="T16" fmla="*/ 59 w 61"/>
                    <a:gd name="T17" fmla="*/ 22 h 25"/>
                    <a:gd name="T18" fmla="*/ 50 w 61"/>
                    <a:gd name="T19" fmla="*/ 22 h 25"/>
                    <a:gd name="T20" fmla="*/ 45 w 61"/>
                    <a:gd name="T21" fmla="*/ 17 h 25"/>
                    <a:gd name="T22" fmla="*/ 33 w 61"/>
                    <a:gd name="T23" fmla="*/ 12 h 25"/>
                    <a:gd name="T24" fmla="*/ 28 w 61"/>
                    <a:gd name="T25" fmla="*/ 12 h 25"/>
                    <a:gd name="T26" fmla="*/ 16 w 61"/>
                    <a:gd name="T27" fmla="*/ 17 h 25"/>
                    <a:gd name="T28" fmla="*/ 11 w 61"/>
                    <a:gd name="T29" fmla="*/ 22 h 25"/>
                    <a:gd name="T30" fmla="*/ 6 w 61"/>
                    <a:gd name="T3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1" h="25">
                      <a:moveTo>
                        <a:pt x="6" y="24"/>
                      </a:moveTo>
                      <a:cubicBezTo>
                        <a:pt x="5" y="24"/>
                        <a:pt x="3" y="23"/>
                        <a:pt x="2" y="22"/>
                      </a:cubicBezTo>
                      <a:cubicBezTo>
                        <a:pt x="0" y="20"/>
                        <a:pt x="0" y="16"/>
                        <a:pt x="2" y="1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13" y="3"/>
                        <a:pt x="20" y="0"/>
                        <a:pt x="28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41" y="0"/>
                        <a:pt x="48" y="3"/>
                        <a:pt x="54" y="9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61" y="16"/>
                        <a:pt x="61" y="20"/>
                        <a:pt x="59" y="22"/>
                      </a:cubicBezTo>
                      <a:cubicBezTo>
                        <a:pt x="56" y="25"/>
                        <a:pt x="53" y="25"/>
                        <a:pt x="50" y="22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2" y="14"/>
                        <a:pt x="37" y="12"/>
                        <a:pt x="33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4" y="12"/>
                        <a:pt x="19" y="14"/>
                        <a:pt x="16" y="17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0" y="23"/>
                        <a:pt x="8" y="24"/>
                        <a:pt x="6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0" name="Oval 63">
                  <a:extLst>
                    <a:ext uri="{FF2B5EF4-FFF2-40B4-BE49-F238E27FC236}">
                      <a16:creationId xmlns:a16="http://schemas.microsoft.com/office/drawing/2014/main" id="{147F278B-344E-4221-8E90-55E1B8347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1" y="3260"/>
                  <a:ext cx="18" cy="18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1" name="Oval 64">
                  <a:extLst>
                    <a:ext uri="{FF2B5EF4-FFF2-40B4-BE49-F238E27FC236}">
                      <a16:creationId xmlns:a16="http://schemas.microsoft.com/office/drawing/2014/main" id="{5E0D791B-7568-4249-AB89-2D2AE45B3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260"/>
                  <a:ext cx="19" cy="18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2" name="Oval 65">
                  <a:extLst>
                    <a:ext uri="{FF2B5EF4-FFF2-40B4-BE49-F238E27FC236}">
                      <a16:creationId xmlns:a16="http://schemas.microsoft.com/office/drawing/2014/main" id="{552B4461-2E1C-45B9-B113-E9DC60D1FD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" y="3251"/>
                  <a:ext cx="19" cy="18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3" name="Oval 66">
                  <a:extLst>
                    <a:ext uri="{FF2B5EF4-FFF2-40B4-BE49-F238E27FC236}">
                      <a16:creationId xmlns:a16="http://schemas.microsoft.com/office/drawing/2014/main" id="{07D7AF10-2DF9-48B4-97E2-1B3880413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3251"/>
                  <a:ext cx="18" cy="18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4" name="Oval 67">
                  <a:extLst>
                    <a:ext uri="{FF2B5EF4-FFF2-40B4-BE49-F238E27FC236}">
                      <a16:creationId xmlns:a16="http://schemas.microsoft.com/office/drawing/2014/main" id="{E4E70275-21C1-489E-9A1A-138A12466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5" y="3269"/>
                  <a:ext cx="18" cy="18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75" name="Freeform 68">
                  <a:extLst>
                    <a:ext uri="{FF2B5EF4-FFF2-40B4-BE49-F238E27FC236}">
                      <a16:creationId xmlns:a16="http://schemas.microsoft.com/office/drawing/2014/main" id="{34F0CF01-8580-4D43-A0F1-F95EB3F6C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3484"/>
                  <a:ext cx="184" cy="81"/>
                </a:xfrm>
                <a:custGeom>
                  <a:avLst/>
                  <a:gdLst>
                    <a:gd name="T0" fmla="*/ 60 w 120"/>
                    <a:gd name="T1" fmla="*/ 54 h 54"/>
                    <a:gd name="T2" fmla="*/ 0 w 120"/>
                    <a:gd name="T3" fmla="*/ 6 h 54"/>
                    <a:gd name="T4" fmla="*/ 6 w 120"/>
                    <a:gd name="T5" fmla="*/ 0 h 54"/>
                    <a:gd name="T6" fmla="*/ 12 w 120"/>
                    <a:gd name="T7" fmla="*/ 6 h 54"/>
                    <a:gd name="T8" fmla="*/ 60 w 120"/>
                    <a:gd name="T9" fmla="*/ 42 h 54"/>
                    <a:gd name="T10" fmla="*/ 108 w 120"/>
                    <a:gd name="T11" fmla="*/ 6 h 54"/>
                    <a:gd name="T12" fmla="*/ 114 w 120"/>
                    <a:gd name="T13" fmla="*/ 0 h 54"/>
                    <a:gd name="T14" fmla="*/ 120 w 120"/>
                    <a:gd name="T15" fmla="*/ 6 h 54"/>
                    <a:gd name="T16" fmla="*/ 60 w 120"/>
                    <a:gd name="T17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" h="54">
                      <a:moveTo>
                        <a:pt x="60" y="54"/>
                      </a:moveTo>
                      <a:cubicBezTo>
                        <a:pt x="26" y="54"/>
                        <a:pt x="0" y="34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7"/>
                        <a:pt x="32" y="42"/>
                        <a:pt x="60" y="42"/>
                      </a:cubicBezTo>
                      <a:cubicBezTo>
                        <a:pt x="89" y="42"/>
                        <a:pt x="108" y="27"/>
                        <a:pt x="108" y="6"/>
                      </a:cubicBezTo>
                      <a:cubicBezTo>
                        <a:pt x="108" y="3"/>
                        <a:pt x="111" y="0"/>
                        <a:pt x="114" y="0"/>
                      </a:cubicBezTo>
                      <a:cubicBezTo>
                        <a:pt x="118" y="0"/>
                        <a:pt x="120" y="3"/>
                        <a:pt x="120" y="6"/>
                      </a:cubicBezTo>
                      <a:cubicBezTo>
                        <a:pt x="120" y="34"/>
                        <a:pt x="95" y="54"/>
                        <a:pt x="60" y="5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3428" tIns="46714" rIns="93428" bIns="467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176" name="Freeform 20">
                <a:extLst>
                  <a:ext uri="{FF2B5EF4-FFF2-40B4-BE49-F238E27FC236}">
                    <a16:creationId xmlns:a16="http://schemas.microsoft.com/office/drawing/2014/main" id="{F39CFD27-147A-4C95-B25E-53373FC690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4774" y="1821982"/>
                <a:ext cx="538774" cy="557477"/>
              </a:xfrm>
              <a:custGeom>
                <a:avLst/>
                <a:gdLst>
                  <a:gd name="T0" fmla="*/ 1132 w 1610"/>
                  <a:gd name="T1" fmla="*/ 905 h 1671"/>
                  <a:gd name="T2" fmla="*/ 1204 w 1610"/>
                  <a:gd name="T3" fmla="*/ 636 h 1671"/>
                  <a:gd name="T4" fmla="*/ 1426 w 1610"/>
                  <a:gd name="T5" fmla="*/ 549 h 1671"/>
                  <a:gd name="T6" fmla="*/ 1463 w 1610"/>
                  <a:gd name="T7" fmla="*/ 494 h 1671"/>
                  <a:gd name="T8" fmla="*/ 1268 w 1610"/>
                  <a:gd name="T9" fmla="*/ 458 h 1671"/>
                  <a:gd name="T10" fmla="*/ 1191 w 1610"/>
                  <a:gd name="T11" fmla="*/ 200 h 1671"/>
                  <a:gd name="T12" fmla="*/ 1012 w 1610"/>
                  <a:gd name="T13" fmla="*/ 10 h 1671"/>
                  <a:gd name="T14" fmla="*/ 838 w 1610"/>
                  <a:gd name="T15" fmla="*/ 91 h 1671"/>
                  <a:gd name="T16" fmla="*/ 772 w 1610"/>
                  <a:gd name="T17" fmla="*/ 91 h 1671"/>
                  <a:gd name="T18" fmla="*/ 522 w 1610"/>
                  <a:gd name="T19" fmla="*/ 30 h 1671"/>
                  <a:gd name="T20" fmla="*/ 419 w 1610"/>
                  <a:gd name="T21" fmla="*/ 200 h 1671"/>
                  <a:gd name="T22" fmla="*/ 342 w 1610"/>
                  <a:gd name="T23" fmla="*/ 458 h 1671"/>
                  <a:gd name="T24" fmla="*/ 148 w 1610"/>
                  <a:gd name="T25" fmla="*/ 494 h 1671"/>
                  <a:gd name="T26" fmla="*/ 184 w 1610"/>
                  <a:gd name="T27" fmla="*/ 549 h 1671"/>
                  <a:gd name="T28" fmla="*/ 406 w 1610"/>
                  <a:gd name="T29" fmla="*/ 636 h 1671"/>
                  <a:gd name="T30" fmla="*/ 478 w 1610"/>
                  <a:gd name="T31" fmla="*/ 905 h 1671"/>
                  <a:gd name="T32" fmla="*/ 803 w 1610"/>
                  <a:gd name="T33" fmla="*/ 1106 h 1671"/>
                  <a:gd name="T34" fmla="*/ 807 w 1610"/>
                  <a:gd name="T35" fmla="*/ 1106 h 1671"/>
                  <a:gd name="T36" fmla="*/ 949 w 1610"/>
                  <a:gd name="T37" fmla="*/ 979 h 1671"/>
                  <a:gd name="T38" fmla="*/ 924 w 1610"/>
                  <a:gd name="T39" fmla="*/ 993 h 1671"/>
                  <a:gd name="T40" fmla="*/ 807 w 1610"/>
                  <a:gd name="T41" fmla="*/ 959 h 1671"/>
                  <a:gd name="T42" fmla="*/ 803 w 1610"/>
                  <a:gd name="T43" fmla="*/ 959 h 1671"/>
                  <a:gd name="T44" fmla="*/ 686 w 1610"/>
                  <a:gd name="T45" fmla="*/ 993 h 1671"/>
                  <a:gd name="T46" fmla="*/ 662 w 1610"/>
                  <a:gd name="T47" fmla="*/ 979 h 1671"/>
                  <a:gd name="T48" fmla="*/ 767 w 1610"/>
                  <a:gd name="T49" fmla="*/ 876 h 1671"/>
                  <a:gd name="T50" fmla="*/ 787 w 1610"/>
                  <a:gd name="T51" fmla="*/ 869 h 1671"/>
                  <a:gd name="T52" fmla="*/ 805 w 1610"/>
                  <a:gd name="T53" fmla="*/ 881 h 1671"/>
                  <a:gd name="T54" fmla="*/ 823 w 1610"/>
                  <a:gd name="T55" fmla="*/ 869 h 1671"/>
                  <a:gd name="T56" fmla="*/ 843 w 1610"/>
                  <a:gd name="T57" fmla="*/ 876 h 1671"/>
                  <a:gd name="T58" fmla="*/ 949 w 1610"/>
                  <a:gd name="T59" fmla="*/ 979 h 1671"/>
                  <a:gd name="T60" fmla="*/ 847 w 1610"/>
                  <a:gd name="T61" fmla="*/ 670 h 1671"/>
                  <a:gd name="T62" fmla="*/ 638 w 1610"/>
                  <a:gd name="T63" fmla="*/ 778 h 1671"/>
                  <a:gd name="T64" fmla="*/ 519 w 1610"/>
                  <a:gd name="T65" fmla="*/ 577 h 1671"/>
                  <a:gd name="T66" fmla="*/ 778 w 1610"/>
                  <a:gd name="T67" fmla="*/ 610 h 1671"/>
                  <a:gd name="T68" fmla="*/ 833 w 1610"/>
                  <a:gd name="T69" fmla="*/ 611 h 1671"/>
                  <a:gd name="T70" fmla="*/ 855 w 1610"/>
                  <a:gd name="T71" fmla="*/ 577 h 1671"/>
                  <a:gd name="T72" fmla="*/ 1113 w 1610"/>
                  <a:gd name="T73" fmla="*/ 610 h 1671"/>
                  <a:gd name="T74" fmla="*/ 1208 w 1610"/>
                  <a:gd name="T75" fmla="*/ 879 h 1671"/>
                  <a:gd name="T76" fmla="*/ 1082 w 1610"/>
                  <a:gd name="T77" fmla="*/ 1052 h 1671"/>
                  <a:gd name="T78" fmla="*/ 916 w 1610"/>
                  <a:gd name="T79" fmla="*/ 1671 h 1671"/>
                  <a:gd name="T80" fmla="*/ 1610 w 1610"/>
                  <a:gd name="T81" fmla="*/ 1633 h 1671"/>
                  <a:gd name="T82" fmla="*/ 1208 w 1610"/>
                  <a:gd name="T83" fmla="*/ 879 h 1671"/>
                  <a:gd name="T84" fmla="*/ 482 w 1610"/>
                  <a:gd name="T85" fmla="*/ 1006 h 1671"/>
                  <a:gd name="T86" fmla="*/ 0 w 1610"/>
                  <a:gd name="T87" fmla="*/ 1501 h 1671"/>
                  <a:gd name="T88" fmla="*/ 38 w 1610"/>
                  <a:gd name="T89" fmla="*/ 1671 h 1671"/>
                  <a:gd name="T90" fmla="*/ 725 w 1610"/>
                  <a:gd name="T91" fmla="*/ 163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0" h="1671">
                    <a:moveTo>
                      <a:pt x="1086" y="970"/>
                    </a:moveTo>
                    <a:cubicBezTo>
                      <a:pt x="1103" y="950"/>
                      <a:pt x="1119" y="929"/>
                      <a:pt x="1132" y="905"/>
                    </a:cubicBezTo>
                    <a:cubicBezTo>
                      <a:pt x="1141" y="891"/>
                      <a:pt x="1148" y="877"/>
                      <a:pt x="1155" y="862"/>
                    </a:cubicBezTo>
                    <a:cubicBezTo>
                      <a:pt x="1187" y="795"/>
                      <a:pt x="1204" y="718"/>
                      <a:pt x="1204" y="636"/>
                    </a:cubicBezTo>
                    <a:cubicBezTo>
                      <a:pt x="1204" y="606"/>
                      <a:pt x="1202" y="577"/>
                      <a:pt x="1198" y="549"/>
                    </a:cubicBezTo>
                    <a:cubicBezTo>
                      <a:pt x="1426" y="549"/>
                      <a:pt x="1426" y="549"/>
                      <a:pt x="1426" y="549"/>
                    </a:cubicBezTo>
                    <a:cubicBezTo>
                      <a:pt x="1446" y="549"/>
                      <a:pt x="1463" y="533"/>
                      <a:pt x="1463" y="513"/>
                    </a:cubicBezTo>
                    <a:cubicBezTo>
                      <a:pt x="1463" y="494"/>
                      <a:pt x="1463" y="494"/>
                      <a:pt x="1463" y="494"/>
                    </a:cubicBezTo>
                    <a:cubicBezTo>
                      <a:pt x="1463" y="474"/>
                      <a:pt x="1446" y="458"/>
                      <a:pt x="1426" y="458"/>
                    </a:cubicBezTo>
                    <a:cubicBezTo>
                      <a:pt x="1268" y="458"/>
                      <a:pt x="1268" y="458"/>
                      <a:pt x="1268" y="458"/>
                    </a:cubicBezTo>
                    <a:cubicBezTo>
                      <a:pt x="1248" y="458"/>
                      <a:pt x="1229" y="442"/>
                      <a:pt x="1226" y="422"/>
                    </a:cubicBezTo>
                    <a:cubicBezTo>
                      <a:pt x="1214" y="348"/>
                      <a:pt x="1203" y="274"/>
                      <a:pt x="1191" y="200"/>
                    </a:cubicBezTo>
                    <a:cubicBezTo>
                      <a:pt x="1181" y="135"/>
                      <a:pt x="1151" y="65"/>
                      <a:pt x="1092" y="30"/>
                    </a:cubicBezTo>
                    <a:cubicBezTo>
                      <a:pt x="1068" y="16"/>
                      <a:pt x="1040" y="10"/>
                      <a:pt x="1012" y="10"/>
                    </a:cubicBezTo>
                    <a:cubicBezTo>
                      <a:pt x="979" y="10"/>
                      <a:pt x="945" y="19"/>
                      <a:pt x="918" y="35"/>
                    </a:cubicBezTo>
                    <a:cubicBezTo>
                      <a:pt x="891" y="51"/>
                      <a:pt x="867" y="77"/>
                      <a:pt x="838" y="91"/>
                    </a:cubicBezTo>
                    <a:cubicBezTo>
                      <a:pt x="830" y="95"/>
                      <a:pt x="818" y="97"/>
                      <a:pt x="805" y="97"/>
                    </a:cubicBezTo>
                    <a:cubicBezTo>
                      <a:pt x="793" y="97"/>
                      <a:pt x="780" y="95"/>
                      <a:pt x="772" y="91"/>
                    </a:cubicBezTo>
                    <a:cubicBezTo>
                      <a:pt x="743" y="77"/>
                      <a:pt x="719" y="51"/>
                      <a:pt x="693" y="35"/>
                    </a:cubicBezTo>
                    <a:cubicBezTo>
                      <a:pt x="643" y="6"/>
                      <a:pt x="573" y="0"/>
                      <a:pt x="522" y="30"/>
                    </a:cubicBezTo>
                    <a:cubicBezTo>
                      <a:pt x="463" y="65"/>
                      <a:pt x="434" y="133"/>
                      <a:pt x="423" y="198"/>
                    </a:cubicBezTo>
                    <a:cubicBezTo>
                      <a:pt x="419" y="200"/>
                      <a:pt x="419" y="200"/>
                      <a:pt x="419" y="200"/>
                    </a:cubicBezTo>
                    <a:cubicBezTo>
                      <a:pt x="408" y="274"/>
                      <a:pt x="396" y="348"/>
                      <a:pt x="384" y="422"/>
                    </a:cubicBezTo>
                    <a:cubicBezTo>
                      <a:pt x="381" y="442"/>
                      <a:pt x="362" y="458"/>
                      <a:pt x="342" y="458"/>
                    </a:cubicBezTo>
                    <a:cubicBezTo>
                      <a:pt x="184" y="458"/>
                      <a:pt x="184" y="458"/>
                      <a:pt x="184" y="458"/>
                    </a:cubicBezTo>
                    <a:cubicBezTo>
                      <a:pt x="164" y="458"/>
                      <a:pt x="148" y="474"/>
                      <a:pt x="148" y="494"/>
                    </a:cubicBezTo>
                    <a:cubicBezTo>
                      <a:pt x="148" y="513"/>
                      <a:pt x="148" y="513"/>
                      <a:pt x="148" y="513"/>
                    </a:cubicBezTo>
                    <a:cubicBezTo>
                      <a:pt x="148" y="533"/>
                      <a:pt x="164" y="549"/>
                      <a:pt x="184" y="549"/>
                    </a:cubicBezTo>
                    <a:cubicBezTo>
                      <a:pt x="413" y="549"/>
                      <a:pt x="413" y="549"/>
                      <a:pt x="413" y="549"/>
                    </a:cubicBezTo>
                    <a:cubicBezTo>
                      <a:pt x="408" y="577"/>
                      <a:pt x="406" y="606"/>
                      <a:pt x="406" y="636"/>
                    </a:cubicBezTo>
                    <a:cubicBezTo>
                      <a:pt x="406" y="718"/>
                      <a:pt x="424" y="795"/>
                      <a:pt x="455" y="862"/>
                    </a:cubicBezTo>
                    <a:cubicBezTo>
                      <a:pt x="462" y="877"/>
                      <a:pt x="469" y="891"/>
                      <a:pt x="478" y="905"/>
                    </a:cubicBezTo>
                    <a:cubicBezTo>
                      <a:pt x="492" y="929"/>
                      <a:pt x="507" y="950"/>
                      <a:pt x="524" y="970"/>
                    </a:cubicBezTo>
                    <a:cubicBezTo>
                      <a:pt x="596" y="1055"/>
                      <a:pt x="695" y="1106"/>
                      <a:pt x="803" y="1106"/>
                    </a:cubicBezTo>
                    <a:cubicBezTo>
                      <a:pt x="804" y="1106"/>
                      <a:pt x="805" y="1106"/>
                      <a:pt x="805" y="1106"/>
                    </a:cubicBezTo>
                    <a:cubicBezTo>
                      <a:pt x="806" y="1106"/>
                      <a:pt x="806" y="1106"/>
                      <a:pt x="807" y="1106"/>
                    </a:cubicBezTo>
                    <a:cubicBezTo>
                      <a:pt x="915" y="1106"/>
                      <a:pt x="1014" y="1055"/>
                      <a:pt x="1086" y="970"/>
                    </a:cubicBezTo>
                    <a:close/>
                    <a:moveTo>
                      <a:pt x="949" y="979"/>
                    </a:moveTo>
                    <a:cubicBezTo>
                      <a:pt x="945" y="987"/>
                      <a:pt x="936" y="992"/>
                      <a:pt x="926" y="993"/>
                    </a:cubicBezTo>
                    <a:cubicBezTo>
                      <a:pt x="926" y="993"/>
                      <a:pt x="925" y="993"/>
                      <a:pt x="924" y="993"/>
                    </a:cubicBezTo>
                    <a:cubicBezTo>
                      <a:pt x="836" y="984"/>
                      <a:pt x="836" y="984"/>
                      <a:pt x="836" y="984"/>
                    </a:cubicBezTo>
                    <a:cubicBezTo>
                      <a:pt x="823" y="982"/>
                      <a:pt x="811" y="972"/>
                      <a:pt x="807" y="959"/>
                    </a:cubicBezTo>
                    <a:cubicBezTo>
                      <a:pt x="806" y="961"/>
                      <a:pt x="806" y="962"/>
                      <a:pt x="805" y="964"/>
                    </a:cubicBezTo>
                    <a:cubicBezTo>
                      <a:pt x="804" y="962"/>
                      <a:pt x="804" y="961"/>
                      <a:pt x="803" y="959"/>
                    </a:cubicBezTo>
                    <a:cubicBezTo>
                      <a:pt x="799" y="972"/>
                      <a:pt x="788" y="982"/>
                      <a:pt x="774" y="984"/>
                    </a:cubicBezTo>
                    <a:cubicBezTo>
                      <a:pt x="686" y="993"/>
                      <a:pt x="686" y="993"/>
                      <a:pt x="686" y="993"/>
                    </a:cubicBezTo>
                    <a:cubicBezTo>
                      <a:pt x="685" y="993"/>
                      <a:pt x="685" y="993"/>
                      <a:pt x="684" y="993"/>
                    </a:cubicBezTo>
                    <a:cubicBezTo>
                      <a:pt x="674" y="992"/>
                      <a:pt x="666" y="987"/>
                      <a:pt x="662" y="979"/>
                    </a:cubicBezTo>
                    <a:cubicBezTo>
                      <a:pt x="658" y="972"/>
                      <a:pt x="663" y="962"/>
                      <a:pt x="669" y="957"/>
                    </a:cubicBezTo>
                    <a:cubicBezTo>
                      <a:pt x="767" y="876"/>
                      <a:pt x="767" y="876"/>
                      <a:pt x="767" y="876"/>
                    </a:cubicBezTo>
                    <a:cubicBezTo>
                      <a:pt x="771" y="873"/>
                      <a:pt x="779" y="869"/>
                      <a:pt x="785" y="869"/>
                    </a:cubicBezTo>
                    <a:cubicBezTo>
                      <a:pt x="786" y="869"/>
                      <a:pt x="786" y="869"/>
                      <a:pt x="787" y="869"/>
                    </a:cubicBezTo>
                    <a:cubicBezTo>
                      <a:pt x="795" y="872"/>
                      <a:pt x="801" y="877"/>
                      <a:pt x="803" y="885"/>
                    </a:cubicBezTo>
                    <a:cubicBezTo>
                      <a:pt x="804" y="883"/>
                      <a:pt x="804" y="882"/>
                      <a:pt x="805" y="881"/>
                    </a:cubicBezTo>
                    <a:cubicBezTo>
                      <a:pt x="806" y="882"/>
                      <a:pt x="806" y="883"/>
                      <a:pt x="807" y="885"/>
                    </a:cubicBezTo>
                    <a:cubicBezTo>
                      <a:pt x="810" y="877"/>
                      <a:pt x="816" y="872"/>
                      <a:pt x="823" y="869"/>
                    </a:cubicBezTo>
                    <a:cubicBezTo>
                      <a:pt x="824" y="869"/>
                      <a:pt x="825" y="869"/>
                      <a:pt x="825" y="869"/>
                    </a:cubicBezTo>
                    <a:cubicBezTo>
                      <a:pt x="832" y="869"/>
                      <a:pt x="839" y="873"/>
                      <a:pt x="843" y="876"/>
                    </a:cubicBezTo>
                    <a:cubicBezTo>
                      <a:pt x="941" y="957"/>
                      <a:pt x="941" y="957"/>
                      <a:pt x="941" y="957"/>
                    </a:cubicBezTo>
                    <a:cubicBezTo>
                      <a:pt x="947" y="962"/>
                      <a:pt x="952" y="972"/>
                      <a:pt x="949" y="979"/>
                    </a:cubicBezTo>
                    <a:close/>
                    <a:moveTo>
                      <a:pt x="972" y="778"/>
                    </a:moveTo>
                    <a:cubicBezTo>
                      <a:pt x="918" y="777"/>
                      <a:pt x="871" y="734"/>
                      <a:pt x="847" y="670"/>
                    </a:cubicBezTo>
                    <a:cubicBezTo>
                      <a:pt x="763" y="670"/>
                      <a:pt x="763" y="670"/>
                      <a:pt x="763" y="670"/>
                    </a:cubicBezTo>
                    <a:cubicBezTo>
                      <a:pt x="740" y="734"/>
                      <a:pt x="692" y="777"/>
                      <a:pt x="638" y="778"/>
                    </a:cubicBezTo>
                    <a:cubicBezTo>
                      <a:pt x="567" y="777"/>
                      <a:pt x="509" y="705"/>
                      <a:pt x="497" y="610"/>
                    </a:cubicBezTo>
                    <a:cubicBezTo>
                      <a:pt x="495" y="592"/>
                      <a:pt x="506" y="577"/>
                      <a:pt x="519" y="577"/>
                    </a:cubicBezTo>
                    <a:cubicBezTo>
                      <a:pt x="756" y="577"/>
                      <a:pt x="756" y="577"/>
                      <a:pt x="756" y="577"/>
                    </a:cubicBezTo>
                    <a:cubicBezTo>
                      <a:pt x="769" y="577"/>
                      <a:pt x="780" y="592"/>
                      <a:pt x="778" y="610"/>
                    </a:cubicBezTo>
                    <a:cubicBezTo>
                      <a:pt x="778" y="611"/>
                      <a:pt x="778" y="611"/>
                      <a:pt x="778" y="611"/>
                    </a:cubicBezTo>
                    <a:cubicBezTo>
                      <a:pt x="833" y="611"/>
                      <a:pt x="833" y="611"/>
                      <a:pt x="833" y="611"/>
                    </a:cubicBezTo>
                    <a:cubicBezTo>
                      <a:pt x="833" y="611"/>
                      <a:pt x="833" y="611"/>
                      <a:pt x="833" y="610"/>
                    </a:cubicBezTo>
                    <a:cubicBezTo>
                      <a:pt x="830" y="592"/>
                      <a:pt x="841" y="577"/>
                      <a:pt x="855" y="577"/>
                    </a:cubicBezTo>
                    <a:cubicBezTo>
                      <a:pt x="1091" y="577"/>
                      <a:pt x="1091" y="577"/>
                      <a:pt x="1091" y="577"/>
                    </a:cubicBezTo>
                    <a:cubicBezTo>
                      <a:pt x="1104" y="577"/>
                      <a:pt x="1115" y="592"/>
                      <a:pt x="1113" y="610"/>
                    </a:cubicBezTo>
                    <a:cubicBezTo>
                      <a:pt x="1102" y="705"/>
                      <a:pt x="1043" y="777"/>
                      <a:pt x="972" y="778"/>
                    </a:cubicBezTo>
                    <a:close/>
                    <a:moveTo>
                      <a:pt x="1208" y="879"/>
                    </a:moveTo>
                    <a:cubicBezTo>
                      <a:pt x="1187" y="926"/>
                      <a:pt x="1160" y="968"/>
                      <a:pt x="1128" y="1006"/>
                    </a:cubicBezTo>
                    <a:cubicBezTo>
                      <a:pt x="1114" y="1022"/>
                      <a:pt x="1099" y="1038"/>
                      <a:pt x="1082" y="1052"/>
                    </a:cubicBezTo>
                    <a:cubicBezTo>
                      <a:pt x="885" y="1634"/>
                      <a:pt x="885" y="1634"/>
                      <a:pt x="885" y="1634"/>
                    </a:cubicBezTo>
                    <a:cubicBezTo>
                      <a:pt x="881" y="1654"/>
                      <a:pt x="895" y="1671"/>
                      <a:pt x="916" y="1671"/>
                    </a:cubicBezTo>
                    <a:cubicBezTo>
                      <a:pt x="1572" y="1671"/>
                      <a:pt x="1572" y="1671"/>
                      <a:pt x="1572" y="1671"/>
                    </a:cubicBezTo>
                    <a:cubicBezTo>
                      <a:pt x="1593" y="1671"/>
                      <a:pt x="1610" y="1654"/>
                      <a:pt x="1610" y="1633"/>
                    </a:cubicBezTo>
                    <a:cubicBezTo>
                      <a:pt x="1610" y="1501"/>
                      <a:pt x="1610" y="1501"/>
                      <a:pt x="1610" y="1501"/>
                    </a:cubicBezTo>
                    <a:cubicBezTo>
                      <a:pt x="1610" y="1213"/>
                      <a:pt x="1442" y="968"/>
                      <a:pt x="1208" y="879"/>
                    </a:cubicBezTo>
                    <a:close/>
                    <a:moveTo>
                      <a:pt x="528" y="1052"/>
                    </a:moveTo>
                    <a:cubicBezTo>
                      <a:pt x="512" y="1038"/>
                      <a:pt x="496" y="1022"/>
                      <a:pt x="482" y="1006"/>
                    </a:cubicBezTo>
                    <a:cubicBezTo>
                      <a:pt x="450" y="968"/>
                      <a:pt x="423" y="926"/>
                      <a:pt x="402" y="879"/>
                    </a:cubicBezTo>
                    <a:cubicBezTo>
                      <a:pt x="168" y="968"/>
                      <a:pt x="0" y="1213"/>
                      <a:pt x="0" y="1501"/>
                    </a:cubicBezTo>
                    <a:cubicBezTo>
                      <a:pt x="0" y="1633"/>
                      <a:pt x="0" y="1633"/>
                      <a:pt x="0" y="1633"/>
                    </a:cubicBezTo>
                    <a:cubicBezTo>
                      <a:pt x="0" y="1654"/>
                      <a:pt x="17" y="1671"/>
                      <a:pt x="38" y="1671"/>
                    </a:cubicBezTo>
                    <a:cubicBezTo>
                      <a:pt x="695" y="1671"/>
                      <a:pt x="695" y="1671"/>
                      <a:pt x="695" y="1671"/>
                    </a:cubicBezTo>
                    <a:cubicBezTo>
                      <a:pt x="716" y="1671"/>
                      <a:pt x="729" y="1654"/>
                      <a:pt x="725" y="1634"/>
                    </a:cubicBezTo>
                    <a:lnTo>
                      <a:pt x="528" y="10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77" name="Freeform 9">
                <a:extLst>
                  <a:ext uri="{FF2B5EF4-FFF2-40B4-BE49-F238E27FC236}">
                    <a16:creationId xmlns:a16="http://schemas.microsoft.com/office/drawing/2014/main" id="{126C97B9-E3C0-4EA3-9FE9-D6210C8DDD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67756" y="2479835"/>
                <a:ext cx="966275" cy="811385"/>
              </a:xfrm>
              <a:custGeom>
                <a:avLst/>
                <a:gdLst>
                  <a:gd name="T0" fmla="*/ 1362 w 2043"/>
                  <a:gd name="T1" fmla="*/ 373 h 1714"/>
                  <a:gd name="T2" fmla="*/ 783 w 2043"/>
                  <a:gd name="T3" fmla="*/ 290 h 1714"/>
                  <a:gd name="T4" fmla="*/ 711 w 2043"/>
                  <a:gd name="T5" fmla="*/ 640 h 1714"/>
                  <a:gd name="T6" fmla="*/ 981 w 2043"/>
                  <a:gd name="T7" fmla="*/ 569 h 1714"/>
                  <a:gd name="T8" fmla="*/ 1111 w 2043"/>
                  <a:gd name="T9" fmla="*/ 652 h 1714"/>
                  <a:gd name="T10" fmla="*/ 1036 w 2043"/>
                  <a:gd name="T11" fmla="*/ 652 h 1714"/>
                  <a:gd name="T12" fmla="*/ 900 w 2043"/>
                  <a:gd name="T13" fmla="*/ 373 h 1714"/>
                  <a:gd name="T14" fmla="*/ 1245 w 2043"/>
                  <a:gd name="T15" fmla="*/ 294 h 1714"/>
                  <a:gd name="T16" fmla="*/ 18 w 2043"/>
                  <a:gd name="T17" fmla="*/ 1311 h 1714"/>
                  <a:gd name="T18" fmla="*/ 260 w 2043"/>
                  <a:gd name="T19" fmla="*/ 1128 h 1714"/>
                  <a:gd name="T20" fmla="*/ 853 w 2043"/>
                  <a:gd name="T21" fmla="*/ 1128 h 1714"/>
                  <a:gd name="T22" fmla="*/ 1120 w 2043"/>
                  <a:gd name="T23" fmla="*/ 1185 h 1714"/>
                  <a:gd name="T24" fmla="*/ 1321 w 2043"/>
                  <a:gd name="T25" fmla="*/ 1137 h 1714"/>
                  <a:gd name="T26" fmla="*/ 1399 w 2043"/>
                  <a:gd name="T27" fmla="*/ 1188 h 1714"/>
                  <a:gd name="T28" fmla="*/ 1269 w 2043"/>
                  <a:gd name="T29" fmla="*/ 1267 h 1714"/>
                  <a:gd name="T30" fmla="*/ 1201 w 2043"/>
                  <a:gd name="T31" fmla="*/ 1297 h 1714"/>
                  <a:gd name="T32" fmla="*/ 1123 w 2043"/>
                  <a:gd name="T33" fmla="*/ 1337 h 1714"/>
                  <a:gd name="T34" fmla="*/ 898 w 2043"/>
                  <a:gd name="T35" fmla="*/ 1357 h 1714"/>
                  <a:gd name="T36" fmla="*/ 930 w 2043"/>
                  <a:gd name="T37" fmla="*/ 1405 h 1714"/>
                  <a:gd name="T38" fmla="*/ 1175 w 2043"/>
                  <a:gd name="T39" fmla="*/ 1371 h 1714"/>
                  <a:gd name="T40" fmla="*/ 1286 w 2043"/>
                  <a:gd name="T41" fmla="*/ 1320 h 1714"/>
                  <a:gd name="T42" fmla="*/ 1597 w 2043"/>
                  <a:gd name="T43" fmla="*/ 1151 h 1714"/>
                  <a:gd name="T44" fmla="*/ 1764 w 2043"/>
                  <a:gd name="T45" fmla="*/ 1079 h 1714"/>
                  <a:gd name="T46" fmla="*/ 1916 w 2043"/>
                  <a:gd name="T47" fmla="*/ 1051 h 1714"/>
                  <a:gd name="T48" fmla="*/ 1983 w 2043"/>
                  <a:gd name="T49" fmla="*/ 1094 h 1714"/>
                  <a:gd name="T50" fmla="*/ 1542 w 2043"/>
                  <a:gd name="T51" fmla="*/ 1299 h 1714"/>
                  <a:gd name="T52" fmla="*/ 1191 w 2043"/>
                  <a:gd name="T53" fmla="*/ 1414 h 1714"/>
                  <a:gd name="T54" fmla="*/ 804 w 2043"/>
                  <a:gd name="T55" fmla="*/ 1459 h 1714"/>
                  <a:gd name="T56" fmla="*/ 315 w 2043"/>
                  <a:gd name="T57" fmla="*/ 1572 h 1714"/>
                  <a:gd name="T58" fmla="*/ 344 w 2043"/>
                  <a:gd name="T59" fmla="*/ 1621 h 1714"/>
                  <a:gd name="T60" fmla="*/ 806 w 2043"/>
                  <a:gd name="T61" fmla="*/ 1513 h 1714"/>
                  <a:gd name="T62" fmla="*/ 1218 w 2043"/>
                  <a:gd name="T63" fmla="*/ 1462 h 1714"/>
                  <a:gd name="T64" fmla="*/ 1567 w 2043"/>
                  <a:gd name="T65" fmla="*/ 1348 h 1714"/>
                  <a:gd name="T66" fmla="*/ 2025 w 2043"/>
                  <a:gd name="T67" fmla="*/ 1134 h 1714"/>
                  <a:gd name="T68" fmla="*/ 1979 w 2043"/>
                  <a:gd name="T69" fmla="*/ 1005 h 1714"/>
                  <a:gd name="T70" fmla="*/ 1895 w 2043"/>
                  <a:gd name="T71" fmla="*/ 997 h 1714"/>
                  <a:gd name="T72" fmla="*/ 1418 w 2043"/>
                  <a:gd name="T73" fmla="*/ 1064 h 1714"/>
                  <a:gd name="T74" fmla="*/ 1123 w 2043"/>
                  <a:gd name="T75" fmla="*/ 1127 h 1714"/>
                  <a:gd name="T76" fmla="*/ 587 w 2043"/>
                  <a:gd name="T77" fmla="*/ 1001 h 1714"/>
                  <a:gd name="T78" fmla="*/ 168 w 2043"/>
                  <a:gd name="T79" fmla="*/ 1121 h 1714"/>
                  <a:gd name="T80" fmla="*/ 1424 w 2043"/>
                  <a:gd name="T81" fmla="*/ 1121 h 1714"/>
                  <a:gd name="T82" fmla="*/ 1801 w 2043"/>
                  <a:gd name="T83" fmla="*/ 995 h 1714"/>
                  <a:gd name="T84" fmla="*/ 1579 w 2043"/>
                  <a:gd name="T85" fmla="*/ 109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43" h="1714">
                    <a:moveTo>
                      <a:pt x="1434" y="640"/>
                    </a:moveTo>
                    <a:cubicBezTo>
                      <a:pt x="1434" y="373"/>
                      <a:pt x="1434" y="373"/>
                      <a:pt x="1434" y="373"/>
                    </a:cubicBezTo>
                    <a:cubicBezTo>
                      <a:pt x="1362" y="373"/>
                      <a:pt x="1362" y="373"/>
                      <a:pt x="1362" y="373"/>
                    </a:cubicBezTo>
                    <a:cubicBezTo>
                      <a:pt x="1362" y="290"/>
                      <a:pt x="1362" y="290"/>
                      <a:pt x="1362" y="290"/>
                    </a:cubicBezTo>
                    <a:cubicBezTo>
                      <a:pt x="1362" y="130"/>
                      <a:pt x="1232" y="0"/>
                      <a:pt x="1072" y="0"/>
                    </a:cubicBezTo>
                    <a:cubicBezTo>
                      <a:pt x="913" y="0"/>
                      <a:pt x="783" y="130"/>
                      <a:pt x="783" y="290"/>
                    </a:cubicBezTo>
                    <a:cubicBezTo>
                      <a:pt x="783" y="373"/>
                      <a:pt x="783" y="373"/>
                      <a:pt x="783" y="373"/>
                    </a:cubicBezTo>
                    <a:cubicBezTo>
                      <a:pt x="711" y="373"/>
                      <a:pt x="711" y="373"/>
                      <a:pt x="711" y="373"/>
                    </a:cubicBezTo>
                    <a:cubicBezTo>
                      <a:pt x="711" y="640"/>
                      <a:pt x="711" y="640"/>
                      <a:pt x="711" y="640"/>
                    </a:cubicBezTo>
                    <a:cubicBezTo>
                      <a:pt x="711" y="840"/>
                      <a:pt x="873" y="1002"/>
                      <a:pt x="1072" y="1002"/>
                    </a:cubicBezTo>
                    <a:cubicBezTo>
                      <a:pt x="1272" y="1002"/>
                      <a:pt x="1434" y="840"/>
                      <a:pt x="1434" y="640"/>
                    </a:cubicBezTo>
                    <a:close/>
                    <a:moveTo>
                      <a:pt x="981" y="569"/>
                    </a:moveTo>
                    <a:cubicBezTo>
                      <a:pt x="980" y="519"/>
                      <a:pt x="1021" y="477"/>
                      <a:pt x="1072" y="477"/>
                    </a:cubicBezTo>
                    <a:cubicBezTo>
                      <a:pt x="1122" y="477"/>
                      <a:pt x="1164" y="517"/>
                      <a:pt x="1164" y="568"/>
                    </a:cubicBezTo>
                    <a:cubicBezTo>
                      <a:pt x="1164" y="605"/>
                      <a:pt x="1142" y="637"/>
                      <a:pt x="1111" y="652"/>
                    </a:cubicBezTo>
                    <a:cubicBezTo>
                      <a:pt x="1140" y="831"/>
                      <a:pt x="1140" y="831"/>
                      <a:pt x="1140" y="831"/>
                    </a:cubicBezTo>
                    <a:cubicBezTo>
                      <a:pt x="1008" y="831"/>
                      <a:pt x="1008" y="831"/>
                      <a:pt x="1008" y="831"/>
                    </a:cubicBezTo>
                    <a:cubicBezTo>
                      <a:pt x="1036" y="652"/>
                      <a:pt x="1036" y="652"/>
                      <a:pt x="1036" y="652"/>
                    </a:cubicBezTo>
                    <a:cubicBezTo>
                      <a:pt x="1004" y="638"/>
                      <a:pt x="981" y="607"/>
                      <a:pt x="981" y="569"/>
                    </a:cubicBezTo>
                    <a:close/>
                    <a:moveTo>
                      <a:pt x="1245" y="373"/>
                    </a:moveTo>
                    <a:cubicBezTo>
                      <a:pt x="900" y="373"/>
                      <a:pt x="900" y="373"/>
                      <a:pt x="900" y="373"/>
                    </a:cubicBezTo>
                    <a:cubicBezTo>
                      <a:pt x="900" y="294"/>
                      <a:pt x="900" y="294"/>
                      <a:pt x="900" y="294"/>
                    </a:cubicBezTo>
                    <a:cubicBezTo>
                      <a:pt x="900" y="198"/>
                      <a:pt x="977" y="121"/>
                      <a:pt x="1072" y="121"/>
                    </a:cubicBezTo>
                    <a:cubicBezTo>
                      <a:pt x="1168" y="121"/>
                      <a:pt x="1245" y="198"/>
                      <a:pt x="1245" y="294"/>
                    </a:cubicBezTo>
                    <a:lnTo>
                      <a:pt x="1245" y="373"/>
                    </a:lnTo>
                    <a:close/>
                    <a:moveTo>
                      <a:pt x="0" y="1253"/>
                    </a:moveTo>
                    <a:cubicBezTo>
                      <a:pt x="5" y="1272"/>
                      <a:pt x="12" y="1292"/>
                      <a:pt x="18" y="1311"/>
                    </a:cubicBezTo>
                    <a:cubicBezTo>
                      <a:pt x="40" y="1290"/>
                      <a:pt x="58" y="1273"/>
                      <a:pt x="72" y="1261"/>
                    </a:cubicBezTo>
                    <a:cubicBezTo>
                      <a:pt x="114" y="1226"/>
                      <a:pt x="148" y="1201"/>
                      <a:pt x="177" y="1180"/>
                    </a:cubicBezTo>
                    <a:cubicBezTo>
                      <a:pt x="211" y="1157"/>
                      <a:pt x="238" y="1141"/>
                      <a:pt x="260" y="1128"/>
                    </a:cubicBezTo>
                    <a:cubicBezTo>
                      <a:pt x="273" y="1120"/>
                      <a:pt x="285" y="1113"/>
                      <a:pt x="295" y="1106"/>
                    </a:cubicBezTo>
                    <a:cubicBezTo>
                      <a:pt x="328" y="1084"/>
                      <a:pt x="504" y="1056"/>
                      <a:pt x="587" y="1056"/>
                    </a:cubicBezTo>
                    <a:cubicBezTo>
                      <a:pt x="663" y="1056"/>
                      <a:pt x="795" y="1095"/>
                      <a:pt x="853" y="1128"/>
                    </a:cubicBezTo>
                    <a:cubicBezTo>
                      <a:pt x="911" y="1160"/>
                      <a:pt x="1001" y="1201"/>
                      <a:pt x="1116" y="1185"/>
                    </a:cubicBezTo>
                    <a:cubicBezTo>
                      <a:pt x="1116" y="1185"/>
                      <a:pt x="1118" y="1185"/>
                      <a:pt x="1118" y="1185"/>
                    </a:cubicBezTo>
                    <a:cubicBezTo>
                      <a:pt x="1120" y="1185"/>
                      <a:pt x="1120" y="1185"/>
                      <a:pt x="1120" y="1185"/>
                    </a:cubicBezTo>
                    <a:cubicBezTo>
                      <a:pt x="1139" y="1179"/>
                      <a:pt x="1139" y="1179"/>
                      <a:pt x="1139" y="1179"/>
                    </a:cubicBezTo>
                    <a:cubicBezTo>
                      <a:pt x="1167" y="1170"/>
                      <a:pt x="1198" y="1161"/>
                      <a:pt x="1228" y="1153"/>
                    </a:cubicBezTo>
                    <a:cubicBezTo>
                      <a:pt x="1264" y="1144"/>
                      <a:pt x="1297" y="1137"/>
                      <a:pt x="1321" y="1137"/>
                    </a:cubicBezTo>
                    <a:cubicBezTo>
                      <a:pt x="1333" y="1137"/>
                      <a:pt x="1345" y="1139"/>
                      <a:pt x="1356" y="1144"/>
                    </a:cubicBezTo>
                    <a:cubicBezTo>
                      <a:pt x="1370" y="1149"/>
                      <a:pt x="1382" y="1157"/>
                      <a:pt x="1390" y="1169"/>
                    </a:cubicBezTo>
                    <a:cubicBezTo>
                      <a:pt x="1394" y="1174"/>
                      <a:pt x="1397" y="1181"/>
                      <a:pt x="1399" y="1188"/>
                    </a:cubicBezTo>
                    <a:cubicBezTo>
                      <a:pt x="1399" y="1189"/>
                      <a:pt x="1400" y="1191"/>
                      <a:pt x="1400" y="1192"/>
                    </a:cubicBezTo>
                    <a:cubicBezTo>
                      <a:pt x="1400" y="1195"/>
                      <a:pt x="1401" y="1198"/>
                      <a:pt x="1401" y="1201"/>
                    </a:cubicBezTo>
                    <a:cubicBezTo>
                      <a:pt x="1402" y="1221"/>
                      <a:pt x="1403" y="1229"/>
                      <a:pt x="1269" y="1267"/>
                    </a:cubicBezTo>
                    <a:cubicBezTo>
                      <a:pt x="1268" y="1268"/>
                      <a:pt x="1268" y="1268"/>
                      <a:pt x="1268" y="1268"/>
                    </a:cubicBezTo>
                    <a:cubicBezTo>
                      <a:pt x="1267" y="1268"/>
                      <a:pt x="1267" y="1268"/>
                      <a:pt x="1267" y="1268"/>
                    </a:cubicBezTo>
                    <a:cubicBezTo>
                      <a:pt x="1239" y="1279"/>
                      <a:pt x="1218" y="1289"/>
                      <a:pt x="1201" y="1297"/>
                    </a:cubicBezTo>
                    <a:cubicBezTo>
                      <a:pt x="1192" y="1302"/>
                      <a:pt x="1184" y="1306"/>
                      <a:pt x="1177" y="1309"/>
                    </a:cubicBezTo>
                    <a:cubicBezTo>
                      <a:pt x="1168" y="1312"/>
                      <a:pt x="1157" y="1318"/>
                      <a:pt x="1148" y="1324"/>
                    </a:cubicBezTo>
                    <a:cubicBezTo>
                      <a:pt x="1140" y="1328"/>
                      <a:pt x="1127" y="1336"/>
                      <a:pt x="1123" y="1337"/>
                    </a:cubicBezTo>
                    <a:cubicBezTo>
                      <a:pt x="1121" y="1337"/>
                      <a:pt x="1117" y="1337"/>
                      <a:pt x="1112" y="1337"/>
                    </a:cubicBezTo>
                    <a:cubicBezTo>
                      <a:pt x="1041" y="1337"/>
                      <a:pt x="954" y="1340"/>
                      <a:pt x="913" y="1353"/>
                    </a:cubicBezTo>
                    <a:cubicBezTo>
                      <a:pt x="908" y="1354"/>
                      <a:pt x="903" y="1356"/>
                      <a:pt x="898" y="1357"/>
                    </a:cubicBezTo>
                    <a:cubicBezTo>
                      <a:pt x="855" y="1367"/>
                      <a:pt x="802" y="1367"/>
                      <a:pt x="801" y="1367"/>
                    </a:cubicBezTo>
                    <a:cubicBezTo>
                      <a:pt x="801" y="1421"/>
                      <a:pt x="801" y="1421"/>
                      <a:pt x="801" y="1421"/>
                    </a:cubicBezTo>
                    <a:cubicBezTo>
                      <a:pt x="804" y="1421"/>
                      <a:pt x="878" y="1421"/>
                      <a:pt x="930" y="1405"/>
                    </a:cubicBezTo>
                    <a:cubicBezTo>
                      <a:pt x="955" y="1397"/>
                      <a:pt x="1017" y="1392"/>
                      <a:pt x="1112" y="1391"/>
                    </a:cubicBezTo>
                    <a:cubicBezTo>
                      <a:pt x="1119" y="1391"/>
                      <a:pt x="1123" y="1391"/>
                      <a:pt x="1125" y="1391"/>
                    </a:cubicBezTo>
                    <a:cubicBezTo>
                      <a:pt x="1141" y="1391"/>
                      <a:pt x="1158" y="1381"/>
                      <a:pt x="1175" y="1371"/>
                    </a:cubicBezTo>
                    <a:cubicBezTo>
                      <a:pt x="1183" y="1367"/>
                      <a:pt x="1192" y="1362"/>
                      <a:pt x="1198" y="1359"/>
                    </a:cubicBezTo>
                    <a:cubicBezTo>
                      <a:pt x="1206" y="1356"/>
                      <a:pt x="1215" y="1351"/>
                      <a:pt x="1225" y="1346"/>
                    </a:cubicBezTo>
                    <a:cubicBezTo>
                      <a:pt x="1241" y="1339"/>
                      <a:pt x="1260" y="1329"/>
                      <a:pt x="1286" y="1320"/>
                    </a:cubicBezTo>
                    <a:cubicBezTo>
                      <a:pt x="1427" y="1279"/>
                      <a:pt x="1460" y="1262"/>
                      <a:pt x="1455" y="1197"/>
                    </a:cubicBezTo>
                    <a:cubicBezTo>
                      <a:pt x="1455" y="1193"/>
                      <a:pt x="1455" y="1189"/>
                      <a:pt x="1454" y="1184"/>
                    </a:cubicBezTo>
                    <a:cubicBezTo>
                      <a:pt x="1484" y="1178"/>
                      <a:pt x="1529" y="1168"/>
                      <a:pt x="1597" y="1151"/>
                    </a:cubicBezTo>
                    <a:cubicBezTo>
                      <a:pt x="1600" y="1150"/>
                      <a:pt x="1600" y="1150"/>
                      <a:pt x="1600" y="1150"/>
                    </a:cubicBezTo>
                    <a:cubicBezTo>
                      <a:pt x="1604" y="1148"/>
                      <a:pt x="1604" y="1148"/>
                      <a:pt x="1604" y="1148"/>
                    </a:cubicBezTo>
                    <a:cubicBezTo>
                      <a:pt x="1656" y="1116"/>
                      <a:pt x="1712" y="1094"/>
                      <a:pt x="1764" y="1079"/>
                    </a:cubicBezTo>
                    <a:cubicBezTo>
                      <a:pt x="1798" y="1068"/>
                      <a:pt x="1832" y="1061"/>
                      <a:pt x="1861" y="1056"/>
                    </a:cubicBezTo>
                    <a:cubicBezTo>
                      <a:pt x="1870" y="1055"/>
                      <a:pt x="1879" y="1054"/>
                      <a:pt x="1888" y="1053"/>
                    </a:cubicBezTo>
                    <a:cubicBezTo>
                      <a:pt x="1898" y="1052"/>
                      <a:pt x="1907" y="1051"/>
                      <a:pt x="1916" y="1051"/>
                    </a:cubicBezTo>
                    <a:cubicBezTo>
                      <a:pt x="1924" y="1050"/>
                      <a:pt x="1932" y="1050"/>
                      <a:pt x="1939" y="1050"/>
                    </a:cubicBezTo>
                    <a:cubicBezTo>
                      <a:pt x="1939" y="1050"/>
                      <a:pt x="1940" y="1050"/>
                      <a:pt x="1941" y="1050"/>
                    </a:cubicBezTo>
                    <a:cubicBezTo>
                      <a:pt x="1965" y="1051"/>
                      <a:pt x="1977" y="1076"/>
                      <a:pt x="1983" y="1094"/>
                    </a:cubicBezTo>
                    <a:cubicBezTo>
                      <a:pt x="1967" y="1101"/>
                      <a:pt x="1950" y="1109"/>
                      <a:pt x="1932" y="1118"/>
                    </a:cubicBezTo>
                    <a:cubicBezTo>
                      <a:pt x="1791" y="1183"/>
                      <a:pt x="1601" y="1273"/>
                      <a:pt x="1581" y="1281"/>
                    </a:cubicBezTo>
                    <a:cubicBezTo>
                      <a:pt x="1567" y="1286"/>
                      <a:pt x="1554" y="1293"/>
                      <a:pt x="1542" y="1299"/>
                    </a:cubicBezTo>
                    <a:cubicBezTo>
                      <a:pt x="1527" y="1307"/>
                      <a:pt x="1512" y="1315"/>
                      <a:pt x="1502" y="1317"/>
                    </a:cubicBezTo>
                    <a:cubicBezTo>
                      <a:pt x="1478" y="1323"/>
                      <a:pt x="1256" y="1387"/>
                      <a:pt x="1230" y="1395"/>
                    </a:cubicBezTo>
                    <a:cubicBezTo>
                      <a:pt x="1219" y="1399"/>
                      <a:pt x="1207" y="1405"/>
                      <a:pt x="1191" y="1414"/>
                    </a:cubicBezTo>
                    <a:cubicBezTo>
                      <a:pt x="1168" y="1427"/>
                      <a:pt x="1129" y="1448"/>
                      <a:pt x="1110" y="1445"/>
                    </a:cubicBezTo>
                    <a:cubicBezTo>
                      <a:pt x="1081" y="1441"/>
                      <a:pt x="1031" y="1444"/>
                      <a:pt x="956" y="1449"/>
                    </a:cubicBezTo>
                    <a:cubicBezTo>
                      <a:pt x="911" y="1453"/>
                      <a:pt x="861" y="1456"/>
                      <a:pt x="804" y="1459"/>
                    </a:cubicBezTo>
                    <a:cubicBezTo>
                      <a:pt x="742" y="1461"/>
                      <a:pt x="687" y="1457"/>
                      <a:pt x="639" y="1453"/>
                    </a:cubicBezTo>
                    <a:cubicBezTo>
                      <a:pt x="570" y="1447"/>
                      <a:pt x="509" y="1443"/>
                      <a:pt x="450" y="1460"/>
                    </a:cubicBezTo>
                    <a:cubicBezTo>
                      <a:pt x="415" y="1470"/>
                      <a:pt x="366" y="1515"/>
                      <a:pt x="315" y="1572"/>
                    </a:cubicBezTo>
                    <a:cubicBezTo>
                      <a:pt x="287" y="1603"/>
                      <a:pt x="259" y="1638"/>
                      <a:pt x="232" y="1673"/>
                    </a:cubicBezTo>
                    <a:cubicBezTo>
                      <a:pt x="244" y="1687"/>
                      <a:pt x="257" y="1701"/>
                      <a:pt x="270" y="1714"/>
                    </a:cubicBezTo>
                    <a:cubicBezTo>
                      <a:pt x="295" y="1681"/>
                      <a:pt x="320" y="1650"/>
                      <a:pt x="344" y="1621"/>
                    </a:cubicBezTo>
                    <a:cubicBezTo>
                      <a:pt x="394" y="1563"/>
                      <a:pt x="439" y="1520"/>
                      <a:pt x="465" y="1512"/>
                    </a:cubicBezTo>
                    <a:cubicBezTo>
                      <a:pt x="515" y="1498"/>
                      <a:pt x="568" y="1502"/>
                      <a:pt x="635" y="1508"/>
                    </a:cubicBezTo>
                    <a:cubicBezTo>
                      <a:pt x="684" y="1512"/>
                      <a:pt x="741" y="1516"/>
                      <a:pt x="806" y="1513"/>
                    </a:cubicBezTo>
                    <a:cubicBezTo>
                      <a:pt x="864" y="1511"/>
                      <a:pt x="915" y="1507"/>
                      <a:pt x="960" y="1504"/>
                    </a:cubicBezTo>
                    <a:cubicBezTo>
                      <a:pt x="1026" y="1499"/>
                      <a:pt x="1079" y="1495"/>
                      <a:pt x="1101" y="1499"/>
                    </a:cubicBezTo>
                    <a:cubicBezTo>
                      <a:pt x="1138" y="1505"/>
                      <a:pt x="1182" y="1481"/>
                      <a:pt x="1218" y="1462"/>
                    </a:cubicBezTo>
                    <a:cubicBezTo>
                      <a:pt x="1228" y="1456"/>
                      <a:pt x="1241" y="1449"/>
                      <a:pt x="1246" y="1447"/>
                    </a:cubicBezTo>
                    <a:cubicBezTo>
                      <a:pt x="1271" y="1440"/>
                      <a:pt x="1492" y="1375"/>
                      <a:pt x="1514" y="1370"/>
                    </a:cubicBezTo>
                    <a:cubicBezTo>
                      <a:pt x="1531" y="1367"/>
                      <a:pt x="1549" y="1357"/>
                      <a:pt x="1567" y="1348"/>
                    </a:cubicBezTo>
                    <a:cubicBezTo>
                      <a:pt x="1578" y="1342"/>
                      <a:pt x="1590" y="1336"/>
                      <a:pt x="1601" y="1331"/>
                    </a:cubicBezTo>
                    <a:cubicBezTo>
                      <a:pt x="1622" y="1323"/>
                      <a:pt x="1803" y="1238"/>
                      <a:pt x="1922" y="1183"/>
                    </a:cubicBezTo>
                    <a:cubicBezTo>
                      <a:pt x="1978" y="1156"/>
                      <a:pt x="2020" y="1136"/>
                      <a:pt x="2025" y="1134"/>
                    </a:cubicBezTo>
                    <a:cubicBezTo>
                      <a:pt x="2043" y="1126"/>
                      <a:pt x="2043" y="1126"/>
                      <a:pt x="2043" y="1126"/>
                    </a:cubicBezTo>
                    <a:cubicBezTo>
                      <a:pt x="2041" y="1106"/>
                      <a:pt x="2041" y="1106"/>
                      <a:pt x="2041" y="1106"/>
                    </a:cubicBezTo>
                    <a:cubicBezTo>
                      <a:pt x="2038" y="1077"/>
                      <a:pt x="2021" y="1025"/>
                      <a:pt x="1979" y="1005"/>
                    </a:cubicBezTo>
                    <a:cubicBezTo>
                      <a:pt x="1968" y="1000"/>
                      <a:pt x="1957" y="996"/>
                      <a:pt x="1943" y="996"/>
                    </a:cubicBezTo>
                    <a:cubicBezTo>
                      <a:pt x="1943" y="996"/>
                      <a:pt x="1942" y="996"/>
                      <a:pt x="1942" y="996"/>
                    </a:cubicBezTo>
                    <a:cubicBezTo>
                      <a:pt x="1929" y="995"/>
                      <a:pt x="1913" y="996"/>
                      <a:pt x="1895" y="997"/>
                    </a:cubicBezTo>
                    <a:cubicBezTo>
                      <a:pt x="1877" y="967"/>
                      <a:pt x="1847" y="940"/>
                      <a:pt x="1801" y="940"/>
                    </a:cubicBezTo>
                    <a:cubicBezTo>
                      <a:pt x="1720" y="940"/>
                      <a:pt x="1558" y="1004"/>
                      <a:pt x="1483" y="1038"/>
                    </a:cubicBezTo>
                    <a:cubicBezTo>
                      <a:pt x="1464" y="1046"/>
                      <a:pt x="1442" y="1056"/>
                      <a:pt x="1418" y="1064"/>
                    </a:cubicBezTo>
                    <a:cubicBezTo>
                      <a:pt x="1398" y="1072"/>
                      <a:pt x="1377" y="1080"/>
                      <a:pt x="1356" y="1086"/>
                    </a:cubicBezTo>
                    <a:cubicBezTo>
                      <a:pt x="1345" y="1084"/>
                      <a:pt x="1333" y="1082"/>
                      <a:pt x="1321" y="1082"/>
                    </a:cubicBezTo>
                    <a:cubicBezTo>
                      <a:pt x="1269" y="1082"/>
                      <a:pt x="1192" y="1106"/>
                      <a:pt x="1123" y="1127"/>
                    </a:cubicBezTo>
                    <a:cubicBezTo>
                      <a:pt x="1107" y="1132"/>
                      <a:pt x="1107" y="1132"/>
                      <a:pt x="1107" y="1132"/>
                    </a:cubicBezTo>
                    <a:cubicBezTo>
                      <a:pt x="1010" y="1144"/>
                      <a:pt x="935" y="1111"/>
                      <a:pt x="880" y="1080"/>
                    </a:cubicBezTo>
                    <a:cubicBezTo>
                      <a:pt x="814" y="1044"/>
                      <a:pt x="672" y="1001"/>
                      <a:pt x="587" y="1001"/>
                    </a:cubicBezTo>
                    <a:cubicBezTo>
                      <a:pt x="509" y="1001"/>
                      <a:pt x="315" y="1027"/>
                      <a:pt x="265" y="1061"/>
                    </a:cubicBezTo>
                    <a:cubicBezTo>
                      <a:pt x="255" y="1067"/>
                      <a:pt x="245" y="1073"/>
                      <a:pt x="232" y="1081"/>
                    </a:cubicBezTo>
                    <a:cubicBezTo>
                      <a:pt x="215" y="1091"/>
                      <a:pt x="194" y="1103"/>
                      <a:pt x="168" y="1121"/>
                    </a:cubicBezTo>
                    <a:cubicBezTo>
                      <a:pt x="134" y="1143"/>
                      <a:pt x="91" y="1174"/>
                      <a:pt x="37" y="1219"/>
                    </a:cubicBezTo>
                    <a:cubicBezTo>
                      <a:pt x="27" y="1228"/>
                      <a:pt x="14" y="1239"/>
                      <a:pt x="0" y="1253"/>
                    </a:cubicBezTo>
                    <a:close/>
                    <a:moveTo>
                      <a:pt x="1424" y="1121"/>
                    </a:moveTo>
                    <a:cubicBezTo>
                      <a:pt x="1455" y="1109"/>
                      <a:pt x="1484" y="1098"/>
                      <a:pt x="1506" y="1088"/>
                    </a:cubicBezTo>
                    <a:cubicBezTo>
                      <a:pt x="1516" y="1083"/>
                      <a:pt x="1527" y="1078"/>
                      <a:pt x="1540" y="1073"/>
                    </a:cubicBezTo>
                    <a:cubicBezTo>
                      <a:pt x="1622" y="1038"/>
                      <a:pt x="1744" y="995"/>
                      <a:pt x="1801" y="995"/>
                    </a:cubicBezTo>
                    <a:cubicBezTo>
                      <a:pt x="1814" y="995"/>
                      <a:pt x="1824" y="999"/>
                      <a:pt x="1832" y="1006"/>
                    </a:cubicBezTo>
                    <a:cubicBezTo>
                      <a:pt x="1772" y="1017"/>
                      <a:pt x="1699" y="1038"/>
                      <a:pt x="1629" y="1072"/>
                    </a:cubicBezTo>
                    <a:cubicBezTo>
                      <a:pt x="1612" y="1081"/>
                      <a:pt x="1596" y="1089"/>
                      <a:pt x="1579" y="1099"/>
                    </a:cubicBezTo>
                    <a:cubicBezTo>
                      <a:pt x="1573" y="1100"/>
                      <a:pt x="1567" y="1102"/>
                      <a:pt x="1561" y="1104"/>
                    </a:cubicBezTo>
                    <a:lnTo>
                      <a:pt x="1424" y="11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78" name="Freeform 15">
                <a:extLst>
                  <a:ext uri="{FF2B5EF4-FFF2-40B4-BE49-F238E27FC236}">
                    <a16:creationId xmlns:a16="http://schemas.microsoft.com/office/drawing/2014/main" id="{F4DD83F1-4A2C-442D-AFF1-5E85323E9B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02058" y="1296507"/>
                <a:ext cx="583028" cy="448252"/>
              </a:xfrm>
              <a:custGeom>
                <a:avLst/>
                <a:gdLst>
                  <a:gd name="T0" fmla="*/ 1071 w 1716"/>
                  <a:gd name="T1" fmla="*/ 383 h 1444"/>
                  <a:gd name="T2" fmla="*/ 858 w 1716"/>
                  <a:gd name="T3" fmla="*/ 170 h 1444"/>
                  <a:gd name="T4" fmla="*/ 645 w 1716"/>
                  <a:gd name="T5" fmla="*/ 383 h 1444"/>
                  <a:gd name="T6" fmla="*/ 645 w 1716"/>
                  <a:gd name="T7" fmla="*/ 445 h 1444"/>
                  <a:gd name="T8" fmla="*/ 592 w 1716"/>
                  <a:gd name="T9" fmla="*/ 445 h 1444"/>
                  <a:gd name="T10" fmla="*/ 592 w 1716"/>
                  <a:gd name="T11" fmla="*/ 641 h 1444"/>
                  <a:gd name="T12" fmla="*/ 858 w 1716"/>
                  <a:gd name="T13" fmla="*/ 908 h 1444"/>
                  <a:gd name="T14" fmla="*/ 1125 w 1716"/>
                  <a:gd name="T15" fmla="*/ 641 h 1444"/>
                  <a:gd name="T16" fmla="*/ 1125 w 1716"/>
                  <a:gd name="T17" fmla="*/ 445 h 1444"/>
                  <a:gd name="T18" fmla="*/ 1071 w 1716"/>
                  <a:gd name="T19" fmla="*/ 445 h 1444"/>
                  <a:gd name="T20" fmla="*/ 1071 w 1716"/>
                  <a:gd name="T21" fmla="*/ 383 h 1444"/>
                  <a:gd name="T22" fmla="*/ 906 w 1716"/>
                  <a:gd name="T23" fmla="*/ 782 h 1444"/>
                  <a:gd name="T24" fmla="*/ 808 w 1716"/>
                  <a:gd name="T25" fmla="*/ 781 h 1444"/>
                  <a:gd name="T26" fmla="*/ 830 w 1716"/>
                  <a:gd name="T27" fmla="*/ 650 h 1444"/>
                  <a:gd name="T28" fmla="*/ 791 w 1716"/>
                  <a:gd name="T29" fmla="*/ 588 h 1444"/>
                  <a:gd name="T30" fmla="*/ 859 w 1716"/>
                  <a:gd name="T31" fmla="*/ 521 h 1444"/>
                  <a:gd name="T32" fmla="*/ 926 w 1716"/>
                  <a:gd name="T33" fmla="*/ 589 h 1444"/>
                  <a:gd name="T34" fmla="*/ 885 w 1716"/>
                  <a:gd name="T35" fmla="*/ 650 h 1444"/>
                  <a:gd name="T36" fmla="*/ 906 w 1716"/>
                  <a:gd name="T37" fmla="*/ 782 h 1444"/>
                  <a:gd name="T38" fmla="*/ 986 w 1716"/>
                  <a:gd name="T39" fmla="*/ 445 h 1444"/>
                  <a:gd name="T40" fmla="*/ 731 w 1716"/>
                  <a:gd name="T41" fmla="*/ 445 h 1444"/>
                  <a:gd name="T42" fmla="*/ 731 w 1716"/>
                  <a:gd name="T43" fmla="*/ 386 h 1444"/>
                  <a:gd name="T44" fmla="*/ 858 w 1716"/>
                  <a:gd name="T45" fmla="*/ 259 h 1444"/>
                  <a:gd name="T46" fmla="*/ 986 w 1716"/>
                  <a:gd name="T47" fmla="*/ 386 h 1444"/>
                  <a:gd name="T48" fmla="*/ 986 w 1716"/>
                  <a:gd name="T49" fmla="*/ 445 h 1444"/>
                  <a:gd name="T50" fmla="*/ 1704 w 1716"/>
                  <a:gd name="T51" fmla="*/ 1413 h 1444"/>
                  <a:gd name="T52" fmla="*/ 1558 w 1716"/>
                  <a:gd name="T53" fmla="*/ 1220 h 1444"/>
                  <a:gd name="T54" fmla="*/ 1497 w 1716"/>
                  <a:gd name="T55" fmla="*/ 1189 h 1444"/>
                  <a:gd name="T56" fmla="*/ 1045 w 1716"/>
                  <a:gd name="T57" fmla="*/ 1189 h 1444"/>
                  <a:gd name="T58" fmla="*/ 1007 w 1716"/>
                  <a:gd name="T59" fmla="*/ 1151 h 1444"/>
                  <a:gd name="T60" fmla="*/ 1007 w 1716"/>
                  <a:gd name="T61" fmla="*/ 1119 h 1444"/>
                  <a:gd name="T62" fmla="*/ 1045 w 1716"/>
                  <a:gd name="T63" fmla="*/ 1082 h 1444"/>
                  <a:gd name="T64" fmla="*/ 1541 w 1716"/>
                  <a:gd name="T65" fmla="*/ 1082 h 1444"/>
                  <a:gd name="T66" fmla="*/ 1579 w 1716"/>
                  <a:gd name="T67" fmla="*/ 1044 h 1444"/>
                  <a:gd name="T68" fmla="*/ 1579 w 1716"/>
                  <a:gd name="T69" fmla="*/ 38 h 1444"/>
                  <a:gd name="T70" fmla="*/ 1541 w 1716"/>
                  <a:gd name="T71" fmla="*/ 0 h 1444"/>
                  <a:gd name="T72" fmla="*/ 176 w 1716"/>
                  <a:gd name="T73" fmla="*/ 0 h 1444"/>
                  <a:gd name="T74" fmla="*/ 138 w 1716"/>
                  <a:gd name="T75" fmla="*/ 38 h 1444"/>
                  <a:gd name="T76" fmla="*/ 138 w 1716"/>
                  <a:gd name="T77" fmla="*/ 1044 h 1444"/>
                  <a:gd name="T78" fmla="*/ 176 w 1716"/>
                  <a:gd name="T79" fmla="*/ 1082 h 1444"/>
                  <a:gd name="T80" fmla="*/ 672 w 1716"/>
                  <a:gd name="T81" fmla="*/ 1082 h 1444"/>
                  <a:gd name="T82" fmla="*/ 710 w 1716"/>
                  <a:gd name="T83" fmla="*/ 1119 h 1444"/>
                  <a:gd name="T84" fmla="*/ 710 w 1716"/>
                  <a:gd name="T85" fmla="*/ 1151 h 1444"/>
                  <a:gd name="T86" fmla="*/ 672 w 1716"/>
                  <a:gd name="T87" fmla="*/ 1189 h 1444"/>
                  <a:gd name="T88" fmla="*/ 219 w 1716"/>
                  <a:gd name="T89" fmla="*/ 1189 h 1444"/>
                  <a:gd name="T90" fmla="*/ 159 w 1716"/>
                  <a:gd name="T91" fmla="*/ 1220 h 1444"/>
                  <a:gd name="T92" fmla="*/ 13 w 1716"/>
                  <a:gd name="T93" fmla="*/ 1413 h 1444"/>
                  <a:gd name="T94" fmla="*/ 28 w 1716"/>
                  <a:gd name="T95" fmla="*/ 1444 h 1444"/>
                  <a:gd name="T96" fmla="*/ 1689 w 1716"/>
                  <a:gd name="T97" fmla="*/ 1444 h 1444"/>
                  <a:gd name="T98" fmla="*/ 1704 w 1716"/>
                  <a:gd name="T99" fmla="*/ 1413 h 1444"/>
                  <a:gd name="T100" fmla="*/ 327 w 1716"/>
                  <a:gd name="T101" fmla="*/ 942 h 1444"/>
                  <a:gd name="T102" fmla="*/ 289 w 1716"/>
                  <a:gd name="T103" fmla="*/ 940 h 1444"/>
                  <a:gd name="T104" fmla="*/ 289 w 1716"/>
                  <a:gd name="T105" fmla="*/ 178 h 1444"/>
                  <a:gd name="T106" fmla="*/ 327 w 1716"/>
                  <a:gd name="T107" fmla="*/ 140 h 1444"/>
                  <a:gd name="T108" fmla="*/ 1390 w 1716"/>
                  <a:gd name="T109" fmla="*/ 140 h 1444"/>
                  <a:gd name="T110" fmla="*/ 1428 w 1716"/>
                  <a:gd name="T111" fmla="*/ 177 h 1444"/>
                  <a:gd name="T112" fmla="*/ 1428 w 1716"/>
                  <a:gd name="T113" fmla="*/ 904 h 1444"/>
                  <a:gd name="T114" fmla="*/ 1390 w 1716"/>
                  <a:gd name="T115" fmla="*/ 942 h 1444"/>
                  <a:gd name="T116" fmla="*/ 327 w 1716"/>
                  <a:gd name="T117" fmla="*/ 94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16" h="1444">
                    <a:moveTo>
                      <a:pt x="1071" y="383"/>
                    </a:moveTo>
                    <a:cubicBezTo>
                      <a:pt x="1071" y="266"/>
                      <a:pt x="976" y="170"/>
                      <a:pt x="858" y="170"/>
                    </a:cubicBezTo>
                    <a:cubicBezTo>
                      <a:pt x="741" y="170"/>
                      <a:pt x="645" y="266"/>
                      <a:pt x="645" y="383"/>
                    </a:cubicBezTo>
                    <a:cubicBezTo>
                      <a:pt x="645" y="445"/>
                      <a:pt x="645" y="445"/>
                      <a:pt x="645" y="445"/>
                    </a:cubicBezTo>
                    <a:cubicBezTo>
                      <a:pt x="592" y="445"/>
                      <a:pt x="592" y="445"/>
                      <a:pt x="592" y="445"/>
                    </a:cubicBezTo>
                    <a:cubicBezTo>
                      <a:pt x="592" y="641"/>
                      <a:pt x="592" y="641"/>
                      <a:pt x="592" y="641"/>
                    </a:cubicBezTo>
                    <a:cubicBezTo>
                      <a:pt x="592" y="788"/>
                      <a:pt x="711" y="908"/>
                      <a:pt x="858" y="908"/>
                    </a:cubicBezTo>
                    <a:cubicBezTo>
                      <a:pt x="1005" y="908"/>
                      <a:pt x="1125" y="788"/>
                      <a:pt x="1125" y="641"/>
                    </a:cubicBezTo>
                    <a:cubicBezTo>
                      <a:pt x="1125" y="445"/>
                      <a:pt x="1125" y="445"/>
                      <a:pt x="1125" y="445"/>
                    </a:cubicBezTo>
                    <a:cubicBezTo>
                      <a:pt x="1071" y="445"/>
                      <a:pt x="1071" y="445"/>
                      <a:pt x="1071" y="445"/>
                    </a:cubicBezTo>
                    <a:lnTo>
                      <a:pt x="1071" y="383"/>
                    </a:lnTo>
                    <a:close/>
                    <a:moveTo>
                      <a:pt x="906" y="782"/>
                    </a:moveTo>
                    <a:cubicBezTo>
                      <a:pt x="808" y="781"/>
                      <a:pt x="808" y="781"/>
                      <a:pt x="808" y="781"/>
                    </a:cubicBezTo>
                    <a:cubicBezTo>
                      <a:pt x="830" y="650"/>
                      <a:pt x="830" y="650"/>
                      <a:pt x="830" y="650"/>
                    </a:cubicBezTo>
                    <a:cubicBezTo>
                      <a:pt x="807" y="639"/>
                      <a:pt x="791" y="615"/>
                      <a:pt x="791" y="588"/>
                    </a:cubicBezTo>
                    <a:cubicBezTo>
                      <a:pt x="791" y="551"/>
                      <a:pt x="822" y="521"/>
                      <a:pt x="859" y="521"/>
                    </a:cubicBezTo>
                    <a:cubicBezTo>
                      <a:pt x="896" y="521"/>
                      <a:pt x="926" y="552"/>
                      <a:pt x="926" y="589"/>
                    </a:cubicBezTo>
                    <a:cubicBezTo>
                      <a:pt x="926" y="616"/>
                      <a:pt x="909" y="640"/>
                      <a:pt x="885" y="650"/>
                    </a:cubicBezTo>
                    <a:lnTo>
                      <a:pt x="906" y="782"/>
                    </a:lnTo>
                    <a:close/>
                    <a:moveTo>
                      <a:pt x="986" y="445"/>
                    </a:moveTo>
                    <a:cubicBezTo>
                      <a:pt x="731" y="445"/>
                      <a:pt x="731" y="445"/>
                      <a:pt x="731" y="445"/>
                    </a:cubicBezTo>
                    <a:cubicBezTo>
                      <a:pt x="731" y="386"/>
                      <a:pt x="731" y="386"/>
                      <a:pt x="731" y="386"/>
                    </a:cubicBezTo>
                    <a:cubicBezTo>
                      <a:pt x="731" y="316"/>
                      <a:pt x="788" y="259"/>
                      <a:pt x="858" y="259"/>
                    </a:cubicBezTo>
                    <a:cubicBezTo>
                      <a:pt x="929" y="259"/>
                      <a:pt x="986" y="316"/>
                      <a:pt x="986" y="386"/>
                    </a:cubicBezTo>
                    <a:lnTo>
                      <a:pt x="986" y="445"/>
                    </a:lnTo>
                    <a:close/>
                    <a:moveTo>
                      <a:pt x="1704" y="1413"/>
                    </a:moveTo>
                    <a:cubicBezTo>
                      <a:pt x="1558" y="1220"/>
                      <a:pt x="1558" y="1220"/>
                      <a:pt x="1558" y="1220"/>
                    </a:cubicBezTo>
                    <a:cubicBezTo>
                      <a:pt x="1545" y="1203"/>
                      <a:pt x="1518" y="1189"/>
                      <a:pt x="1497" y="1189"/>
                    </a:cubicBezTo>
                    <a:cubicBezTo>
                      <a:pt x="1045" y="1189"/>
                      <a:pt x="1045" y="1189"/>
                      <a:pt x="1045" y="1189"/>
                    </a:cubicBezTo>
                    <a:cubicBezTo>
                      <a:pt x="1024" y="1189"/>
                      <a:pt x="1007" y="1172"/>
                      <a:pt x="1007" y="1151"/>
                    </a:cubicBezTo>
                    <a:cubicBezTo>
                      <a:pt x="1007" y="1119"/>
                      <a:pt x="1007" y="1119"/>
                      <a:pt x="1007" y="1119"/>
                    </a:cubicBezTo>
                    <a:cubicBezTo>
                      <a:pt x="1007" y="1098"/>
                      <a:pt x="1024" y="1082"/>
                      <a:pt x="1045" y="1082"/>
                    </a:cubicBezTo>
                    <a:cubicBezTo>
                      <a:pt x="1541" y="1082"/>
                      <a:pt x="1541" y="1082"/>
                      <a:pt x="1541" y="1082"/>
                    </a:cubicBezTo>
                    <a:cubicBezTo>
                      <a:pt x="1562" y="1082"/>
                      <a:pt x="1579" y="1065"/>
                      <a:pt x="1579" y="1044"/>
                    </a:cubicBezTo>
                    <a:cubicBezTo>
                      <a:pt x="1579" y="38"/>
                      <a:pt x="1579" y="38"/>
                      <a:pt x="1579" y="38"/>
                    </a:cubicBezTo>
                    <a:cubicBezTo>
                      <a:pt x="1579" y="17"/>
                      <a:pt x="1562" y="0"/>
                      <a:pt x="1541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55" y="0"/>
                      <a:pt x="138" y="17"/>
                      <a:pt x="138" y="38"/>
                    </a:cubicBezTo>
                    <a:cubicBezTo>
                      <a:pt x="138" y="1044"/>
                      <a:pt x="138" y="1044"/>
                      <a:pt x="138" y="1044"/>
                    </a:cubicBezTo>
                    <a:cubicBezTo>
                      <a:pt x="138" y="1065"/>
                      <a:pt x="155" y="1082"/>
                      <a:pt x="176" y="1082"/>
                    </a:cubicBezTo>
                    <a:cubicBezTo>
                      <a:pt x="672" y="1082"/>
                      <a:pt x="672" y="1082"/>
                      <a:pt x="672" y="1082"/>
                    </a:cubicBezTo>
                    <a:cubicBezTo>
                      <a:pt x="693" y="1082"/>
                      <a:pt x="710" y="1098"/>
                      <a:pt x="710" y="1119"/>
                    </a:cubicBezTo>
                    <a:cubicBezTo>
                      <a:pt x="710" y="1151"/>
                      <a:pt x="710" y="1151"/>
                      <a:pt x="710" y="1151"/>
                    </a:cubicBezTo>
                    <a:cubicBezTo>
                      <a:pt x="710" y="1172"/>
                      <a:pt x="693" y="1189"/>
                      <a:pt x="672" y="1189"/>
                    </a:cubicBezTo>
                    <a:cubicBezTo>
                      <a:pt x="219" y="1189"/>
                      <a:pt x="219" y="1189"/>
                      <a:pt x="219" y="1189"/>
                    </a:cubicBezTo>
                    <a:cubicBezTo>
                      <a:pt x="198" y="1189"/>
                      <a:pt x="171" y="1203"/>
                      <a:pt x="159" y="1220"/>
                    </a:cubicBezTo>
                    <a:cubicBezTo>
                      <a:pt x="13" y="1413"/>
                      <a:pt x="13" y="1413"/>
                      <a:pt x="13" y="1413"/>
                    </a:cubicBezTo>
                    <a:cubicBezTo>
                      <a:pt x="0" y="1430"/>
                      <a:pt x="7" y="1444"/>
                      <a:pt x="28" y="1444"/>
                    </a:cubicBezTo>
                    <a:cubicBezTo>
                      <a:pt x="1689" y="1444"/>
                      <a:pt x="1689" y="1444"/>
                      <a:pt x="1689" y="1444"/>
                    </a:cubicBezTo>
                    <a:cubicBezTo>
                      <a:pt x="1709" y="1444"/>
                      <a:pt x="1716" y="1430"/>
                      <a:pt x="1704" y="1413"/>
                    </a:cubicBezTo>
                    <a:close/>
                    <a:moveTo>
                      <a:pt x="327" y="942"/>
                    </a:moveTo>
                    <a:cubicBezTo>
                      <a:pt x="306" y="942"/>
                      <a:pt x="289" y="941"/>
                      <a:pt x="289" y="940"/>
                    </a:cubicBezTo>
                    <a:cubicBezTo>
                      <a:pt x="289" y="178"/>
                      <a:pt x="289" y="178"/>
                      <a:pt x="289" y="178"/>
                    </a:cubicBezTo>
                    <a:cubicBezTo>
                      <a:pt x="289" y="157"/>
                      <a:pt x="306" y="140"/>
                      <a:pt x="327" y="140"/>
                    </a:cubicBezTo>
                    <a:cubicBezTo>
                      <a:pt x="1390" y="140"/>
                      <a:pt x="1390" y="140"/>
                      <a:pt x="1390" y="140"/>
                    </a:cubicBezTo>
                    <a:cubicBezTo>
                      <a:pt x="1411" y="140"/>
                      <a:pt x="1428" y="156"/>
                      <a:pt x="1428" y="177"/>
                    </a:cubicBezTo>
                    <a:cubicBezTo>
                      <a:pt x="1428" y="904"/>
                      <a:pt x="1428" y="904"/>
                      <a:pt x="1428" y="904"/>
                    </a:cubicBezTo>
                    <a:cubicBezTo>
                      <a:pt x="1428" y="925"/>
                      <a:pt x="1411" y="942"/>
                      <a:pt x="1390" y="942"/>
                    </a:cubicBezTo>
                    <a:lnTo>
                      <a:pt x="327" y="9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9C3904F-2921-4D70-9BE1-EB77EB7D8698}"/>
                </a:ext>
              </a:extLst>
            </p:cNvPr>
            <p:cNvSpPr/>
            <p:nvPr/>
          </p:nvSpPr>
          <p:spPr>
            <a:xfrm>
              <a:off x="5721055" y="2920480"/>
              <a:ext cx="1357309" cy="1161064"/>
            </a:xfrm>
            <a:prstGeom prst="ellipse">
              <a:avLst/>
            </a:prstGeom>
            <a:ln w="28575">
              <a:solidFill>
                <a:srgbClr val="FF5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FFFF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180" name="Freeform 42">
              <a:extLst>
                <a:ext uri="{FF2B5EF4-FFF2-40B4-BE49-F238E27FC236}">
                  <a16:creationId xmlns:a16="http://schemas.microsoft.com/office/drawing/2014/main" id="{E1F97902-1C50-4F11-998A-6F1DB2949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818" y="3150931"/>
              <a:ext cx="851510" cy="616283"/>
            </a:xfrm>
            <a:custGeom>
              <a:avLst/>
              <a:gdLst>
                <a:gd name="T0" fmla="*/ 333 w 339"/>
                <a:gd name="T1" fmla="*/ 192 h 216"/>
                <a:gd name="T2" fmla="*/ 262 w 339"/>
                <a:gd name="T3" fmla="*/ 42 h 216"/>
                <a:gd name="T4" fmla="*/ 239 w 339"/>
                <a:gd name="T5" fmla="*/ 42 h 216"/>
                <a:gd name="T6" fmla="*/ 226 w 339"/>
                <a:gd name="T7" fmla="*/ 69 h 216"/>
                <a:gd name="T8" fmla="*/ 194 w 339"/>
                <a:gd name="T9" fmla="*/ 13 h 216"/>
                <a:gd name="T10" fmla="*/ 167 w 339"/>
                <a:gd name="T11" fmla="*/ 13 h 216"/>
                <a:gd name="T12" fmla="*/ 112 w 339"/>
                <a:gd name="T13" fmla="*/ 108 h 216"/>
                <a:gd name="T14" fmla="*/ 102 w 339"/>
                <a:gd name="T15" fmla="*/ 93 h 216"/>
                <a:gd name="T16" fmla="*/ 73 w 339"/>
                <a:gd name="T17" fmla="*/ 93 h 216"/>
                <a:gd name="T18" fmla="*/ 8 w 339"/>
                <a:gd name="T19" fmla="*/ 194 h 216"/>
                <a:gd name="T20" fmla="*/ 21 w 339"/>
                <a:gd name="T21" fmla="*/ 216 h 216"/>
                <a:gd name="T22" fmla="*/ 77 w 339"/>
                <a:gd name="T23" fmla="*/ 216 h 216"/>
                <a:gd name="T24" fmla="*/ 154 w 339"/>
                <a:gd name="T25" fmla="*/ 216 h 216"/>
                <a:gd name="T26" fmla="*/ 184 w 339"/>
                <a:gd name="T27" fmla="*/ 216 h 216"/>
                <a:gd name="T28" fmla="*/ 284 w 339"/>
                <a:gd name="T29" fmla="*/ 216 h 216"/>
                <a:gd name="T30" fmla="*/ 317 w 339"/>
                <a:gd name="T31" fmla="*/ 216 h 216"/>
                <a:gd name="T32" fmla="*/ 333 w 339"/>
                <a:gd name="T33" fmla="*/ 192 h 216"/>
                <a:gd name="T34" fmla="*/ 93 w 339"/>
                <a:gd name="T35" fmla="*/ 160 h 216"/>
                <a:gd name="T36" fmla="*/ 69 w 339"/>
                <a:gd name="T37" fmla="*/ 161 h 216"/>
                <a:gd name="T38" fmla="*/ 55 w 339"/>
                <a:gd name="T39" fmla="*/ 154 h 216"/>
                <a:gd name="T40" fmla="*/ 78 w 339"/>
                <a:gd name="T41" fmla="*/ 119 h 216"/>
                <a:gd name="T42" fmla="*/ 97 w 339"/>
                <a:gd name="T43" fmla="*/ 119 h 216"/>
                <a:gd name="T44" fmla="*/ 127 w 339"/>
                <a:gd name="T45" fmla="*/ 165 h 216"/>
                <a:gd name="T46" fmla="*/ 93 w 339"/>
                <a:gd name="T47" fmla="*/ 160 h 216"/>
                <a:gd name="T48" fmla="*/ 186 w 339"/>
                <a:gd name="T49" fmla="*/ 84 h 216"/>
                <a:gd name="T50" fmla="*/ 157 w 339"/>
                <a:gd name="T51" fmla="*/ 85 h 216"/>
                <a:gd name="T52" fmla="*/ 146 w 339"/>
                <a:gd name="T53" fmla="*/ 85 h 216"/>
                <a:gd name="T54" fmla="*/ 171 w 339"/>
                <a:gd name="T55" fmla="*/ 42 h 216"/>
                <a:gd name="T56" fmla="*/ 189 w 339"/>
                <a:gd name="T57" fmla="*/ 42 h 216"/>
                <a:gd name="T58" fmla="*/ 216 w 339"/>
                <a:gd name="T59" fmla="*/ 88 h 216"/>
                <a:gd name="T60" fmla="*/ 186 w 339"/>
                <a:gd name="T61" fmla="*/ 84 h 216"/>
                <a:gd name="T62" fmla="*/ 266 w 339"/>
                <a:gd name="T63" fmla="*/ 145 h 216"/>
                <a:gd name="T64" fmla="*/ 242 w 339"/>
                <a:gd name="T65" fmla="*/ 144 h 216"/>
                <a:gd name="T66" fmla="*/ 216 w 339"/>
                <a:gd name="T67" fmla="*/ 134 h 216"/>
                <a:gd name="T68" fmla="*/ 243 w 339"/>
                <a:gd name="T69" fmla="*/ 76 h 216"/>
                <a:gd name="T70" fmla="*/ 258 w 339"/>
                <a:gd name="T71" fmla="*/ 76 h 216"/>
                <a:gd name="T72" fmla="*/ 294 w 339"/>
                <a:gd name="T73" fmla="*/ 152 h 216"/>
                <a:gd name="T74" fmla="*/ 266 w 339"/>
                <a:gd name="T75" fmla="*/ 1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9" h="216">
                  <a:moveTo>
                    <a:pt x="333" y="192"/>
                  </a:moveTo>
                  <a:cubicBezTo>
                    <a:pt x="262" y="42"/>
                    <a:pt x="262" y="42"/>
                    <a:pt x="262" y="42"/>
                  </a:cubicBezTo>
                  <a:cubicBezTo>
                    <a:pt x="256" y="28"/>
                    <a:pt x="245" y="28"/>
                    <a:pt x="239" y="42"/>
                  </a:cubicBezTo>
                  <a:cubicBezTo>
                    <a:pt x="226" y="69"/>
                    <a:pt x="226" y="69"/>
                    <a:pt x="226" y="69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87" y="0"/>
                    <a:pt x="174" y="0"/>
                    <a:pt x="167" y="1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94" y="80"/>
                    <a:pt x="81" y="80"/>
                    <a:pt x="73" y="93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0" y="206"/>
                    <a:pt x="6" y="216"/>
                    <a:pt x="21" y="216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284" y="216"/>
                    <a:pt x="284" y="216"/>
                    <a:pt x="284" y="216"/>
                  </a:cubicBezTo>
                  <a:cubicBezTo>
                    <a:pt x="317" y="216"/>
                    <a:pt x="317" y="216"/>
                    <a:pt x="317" y="216"/>
                  </a:cubicBezTo>
                  <a:cubicBezTo>
                    <a:pt x="332" y="216"/>
                    <a:pt x="339" y="205"/>
                    <a:pt x="333" y="192"/>
                  </a:cubicBezTo>
                  <a:close/>
                  <a:moveTo>
                    <a:pt x="93" y="160"/>
                  </a:moveTo>
                  <a:cubicBezTo>
                    <a:pt x="87" y="153"/>
                    <a:pt x="86" y="145"/>
                    <a:pt x="69" y="161"/>
                  </a:cubicBezTo>
                  <a:cubicBezTo>
                    <a:pt x="61" y="168"/>
                    <a:pt x="57" y="162"/>
                    <a:pt x="55" y="154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83" y="110"/>
                    <a:pt x="92" y="110"/>
                    <a:pt x="97" y="119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21" y="171"/>
                    <a:pt x="100" y="170"/>
                    <a:pt x="93" y="160"/>
                  </a:cubicBezTo>
                  <a:close/>
                  <a:moveTo>
                    <a:pt x="186" y="84"/>
                  </a:moveTo>
                  <a:cubicBezTo>
                    <a:pt x="180" y="74"/>
                    <a:pt x="174" y="69"/>
                    <a:pt x="157" y="85"/>
                  </a:cubicBezTo>
                  <a:cubicBezTo>
                    <a:pt x="152" y="89"/>
                    <a:pt x="149" y="88"/>
                    <a:pt x="146" y="8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6" y="33"/>
                    <a:pt x="184" y="33"/>
                    <a:pt x="189" y="42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0" y="95"/>
                    <a:pt x="192" y="94"/>
                    <a:pt x="186" y="84"/>
                  </a:cubicBezTo>
                  <a:close/>
                  <a:moveTo>
                    <a:pt x="266" y="145"/>
                  </a:moveTo>
                  <a:cubicBezTo>
                    <a:pt x="256" y="131"/>
                    <a:pt x="260" y="129"/>
                    <a:pt x="242" y="144"/>
                  </a:cubicBezTo>
                  <a:cubicBezTo>
                    <a:pt x="222" y="162"/>
                    <a:pt x="216" y="134"/>
                    <a:pt x="216" y="134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247" y="67"/>
                    <a:pt x="254" y="67"/>
                    <a:pt x="258" y="76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88" y="153"/>
                    <a:pt x="271" y="152"/>
                    <a:pt x="266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1" name="Freeform 70">
              <a:extLst>
                <a:ext uri="{FF2B5EF4-FFF2-40B4-BE49-F238E27FC236}">
                  <a16:creationId xmlns:a16="http://schemas.microsoft.com/office/drawing/2014/main" id="{E4473541-76AD-4F7D-BD27-0AC4F5335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655" y="3969964"/>
              <a:ext cx="224587" cy="437945"/>
            </a:xfrm>
            <a:custGeom>
              <a:avLst/>
              <a:gdLst>
                <a:gd name="T0" fmla="*/ 66 w 68"/>
                <a:gd name="T1" fmla="*/ 118 h 132"/>
                <a:gd name="T2" fmla="*/ 48 w 68"/>
                <a:gd name="T3" fmla="*/ 81 h 132"/>
                <a:gd name="T4" fmla="*/ 53 w 68"/>
                <a:gd name="T5" fmla="*/ 73 h 132"/>
                <a:gd name="T6" fmla="*/ 59 w 68"/>
                <a:gd name="T7" fmla="*/ 45 h 132"/>
                <a:gd name="T8" fmla="*/ 54 w 68"/>
                <a:gd name="T9" fmla="*/ 33 h 132"/>
                <a:gd name="T10" fmla="*/ 27 w 68"/>
                <a:gd name="T11" fmla="*/ 4 h 132"/>
                <a:gd name="T12" fmla="*/ 15 w 68"/>
                <a:gd name="T13" fmla="*/ 4 h 132"/>
                <a:gd name="T14" fmla="*/ 14 w 68"/>
                <a:gd name="T15" fmla="*/ 16 h 132"/>
                <a:gd name="T16" fmla="*/ 32 w 68"/>
                <a:gd name="T17" fmla="*/ 35 h 132"/>
                <a:gd name="T18" fmla="*/ 14 w 68"/>
                <a:gd name="T19" fmla="*/ 26 h 132"/>
                <a:gd name="T20" fmla="*/ 2 w 68"/>
                <a:gd name="T21" fmla="*/ 30 h 132"/>
                <a:gd name="T22" fmla="*/ 6 w 68"/>
                <a:gd name="T23" fmla="*/ 42 h 132"/>
                <a:gd name="T24" fmla="*/ 25 w 68"/>
                <a:gd name="T25" fmla="*/ 52 h 132"/>
                <a:gd name="T26" fmla="*/ 29 w 68"/>
                <a:gd name="T27" fmla="*/ 53 h 132"/>
                <a:gd name="T28" fmla="*/ 21 w 68"/>
                <a:gd name="T29" fmla="*/ 86 h 132"/>
                <a:gd name="T30" fmla="*/ 14 w 68"/>
                <a:gd name="T31" fmla="*/ 114 h 132"/>
                <a:gd name="T32" fmla="*/ 13 w 68"/>
                <a:gd name="T33" fmla="*/ 121 h 132"/>
                <a:gd name="T34" fmla="*/ 19 w 68"/>
                <a:gd name="T35" fmla="*/ 131 h 132"/>
                <a:gd name="T36" fmla="*/ 21 w 68"/>
                <a:gd name="T37" fmla="*/ 132 h 132"/>
                <a:gd name="T38" fmla="*/ 30 w 68"/>
                <a:gd name="T39" fmla="*/ 125 h 132"/>
                <a:gd name="T40" fmla="*/ 37 w 68"/>
                <a:gd name="T41" fmla="*/ 98 h 132"/>
                <a:gd name="T42" fmla="*/ 50 w 68"/>
                <a:gd name="T43" fmla="*/ 125 h 132"/>
                <a:gd name="T44" fmla="*/ 62 w 68"/>
                <a:gd name="T45" fmla="*/ 129 h 132"/>
                <a:gd name="T46" fmla="*/ 66 w 68"/>
                <a:gd name="T47" fmla="*/ 11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" h="132">
                  <a:moveTo>
                    <a:pt x="66" y="118"/>
                  </a:moveTo>
                  <a:cubicBezTo>
                    <a:pt x="48" y="81"/>
                    <a:pt x="48" y="81"/>
                    <a:pt x="48" y="81"/>
                  </a:cubicBezTo>
                  <a:cubicBezTo>
                    <a:pt x="51" y="79"/>
                    <a:pt x="53" y="76"/>
                    <a:pt x="53" y="7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60" y="40"/>
                    <a:pt x="58" y="35"/>
                    <a:pt x="54" y="3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0"/>
                    <a:pt x="18" y="0"/>
                    <a:pt x="15" y="4"/>
                  </a:cubicBezTo>
                  <a:cubicBezTo>
                    <a:pt x="11" y="7"/>
                    <a:pt x="11" y="13"/>
                    <a:pt x="14" y="1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4"/>
                    <a:pt x="4" y="26"/>
                    <a:pt x="2" y="30"/>
                  </a:cubicBezTo>
                  <a:cubicBezTo>
                    <a:pt x="0" y="34"/>
                    <a:pt x="2" y="40"/>
                    <a:pt x="6" y="4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2"/>
                    <a:pt x="28" y="53"/>
                    <a:pt x="29" y="53"/>
                  </a:cubicBezTo>
                  <a:cubicBezTo>
                    <a:pt x="27" y="63"/>
                    <a:pt x="24" y="76"/>
                    <a:pt x="21" y="86"/>
                  </a:cubicBezTo>
                  <a:cubicBezTo>
                    <a:pt x="19" y="96"/>
                    <a:pt x="16" y="105"/>
                    <a:pt x="14" y="114"/>
                  </a:cubicBezTo>
                  <a:cubicBezTo>
                    <a:pt x="14" y="116"/>
                    <a:pt x="13" y="118"/>
                    <a:pt x="13" y="121"/>
                  </a:cubicBezTo>
                  <a:cubicBezTo>
                    <a:pt x="11" y="125"/>
                    <a:pt x="14" y="130"/>
                    <a:pt x="19" y="131"/>
                  </a:cubicBezTo>
                  <a:cubicBezTo>
                    <a:pt x="20" y="132"/>
                    <a:pt x="20" y="132"/>
                    <a:pt x="21" y="132"/>
                  </a:cubicBezTo>
                  <a:cubicBezTo>
                    <a:pt x="25" y="132"/>
                    <a:pt x="29" y="129"/>
                    <a:pt x="30" y="125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2" y="130"/>
                    <a:pt x="57" y="132"/>
                    <a:pt x="62" y="129"/>
                  </a:cubicBezTo>
                  <a:cubicBezTo>
                    <a:pt x="66" y="127"/>
                    <a:pt x="68" y="122"/>
                    <a:pt x="66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2" name="Freeform 72">
              <a:extLst>
                <a:ext uri="{FF2B5EF4-FFF2-40B4-BE49-F238E27FC236}">
                  <a16:creationId xmlns:a16="http://schemas.microsoft.com/office/drawing/2014/main" id="{674C9056-597A-4E37-AA8C-71805994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5389" y="4012074"/>
              <a:ext cx="290560" cy="395835"/>
            </a:xfrm>
            <a:custGeom>
              <a:avLst/>
              <a:gdLst>
                <a:gd name="T0" fmla="*/ 77 w 88"/>
                <a:gd name="T1" fmla="*/ 72 h 119"/>
                <a:gd name="T2" fmla="*/ 67 w 88"/>
                <a:gd name="T3" fmla="*/ 72 h 119"/>
                <a:gd name="T4" fmla="*/ 67 w 88"/>
                <a:gd name="T5" fmla="*/ 56 h 119"/>
                <a:gd name="T6" fmla="*/ 84 w 88"/>
                <a:gd name="T7" fmla="*/ 42 h 119"/>
                <a:gd name="T8" fmla="*/ 88 w 88"/>
                <a:gd name="T9" fmla="*/ 35 h 119"/>
                <a:gd name="T10" fmla="*/ 87 w 88"/>
                <a:gd name="T11" fmla="*/ 9 h 119"/>
                <a:gd name="T12" fmla="*/ 78 w 88"/>
                <a:gd name="T13" fmla="*/ 0 h 119"/>
                <a:gd name="T14" fmla="*/ 69 w 88"/>
                <a:gd name="T15" fmla="*/ 10 h 119"/>
                <a:gd name="T16" fmla="*/ 70 w 88"/>
                <a:gd name="T17" fmla="*/ 31 h 119"/>
                <a:gd name="T18" fmla="*/ 50 w 88"/>
                <a:gd name="T19" fmla="*/ 47 h 119"/>
                <a:gd name="T20" fmla="*/ 27 w 88"/>
                <a:gd name="T21" fmla="*/ 37 h 119"/>
                <a:gd name="T22" fmla="*/ 20 w 88"/>
                <a:gd name="T23" fmla="*/ 19 h 119"/>
                <a:gd name="T24" fmla="*/ 9 w 88"/>
                <a:gd name="T25" fmla="*/ 14 h 119"/>
                <a:gd name="T26" fmla="*/ 4 w 88"/>
                <a:gd name="T27" fmla="*/ 26 h 119"/>
                <a:gd name="T28" fmla="*/ 12 w 88"/>
                <a:gd name="T29" fmla="*/ 47 h 119"/>
                <a:gd name="T30" fmla="*/ 16 w 88"/>
                <a:gd name="T31" fmla="*/ 52 h 119"/>
                <a:gd name="T32" fmla="*/ 33 w 88"/>
                <a:gd name="T33" fmla="*/ 59 h 119"/>
                <a:gd name="T34" fmla="*/ 33 w 88"/>
                <a:gd name="T35" fmla="*/ 90 h 119"/>
                <a:gd name="T36" fmla="*/ 33 w 88"/>
                <a:gd name="T37" fmla="*/ 90 h 119"/>
                <a:gd name="T38" fmla="*/ 33 w 88"/>
                <a:gd name="T39" fmla="*/ 101 h 119"/>
                <a:gd name="T40" fmla="*/ 8 w 88"/>
                <a:gd name="T41" fmla="*/ 101 h 119"/>
                <a:gd name="T42" fmla="*/ 0 w 88"/>
                <a:gd name="T43" fmla="*/ 110 h 119"/>
                <a:gd name="T44" fmla="*/ 8 w 88"/>
                <a:gd name="T45" fmla="*/ 119 h 119"/>
                <a:gd name="T46" fmla="*/ 42 w 88"/>
                <a:gd name="T47" fmla="*/ 119 h 119"/>
                <a:gd name="T48" fmla="*/ 51 w 88"/>
                <a:gd name="T49" fmla="*/ 110 h 119"/>
                <a:gd name="T50" fmla="*/ 51 w 88"/>
                <a:gd name="T51" fmla="*/ 90 h 119"/>
                <a:gd name="T52" fmla="*/ 68 w 88"/>
                <a:gd name="T53" fmla="*/ 90 h 119"/>
                <a:gd name="T54" fmla="*/ 68 w 88"/>
                <a:gd name="T55" fmla="*/ 110 h 119"/>
                <a:gd name="T56" fmla="*/ 77 w 88"/>
                <a:gd name="T57" fmla="*/ 119 h 119"/>
                <a:gd name="T58" fmla="*/ 86 w 88"/>
                <a:gd name="T59" fmla="*/ 110 h 119"/>
                <a:gd name="T60" fmla="*/ 86 w 88"/>
                <a:gd name="T61" fmla="*/ 81 h 119"/>
                <a:gd name="T62" fmla="*/ 77 w 88"/>
                <a:gd name="T63" fmla="*/ 7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119">
                  <a:moveTo>
                    <a:pt x="77" y="72"/>
                  </a:moveTo>
                  <a:cubicBezTo>
                    <a:pt x="67" y="72"/>
                    <a:pt x="67" y="72"/>
                    <a:pt x="67" y="72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6" y="41"/>
                    <a:pt x="88" y="38"/>
                    <a:pt x="88" y="3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ubicBezTo>
                    <a:pt x="73" y="1"/>
                    <a:pt x="69" y="5"/>
                    <a:pt x="69" y="10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5"/>
                    <a:pt x="13" y="12"/>
                    <a:pt x="9" y="14"/>
                  </a:cubicBezTo>
                  <a:cubicBezTo>
                    <a:pt x="4" y="16"/>
                    <a:pt x="2" y="21"/>
                    <a:pt x="4" y="2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9"/>
                    <a:pt x="14" y="51"/>
                    <a:pt x="16" y="5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3" y="101"/>
                    <a:pt x="0" y="105"/>
                    <a:pt x="0" y="110"/>
                  </a:cubicBezTo>
                  <a:cubicBezTo>
                    <a:pt x="0" y="115"/>
                    <a:pt x="3" y="119"/>
                    <a:pt x="8" y="119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7" y="119"/>
                    <a:pt x="51" y="115"/>
                    <a:pt x="51" y="11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5"/>
                    <a:pt x="72" y="119"/>
                    <a:pt x="77" y="119"/>
                  </a:cubicBezTo>
                  <a:cubicBezTo>
                    <a:pt x="82" y="119"/>
                    <a:pt x="86" y="115"/>
                    <a:pt x="86" y="110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6" y="76"/>
                    <a:pt x="82" y="72"/>
                    <a:pt x="77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3" name="Freeform 73">
              <a:extLst>
                <a:ext uri="{FF2B5EF4-FFF2-40B4-BE49-F238E27FC236}">
                  <a16:creationId xmlns:a16="http://schemas.microsoft.com/office/drawing/2014/main" id="{D76AB3C2-3102-4F56-9A66-751A1143A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6435" y="3588166"/>
              <a:ext cx="366358" cy="411276"/>
            </a:xfrm>
            <a:custGeom>
              <a:avLst/>
              <a:gdLst>
                <a:gd name="T0" fmla="*/ 106 w 111"/>
                <a:gd name="T1" fmla="*/ 91 h 124"/>
                <a:gd name="T2" fmla="*/ 106 w 111"/>
                <a:gd name="T3" fmla="*/ 91 h 124"/>
                <a:gd name="T4" fmla="*/ 107 w 111"/>
                <a:gd name="T5" fmla="*/ 90 h 124"/>
                <a:gd name="T6" fmla="*/ 108 w 111"/>
                <a:gd name="T7" fmla="*/ 88 h 124"/>
                <a:gd name="T8" fmla="*/ 102 w 111"/>
                <a:gd name="T9" fmla="*/ 88 h 124"/>
                <a:gd name="T10" fmla="*/ 98 w 111"/>
                <a:gd name="T11" fmla="*/ 71 h 124"/>
                <a:gd name="T12" fmla="*/ 102 w 111"/>
                <a:gd name="T13" fmla="*/ 68 h 124"/>
                <a:gd name="T14" fmla="*/ 98 w 111"/>
                <a:gd name="T15" fmla="*/ 65 h 124"/>
                <a:gd name="T16" fmla="*/ 102 w 111"/>
                <a:gd name="T17" fmla="*/ 49 h 124"/>
                <a:gd name="T18" fmla="*/ 108 w 111"/>
                <a:gd name="T19" fmla="*/ 48 h 124"/>
                <a:gd name="T20" fmla="*/ 105 w 111"/>
                <a:gd name="T21" fmla="*/ 44 h 124"/>
                <a:gd name="T22" fmla="*/ 110 w 111"/>
                <a:gd name="T23" fmla="*/ 39 h 124"/>
                <a:gd name="T24" fmla="*/ 106 w 111"/>
                <a:gd name="T25" fmla="*/ 33 h 124"/>
                <a:gd name="T26" fmla="*/ 111 w 111"/>
                <a:gd name="T27" fmla="*/ 24 h 124"/>
                <a:gd name="T28" fmla="*/ 106 w 111"/>
                <a:gd name="T29" fmla="*/ 18 h 124"/>
                <a:gd name="T30" fmla="*/ 101 w 111"/>
                <a:gd name="T31" fmla="*/ 13 h 124"/>
                <a:gd name="T32" fmla="*/ 91 w 111"/>
                <a:gd name="T33" fmla="*/ 18 h 124"/>
                <a:gd name="T34" fmla="*/ 86 w 111"/>
                <a:gd name="T35" fmla="*/ 15 h 124"/>
                <a:gd name="T36" fmla="*/ 85 w 111"/>
                <a:gd name="T37" fmla="*/ 4 h 124"/>
                <a:gd name="T38" fmla="*/ 71 w 111"/>
                <a:gd name="T39" fmla="*/ 0 h 124"/>
                <a:gd name="T40" fmla="*/ 65 w 111"/>
                <a:gd name="T41" fmla="*/ 9 h 124"/>
                <a:gd name="T42" fmla="*/ 59 w 111"/>
                <a:gd name="T43" fmla="*/ 9 h 124"/>
                <a:gd name="T44" fmla="*/ 53 w 111"/>
                <a:gd name="T45" fmla="*/ 0 h 124"/>
                <a:gd name="T46" fmla="*/ 39 w 111"/>
                <a:gd name="T47" fmla="*/ 4 h 124"/>
                <a:gd name="T48" fmla="*/ 38 w 111"/>
                <a:gd name="T49" fmla="*/ 15 h 124"/>
                <a:gd name="T50" fmla="*/ 33 w 111"/>
                <a:gd name="T51" fmla="*/ 18 h 124"/>
                <a:gd name="T52" fmla="*/ 24 w 111"/>
                <a:gd name="T53" fmla="*/ 13 h 124"/>
                <a:gd name="T54" fmla="*/ 18 w 111"/>
                <a:gd name="T55" fmla="*/ 18 h 124"/>
                <a:gd name="T56" fmla="*/ 13 w 111"/>
                <a:gd name="T57" fmla="*/ 23 h 124"/>
                <a:gd name="T58" fmla="*/ 18 w 111"/>
                <a:gd name="T59" fmla="*/ 33 h 124"/>
                <a:gd name="T60" fmla="*/ 15 w 111"/>
                <a:gd name="T61" fmla="*/ 38 h 124"/>
                <a:gd name="T62" fmla="*/ 4 w 111"/>
                <a:gd name="T63" fmla="*/ 39 h 124"/>
                <a:gd name="T64" fmla="*/ 0 w 111"/>
                <a:gd name="T65" fmla="*/ 53 h 124"/>
                <a:gd name="T66" fmla="*/ 9 w 111"/>
                <a:gd name="T67" fmla="*/ 59 h 124"/>
                <a:gd name="T68" fmla="*/ 9 w 111"/>
                <a:gd name="T69" fmla="*/ 65 h 124"/>
                <a:gd name="T70" fmla="*/ 0 w 111"/>
                <a:gd name="T71" fmla="*/ 71 h 124"/>
                <a:gd name="T72" fmla="*/ 4 w 111"/>
                <a:gd name="T73" fmla="*/ 85 h 124"/>
                <a:gd name="T74" fmla="*/ 15 w 111"/>
                <a:gd name="T75" fmla="*/ 86 h 124"/>
                <a:gd name="T76" fmla="*/ 18 w 111"/>
                <a:gd name="T77" fmla="*/ 91 h 124"/>
                <a:gd name="T78" fmla="*/ 13 w 111"/>
                <a:gd name="T79" fmla="*/ 101 h 124"/>
                <a:gd name="T80" fmla="*/ 18 w 111"/>
                <a:gd name="T81" fmla="*/ 106 h 124"/>
                <a:gd name="T82" fmla="*/ 23 w 111"/>
                <a:gd name="T83" fmla="*/ 111 h 124"/>
                <a:gd name="T84" fmla="*/ 33 w 111"/>
                <a:gd name="T85" fmla="*/ 106 h 124"/>
                <a:gd name="T86" fmla="*/ 38 w 111"/>
                <a:gd name="T87" fmla="*/ 109 h 124"/>
                <a:gd name="T88" fmla="*/ 39 w 111"/>
                <a:gd name="T89" fmla="*/ 120 h 124"/>
                <a:gd name="T90" fmla="*/ 53 w 111"/>
                <a:gd name="T91" fmla="*/ 124 h 124"/>
                <a:gd name="T92" fmla="*/ 59 w 111"/>
                <a:gd name="T93" fmla="*/ 115 h 124"/>
                <a:gd name="T94" fmla="*/ 65 w 111"/>
                <a:gd name="T95" fmla="*/ 115 h 124"/>
                <a:gd name="T96" fmla="*/ 71 w 111"/>
                <a:gd name="T97" fmla="*/ 124 h 124"/>
                <a:gd name="T98" fmla="*/ 85 w 111"/>
                <a:gd name="T99" fmla="*/ 120 h 124"/>
                <a:gd name="T100" fmla="*/ 86 w 111"/>
                <a:gd name="T101" fmla="*/ 109 h 124"/>
                <a:gd name="T102" fmla="*/ 91 w 111"/>
                <a:gd name="T103" fmla="*/ 106 h 124"/>
                <a:gd name="T104" fmla="*/ 101 w 111"/>
                <a:gd name="T105" fmla="*/ 111 h 124"/>
                <a:gd name="T106" fmla="*/ 106 w 111"/>
                <a:gd name="T107" fmla="*/ 106 h 124"/>
                <a:gd name="T108" fmla="*/ 111 w 111"/>
                <a:gd name="T109" fmla="*/ 101 h 124"/>
                <a:gd name="T110" fmla="*/ 109 w 111"/>
                <a:gd name="T111" fmla="*/ 97 h 124"/>
                <a:gd name="T112" fmla="*/ 105 w 111"/>
                <a:gd name="T113" fmla="*/ 93 h 124"/>
                <a:gd name="T114" fmla="*/ 106 w 111"/>
                <a:gd name="T115" fmla="*/ 91 h 124"/>
                <a:gd name="T116" fmla="*/ 52 w 111"/>
                <a:gd name="T117" fmla="*/ 72 h 124"/>
                <a:gd name="T118" fmla="*/ 52 w 111"/>
                <a:gd name="T119" fmla="*/ 52 h 124"/>
                <a:gd name="T120" fmla="*/ 72 w 111"/>
                <a:gd name="T121" fmla="*/ 52 h 124"/>
                <a:gd name="T122" fmla="*/ 72 w 111"/>
                <a:gd name="T123" fmla="*/ 72 h 124"/>
                <a:gd name="T124" fmla="*/ 52 w 111"/>
                <a:gd name="T12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1" h="124"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7" y="90"/>
                    <a:pt x="107" y="9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07" y="35"/>
                    <a:pt x="106" y="33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89" y="17"/>
                    <a:pt x="88" y="16"/>
                    <a:pt x="86" y="15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9"/>
                    <a:pt x="61" y="9"/>
                    <a:pt x="59" y="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6"/>
                    <a:pt x="35" y="17"/>
                    <a:pt x="33" y="18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5"/>
                    <a:pt x="16" y="36"/>
                    <a:pt x="15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9" y="63"/>
                    <a:pt x="9" y="6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6" y="87"/>
                    <a:pt x="17" y="89"/>
                    <a:pt x="18" y="9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5" y="107"/>
                    <a:pt x="36" y="108"/>
                    <a:pt x="38" y="109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61" y="115"/>
                    <a:pt x="63" y="115"/>
                    <a:pt x="65" y="115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85" y="120"/>
                    <a:pt x="85" y="120"/>
                    <a:pt x="85" y="120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7" y="108"/>
                    <a:pt x="89" y="107"/>
                    <a:pt x="91" y="106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5" y="93"/>
                    <a:pt x="105" y="93"/>
                    <a:pt x="105" y="93"/>
                  </a:cubicBezTo>
                  <a:lnTo>
                    <a:pt x="106" y="91"/>
                  </a:lnTo>
                  <a:close/>
                  <a:moveTo>
                    <a:pt x="52" y="72"/>
                  </a:moveTo>
                  <a:cubicBezTo>
                    <a:pt x="47" y="66"/>
                    <a:pt x="47" y="58"/>
                    <a:pt x="52" y="52"/>
                  </a:cubicBezTo>
                  <a:cubicBezTo>
                    <a:pt x="58" y="47"/>
                    <a:pt x="67" y="47"/>
                    <a:pt x="72" y="52"/>
                  </a:cubicBezTo>
                  <a:cubicBezTo>
                    <a:pt x="77" y="58"/>
                    <a:pt x="77" y="66"/>
                    <a:pt x="72" y="72"/>
                  </a:cubicBezTo>
                  <a:cubicBezTo>
                    <a:pt x="66" y="77"/>
                    <a:pt x="58" y="77"/>
                    <a:pt x="52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4" name="Freeform 74">
              <a:extLst>
                <a:ext uri="{FF2B5EF4-FFF2-40B4-BE49-F238E27FC236}">
                  <a16:creationId xmlns:a16="http://schemas.microsoft.com/office/drawing/2014/main" id="{6427A982-CB7A-4309-AF47-365530B2D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142" y="3690633"/>
              <a:ext cx="248450" cy="248450"/>
            </a:xfrm>
            <a:custGeom>
              <a:avLst/>
              <a:gdLst>
                <a:gd name="T0" fmla="*/ 64 w 75"/>
                <a:gd name="T1" fmla="*/ 55 h 75"/>
                <a:gd name="T2" fmla="*/ 66 w 75"/>
                <a:gd name="T3" fmla="*/ 52 h 75"/>
                <a:gd name="T4" fmla="*/ 72 w 75"/>
                <a:gd name="T5" fmla="*/ 52 h 75"/>
                <a:gd name="T6" fmla="*/ 75 w 75"/>
                <a:gd name="T7" fmla="*/ 43 h 75"/>
                <a:gd name="T8" fmla="*/ 69 w 75"/>
                <a:gd name="T9" fmla="*/ 39 h 75"/>
                <a:gd name="T10" fmla="*/ 69 w 75"/>
                <a:gd name="T11" fmla="*/ 36 h 75"/>
                <a:gd name="T12" fmla="*/ 75 w 75"/>
                <a:gd name="T13" fmla="*/ 32 h 75"/>
                <a:gd name="T14" fmla="*/ 72 w 75"/>
                <a:gd name="T15" fmla="*/ 23 h 75"/>
                <a:gd name="T16" fmla="*/ 66 w 75"/>
                <a:gd name="T17" fmla="*/ 23 h 75"/>
                <a:gd name="T18" fmla="*/ 64 w 75"/>
                <a:gd name="T19" fmla="*/ 20 h 75"/>
                <a:gd name="T20" fmla="*/ 67 w 75"/>
                <a:gd name="T21" fmla="*/ 14 h 75"/>
                <a:gd name="T22" fmla="*/ 64 w 75"/>
                <a:gd name="T23" fmla="*/ 11 h 75"/>
                <a:gd name="T24" fmla="*/ 61 w 75"/>
                <a:gd name="T25" fmla="*/ 8 h 75"/>
                <a:gd name="T26" fmla="*/ 55 w 75"/>
                <a:gd name="T27" fmla="*/ 11 h 75"/>
                <a:gd name="T28" fmla="*/ 52 w 75"/>
                <a:gd name="T29" fmla="*/ 9 h 75"/>
                <a:gd name="T30" fmla="*/ 51 w 75"/>
                <a:gd name="T31" fmla="*/ 2 h 75"/>
                <a:gd name="T32" fmla="*/ 43 w 75"/>
                <a:gd name="T33" fmla="*/ 0 h 75"/>
                <a:gd name="T34" fmla="*/ 39 w 75"/>
                <a:gd name="T35" fmla="*/ 5 h 75"/>
                <a:gd name="T36" fmla="*/ 35 w 75"/>
                <a:gd name="T37" fmla="*/ 5 h 75"/>
                <a:gd name="T38" fmla="*/ 32 w 75"/>
                <a:gd name="T39" fmla="*/ 0 h 75"/>
                <a:gd name="T40" fmla="*/ 23 w 75"/>
                <a:gd name="T41" fmla="*/ 2 h 75"/>
                <a:gd name="T42" fmla="*/ 23 w 75"/>
                <a:gd name="T43" fmla="*/ 9 h 75"/>
                <a:gd name="T44" fmla="*/ 20 w 75"/>
                <a:gd name="T45" fmla="*/ 11 h 75"/>
                <a:gd name="T46" fmla="*/ 13 w 75"/>
                <a:gd name="T47" fmla="*/ 8 h 75"/>
                <a:gd name="T48" fmla="*/ 7 w 75"/>
                <a:gd name="T49" fmla="*/ 14 h 75"/>
                <a:gd name="T50" fmla="*/ 10 w 75"/>
                <a:gd name="T51" fmla="*/ 20 h 75"/>
                <a:gd name="T52" fmla="*/ 9 w 75"/>
                <a:gd name="T53" fmla="*/ 23 h 75"/>
                <a:gd name="T54" fmla="*/ 2 w 75"/>
                <a:gd name="T55" fmla="*/ 23 h 75"/>
                <a:gd name="T56" fmla="*/ 0 w 75"/>
                <a:gd name="T57" fmla="*/ 32 h 75"/>
                <a:gd name="T58" fmla="*/ 5 w 75"/>
                <a:gd name="T59" fmla="*/ 36 h 75"/>
                <a:gd name="T60" fmla="*/ 5 w 75"/>
                <a:gd name="T61" fmla="*/ 39 h 75"/>
                <a:gd name="T62" fmla="*/ 0 w 75"/>
                <a:gd name="T63" fmla="*/ 43 h 75"/>
                <a:gd name="T64" fmla="*/ 2 w 75"/>
                <a:gd name="T65" fmla="*/ 51 h 75"/>
                <a:gd name="T66" fmla="*/ 8 w 75"/>
                <a:gd name="T67" fmla="*/ 52 h 75"/>
                <a:gd name="T68" fmla="*/ 10 w 75"/>
                <a:gd name="T69" fmla="*/ 55 h 75"/>
                <a:gd name="T70" fmla="*/ 7 w 75"/>
                <a:gd name="T71" fmla="*/ 61 h 75"/>
                <a:gd name="T72" fmla="*/ 14 w 75"/>
                <a:gd name="T73" fmla="*/ 67 h 75"/>
                <a:gd name="T74" fmla="*/ 19 w 75"/>
                <a:gd name="T75" fmla="*/ 64 h 75"/>
                <a:gd name="T76" fmla="*/ 23 w 75"/>
                <a:gd name="T77" fmla="*/ 66 h 75"/>
                <a:gd name="T78" fmla="*/ 23 w 75"/>
                <a:gd name="T79" fmla="*/ 73 h 75"/>
                <a:gd name="T80" fmla="*/ 32 w 75"/>
                <a:gd name="T81" fmla="*/ 75 h 75"/>
                <a:gd name="T82" fmla="*/ 35 w 75"/>
                <a:gd name="T83" fmla="*/ 69 h 75"/>
                <a:gd name="T84" fmla="*/ 39 w 75"/>
                <a:gd name="T85" fmla="*/ 69 h 75"/>
                <a:gd name="T86" fmla="*/ 42 w 75"/>
                <a:gd name="T87" fmla="*/ 75 h 75"/>
                <a:gd name="T88" fmla="*/ 51 w 75"/>
                <a:gd name="T89" fmla="*/ 73 h 75"/>
                <a:gd name="T90" fmla="*/ 52 w 75"/>
                <a:gd name="T91" fmla="*/ 66 h 75"/>
                <a:gd name="T92" fmla="*/ 55 w 75"/>
                <a:gd name="T93" fmla="*/ 64 h 75"/>
                <a:gd name="T94" fmla="*/ 60 w 75"/>
                <a:gd name="T95" fmla="*/ 67 h 75"/>
                <a:gd name="T96" fmla="*/ 64 w 75"/>
                <a:gd name="T97" fmla="*/ 64 h 75"/>
                <a:gd name="T98" fmla="*/ 67 w 75"/>
                <a:gd name="T99" fmla="*/ 61 h 75"/>
                <a:gd name="T100" fmla="*/ 64 w 75"/>
                <a:gd name="T101" fmla="*/ 55 h 75"/>
                <a:gd name="T102" fmla="*/ 31 w 75"/>
                <a:gd name="T103" fmla="*/ 43 h 75"/>
                <a:gd name="T104" fmla="*/ 31 w 75"/>
                <a:gd name="T105" fmla="*/ 31 h 75"/>
                <a:gd name="T106" fmla="*/ 43 w 75"/>
                <a:gd name="T107" fmla="*/ 31 h 75"/>
                <a:gd name="T108" fmla="*/ 43 w 75"/>
                <a:gd name="T109" fmla="*/ 43 h 75"/>
                <a:gd name="T110" fmla="*/ 31 w 75"/>
                <a:gd name="T111" fmla="*/ 4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" h="75">
                  <a:moveTo>
                    <a:pt x="64" y="55"/>
                  </a:moveTo>
                  <a:cubicBezTo>
                    <a:pt x="64" y="54"/>
                    <a:pt x="65" y="53"/>
                    <a:pt x="66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8"/>
                    <a:pt x="69" y="37"/>
                    <a:pt x="69" y="3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5" y="22"/>
                    <a:pt x="65" y="21"/>
                    <a:pt x="64" y="2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0"/>
                    <a:pt x="53" y="9"/>
                    <a:pt x="52" y="9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5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1" y="10"/>
                    <a:pt x="20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9" y="22"/>
                    <a:pt x="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3"/>
                    <a:pt x="10" y="55"/>
                    <a:pt x="10" y="5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5"/>
                    <a:pt x="21" y="65"/>
                    <a:pt x="23" y="66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6" y="69"/>
                    <a:pt x="38" y="69"/>
                    <a:pt x="39" y="69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3" y="65"/>
                    <a:pt x="54" y="65"/>
                    <a:pt x="55" y="64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7" y="61"/>
                    <a:pt x="67" y="61"/>
                    <a:pt x="67" y="61"/>
                  </a:cubicBezTo>
                  <a:lnTo>
                    <a:pt x="64" y="55"/>
                  </a:lnTo>
                  <a:close/>
                  <a:moveTo>
                    <a:pt x="31" y="43"/>
                  </a:moveTo>
                  <a:cubicBezTo>
                    <a:pt x="28" y="40"/>
                    <a:pt x="28" y="35"/>
                    <a:pt x="31" y="31"/>
                  </a:cubicBezTo>
                  <a:cubicBezTo>
                    <a:pt x="34" y="28"/>
                    <a:pt x="40" y="28"/>
                    <a:pt x="43" y="31"/>
                  </a:cubicBezTo>
                  <a:cubicBezTo>
                    <a:pt x="46" y="35"/>
                    <a:pt x="46" y="40"/>
                    <a:pt x="43" y="43"/>
                  </a:cubicBezTo>
                  <a:cubicBezTo>
                    <a:pt x="40" y="47"/>
                    <a:pt x="34" y="47"/>
                    <a:pt x="31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5" name="Oval 69">
              <a:extLst>
                <a:ext uri="{FF2B5EF4-FFF2-40B4-BE49-F238E27FC236}">
                  <a16:creationId xmlns:a16="http://schemas.microsoft.com/office/drawing/2014/main" id="{4542F594-29F9-426F-86B0-D189F07C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395" y="3958111"/>
              <a:ext cx="96854" cy="99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6" name="Oval 71">
              <a:extLst>
                <a:ext uri="{FF2B5EF4-FFF2-40B4-BE49-F238E27FC236}">
                  <a16:creationId xmlns:a16="http://schemas.microsoft.com/office/drawing/2014/main" id="{6E1B8D05-774B-4113-B081-6CD23F01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194" y="4033909"/>
              <a:ext cx="99661" cy="99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E49F83F0-F451-4F9A-B2D6-51AD124A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964" y="4830610"/>
              <a:ext cx="341092" cy="138964"/>
            </a:xfrm>
            <a:custGeom>
              <a:avLst/>
              <a:gdLst>
                <a:gd name="T0" fmla="*/ 12 w 103"/>
                <a:gd name="T1" fmla="*/ 31 h 42"/>
                <a:gd name="T2" fmla="*/ 31 w 103"/>
                <a:gd name="T3" fmla="*/ 12 h 42"/>
                <a:gd name="T4" fmla="*/ 72 w 103"/>
                <a:gd name="T5" fmla="*/ 12 h 42"/>
                <a:gd name="T6" fmla="*/ 90 w 103"/>
                <a:gd name="T7" fmla="*/ 31 h 42"/>
                <a:gd name="T8" fmla="*/ 90 w 103"/>
                <a:gd name="T9" fmla="*/ 42 h 42"/>
                <a:gd name="T10" fmla="*/ 103 w 103"/>
                <a:gd name="T11" fmla="*/ 42 h 42"/>
                <a:gd name="T12" fmla="*/ 103 w 103"/>
                <a:gd name="T13" fmla="*/ 31 h 42"/>
                <a:gd name="T14" fmla="*/ 72 w 103"/>
                <a:gd name="T15" fmla="*/ 0 h 42"/>
                <a:gd name="T16" fmla="*/ 31 w 103"/>
                <a:gd name="T17" fmla="*/ 0 h 42"/>
                <a:gd name="T18" fmla="*/ 0 w 103"/>
                <a:gd name="T19" fmla="*/ 31 h 42"/>
                <a:gd name="T20" fmla="*/ 0 w 103"/>
                <a:gd name="T21" fmla="*/ 42 h 42"/>
                <a:gd name="T22" fmla="*/ 12 w 103"/>
                <a:gd name="T23" fmla="*/ 42 h 42"/>
                <a:gd name="T24" fmla="*/ 12 w 103"/>
                <a:gd name="T25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42">
                  <a:moveTo>
                    <a:pt x="12" y="31"/>
                  </a:moveTo>
                  <a:cubicBezTo>
                    <a:pt x="12" y="21"/>
                    <a:pt x="21" y="12"/>
                    <a:pt x="3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82" y="12"/>
                    <a:pt x="90" y="21"/>
                    <a:pt x="90" y="31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14"/>
                    <a:pt x="89" y="0"/>
                    <a:pt x="7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8" name="Freeform 41">
              <a:extLst>
                <a:ext uri="{FF2B5EF4-FFF2-40B4-BE49-F238E27FC236}">
                  <a16:creationId xmlns:a16="http://schemas.microsoft.com/office/drawing/2014/main" id="{B4874DA6-0DA9-4F8A-B586-78F05DD1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579" y="5205390"/>
              <a:ext cx="49129" cy="80010"/>
            </a:xfrm>
            <a:custGeom>
              <a:avLst/>
              <a:gdLst>
                <a:gd name="T0" fmla="*/ 3 w 15"/>
                <a:gd name="T1" fmla="*/ 7 h 24"/>
                <a:gd name="T2" fmla="*/ 1 w 15"/>
                <a:gd name="T3" fmla="*/ 19 h 24"/>
                <a:gd name="T4" fmla="*/ 4 w 15"/>
                <a:gd name="T5" fmla="*/ 24 h 24"/>
                <a:gd name="T6" fmla="*/ 15 w 15"/>
                <a:gd name="T7" fmla="*/ 12 h 24"/>
                <a:gd name="T8" fmla="*/ 15 w 15"/>
                <a:gd name="T9" fmla="*/ 0 h 24"/>
                <a:gd name="T10" fmla="*/ 3 w 15"/>
                <a:gd name="T1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4">
                  <a:moveTo>
                    <a:pt x="3" y="7"/>
                  </a:moveTo>
                  <a:cubicBezTo>
                    <a:pt x="1" y="11"/>
                    <a:pt x="0" y="15"/>
                    <a:pt x="1" y="19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10" y="24"/>
                    <a:pt x="15" y="19"/>
                    <a:pt x="15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6" y="3"/>
                    <a:pt x="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89" name="Freeform 42">
              <a:extLst>
                <a:ext uri="{FF2B5EF4-FFF2-40B4-BE49-F238E27FC236}">
                  <a16:creationId xmlns:a16="http://schemas.microsoft.com/office/drawing/2014/main" id="{B4620D8C-B5A0-4E2B-BFCE-31BDDFDDF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5313" y="4989225"/>
              <a:ext cx="380395" cy="296175"/>
            </a:xfrm>
            <a:custGeom>
              <a:avLst/>
              <a:gdLst>
                <a:gd name="T0" fmla="*/ 77 w 115"/>
                <a:gd name="T1" fmla="*/ 57 h 89"/>
                <a:gd name="T2" fmla="*/ 115 w 115"/>
                <a:gd name="T3" fmla="*/ 35 h 89"/>
                <a:gd name="T4" fmla="*/ 115 w 115"/>
                <a:gd name="T5" fmla="*/ 13 h 89"/>
                <a:gd name="T6" fmla="*/ 103 w 115"/>
                <a:gd name="T7" fmla="*/ 0 h 89"/>
                <a:gd name="T8" fmla="*/ 12 w 115"/>
                <a:gd name="T9" fmla="*/ 0 h 89"/>
                <a:gd name="T10" fmla="*/ 0 w 115"/>
                <a:gd name="T11" fmla="*/ 13 h 89"/>
                <a:gd name="T12" fmla="*/ 0 w 115"/>
                <a:gd name="T13" fmla="*/ 77 h 89"/>
                <a:gd name="T14" fmla="*/ 12 w 115"/>
                <a:gd name="T15" fmla="*/ 89 h 89"/>
                <a:gd name="T16" fmla="*/ 72 w 115"/>
                <a:gd name="T17" fmla="*/ 89 h 89"/>
                <a:gd name="T18" fmla="*/ 77 w 115"/>
                <a:gd name="T19" fmla="*/ 57 h 89"/>
                <a:gd name="T20" fmla="*/ 65 w 115"/>
                <a:gd name="T21" fmla="*/ 47 h 89"/>
                <a:gd name="T22" fmla="*/ 65 w 115"/>
                <a:gd name="T23" fmla="*/ 57 h 89"/>
                <a:gd name="T24" fmla="*/ 57 w 115"/>
                <a:gd name="T25" fmla="*/ 65 h 89"/>
                <a:gd name="T26" fmla="*/ 49 w 115"/>
                <a:gd name="T27" fmla="*/ 57 h 89"/>
                <a:gd name="T28" fmla="*/ 49 w 115"/>
                <a:gd name="T29" fmla="*/ 47 h 89"/>
                <a:gd name="T30" fmla="*/ 44 w 115"/>
                <a:gd name="T31" fmla="*/ 36 h 89"/>
                <a:gd name="T32" fmla="*/ 57 w 115"/>
                <a:gd name="T33" fmla="*/ 23 h 89"/>
                <a:gd name="T34" fmla="*/ 71 w 115"/>
                <a:gd name="T35" fmla="*/ 36 h 89"/>
                <a:gd name="T36" fmla="*/ 65 w 115"/>
                <a:gd name="T37" fmla="*/ 4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89">
                  <a:moveTo>
                    <a:pt x="77" y="57"/>
                  </a:moveTo>
                  <a:cubicBezTo>
                    <a:pt x="86" y="43"/>
                    <a:pt x="100" y="35"/>
                    <a:pt x="115" y="35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6"/>
                    <a:pt x="110" y="0"/>
                    <a:pt x="10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5" y="89"/>
                    <a:pt x="12" y="8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0" y="79"/>
                    <a:pt x="71" y="67"/>
                    <a:pt x="77" y="57"/>
                  </a:cubicBezTo>
                  <a:close/>
                  <a:moveTo>
                    <a:pt x="65" y="47"/>
                  </a:moveTo>
                  <a:cubicBezTo>
                    <a:pt x="65" y="57"/>
                    <a:pt x="65" y="57"/>
                    <a:pt x="65" y="57"/>
                  </a:cubicBezTo>
                  <a:cubicBezTo>
                    <a:pt x="65" y="61"/>
                    <a:pt x="62" y="65"/>
                    <a:pt x="57" y="65"/>
                  </a:cubicBezTo>
                  <a:cubicBezTo>
                    <a:pt x="53" y="65"/>
                    <a:pt x="49" y="61"/>
                    <a:pt x="49" y="5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6" y="44"/>
                    <a:pt x="44" y="41"/>
                    <a:pt x="44" y="36"/>
                  </a:cubicBezTo>
                  <a:cubicBezTo>
                    <a:pt x="44" y="29"/>
                    <a:pt x="50" y="23"/>
                    <a:pt x="57" y="23"/>
                  </a:cubicBezTo>
                  <a:cubicBezTo>
                    <a:pt x="65" y="23"/>
                    <a:pt x="71" y="29"/>
                    <a:pt x="71" y="36"/>
                  </a:cubicBezTo>
                  <a:cubicBezTo>
                    <a:pt x="71" y="41"/>
                    <a:pt x="69" y="44"/>
                    <a:pt x="6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0" name="Freeform 43">
              <a:extLst>
                <a:ext uri="{FF2B5EF4-FFF2-40B4-BE49-F238E27FC236}">
                  <a16:creationId xmlns:a16="http://schemas.microsoft.com/office/drawing/2014/main" id="{302734F3-9F99-43AB-97C5-146F7FD41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6744" y="5112748"/>
              <a:ext cx="363551" cy="294771"/>
            </a:xfrm>
            <a:custGeom>
              <a:avLst/>
              <a:gdLst>
                <a:gd name="T0" fmla="*/ 63 w 110"/>
                <a:gd name="T1" fmla="*/ 11 h 89"/>
                <a:gd name="T2" fmla="*/ 11 w 110"/>
                <a:gd name="T3" fmla="*/ 24 h 89"/>
                <a:gd name="T4" fmla="*/ 23 w 110"/>
                <a:gd name="T5" fmla="*/ 75 h 89"/>
                <a:gd name="T6" fmla="*/ 67 w 110"/>
                <a:gd name="T7" fmla="*/ 72 h 89"/>
                <a:gd name="T8" fmla="*/ 68 w 110"/>
                <a:gd name="T9" fmla="*/ 73 h 89"/>
                <a:gd name="T10" fmla="*/ 89 w 110"/>
                <a:gd name="T11" fmla="*/ 86 h 89"/>
                <a:gd name="T12" fmla="*/ 106 w 110"/>
                <a:gd name="T13" fmla="*/ 82 h 89"/>
                <a:gd name="T14" fmla="*/ 102 w 110"/>
                <a:gd name="T15" fmla="*/ 65 h 89"/>
                <a:gd name="T16" fmla="*/ 81 w 110"/>
                <a:gd name="T17" fmla="*/ 52 h 89"/>
                <a:gd name="T18" fmla="*/ 80 w 110"/>
                <a:gd name="T19" fmla="*/ 51 h 89"/>
                <a:gd name="T20" fmla="*/ 63 w 110"/>
                <a:gd name="T21" fmla="*/ 11 h 89"/>
                <a:gd name="T22" fmla="*/ 63 w 110"/>
                <a:gd name="T23" fmla="*/ 55 h 89"/>
                <a:gd name="T24" fmla="*/ 31 w 110"/>
                <a:gd name="T25" fmla="*/ 63 h 89"/>
                <a:gd name="T26" fmla="*/ 23 w 110"/>
                <a:gd name="T27" fmla="*/ 31 h 89"/>
                <a:gd name="T28" fmla="*/ 55 w 110"/>
                <a:gd name="T29" fmla="*/ 24 h 89"/>
                <a:gd name="T30" fmla="*/ 63 w 110"/>
                <a:gd name="T31" fmla="*/ 5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9">
                  <a:moveTo>
                    <a:pt x="63" y="11"/>
                  </a:moveTo>
                  <a:cubicBezTo>
                    <a:pt x="45" y="0"/>
                    <a:pt x="22" y="6"/>
                    <a:pt x="11" y="24"/>
                  </a:cubicBezTo>
                  <a:cubicBezTo>
                    <a:pt x="0" y="41"/>
                    <a:pt x="6" y="64"/>
                    <a:pt x="23" y="75"/>
                  </a:cubicBezTo>
                  <a:cubicBezTo>
                    <a:pt x="38" y="84"/>
                    <a:pt x="55" y="82"/>
                    <a:pt x="67" y="72"/>
                  </a:cubicBezTo>
                  <a:cubicBezTo>
                    <a:pt x="67" y="72"/>
                    <a:pt x="68" y="73"/>
                    <a:pt x="68" y="73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5" y="89"/>
                    <a:pt x="103" y="88"/>
                    <a:pt x="106" y="82"/>
                  </a:cubicBezTo>
                  <a:cubicBezTo>
                    <a:pt x="110" y="76"/>
                    <a:pt x="108" y="68"/>
                    <a:pt x="102" y="65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0" y="52"/>
                    <a:pt x="80" y="51"/>
                  </a:cubicBezTo>
                  <a:cubicBezTo>
                    <a:pt x="83" y="36"/>
                    <a:pt x="77" y="20"/>
                    <a:pt x="63" y="11"/>
                  </a:cubicBezTo>
                  <a:close/>
                  <a:moveTo>
                    <a:pt x="63" y="55"/>
                  </a:moveTo>
                  <a:cubicBezTo>
                    <a:pt x="56" y="66"/>
                    <a:pt x="42" y="69"/>
                    <a:pt x="31" y="63"/>
                  </a:cubicBezTo>
                  <a:cubicBezTo>
                    <a:pt x="20" y="56"/>
                    <a:pt x="17" y="42"/>
                    <a:pt x="23" y="31"/>
                  </a:cubicBezTo>
                  <a:cubicBezTo>
                    <a:pt x="30" y="21"/>
                    <a:pt x="44" y="17"/>
                    <a:pt x="55" y="24"/>
                  </a:cubicBezTo>
                  <a:cubicBezTo>
                    <a:pt x="66" y="30"/>
                    <a:pt x="69" y="44"/>
                    <a:pt x="63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16369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5B32E7A-7097-4504-8D92-6695A0EF2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r="12696" b="6259"/>
          <a:stretch/>
        </p:blipFill>
        <p:spPr>
          <a:xfrm flipH="1">
            <a:off x="3011488" y="0"/>
            <a:ext cx="91805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60765E-DBF8-4EF2-AB2C-94172B44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4000" dirty="0">
                <a:solidFill>
                  <a:schemeClr val="accent1"/>
                </a:solidFill>
                <a:latin typeface="Arial Black" panose="020B0A04020102020204" pitchFamily="34" charset="0"/>
              </a:rPr>
              <a:t>RETOS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9276-C2F4-43C6-9B39-75AC5F058561}"/>
              </a:ext>
            </a:extLst>
          </p:cNvPr>
          <p:cNvSpPr/>
          <p:nvPr/>
        </p:nvSpPr>
        <p:spPr>
          <a:xfrm>
            <a:off x="359311" y="3917737"/>
            <a:ext cx="2026800" cy="64633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algn="ctr">
              <a:defRPr/>
            </a:pPr>
            <a:r>
              <a:rPr lang="es-MX" sz="1400" kern="0" dirty="0">
                <a:latin typeface="Graphik" panose="020B0503030202060203" pitchFamily="34" charset="0"/>
                <a:cs typeface="Arial"/>
              </a:rPr>
              <a:t>Un pensamiento limitativo (antes)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1BDCF41-02A7-4CBD-B548-8804C2B0638C}"/>
              </a:ext>
            </a:extLst>
          </p:cNvPr>
          <p:cNvSpPr>
            <a:spLocks/>
          </p:cNvSpPr>
          <p:nvPr/>
        </p:nvSpPr>
        <p:spPr bwMode="auto">
          <a:xfrm>
            <a:off x="1730283" y="1730528"/>
            <a:ext cx="1574390" cy="830093"/>
          </a:xfrm>
          <a:custGeom>
            <a:avLst/>
            <a:gdLst>
              <a:gd name="T0" fmla="*/ 0 w 562"/>
              <a:gd name="T1" fmla="*/ 190 h 190"/>
              <a:gd name="T2" fmla="*/ 562 w 562"/>
              <a:gd name="T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2" h="190">
                <a:moveTo>
                  <a:pt x="0" y="190"/>
                </a:moveTo>
                <a:cubicBezTo>
                  <a:pt x="0" y="190"/>
                  <a:pt x="171" y="10"/>
                  <a:pt x="562" y="0"/>
                </a:cubicBezTo>
              </a:path>
            </a:pathLst>
          </a:cu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0115D-F047-4995-8EB1-DB7298CCC0E6}"/>
              </a:ext>
            </a:extLst>
          </p:cNvPr>
          <p:cNvSpPr txBox="1"/>
          <p:nvPr/>
        </p:nvSpPr>
        <p:spPr>
          <a:xfrm>
            <a:off x="359311" y="3278679"/>
            <a:ext cx="2026800" cy="637768"/>
          </a:xfrm>
          <a:prstGeom prst="rect">
            <a:avLst/>
          </a:prstGeom>
          <a:noFill/>
          <a:ln>
            <a:noFill/>
          </a:ln>
        </p:spPr>
        <p:txBody>
          <a:bodyPr wrap="square" lIns="44787" tIns="71960" rIns="44787" bIns="71960" rtlCol="0" anchor="b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ESTUDIAR INGENIERÍA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E7A080-F06A-4684-B94D-797E3D41128E}"/>
              </a:ext>
            </a:extLst>
          </p:cNvPr>
          <p:cNvSpPr/>
          <p:nvPr/>
        </p:nvSpPr>
        <p:spPr>
          <a:xfrm>
            <a:off x="987712" y="2492124"/>
            <a:ext cx="771349" cy="771349"/>
          </a:xfrm>
          <a:prstGeom prst="ellipse">
            <a:avLst/>
          </a:prstGeom>
          <a:solidFill>
            <a:srgbClr val="FFD32E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799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367A2-9FBF-4B79-A78C-69B6A2701964}"/>
              </a:ext>
            </a:extLst>
          </p:cNvPr>
          <p:cNvSpPr txBox="1"/>
          <p:nvPr/>
        </p:nvSpPr>
        <p:spPr>
          <a:xfrm>
            <a:off x="2737865" y="2172377"/>
            <a:ext cx="2026800" cy="637768"/>
          </a:xfrm>
          <a:prstGeom prst="rect">
            <a:avLst/>
          </a:prstGeom>
          <a:noFill/>
          <a:ln>
            <a:noFill/>
          </a:ln>
        </p:spPr>
        <p:txBody>
          <a:bodyPr wrap="square" lIns="44787" tIns="71960" rIns="44787" bIns="71960" rtlCol="0" anchor="b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ts val="600"/>
              </a:spcBef>
              <a:defRPr sz="12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</a:rPr>
              <a:t>TRABAJOS NOCTURNOS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0AF188-58FB-46E1-BE47-78F57E1DD254}"/>
              </a:ext>
            </a:extLst>
          </p:cNvPr>
          <p:cNvSpPr/>
          <p:nvPr/>
        </p:nvSpPr>
        <p:spPr>
          <a:xfrm>
            <a:off x="3366265" y="1341243"/>
            <a:ext cx="771349" cy="771349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799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E2F04-96C8-4D6E-9987-88B4CC74E3DE}"/>
              </a:ext>
            </a:extLst>
          </p:cNvPr>
          <p:cNvSpPr/>
          <p:nvPr/>
        </p:nvSpPr>
        <p:spPr>
          <a:xfrm>
            <a:off x="5744818" y="2492124"/>
            <a:ext cx="771349" cy="771349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799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69EFBFBD-E24F-4369-936C-25E9088EA85E}"/>
              </a:ext>
            </a:extLst>
          </p:cNvPr>
          <p:cNvSpPr>
            <a:spLocks/>
          </p:cNvSpPr>
          <p:nvPr/>
        </p:nvSpPr>
        <p:spPr bwMode="auto">
          <a:xfrm flipH="1">
            <a:off x="4169158" y="1753620"/>
            <a:ext cx="1574390" cy="830093"/>
          </a:xfrm>
          <a:custGeom>
            <a:avLst/>
            <a:gdLst>
              <a:gd name="T0" fmla="*/ 0 w 562"/>
              <a:gd name="T1" fmla="*/ 190 h 190"/>
              <a:gd name="T2" fmla="*/ 562 w 562"/>
              <a:gd name="T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2" h="190">
                <a:moveTo>
                  <a:pt x="0" y="190"/>
                </a:moveTo>
                <a:cubicBezTo>
                  <a:pt x="0" y="190"/>
                  <a:pt x="171" y="10"/>
                  <a:pt x="562" y="0"/>
                </a:cubicBezTo>
              </a:path>
            </a:pathLst>
          </a:cu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10F210B-DB4E-4B7E-B0FF-B95F8212E8DE}"/>
              </a:ext>
            </a:extLst>
          </p:cNvPr>
          <p:cNvSpPr>
            <a:spLocks/>
          </p:cNvSpPr>
          <p:nvPr/>
        </p:nvSpPr>
        <p:spPr bwMode="auto">
          <a:xfrm>
            <a:off x="6487389" y="1730528"/>
            <a:ext cx="1574390" cy="830093"/>
          </a:xfrm>
          <a:custGeom>
            <a:avLst/>
            <a:gdLst>
              <a:gd name="T0" fmla="*/ 0 w 562"/>
              <a:gd name="T1" fmla="*/ 190 h 190"/>
              <a:gd name="T2" fmla="*/ 562 w 562"/>
              <a:gd name="T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2" h="190">
                <a:moveTo>
                  <a:pt x="0" y="190"/>
                </a:moveTo>
                <a:cubicBezTo>
                  <a:pt x="0" y="190"/>
                  <a:pt x="171" y="10"/>
                  <a:pt x="562" y="0"/>
                </a:cubicBezTo>
              </a:path>
            </a:pathLst>
          </a:cu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88217-36B4-4AA5-BFD5-3793AAB39EA9}"/>
              </a:ext>
            </a:extLst>
          </p:cNvPr>
          <p:cNvSpPr txBox="1"/>
          <p:nvPr/>
        </p:nvSpPr>
        <p:spPr>
          <a:xfrm>
            <a:off x="7494970" y="2172377"/>
            <a:ext cx="2026800" cy="637768"/>
          </a:xfrm>
          <a:prstGeom prst="rect">
            <a:avLst/>
          </a:prstGeom>
          <a:noFill/>
          <a:ln>
            <a:noFill/>
          </a:ln>
        </p:spPr>
        <p:txBody>
          <a:bodyPr wrap="square" lIns="44787" tIns="71960" rIns="44787" bIns="71960" rtlCol="0" anchor="b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ts val="600"/>
              </a:spcBef>
              <a:defRPr sz="12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5"/>
                </a:solidFill>
                <a:latin typeface="Graphik" panose="020B0503030202060203" pitchFamily="34" charset="0"/>
              </a:rPr>
              <a:t>DIFERENCIA DE EDADES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AFB541-B003-4A83-B6A8-2161DE59AE66}"/>
              </a:ext>
            </a:extLst>
          </p:cNvPr>
          <p:cNvSpPr/>
          <p:nvPr/>
        </p:nvSpPr>
        <p:spPr>
          <a:xfrm>
            <a:off x="8123371" y="1341243"/>
            <a:ext cx="771349" cy="771349"/>
          </a:xfrm>
          <a:prstGeom prst="ellipse">
            <a:avLst/>
          </a:prstGeom>
          <a:solidFill>
            <a:schemeClr val="accent5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799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CFA554-A966-48E3-8B2A-830C3780DA25}"/>
              </a:ext>
            </a:extLst>
          </p:cNvPr>
          <p:cNvSpPr/>
          <p:nvPr/>
        </p:nvSpPr>
        <p:spPr>
          <a:xfrm>
            <a:off x="10525255" y="2492124"/>
            <a:ext cx="771349" cy="771349"/>
          </a:xfrm>
          <a:prstGeom prst="ellipse">
            <a:avLst/>
          </a:prstGeom>
          <a:solidFill>
            <a:schemeClr val="accent6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 sz="2799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r>
              <a:rPr lang="en-US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77CA475-B81B-4994-9FBE-6070230306F1}"/>
              </a:ext>
            </a:extLst>
          </p:cNvPr>
          <p:cNvSpPr>
            <a:spLocks/>
          </p:cNvSpPr>
          <p:nvPr/>
        </p:nvSpPr>
        <p:spPr bwMode="auto">
          <a:xfrm flipH="1">
            <a:off x="8949595" y="1753620"/>
            <a:ext cx="1574390" cy="830093"/>
          </a:xfrm>
          <a:custGeom>
            <a:avLst/>
            <a:gdLst>
              <a:gd name="T0" fmla="*/ 0 w 562"/>
              <a:gd name="T1" fmla="*/ 190 h 190"/>
              <a:gd name="T2" fmla="*/ 562 w 562"/>
              <a:gd name="T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2" h="190">
                <a:moveTo>
                  <a:pt x="0" y="190"/>
                </a:moveTo>
                <a:cubicBezTo>
                  <a:pt x="0" y="190"/>
                  <a:pt x="171" y="10"/>
                  <a:pt x="562" y="0"/>
                </a:cubicBezTo>
              </a:path>
            </a:pathLst>
          </a:cu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D84906-F2E9-4B11-8325-4501F09CC8DE}"/>
              </a:ext>
            </a:extLst>
          </p:cNvPr>
          <p:cNvSpPr/>
          <p:nvPr/>
        </p:nvSpPr>
        <p:spPr>
          <a:xfrm>
            <a:off x="2737862" y="2824787"/>
            <a:ext cx="2026800" cy="64618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algn="ctr">
              <a:defRPr/>
            </a:pPr>
            <a:r>
              <a:rPr lang="es-MX" sz="1400" kern="0" dirty="0">
                <a:latin typeface="Graphik" panose="020B0503030202060203" pitchFamily="34" charset="0"/>
                <a:cs typeface="Arial"/>
              </a:rPr>
              <a:t>Similitud sobre el punto anterior / área técnica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0EE17-1F3E-4637-B7FC-C20062134E70}"/>
              </a:ext>
            </a:extLst>
          </p:cNvPr>
          <p:cNvSpPr/>
          <p:nvPr/>
        </p:nvSpPr>
        <p:spPr>
          <a:xfrm>
            <a:off x="5116418" y="3917737"/>
            <a:ext cx="2026800" cy="64618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algn="ctr">
              <a:defRPr/>
            </a:pPr>
            <a:r>
              <a:rPr lang="es-MX" sz="1400" kern="0">
                <a:latin typeface="Graphik" panose="020B0503030202060203" pitchFamily="34" charset="0"/>
                <a:cs typeface="Arial"/>
              </a:rPr>
              <a:t>Capacidades que todos Podemos lograr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CFEE3-B02B-404B-9CC6-8E41AC3449D5}"/>
              </a:ext>
            </a:extLst>
          </p:cNvPr>
          <p:cNvSpPr/>
          <p:nvPr/>
        </p:nvSpPr>
        <p:spPr>
          <a:xfrm>
            <a:off x="7494970" y="2824787"/>
            <a:ext cx="2026800" cy="90670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s-MX" sz="1400" kern="0" dirty="0">
                <a:latin typeface="Graphik" panose="020B0503030202060203" pitchFamily="34" charset="0"/>
                <a:cs typeface="Arial"/>
              </a:rPr>
              <a:t>Ambiente laboral multifacético, multidisciplinario y multicultural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C12A45-35E8-48E2-AC0D-8D4E89A42606}"/>
              </a:ext>
            </a:extLst>
          </p:cNvPr>
          <p:cNvSpPr txBox="1"/>
          <p:nvPr/>
        </p:nvSpPr>
        <p:spPr>
          <a:xfrm>
            <a:off x="5116417" y="3278679"/>
            <a:ext cx="2026800" cy="637768"/>
          </a:xfrm>
          <a:prstGeom prst="rect">
            <a:avLst/>
          </a:prstGeom>
          <a:noFill/>
          <a:ln>
            <a:noFill/>
          </a:ln>
        </p:spPr>
        <p:txBody>
          <a:bodyPr wrap="square" lIns="44787" tIns="71960" rIns="44787" bIns="71960" rtlCol="0" anchor="b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Graphik" panose="020B0503030202060203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AUTO APRENDIZAJE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DE4CA-69A6-4CBE-89A6-8775E0226190}"/>
              </a:ext>
            </a:extLst>
          </p:cNvPr>
          <p:cNvSpPr txBox="1"/>
          <p:nvPr/>
        </p:nvSpPr>
        <p:spPr>
          <a:xfrm>
            <a:off x="9896854" y="3278679"/>
            <a:ext cx="2026800" cy="637768"/>
          </a:xfrm>
          <a:prstGeom prst="rect">
            <a:avLst/>
          </a:prstGeom>
          <a:noFill/>
          <a:ln>
            <a:noFill/>
          </a:ln>
        </p:spPr>
        <p:txBody>
          <a:bodyPr wrap="square" lIns="44787" tIns="71960" rIns="44787" bIns="71960" rtlCol="0" anchor="b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Graphik" panose="020B0503030202060203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PROYECTOS DIFERENTES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4B28EE-8297-453B-9EE0-D251A81B5963}"/>
              </a:ext>
            </a:extLst>
          </p:cNvPr>
          <p:cNvSpPr/>
          <p:nvPr/>
        </p:nvSpPr>
        <p:spPr>
          <a:xfrm>
            <a:off x="9896854" y="3917737"/>
            <a:ext cx="2026800" cy="64618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algn="ctr">
              <a:defRPr/>
            </a:pPr>
            <a:r>
              <a:rPr lang="es-MX" sz="1400" kern="0">
                <a:latin typeface="Graphik" panose="020B0503030202060203" pitchFamily="34" charset="0"/>
                <a:cs typeface="Arial"/>
              </a:rPr>
              <a:t>Enfoques, giros de clientes.</a:t>
            </a:r>
          </a:p>
        </p:txBody>
      </p:sp>
    </p:spTree>
    <p:extLst>
      <p:ext uri="{BB962C8B-B14F-4D97-AF65-F5344CB8AC3E}">
        <p14:creationId xmlns:p14="http://schemas.microsoft.com/office/powerpoint/2010/main" val="84300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6E50-ACE3-4B72-A63B-D1B28CC4AC5B}"/>
              </a:ext>
            </a:extLst>
          </p:cNvPr>
          <p:cNvSpPr txBox="1">
            <a:spLocks/>
          </p:cNvSpPr>
          <p:nvPr/>
        </p:nvSpPr>
        <p:spPr>
          <a:xfrm>
            <a:off x="4341091" y="154831"/>
            <a:ext cx="772160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MX" sz="4000" dirty="0">
                <a:latin typeface="Arial Black" panose="020B0A04020102020204" pitchFamily="34" charset="0"/>
              </a:rPr>
              <a:t>CÓMO TOMA RELEVANCIA HOY LA </a:t>
            </a:r>
            <a:r>
              <a:rPr lang="es-MX" sz="4000" dirty="0">
                <a:solidFill>
                  <a:schemeClr val="accent1"/>
                </a:solidFill>
                <a:latin typeface="Arial Black" panose="020B0A04020102020204" pitchFamily="34" charset="0"/>
              </a:rPr>
              <a:t>CIBERSEGURIDAD</a:t>
            </a:r>
            <a:r>
              <a:rPr lang="es-MX" sz="4000" dirty="0">
                <a:latin typeface="Arial Black" panose="020B0A04020102020204" pitchFamily="34" charset="0"/>
              </a:rPr>
              <a:t> (Enfoque Global)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7B6FD-9C31-4FCB-AF54-4B893D7E56E4}"/>
              </a:ext>
            </a:extLst>
          </p:cNvPr>
          <p:cNvPicPr>
            <a:picLocks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5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A2FD5-EC51-4763-99D0-04BCA7785124}"/>
              </a:ext>
            </a:extLst>
          </p:cNvPr>
          <p:cNvSpPr txBox="1"/>
          <p:nvPr/>
        </p:nvSpPr>
        <p:spPr>
          <a:xfrm>
            <a:off x="5394036" y="2210765"/>
            <a:ext cx="6474691" cy="275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000000"/>
                </a:solidFill>
                <a:latin typeface="Graphik" panose="020B0503030202060203" pitchFamily="34" charset="0"/>
              </a:rPr>
              <a:t>Capa de protección que evita la afectación a la información, ante cualquier evento cibernético.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sz="16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000000"/>
                </a:solidFill>
                <a:latin typeface="Graphik" panose="020B0503030202060203" pitchFamily="34" charset="0"/>
              </a:rPr>
              <a:t>Tecnología se encuentra en constante evolución.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sz="16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000000"/>
                </a:solidFill>
                <a:latin typeface="Graphik" panose="020B0503030202060203" pitchFamily="34" charset="0"/>
              </a:rPr>
              <a:t>Hoy la pandemia ha incrementado la importancia al término CIBERSEGURIDAD  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sz="16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000000"/>
                </a:solidFill>
                <a:latin typeface="Graphik" panose="020B0503030202060203" pitchFamily="34" charset="0"/>
              </a:rPr>
              <a:t>Ciber-resiliencia: volver al estado inicial después de haber sufrido algún evento de afectación cibernético.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539A8-E2E8-4E72-924F-ED0F39A5835F}"/>
              </a:ext>
            </a:extLst>
          </p:cNvPr>
          <p:cNvSpPr txBox="1"/>
          <p:nvPr/>
        </p:nvSpPr>
        <p:spPr>
          <a:xfrm>
            <a:off x="5394037" y="5243331"/>
            <a:ext cx="2060060" cy="35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1600" b="1" dirty="0">
                <a:solidFill>
                  <a:schemeClr val="accent1"/>
                </a:solidFill>
                <a:latin typeface="Graphik" panose="020B0503030202060203" pitchFamily="34" charset="0"/>
              </a:rPr>
              <a:t>Haciendo cálculos</a:t>
            </a:r>
          </a:p>
        </p:txBody>
      </p:sp>
    </p:spTree>
    <p:extLst>
      <p:ext uri="{BB962C8B-B14F-4D97-AF65-F5344CB8AC3E}">
        <p14:creationId xmlns:p14="http://schemas.microsoft.com/office/powerpoint/2010/main" val="29328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78">
            <a:extLst>
              <a:ext uri="{FF2B5EF4-FFF2-40B4-BE49-F238E27FC236}">
                <a16:creationId xmlns:a16="http://schemas.microsoft.com/office/drawing/2014/main" id="{B4B318F1-FC40-485D-A3F4-B3595D0BCFBF}"/>
              </a:ext>
            </a:extLst>
          </p:cNvPr>
          <p:cNvSpPr/>
          <p:nvPr/>
        </p:nvSpPr>
        <p:spPr>
          <a:xfrm>
            <a:off x="8785868" y="1634177"/>
            <a:ext cx="2948103" cy="2137666"/>
          </a:xfrm>
          <a:prstGeom prst="roundRect">
            <a:avLst>
              <a:gd name="adj" fmla="val 323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5" name="Abgerundetes Rechteck 72">
            <a:extLst>
              <a:ext uri="{FF2B5EF4-FFF2-40B4-BE49-F238E27FC236}">
                <a16:creationId xmlns:a16="http://schemas.microsoft.com/office/drawing/2014/main" id="{2D79B93B-E295-43F3-ACC1-8F8EC15B261B}"/>
              </a:ext>
            </a:extLst>
          </p:cNvPr>
          <p:cNvSpPr/>
          <p:nvPr/>
        </p:nvSpPr>
        <p:spPr>
          <a:xfrm>
            <a:off x="3401354" y="5164270"/>
            <a:ext cx="4604200" cy="903299"/>
          </a:xfrm>
          <a:prstGeom prst="roundRect">
            <a:avLst>
              <a:gd name="adj" fmla="val 8427"/>
            </a:avLst>
          </a:prstGeom>
          <a:solidFill>
            <a:srgbClr val="09044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" name="Abgerundetes Rechteck 70">
            <a:extLst>
              <a:ext uri="{FF2B5EF4-FFF2-40B4-BE49-F238E27FC236}">
                <a16:creationId xmlns:a16="http://schemas.microsoft.com/office/drawing/2014/main" id="{19D1E9A1-1F67-4740-BAE9-346DC64CD3A7}"/>
              </a:ext>
            </a:extLst>
          </p:cNvPr>
          <p:cNvSpPr/>
          <p:nvPr/>
        </p:nvSpPr>
        <p:spPr>
          <a:xfrm>
            <a:off x="3388654" y="4133852"/>
            <a:ext cx="4604200" cy="903299"/>
          </a:xfrm>
          <a:prstGeom prst="roundRect">
            <a:avLst>
              <a:gd name="adj" fmla="val 7250"/>
            </a:avLst>
          </a:prstGeom>
          <a:solidFill>
            <a:srgbClr val="09044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9001A5F-9FEB-439F-B57C-694F403610AD}"/>
              </a:ext>
            </a:extLst>
          </p:cNvPr>
          <p:cNvSpPr txBox="1">
            <a:spLocks/>
          </p:cNvSpPr>
          <p:nvPr/>
        </p:nvSpPr>
        <p:spPr>
          <a:xfrm>
            <a:off x="683272" y="295854"/>
            <a:ext cx="10825455" cy="99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latin typeface="Arial Black" panose="020B0A04020102020204" pitchFamily="34" charset="0"/>
              </a:rPr>
              <a:t>Los ciberataques se dirigen a las </a:t>
            </a:r>
            <a:r>
              <a:rPr lang="es-MX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personas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7EA4D30-DBDE-4382-9C0E-C8DF022D52B3}"/>
              </a:ext>
            </a:extLst>
          </p:cNvPr>
          <p:cNvSpPr txBox="1">
            <a:spLocks/>
          </p:cNvSpPr>
          <p:nvPr/>
        </p:nvSpPr>
        <p:spPr>
          <a:xfrm>
            <a:off x="8875110" y="1677549"/>
            <a:ext cx="2851873" cy="667287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vert="horz" lIns="0" tIns="36000" rIns="0" bIns="0" rtlCol="0" anchor="ctr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Los ciberataques son cada vez más profesionales</a:t>
            </a:r>
            <a:r>
              <a:rPr lang="en-GB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ECD3EA9-7CAF-4AD6-97FC-CF84A631B8BE}"/>
              </a:ext>
            </a:extLst>
          </p:cNvPr>
          <p:cNvSpPr txBox="1">
            <a:spLocks/>
          </p:cNvSpPr>
          <p:nvPr/>
        </p:nvSpPr>
        <p:spPr>
          <a:xfrm>
            <a:off x="8880003" y="2653289"/>
            <a:ext cx="2853968" cy="917724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vert="horz" lIns="0" tIns="36000" rIns="0" bIns="0" rtlCol="0" anchor="ctr"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El comportamiento humano sigue siendo la principal causa de los incidentes de ciberseguridad</a:t>
            </a:r>
            <a:r>
              <a:rPr lang="en-GB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6ADFD-FCC3-4A20-B698-9CD14019E963}"/>
              </a:ext>
            </a:extLst>
          </p:cNvPr>
          <p:cNvSpPr txBox="1"/>
          <p:nvPr/>
        </p:nvSpPr>
        <p:spPr>
          <a:xfrm>
            <a:off x="8804636" y="4073950"/>
            <a:ext cx="2853968" cy="2030836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r>
              <a:rPr lang="es-MX" sz="1700" b="1" dirty="0">
                <a:solidFill>
                  <a:srgbClr val="09044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Arial" panose="020B0604020202020204" pitchFamily="34" charset="0"/>
              </a:rPr>
              <a:t>LAS VULNERABILIDADES DE SEGURIDAD NO SON CAUSADAS ÚNICAMENTE POR LAS MÁQUINAS. </a:t>
            </a:r>
          </a:p>
          <a:p>
            <a:r>
              <a:rPr lang="es-MX" sz="1700" b="1" dirty="0">
                <a:solidFill>
                  <a:srgbClr val="09044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Arial" panose="020B0604020202020204" pitchFamily="34" charset="0"/>
              </a:rPr>
              <a:t>LOS HUMANOS SON UN PUNTO DÉBIL CLAVE EN LA CADENA DE SEGURIDAD</a:t>
            </a:r>
            <a:r>
              <a:rPr lang="en-GB" sz="1700" b="1" dirty="0">
                <a:solidFill>
                  <a:srgbClr val="09044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53041DA-5D5A-4798-B984-95D3CFF9C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44" y="4192058"/>
            <a:ext cx="4311365" cy="845094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t">
            <a:noAutofit/>
          </a:bodyPr>
          <a:lstStyle/>
          <a:p>
            <a:pPr lvl="0">
              <a:defRPr/>
            </a:pPr>
            <a:r>
              <a:rPr lang="es-MX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Para el año 2021 se estimó que los daños por delitos cibernéticos alcanzaran los 6 billones de </a:t>
            </a:r>
            <a:r>
              <a:rPr lang="es-MX" sz="1600" b="1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dls</a:t>
            </a:r>
            <a:r>
              <a:rPr lang="es-MX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mundialmente</a:t>
            </a:r>
            <a:endParaRPr lang="en-GB" sz="1600" b="1" dirty="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DABA-9283-4C53-80E4-05AA05050381}"/>
              </a:ext>
            </a:extLst>
          </p:cNvPr>
          <p:cNvSpPr/>
          <p:nvPr/>
        </p:nvSpPr>
        <p:spPr>
          <a:xfrm>
            <a:off x="3519444" y="5222475"/>
            <a:ext cx="4427479" cy="80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La protección a través de la ciberseguridad es una parte fundamental de las estrategias de digitalización de las empresas</a:t>
            </a:r>
            <a:endParaRPr lang="en-GB" sz="16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8BFA042-6C01-4390-B753-63F3272D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998" y="1749986"/>
            <a:ext cx="3289947" cy="865461"/>
          </a:xfrm>
          <a:prstGeom prst="rect">
            <a:avLst/>
          </a:prstGeom>
          <a:noFill/>
          <a:ln>
            <a:noFill/>
          </a:ln>
          <a:effectLst/>
        </p:spPr>
        <p:txBody>
          <a:bodyPr lIns="270000" tIns="46800" rIns="90000" bIns="46800" anchor="ctr" anchorCtr="0">
            <a:noAutofit/>
          </a:bodyPr>
          <a:lstStyle/>
          <a:p>
            <a:pPr lvl="0">
              <a:defRPr/>
            </a:pPr>
            <a:r>
              <a:rPr lang="es-MX" sz="1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partir del año 2020 se han registrado picos de hasta </a:t>
            </a:r>
            <a:r>
              <a:rPr lang="es-MX" sz="1400" b="1" dirty="0">
                <a:solidFill>
                  <a:schemeClr val="accent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12 mil ataques diarios</a:t>
            </a:r>
            <a:r>
              <a:rPr lang="es-MX" sz="1400" dirty="0">
                <a:solidFill>
                  <a:srgbClr val="0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a usuarios. </a:t>
            </a:r>
            <a:endParaRPr lang="en-GB" sz="1400" dirty="0">
              <a:solidFill>
                <a:srgbClr val="00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16" name="Group 54">
            <a:extLst>
              <a:ext uri="{FF2B5EF4-FFF2-40B4-BE49-F238E27FC236}">
                <a16:creationId xmlns:a16="http://schemas.microsoft.com/office/drawing/2014/main" id="{0C8105E1-5051-4FC4-B7CE-62E54F509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53392" y="1914713"/>
            <a:ext cx="525281" cy="512177"/>
            <a:chOff x="2584" y="3215"/>
            <a:chExt cx="441" cy="430"/>
          </a:xfrm>
          <a:solidFill>
            <a:schemeClr val="tx2"/>
          </a:solidFill>
        </p:grpSpPr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2257AC19-5CA5-4B8D-AEB3-DECB3F53E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3215"/>
              <a:ext cx="141" cy="305"/>
            </a:xfrm>
            <a:custGeom>
              <a:avLst/>
              <a:gdLst>
                <a:gd name="T0" fmla="*/ 86 w 92"/>
                <a:gd name="T1" fmla="*/ 204 h 204"/>
                <a:gd name="T2" fmla="*/ 21 w 92"/>
                <a:gd name="T3" fmla="*/ 143 h 204"/>
                <a:gd name="T4" fmla="*/ 3 w 92"/>
                <a:gd name="T5" fmla="*/ 123 h 204"/>
                <a:gd name="T6" fmla="*/ 8 w 92"/>
                <a:gd name="T7" fmla="*/ 99 h 204"/>
                <a:gd name="T8" fmla="*/ 3 w 92"/>
                <a:gd name="T9" fmla="*/ 67 h 204"/>
                <a:gd name="T10" fmla="*/ 17 w 92"/>
                <a:gd name="T11" fmla="*/ 24 h 204"/>
                <a:gd name="T12" fmla="*/ 86 w 92"/>
                <a:gd name="T13" fmla="*/ 0 h 204"/>
                <a:gd name="T14" fmla="*/ 92 w 92"/>
                <a:gd name="T15" fmla="*/ 6 h 204"/>
                <a:gd name="T16" fmla="*/ 86 w 92"/>
                <a:gd name="T17" fmla="*/ 12 h 204"/>
                <a:gd name="T18" fmla="*/ 26 w 92"/>
                <a:gd name="T19" fmla="*/ 32 h 204"/>
                <a:gd name="T20" fmla="*/ 14 w 92"/>
                <a:gd name="T21" fmla="*/ 65 h 204"/>
                <a:gd name="T22" fmla="*/ 20 w 92"/>
                <a:gd name="T23" fmla="*/ 101 h 204"/>
                <a:gd name="T24" fmla="*/ 17 w 92"/>
                <a:gd name="T25" fmla="*/ 107 h 204"/>
                <a:gd name="T26" fmla="*/ 15 w 92"/>
                <a:gd name="T27" fmla="*/ 120 h 204"/>
                <a:gd name="T28" fmla="*/ 26 w 92"/>
                <a:gd name="T29" fmla="*/ 132 h 204"/>
                <a:gd name="T30" fmla="*/ 32 w 92"/>
                <a:gd name="T31" fmla="*/ 138 h 204"/>
                <a:gd name="T32" fmla="*/ 86 w 92"/>
                <a:gd name="T33" fmla="*/ 192 h 204"/>
                <a:gd name="T34" fmla="*/ 92 w 92"/>
                <a:gd name="T35" fmla="*/ 198 h 204"/>
                <a:gd name="T36" fmla="*/ 86 w 92"/>
                <a:gd name="T37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204">
                  <a:moveTo>
                    <a:pt x="86" y="204"/>
                  </a:moveTo>
                  <a:cubicBezTo>
                    <a:pt x="68" y="204"/>
                    <a:pt x="24" y="181"/>
                    <a:pt x="21" y="143"/>
                  </a:cubicBezTo>
                  <a:cubicBezTo>
                    <a:pt x="12" y="141"/>
                    <a:pt x="6" y="133"/>
                    <a:pt x="3" y="123"/>
                  </a:cubicBezTo>
                  <a:cubicBezTo>
                    <a:pt x="1" y="113"/>
                    <a:pt x="3" y="104"/>
                    <a:pt x="8" y="9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" y="66"/>
                    <a:pt x="0" y="43"/>
                    <a:pt x="17" y="24"/>
                  </a:cubicBezTo>
                  <a:cubicBezTo>
                    <a:pt x="32" y="8"/>
                    <a:pt x="55" y="0"/>
                    <a:pt x="86" y="0"/>
                  </a:cubicBezTo>
                  <a:cubicBezTo>
                    <a:pt x="90" y="0"/>
                    <a:pt x="92" y="3"/>
                    <a:pt x="92" y="6"/>
                  </a:cubicBezTo>
                  <a:cubicBezTo>
                    <a:pt x="92" y="9"/>
                    <a:pt x="90" y="12"/>
                    <a:pt x="86" y="12"/>
                  </a:cubicBezTo>
                  <a:cubicBezTo>
                    <a:pt x="59" y="12"/>
                    <a:pt x="38" y="19"/>
                    <a:pt x="26" y="32"/>
                  </a:cubicBezTo>
                  <a:cubicBezTo>
                    <a:pt x="14" y="46"/>
                    <a:pt x="14" y="63"/>
                    <a:pt x="14" y="65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1" y="104"/>
                    <a:pt x="19" y="106"/>
                    <a:pt x="17" y="107"/>
                  </a:cubicBezTo>
                  <a:cubicBezTo>
                    <a:pt x="14" y="109"/>
                    <a:pt x="13" y="114"/>
                    <a:pt x="15" y="120"/>
                  </a:cubicBezTo>
                  <a:cubicBezTo>
                    <a:pt x="16" y="126"/>
                    <a:pt x="20" y="132"/>
                    <a:pt x="26" y="132"/>
                  </a:cubicBezTo>
                  <a:cubicBezTo>
                    <a:pt x="30" y="132"/>
                    <a:pt x="32" y="135"/>
                    <a:pt x="32" y="138"/>
                  </a:cubicBezTo>
                  <a:cubicBezTo>
                    <a:pt x="32" y="169"/>
                    <a:pt x="70" y="192"/>
                    <a:pt x="86" y="192"/>
                  </a:cubicBezTo>
                  <a:cubicBezTo>
                    <a:pt x="90" y="192"/>
                    <a:pt x="92" y="195"/>
                    <a:pt x="92" y="198"/>
                  </a:cubicBezTo>
                  <a:cubicBezTo>
                    <a:pt x="92" y="201"/>
                    <a:pt x="90" y="204"/>
                    <a:pt x="86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4567B246-418B-48BA-89ED-A8B6A1EAC7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3215"/>
              <a:ext cx="142" cy="305"/>
            </a:xfrm>
            <a:custGeom>
              <a:avLst/>
              <a:gdLst>
                <a:gd name="T0" fmla="*/ 6 w 93"/>
                <a:gd name="T1" fmla="*/ 204 h 204"/>
                <a:gd name="T2" fmla="*/ 0 w 93"/>
                <a:gd name="T3" fmla="*/ 198 h 204"/>
                <a:gd name="T4" fmla="*/ 6 w 93"/>
                <a:gd name="T5" fmla="*/ 192 h 204"/>
                <a:gd name="T6" fmla="*/ 60 w 93"/>
                <a:gd name="T7" fmla="*/ 138 h 204"/>
                <a:gd name="T8" fmla="*/ 66 w 93"/>
                <a:gd name="T9" fmla="*/ 132 h 204"/>
                <a:gd name="T10" fmla="*/ 78 w 93"/>
                <a:gd name="T11" fmla="*/ 120 h 204"/>
                <a:gd name="T12" fmla="*/ 76 w 93"/>
                <a:gd name="T13" fmla="*/ 107 h 204"/>
                <a:gd name="T14" fmla="*/ 73 w 93"/>
                <a:gd name="T15" fmla="*/ 101 h 204"/>
                <a:gd name="T16" fmla="*/ 78 w 93"/>
                <a:gd name="T17" fmla="*/ 65 h 204"/>
                <a:gd name="T18" fmla="*/ 66 w 93"/>
                <a:gd name="T19" fmla="*/ 32 h 204"/>
                <a:gd name="T20" fmla="*/ 6 w 93"/>
                <a:gd name="T21" fmla="*/ 12 h 204"/>
                <a:gd name="T22" fmla="*/ 0 w 93"/>
                <a:gd name="T23" fmla="*/ 6 h 204"/>
                <a:gd name="T24" fmla="*/ 6 w 93"/>
                <a:gd name="T25" fmla="*/ 0 h 204"/>
                <a:gd name="T26" fmla="*/ 75 w 93"/>
                <a:gd name="T27" fmla="*/ 24 h 204"/>
                <a:gd name="T28" fmla="*/ 90 w 93"/>
                <a:gd name="T29" fmla="*/ 67 h 204"/>
                <a:gd name="T30" fmla="*/ 85 w 93"/>
                <a:gd name="T31" fmla="*/ 99 h 204"/>
                <a:gd name="T32" fmla="*/ 90 w 93"/>
                <a:gd name="T33" fmla="*/ 123 h 204"/>
                <a:gd name="T34" fmla="*/ 72 w 93"/>
                <a:gd name="T35" fmla="*/ 143 h 204"/>
                <a:gd name="T36" fmla="*/ 6 w 93"/>
                <a:gd name="T37" fmla="*/ 204 h 204"/>
                <a:gd name="T38" fmla="*/ 84 w 93"/>
                <a:gd name="T39" fmla="*/ 66 h 204"/>
                <a:gd name="T40" fmla="*/ 84 w 93"/>
                <a:gd name="T41" fmla="*/ 6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204">
                  <a:moveTo>
                    <a:pt x="6" y="204"/>
                  </a:moveTo>
                  <a:cubicBezTo>
                    <a:pt x="3" y="204"/>
                    <a:pt x="0" y="201"/>
                    <a:pt x="0" y="198"/>
                  </a:cubicBezTo>
                  <a:cubicBezTo>
                    <a:pt x="0" y="195"/>
                    <a:pt x="3" y="192"/>
                    <a:pt x="6" y="192"/>
                  </a:cubicBezTo>
                  <a:cubicBezTo>
                    <a:pt x="23" y="192"/>
                    <a:pt x="60" y="169"/>
                    <a:pt x="60" y="138"/>
                  </a:cubicBezTo>
                  <a:cubicBezTo>
                    <a:pt x="60" y="135"/>
                    <a:pt x="63" y="132"/>
                    <a:pt x="66" y="132"/>
                  </a:cubicBezTo>
                  <a:cubicBezTo>
                    <a:pt x="73" y="132"/>
                    <a:pt x="77" y="126"/>
                    <a:pt x="78" y="120"/>
                  </a:cubicBezTo>
                  <a:cubicBezTo>
                    <a:pt x="79" y="114"/>
                    <a:pt x="78" y="109"/>
                    <a:pt x="76" y="107"/>
                  </a:cubicBezTo>
                  <a:cubicBezTo>
                    <a:pt x="73" y="106"/>
                    <a:pt x="72" y="104"/>
                    <a:pt x="73" y="101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79" y="46"/>
                    <a:pt x="66" y="32"/>
                  </a:cubicBezTo>
                  <a:cubicBezTo>
                    <a:pt x="54" y="19"/>
                    <a:pt x="34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61" y="8"/>
                    <a:pt x="75" y="24"/>
                  </a:cubicBezTo>
                  <a:cubicBezTo>
                    <a:pt x="93" y="43"/>
                    <a:pt x="91" y="66"/>
                    <a:pt x="90" y="67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90" y="104"/>
                    <a:pt x="92" y="113"/>
                    <a:pt x="90" y="123"/>
                  </a:cubicBezTo>
                  <a:cubicBezTo>
                    <a:pt x="87" y="133"/>
                    <a:pt x="81" y="141"/>
                    <a:pt x="72" y="143"/>
                  </a:cubicBezTo>
                  <a:cubicBezTo>
                    <a:pt x="68" y="181"/>
                    <a:pt x="25" y="204"/>
                    <a:pt x="6" y="204"/>
                  </a:cubicBezTo>
                  <a:close/>
                  <a:moveTo>
                    <a:pt x="84" y="66"/>
                  </a:moveTo>
                  <a:cubicBezTo>
                    <a:pt x="84" y="66"/>
                    <a:pt x="84" y="66"/>
                    <a:pt x="8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4F439BC2-E615-4427-987E-820847ABD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3448"/>
              <a:ext cx="441" cy="197"/>
            </a:xfrm>
            <a:custGeom>
              <a:avLst/>
              <a:gdLst>
                <a:gd name="T0" fmla="*/ 282 w 288"/>
                <a:gd name="T1" fmla="*/ 132 h 132"/>
                <a:gd name="T2" fmla="*/ 6 w 288"/>
                <a:gd name="T3" fmla="*/ 132 h 132"/>
                <a:gd name="T4" fmla="*/ 0 w 288"/>
                <a:gd name="T5" fmla="*/ 126 h 132"/>
                <a:gd name="T6" fmla="*/ 0 w 288"/>
                <a:gd name="T7" fmla="*/ 96 h 132"/>
                <a:gd name="T8" fmla="*/ 35 w 288"/>
                <a:gd name="T9" fmla="*/ 45 h 132"/>
                <a:gd name="T10" fmla="*/ 36 w 288"/>
                <a:gd name="T11" fmla="*/ 45 h 132"/>
                <a:gd name="T12" fmla="*/ 84 w 288"/>
                <a:gd name="T13" fmla="*/ 32 h 132"/>
                <a:gd name="T14" fmla="*/ 84 w 288"/>
                <a:gd name="T15" fmla="*/ 6 h 132"/>
                <a:gd name="T16" fmla="*/ 90 w 288"/>
                <a:gd name="T17" fmla="*/ 0 h 132"/>
                <a:gd name="T18" fmla="*/ 96 w 288"/>
                <a:gd name="T19" fmla="*/ 6 h 132"/>
                <a:gd name="T20" fmla="*/ 96 w 288"/>
                <a:gd name="T21" fmla="*/ 36 h 132"/>
                <a:gd name="T22" fmla="*/ 92 w 288"/>
                <a:gd name="T23" fmla="*/ 42 h 132"/>
                <a:gd name="T24" fmla="*/ 39 w 288"/>
                <a:gd name="T25" fmla="*/ 57 h 132"/>
                <a:gd name="T26" fmla="*/ 12 w 288"/>
                <a:gd name="T27" fmla="*/ 96 h 132"/>
                <a:gd name="T28" fmla="*/ 12 w 288"/>
                <a:gd name="T29" fmla="*/ 120 h 132"/>
                <a:gd name="T30" fmla="*/ 276 w 288"/>
                <a:gd name="T31" fmla="*/ 120 h 132"/>
                <a:gd name="T32" fmla="*/ 276 w 288"/>
                <a:gd name="T33" fmla="*/ 96 h 132"/>
                <a:gd name="T34" fmla="*/ 249 w 288"/>
                <a:gd name="T35" fmla="*/ 57 h 132"/>
                <a:gd name="T36" fmla="*/ 197 w 288"/>
                <a:gd name="T37" fmla="*/ 42 h 132"/>
                <a:gd name="T38" fmla="*/ 192 w 288"/>
                <a:gd name="T39" fmla="*/ 36 h 132"/>
                <a:gd name="T40" fmla="*/ 192 w 288"/>
                <a:gd name="T41" fmla="*/ 6 h 132"/>
                <a:gd name="T42" fmla="*/ 198 w 288"/>
                <a:gd name="T43" fmla="*/ 0 h 132"/>
                <a:gd name="T44" fmla="*/ 204 w 288"/>
                <a:gd name="T45" fmla="*/ 6 h 132"/>
                <a:gd name="T46" fmla="*/ 204 w 288"/>
                <a:gd name="T47" fmla="*/ 32 h 132"/>
                <a:gd name="T48" fmla="*/ 253 w 288"/>
                <a:gd name="T49" fmla="*/ 45 h 132"/>
                <a:gd name="T50" fmla="*/ 253 w 288"/>
                <a:gd name="T51" fmla="*/ 45 h 132"/>
                <a:gd name="T52" fmla="*/ 288 w 288"/>
                <a:gd name="T53" fmla="*/ 96 h 132"/>
                <a:gd name="T54" fmla="*/ 288 w 288"/>
                <a:gd name="T55" fmla="*/ 126 h 132"/>
                <a:gd name="T56" fmla="*/ 282 w 288"/>
                <a:gd name="T5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132">
                  <a:moveTo>
                    <a:pt x="28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4"/>
                    <a:pt x="15" y="53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3"/>
                    <a:pt x="87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39"/>
                    <a:pt x="95" y="41"/>
                    <a:pt x="92" y="4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23" y="63"/>
                    <a:pt x="12" y="79"/>
                    <a:pt x="12" y="96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276" y="96"/>
                    <a:pt x="276" y="96"/>
                    <a:pt x="276" y="96"/>
                  </a:cubicBezTo>
                  <a:cubicBezTo>
                    <a:pt x="276" y="79"/>
                    <a:pt x="266" y="63"/>
                    <a:pt x="249" y="57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4" y="41"/>
                    <a:pt x="192" y="39"/>
                    <a:pt x="192" y="36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92" y="3"/>
                    <a:pt x="195" y="0"/>
                    <a:pt x="198" y="0"/>
                  </a:cubicBezTo>
                  <a:cubicBezTo>
                    <a:pt x="202" y="0"/>
                    <a:pt x="204" y="3"/>
                    <a:pt x="204" y="6"/>
                  </a:cubicBezTo>
                  <a:cubicBezTo>
                    <a:pt x="204" y="32"/>
                    <a:pt x="204" y="32"/>
                    <a:pt x="204" y="3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74" y="53"/>
                    <a:pt x="288" y="74"/>
                    <a:pt x="288" y="96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88" y="129"/>
                    <a:pt x="286" y="132"/>
                    <a:pt x="282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8E7F8135-A12C-478F-967F-1E54F5725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296"/>
              <a:ext cx="239" cy="36"/>
            </a:xfrm>
            <a:custGeom>
              <a:avLst/>
              <a:gdLst>
                <a:gd name="T0" fmla="*/ 78 w 156"/>
                <a:gd name="T1" fmla="*/ 24 h 24"/>
                <a:gd name="T2" fmla="*/ 64 w 156"/>
                <a:gd name="T3" fmla="*/ 20 h 24"/>
                <a:gd name="T4" fmla="*/ 0 w 156"/>
                <a:gd name="T5" fmla="*/ 12 h 24"/>
                <a:gd name="T6" fmla="*/ 0 w 156"/>
                <a:gd name="T7" fmla="*/ 0 h 24"/>
                <a:gd name="T8" fmla="*/ 69 w 156"/>
                <a:gd name="T9" fmla="*/ 10 h 24"/>
                <a:gd name="T10" fmla="*/ 78 w 156"/>
                <a:gd name="T11" fmla="*/ 12 h 24"/>
                <a:gd name="T12" fmla="*/ 90 w 156"/>
                <a:gd name="T13" fmla="*/ 9 h 24"/>
                <a:gd name="T14" fmla="*/ 156 w 156"/>
                <a:gd name="T15" fmla="*/ 0 h 24"/>
                <a:gd name="T16" fmla="*/ 156 w 156"/>
                <a:gd name="T17" fmla="*/ 12 h 24"/>
                <a:gd name="T18" fmla="*/ 95 w 156"/>
                <a:gd name="T19" fmla="*/ 20 h 24"/>
                <a:gd name="T20" fmla="*/ 78 w 156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24">
                  <a:moveTo>
                    <a:pt x="78" y="24"/>
                  </a:moveTo>
                  <a:cubicBezTo>
                    <a:pt x="71" y="24"/>
                    <a:pt x="67" y="22"/>
                    <a:pt x="64" y="20"/>
                  </a:cubicBezTo>
                  <a:cubicBezTo>
                    <a:pt x="57" y="17"/>
                    <a:pt x="47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0"/>
                    <a:pt x="61" y="6"/>
                    <a:pt x="69" y="10"/>
                  </a:cubicBezTo>
                  <a:cubicBezTo>
                    <a:pt x="72" y="11"/>
                    <a:pt x="74" y="12"/>
                    <a:pt x="78" y="12"/>
                  </a:cubicBezTo>
                  <a:cubicBezTo>
                    <a:pt x="83" y="12"/>
                    <a:pt x="86" y="11"/>
                    <a:pt x="90" y="9"/>
                  </a:cubicBezTo>
                  <a:cubicBezTo>
                    <a:pt x="99" y="6"/>
                    <a:pt x="112" y="0"/>
                    <a:pt x="156" y="0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14" y="12"/>
                    <a:pt x="103" y="17"/>
                    <a:pt x="95" y="20"/>
                  </a:cubicBezTo>
                  <a:cubicBezTo>
                    <a:pt x="90" y="22"/>
                    <a:pt x="86" y="24"/>
                    <a:pt x="7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B8F7080E-DD4B-4A5A-8055-EE19C0CB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350"/>
              <a:ext cx="240" cy="54"/>
            </a:xfrm>
            <a:custGeom>
              <a:avLst/>
              <a:gdLst>
                <a:gd name="T0" fmla="*/ 126 w 157"/>
                <a:gd name="T1" fmla="*/ 27 h 36"/>
                <a:gd name="T2" fmla="*/ 92 w 157"/>
                <a:gd name="T3" fmla="*/ 17 h 36"/>
                <a:gd name="T4" fmla="*/ 78 w 157"/>
                <a:gd name="T5" fmla="*/ 12 h 36"/>
                <a:gd name="T6" fmla="*/ 65 w 157"/>
                <a:gd name="T7" fmla="*/ 17 h 36"/>
                <a:gd name="T8" fmla="*/ 3 w 157"/>
                <a:gd name="T9" fmla="*/ 17 h 36"/>
                <a:gd name="T10" fmla="*/ 2 w 157"/>
                <a:gd name="T11" fmla="*/ 8 h 36"/>
                <a:gd name="T12" fmla="*/ 10 w 157"/>
                <a:gd name="T13" fmla="*/ 7 h 36"/>
                <a:gd name="T14" fmla="*/ 59 w 157"/>
                <a:gd name="T15" fmla="*/ 7 h 36"/>
                <a:gd name="T16" fmla="*/ 78 w 157"/>
                <a:gd name="T17" fmla="*/ 0 h 36"/>
                <a:gd name="T18" fmla="*/ 97 w 157"/>
                <a:gd name="T19" fmla="*/ 6 h 36"/>
                <a:gd name="T20" fmla="*/ 147 w 157"/>
                <a:gd name="T21" fmla="*/ 7 h 36"/>
                <a:gd name="T22" fmla="*/ 155 w 157"/>
                <a:gd name="T23" fmla="*/ 8 h 36"/>
                <a:gd name="T24" fmla="*/ 154 w 157"/>
                <a:gd name="T25" fmla="*/ 17 h 36"/>
                <a:gd name="T26" fmla="*/ 126 w 157"/>
                <a:gd name="T2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36">
                  <a:moveTo>
                    <a:pt x="126" y="27"/>
                  </a:moveTo>
                  <a:cubicBezTo>
                    <a:pt x="113" y="27"/>
                    <a:pt x="101" y="22"/>
                    <a:pt x="92" y="17"/>
                  </a:cubicBezTo>
                  <a:cubicBezTo>
                    <a:pt x="87" y="15"/>
                    <a:pt x="81" y="12"/>
                    <a:pt x="78" y="12"/>
                  </a:cubicBezTo>
                  <a:cubicBezTo>
                    <a:pt x="75" y="12"/>
                    <a:pt x="70" y="15"/>
                    <a:pt x="65" y="17"/>
                  </a:cubicBezTo>
                  <a:cubicBezTo>
                    <a:pt x="50" y="25"/>
                    <a:pt x="27" y="36"/>
                    <a:pt x="3" y="17"/>
                  </a:cubicBezTo>
                  <a:cubicBezTo>
                    <a:pt x="0" y="15"/>
                    <a:pt x="0" y="11"/>
                    <a:pt x="2" y="8"/>
                  </a:cubicBezTo>
                  <a:cubicBezTo>
                    <a:pt x="4" y="6"/>
                    <a:pt x="8" y="5"/>
                    <a:pt x="10" y="7"/>
                  </a:cubicBezTo>
                  <a:cubicBezTo>
                    <a:pt x="28" y="22"/>
                    <a:pt x="45" y="14"/>
                    <a:pt x="59" y="7"/>
                  </a:cubicBezTo>
                  <a:cubicBezTo>
                    <a:pt x="66" y="3"/>
                    <a:pt x="73" y="0"/>
                    <a:pt x="78" y="0"/>
                  </a:cubicBezTo>
                  <a:cubicBezTo>
                    <a:pt x="84" y="0"/>
                    <a:pt x="90" y="3"/>
                    <a:pt x="97" y="6"/>
                  </a:cubicBezTo>
                  <a:cubicBezTo>
                    <a:pt x="112" y="14"/>
                    <a:pt x="129" y="22"/>
                    <a:pt x="147" y="7"/>
                  </a:cubicBezTo>
                  <a:cubicBezTo>
                    <a:pt x="149" y="5"/>
                    <a:pt x="153" y="6"/>
                    <a:pt x="155" y="8"/>
                  </a:cubicBezTo>
                  <a:cubicBezTo>
                    <a:pt x="157" y="11"/>
                    <a:pt x="157" y="15"/>
                    <a:pt x="154" y="17"/>
                  </a:cubicBezTo>
                  <a:cubicBezTo>
                    <a:pt x="144" y="25"/>
                    <a:pt x="135" y="27"/>
                    <a:pt x="12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0A128E3A-711A-43C0-895C-7140465EB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3332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DC620E60-D628-4721-B48C-B5707219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3332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7DBD8E09-EC45-413C-BB1D-B217F221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" y="3421"/>
              <a:ext cx="94" cy="38"/>
            </a:xfrm>
            <a:custGeom>
              <a:avLst/>
              <a:gdLst>
                <a:gd name="T0" fmla="*/ 6 w 61"/>
                <a:gd name="T1" fmla="*/ 24 h 25"/>
                <a:gd name="T2" fmla="*/ 2 w 61"/>
                <a:gd name="T3" fmla="*/ 22 h 25"/>
                <a:gd name="T4" fmla="*/ 2 w 61"/>
                <a:gd name="T5" fmla="*/ 14 h 25"/>
                <a:gd name="T6" fmla="*/ 7 w 61"/>
                <a:gd name="T7" fmla="*/ 9 h 25"/>
                <a:gd name="T8" fmla="*/ 28 w 61"/>
                <a:gd name="T9" fmla="*/ 0 h 25"/>
                <a:gd name="T10" fmla="*/ 33 w 61"/>
                <a:gd name="T11" fmla="*/ 0 h 25"/>
                <a:gd name="T12" fmla="*/ 54 w 61"/>
                <a:gd name="T13" fmla="*/ 9 h 25"/>
                <a:gd name="T14" fmla="*/ 59 w 61"/>
                <a:gd name="T15" fmla="*/ 14 h 25"/>
                <a:gd name="T16" fmla="*/ 59 w 61"/>
                <a:gd name="T17" fmla="*/ 22 h 25"/>
                <a:gd name="T18" fmla="*/ 50 w 61"/>
                <a:gd name="T19" fmla="*/ 22 h 25"/>
                <a:gd name="T20" fmla="*/ 45 w 61"/>
                <a:gd name="T21" fmla="*/ 17 h 25"/>
                <a:gd name="T22" fmla="*/ 33 w 61"/>
                <a:gd name="T23" fmla="*/ 12 h 25"/>
                <a:gd name="T24" fmla="*/ 28 w 61"/>
                <a:gd name="T25" fmla="*/ 12 h 25"/>
                <a:gd name="T26" fmla="*/ 16 w 61"/>
                <a:gd name="T27" fmla="*/ 17 h 25"/>
                <a:gd name="T28" fmla="*/ 11 w 61"/>
                <a:gd name="T29" fmla="*/ 22 h 25"/>
                <a:gd name="T30" fmla="*/ 6 w 61"/>
                <a:gd name="T3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25">
                  <a:moveTo>
                    <a:pt x="6" y="24"/>
                  </a:moveTo>
                  <a:cubicBezTo>
                    <a:pt x="5" y="24"/>
                    <a:pt x="3" y="23"/>
                    <a:pt x="2" y="22"/>
                  </a:cubicBezTo>
                  <a:cubicBezTo>
                    <a:pt x="0" y="20"/>
                    <a:pt x="0" y="16"/>
                    <a:pt x="2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3" y="3"/>
                    <a:pt x="20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1" y="16"/>
                    <a:pt x="61" y="20"/>
                    <a:pt x="59" y="22"/>
                  </a:cubicBezTo>
                  <a:cubicBezTo>
                    <a:pt x="56" y="25"/>
                    <a:pt x="53" y="25"/>
                    <a:pt x="50" y="22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2" y="14"/>
                    <a:pt x="37" y="12"/>
                    <a:pt x="33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4" y="12"/>
                    <a:pt x="19" y="14"/>
                    <a:pt x="16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8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5" name="Oval 63">
              <a:extLst>
                <a:ext uri="{FF2B5EF4-FFF2-40B4-BE49-F238E27FC236}">
                  <a16:creationId xmlns:a16="http://schemas.microsoft.com/office/drawing/2014/main" id="{FC6B1910-35BD-4FAE-B3F8-DC9EF8F7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326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6" name="Oval 64">
              <a:extLst>
                <a:ext uri="{FF2B5EF4-FFF2-40B4-BE49-F238E27FC236}">
                  <a16:creationId xmlns:a16="http://schemas.microsoft.com/office/drawing/2014/main" id="{672F1DAF-7A6E-4BE4-8947-A2F130030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260"/>
              <a:ext cx="19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7" name="Oval 65">
              <a:extLst>
                <a:ext uri="{FF2B5EF4-FFF2-40B4-BE49-F238E27FC236}">
                  <a16:creationId xmlns:a16="http://schemas.microsoft.com/office/drawing/2014/main" id="{D06F03A7-8D81-44F0-B68F-BC180DC7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3251"/>
              <a:ext cx="19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8" name="Oval 66">
              <a:extLst>
                <a:ext uri="{FF2B5EF4-FFF2-40B4-BE49-F238E27FC236}">
                  <a16:creationId xmlns:a16="http://schemas.microsoft.com/office/drawing/2014/main" id="{E29BE46A-7EC0-42C6-8B48-C1795EB1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25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9" name="Oval 67">
              <a:extLst>
                <a:ext uri="{FF2B5EF4-FFF2-40B4-BE49-F238E27FC236}">
                  <a16:creationId xmlns:a16="http://schemas.microsoft.com/office/drawing/2014/main" id="{70D2E845-C591-4662-ACEC-ABAC55047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326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7B734FC5-81CB-4655-ADB6-703E53A9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484"/>
              <a:ext cx="184" cy="81"/>
            </a:xfrm>
            <a:custGeom>
              <a:avLst/>
              <a:gdLst>
                <a:gd name="T0" fmla="*/ 60 w 120"/>
                <a:gd name="T1" fmla="*/ 54 h 54"/>
                <a:gd name="T2" fmla="*/ 0 w 120"/>
                <a:gd name="T3" fmla="*/ 6 h 54"/>
                <a:gd name="T4" fmla="*/ 6 w 120"/>
                <a:gd name="T5" fmla="*/ 0 h 54"/>
                <a:gd name="T6" fmla="*/ 12 w 120"/>
                <a:gd name="T7" fmla="*/ 6 h 54"/>
                <a:gd name="T8" fmla="*/ 60 w 120"/>
                <a:gd name="T9" fmla="*/ 42 h 54"/>
                <a:gd name="T10" fmla="*/ 108 w 120"/>
                <a:gd name="T11" fmla="*/ 6 h 54"/>
                <a:gd name="T12" fmla="*/ 114 w 120"/>
                <a:gd name="T13" fmla="*/ 0 h 54"/>
                <a:gd name="T14" fmla="*/ 120 w 120"/>
                <a:gd name="T15" fmla="*/ 6 h 54"/>
                <a:gd name="T16" fmla="*/ 60 w 120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54">
                  <a:moveTo>
                    <a:pt x="60" y="54"/>
                  </a:moveTo>
                  <a:cubicBezTo>
                    <a:pt x="26" y="54"/>
                    <a:pt x="0" y="34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"/>
                    <a:pt x="32" y="42"/>
                    <a:pt x="60" y="42"/>
                  </a:cubicBezTo>
                  <a:cubicBezTo>
                    <a:pt x="89" y="42"/>
                    <a:pt x="108" y="27"/>
                    <a:pt x="108" y="6"/>
                  </a:cubicBezTo>
                  <a:cubicBezTo>
                    <a:pt x="108" y="3"/>
                    <a:pt x="111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34"/>
                    <a:pt x="95" y="54"/>
                    <a:pt x="6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</p:grpSp>
      <p:sp>
        <p:nvSpPr>
          <p:cNvPr id="31" name="Abgerundetes Rechteck 62">
            <a:extLst>
              <a:ext uri="{FF2B5EF4-FFF2-40B4-BE49-F238E27FC236}">
                <a16:creationId xmlns:a16="http://schemas.microsoft.com/office/drawing/2014/main" id="{71A48FBA-F1E7-49C7-B1AA-2DAF77250790}"/>
              </a:ext>
            </a:extLst>
          </p:cNvPr>
          <p:cNvSpPr/>
          <p:nvPr/>
        </p:nvSpPr>
        <p:spPr>
          <a:xfrm>
            <a:off x="682461" y="1634178"/>
            <a:ext cx="3816000" cy="1097076"/>
          </a:xfrm>
          <a:prstGeom prst="roundRect">
            <a:avLst>
              <a:gd name="adj" fmla="val 5037"/>
            </a:avLst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F56F1AF6-D55C-4529-9CBA-B33B2ACB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79" y="1707352"/>
            <a:ext cx="3273480" cy="950729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0" tIns="46800" rIns="90000" bIns="4680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90% </a:t>
            </a: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 todos los casos de robo de identidad se deben a una </a:t>
            </a:r>
            <a:r>
              <a:rPr lang="es-MX" sz="1400" b="1" dirty="0">
                <a:solidFill>
                  <a:schemeClr val="accent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mala seguridad de las contraseñas</a:t>
            </a: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o a la apertura de correos electrónicos no deseados.</a:t>
            </a:r>
            <a:endParaRPr lang="en-GB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33" name="Group 123">
            <a:extLst>
              <a:ext uri="{FF2B5EF4-FFF2-40B4-BE49-F238E27FC236}">
                <a16:creationId xmlns:a16="http://schemas.microsoft.com/office/drawing/2014/main" id="{A1FF2B5D-D413-462C-AE1D-AC1F94CCC6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094" y="1813528"/>
            <a:ext cx="308692" cy="412232"/>
            <a:chOff x="3489" y="2994"/>
            <a:chExt cx="319" cy="426"/>
          </a:xfrm>
          <a:solidFill>
            <a:schemeClr val="tx2"/>
          </a:solidFill>
        </p:grpSpPr>
        <p:sp>
          <p:nvSpPr>
            <p:cNvPr id="34" name="Oval 124">
              <a:extLst>
                <a:ext uri="{FF2B5EF4-FFF2-40B4-BE49-F238E27FC236}">
                  <a16:creationId xmlns:a16="http://schemas.microsoft.com/office/drawing/2014/main" id="{DA48AE60-62A4-4E46-9FD1-DC118AD5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243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id="{9D76DCA5-CAEF-4CFB-B1A5-ED33D974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260"/>
              <a:ext cx="17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id="{0AB8DDDA-EE2E-49C3-ABD3-4640C77565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9" y="3154"/>
              <a:ext cx="319" cy="266"/>
            </a:xfrm>
            <a:custGeom>
              <a:avLst/>
              <a:gdLst>
                <a:gd name="T0" fmla="*/ 210 w 216"/>
                <a:gd name="T1" fmla="*/ 180 h 180"/>
                <a:gd name="T2" fmla="*/ 6 w 216"/>
                <a:gd name="T3" fmla="*/ 180 h 180"/>
                <a:gd name="T4" fmla="*/ 0 w 216"/>
                <a:gd name="T5" fmla="*/ 174 h 180"/>
                <a:gd name="T6" fmla="*/ 0 w 216"/>
                <a:gd name="T7" fmla="*/ 6 h 180"/>
                <a:gd name="T8" fmla="*/ 6 w 216"/>
                <a:gd name="T9" fmla="*/ 0 h 180"/>
                <a:gd name="T10" fmla="*/ 210 w 216"/>
                <a:gd name="T11" fmla="*/ 0 h 180"/>
                <a:gd name="T12" fmla="*/ 216 w 216"/>
                <a:gd name="T13" fmla="*/ 6 h 180"/>
                <a:gd name="T14" fmla="*/ 216 w 216"/>
                <a:gd name="T15" fmla="*/ 174 h 180"/>
                <a:gd name="T16" fmla="*/ 210 w 216"/>
                <a:gd name="T17" fmla="*/ 180 h 180"/>
                <a:gd name="T18" fmla="*/ 12 w 216"/>
                <a:gd name="T19" fmla="*/ 168 h 180"/>
                <a:gd name="T20" fmla="*/ 204 w 216"/>
                <a:gd name="T21" fmla="*/ 168 h 180"/>
                <a:gd name="T22" fmla="*/ 204 w 216"/>
                <a:gd name="T23" fmla="*/ 12 h 180"/>
                <a:gd name="T24" fmla="*/ 12 w 216"/>
                <a:gd name="T25" fmla="*/ 12 h 180"/>
                <a:gd name="T26" fmla="*/ 12 w 216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80">
                  <a:moveTo>
                    <a:pt x="210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3" y="180"/>
                    <a:pt x="0" y="178"/>
                    <a:pt x="0" y="1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3" y="0"/>
                    <a:pt x="216" y="3"/>
                    <a:pt x="216" y="6"/>
                  </a:cubicBezTo>
                  <a:cubicBezTo>
                    <a:pt x="216" y="174"/>
                    <a:pt x="216" y="174"/>
                    <a:pt x="216" y="174"/>
                  </a:cubicBezTo>
                  <a:cubicBezTo>
                    <a:pt x="216" y="178"/>
                    <a:pt x="213" y="180"/>
                    <a:pt x="210" y="180"/>
                  </a:cubicBezTo>
                  <a:close/>
                  <a:moveTo>
                    <a:pt x="12" y="168"/>
                  </a:moveTo>
                  <a:cubicBezTo>
                    <a:pt x="204" y="168"/>
                    <a:pt x="204" y="168"/>
                    <a:pt x="204" y="168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Freeform 127">
              <a:extLst>
                <a:ext uri="{FF2B5EF4-FFF2-40B4-BE49-F238E27FC236}">
                  <a16:creationId xmlns:a16="http://schemas.microsoft.com/office/drawing/2014/main" id="{D7562683-6273-4447-B3BC-F5229A131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2994"/>
              <a:ext cx="213" cy="169"/>
            </a:xfrm>
            <a:custGeom>
              <a:avLst/>
              <a:gdLst>
                <a:gd name="T0" fmla="*/ 144 w 144"/>
                <a:gd name="T1" fmla="*/ 114 h 114"/>
                <a:gd name="T2" fmla="*/ 132 w 144"/>
                <a:gd name="T3" fmla="*/ 114 h 114"/>
                <a:gd name="T4" fmla="*/ 132 w 144"/>
                <a:gd name="T5" fmla="*/ 72 h 114"/>
                <a:gd name="T6" fmla="*/ 72 w 144"/>
                <a:gd name="T7" fmla="*/ 12 h 114"/>
                <a:gd name="T8" fmla="*/ 12 w 144"/>
                <a:gd name="T9" fmla="*/ 72 h 114"/>
                <a:gd name="T10" fmla="*/ 0 w 144"/>
                <a:gd name="T11" fmla="*/ 72 h 114"/>
                <a:gd name="T12" fmla="*/ 72 w 144"/>
                <a:gd name="T13" fmla="*/ 0 h 114"/>
                <a:gd name="T14" fmla="*/ 144 w 144"/>
                <a:gd name="T15" fmla="*/ 72 h 114"/>
                <a:gd name="T16" fmla="*/ 144 w 144"/>
                <a:gd name="T1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44" y="114"/>
                  </a:moveTo>
                  <a:cubicBezTo>
                    <a:pt x="132" y="114"/>
                    <a:pt x="132" y="114"/>
                    <a:pt x="132" y="114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2" y="39"/>
                    <a:pt x="105" y="12"/>
                    <a:pt x="72" y="12"/>
                  </a:cubicBezTo>
                  <a:cubicBezTo>
                    <a:pt x="39" y="12"/>
                    <a:pt x="12" y="39"/>
                    <a:pt x="12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3"/>
                    <a:pt x="32" y="0"/>
                    <a:pt x="72" y="0"/>
                  </a:cubicBezTo>
                  <a:cubicBezTo>
                    <a:pt x="112" y="0"/>
                    <a:pt x="144" y="33"/>
                    <a:pt x="144" y="72"/>
                  </a:cubicBezTo>
                  <a:lnTo>
                    <a:pt x="144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grpSp>
        <p:nvGrpSpPr>
          <p:cNvPr id="38" name="Group 39">
            <a:extLst>
              <a:ext uri="{FF2B5EF4-FFF2-40B4-BE49-F238E27FC236}">
                <a16:creationId xmlns:a16="http://schemas.microsoft.com/office/drawing/2014/main" id="{237AD09C-4907-47EC-87E1-21DA2B3EC4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4218" y="2286042"/>
            <a:ext cx="310441" cy="309715"/>
            <a:chOff x="3441" y="439"/>
            <a:chExt cx="427" cy="426"/>
          </a:xfrm>
          <a:solidFill>
            <a:schemeClr val="tx2"/>
          </a:solidFill>
        </p:grpSpPr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9C4C7F13-C9CF-45AD-8D57-2401CF941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" y="439"/>
              <a:ext cx="427" cy="426"/>
            </a:xfrm>
            <a:custGeom>
              <a:avLst/>
              <a:gdLst>
                <a:gd name="T0" fmla="*/ 90 w 288"/>
                <a:gd name="T1" fmla="*/ 288 h 288"/>
                <a:gd name="T2" fmla="*/ 0 w 288"/>
                <a:gd name="T3" fmla="*/ 198 h 288"/>
                <a:gd name="T4" fmla="*/ 90 w 288"/>
                <a:gd name="T5" fmla="*/ 108 h 288"/>
                <a:gd name="T6" fmla="*/ 127 w 288"/>
                <a:gd name="T7" fmla="*/ 116 h 288"/>
                <a:gd name="T8" fmla="*/ 242 w 288"/>
                <a:gd name="T9" fmla="*/ 2 h 288"/>
                <a:gd name="T10" fmla="*/ 246 w 288"/>
                <a:gd name="T11" fmla="*/ 0 h 288"/>
                <a:gd name="T12" fmla="*/ 282 w 288"/>
                <a:gd name="T13" fmla="*/ 0 h 288"/>
                <a:gd name="T14" fmla="*/ 288 w 288"/>
                <a:gd name="T15" fmla="*/ 6 h 288"/>
                <a:gd name="T16" fmla="*/ 288 w 288"/>
                <a:gd name="T17" fmla="*/ 42 h 288"/>
                <a:gd name="T18" fmla="*/ 286 w 288"/>
                <a:gd name="T19" fmla="*/ 46 h 288"/>
                <a:gd name="T20" fmla="*/ 276 w 288"/>
                <a:gd name="T21" fmla="*/ 57 h 288"/>
                <a:gd name="T22" fmla="*/ 276 w 288"/>
                <a:gd name="T23" fmla="*/ 72 h 288"/>
                <a:gd name="T24" fmla="*/ 270 w 288"/>
                <a:gd name="T25" fmla="*/ 78 h 288"/>
                <a:gd name="T26" fmla="*/ 254 w 288"/>
                <a:gd name="T27" fmla="*/ 78 h 288"/>
                <a:gd name="T28" fmla="*/ 252 w 288"/>
                <a:gd name="T29" fmla="*/ 81 h 288"/>
                <a:gd name="T30" fmla="*/ 252 w 288"/>
                <a:gd name="T31" fmla="*/ 96 h 288"/>
                <a:gd name="T32" fmla="*/ 246 w 288"/>
                <a:gd name="T33" fmla="*/ 102 h 288"/>
                <a:gd name="T34" fmla="*/ 230 w 288"/>
                <a:gd name="T35" fmla="*/ 102 h 288"/>
                <a:gd name="T36" fmla="*/ 228 w 288"/>
                <a:gd name="T37" fmla="*/ 105 h 288"/>
                <a:gd name="T38" fmla="*/ 228 w 288"/>
                <a:gd name="T39" fmla="*/ 120 h 288"/>
                <a:gd name="T40" fmla="*/ 222 w 288"/>
                <a:gd name="T41" fmla="*/ 126 h 288"/>
                <a:gd name="T42" fmla="*/ 206 w 288"/>
                <a:gd name="T43" fmla="*/ 126 h 288"/>
                <a:gd name="T44" fmla="*/ 172 w 288"/>
                <a:gd name="T45" fmla="*/ 161 h 288"/>
                <a:gd name="T46" fmla="*/ 180 w 288"/>
                <a:gd name="T47" fmla="*/ 198 h 288"/>
                <a:gd name="T48" fmla="*/ 90 w 288"/>
                <a:gd name="T49" fmla="*/ 288 h 288"/>
                <a:gd name="T50" fmla="*/ 90 w 288"/>
                <a:gd name="T51" fmla="*/ 120 h 288"/>
                <a:gd name="T52" fmla="*/ 12 w 288"/>
                <a:gd name="T53" fmla="*/ 198 h 288"/>
                <a:gd name="T54" fmla="*/ 90 w 288"/>
                <a:gd name="T55" fmla="*/ 276 h 288"/>
                <a:gd name="T56" fmla="*/ 168 w 288"/>
                <a:gd name="T57" fmla="*/ 198 h 288"/>
                <a:gd name="T58" fmla="*/ 159 w 288"/>
                <a:gd name="T59" fmla="*/ 162 h 288"/>
                <a:gd name="T60" fmla="*/ 160 w 288"/>
                <a:gd name="T61" fmla="*/ 155 h 288"/>
                <a:gd name="T62" fmla="*/ 200 w 288"/>
                <a:gd name="T63" fmla="*/ 116 h 288"/>
                <a:gd name="T64" fmla="*/ 204 w 288"/>
                <a:gd name="T65" fmla="*/ 114 h 288"/>
                <a:gd name="T66" fmla="*/ 216 w 288"/>
                <a:gd name="T67" fmla="*/ 114 h 288"/>
                <a:gd name="T68" fmla="*/ 216 w 288"/>
                <a:gd name="T69" fmla="*/ 102 h 288"/>
                <a:gd name="T70" fmla="*/ 218 w 288"/>
                <a:gd name="T71" fmla="*/ 98 h 288"/>
                <a:gd name="T72" fmla="*/ 224 w 288"/>
                <a:gd name="T73" fmla="*/ 92 h 288"/>
                <a:gd name="T74" fmla="*/ 228 w 288"/>
                <a:gd name="T75" fmla="*/ 90 h 288"/>
                <a:gd name="T76" fmla="*/ 240 w 288"/>
                <a:gd name="T77" fmla="*/ 90 h 288"/>
                <a:gd name="T78" fmla="*/ 240 w 288"/>
                <a:gd name="T79" fmla="*/ 78 h 288"/>
                <a:gd name="T80" fmla="*/ 242 w 288"/>
                <a:gd name="T81" fmla="*/ 74 h 288"/>
                <a:gd name="T82" fmla="*/ 248 w 288"/>
                <a:gd name="T83" fmla="*/ 68 h 288"/>
                <a:gd name="T84" fmla="*/ 252 w 288"/>
                <a:gd name="T85" fmla="*/ 66 h 288"/>
                <a:gd name="T86" fmla="*/ 264 w 288"/>
                <a:gd name="T87" fmla="*/ 66 h 288"/>
                <a:gd name="T88" fmla="*/ 264 w 288"/>
                <a:gd name="T89" fmla="*/ 54 h 288"/>
                <a:gd name="T90" fmla="*/ 266 w 288"/>
                <a:gd name="T91" fmla="*/ 50 h 288"/>
                <a:gd name="T92" fmla="*/ 276 w 288"/>
                <a:gd name="T93" fmla="*/ 40 h 288"/>
                <a:gd name="T94" fmla="*/ 276 w 288"/>
                <a:gd name="T95" fmla="*/ 12 h 288"/>
                <a:gd name="T96" fmla="*/ 248 w 288"/>
                <a:gd name="T97" fmla="*/ 12 h 288"/>
                <a:gd name="T98" fmla="*/ 133 w 288"/>
                <a:gd name="T99" fmla="*/ 128 h 288"/>
                <a:gd name="T100" fmla="*/ 126 w 288"/>
                <a:gd name="T101" fmla="*/ 129 h 288"/>
                <a:gd name="T102" fmla="*/ 90 w 288"/>
                <a:gd name="T103" fmla="*/ 1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88">
                  <a:moveTo>
                    <a:pt x="90" y="288"/>
                  </a:moveTo>
                  <a:cubicBezTo>
                    <a:pt x="40" y="288"/>
                    <a:pt x="0" y="248"/>
                    <a:pt x="0" y="198"/>
                  </a:cubicBezTo>
                  <a:cubicBezTo>
                    <a:pt x="0" y="149"/>
                    <a:pt x="40" y="108"/>
                    <a:pt x="90" y="108"/>
                  </a:cubicBezTo>
                  <a:cubicBezTo>
                    <a:pt x="103" y="108"/>
                    <a:pt x="115" y="111"/>
                    <a:pt x="127" y="11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3" y="1"/>
                    <a:pt x="244" y="0"/>
                    <a:pt x="24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288" y="44"/>
                    <a:pt x="287" y="45"/>
                    <a:pt x="286" y="46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76" y="72"/>
                    <a:pt x="276" y="72"/>
                    <a:pt x="276" y="72"/>
                  </a:cubicBezTo>
                  <a:cubicBezTo>
                    <a:pt x="276" y="76"/>
                    <a:pt x="273" y="78"/>
                    <a:pt x="270" y="78"/>
                  </a:cubicBezTo>
                  <a:cubicBezTo>
                    <a:pt x="254" y="78"/>
                    <a:pt x="254" y="78"/>
                    <a:pt x="254" y="78"/>
                  </a:cubicBezTo>
                  <a:cubicBezTo>
                    <a:pt x="252" y="81"/>
                    <a:pt x="252" y="81"/>
                    <a:pt x="252" y="81"/>
                  </a:cubicBezTo>
                  <a:cubicBezTo>
                    <a:pt x="252" y="96"/>
                    <a:pt x="252" y="96"/>
                    <a:pt x="252" y="96"/>
                  </a:cubicBezTo>
                  <a:cubicBezTo>
                    <a:pt x="252" y="100"/>
                    <a:pt x="249" y="102"/>
                    <a:pt x="246" y="102"/>
                  </a:cubicBezTo>
                  <a:cubicBezTo>
                    <a:pt x="230" y="102"/>
                    <a:pt x="230" y="102"/>
                    <a:pt x="230" y="102"/>
                  </a:cubicBezTo>
                  <a:cubicBezTo>
                    <a:pt x="228" y="105"/>
                    <a:pt x="228" y="105"/>
                    <a:pt x="228" y="105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28" y="124"/>
                    <a:pt x="225" y="126"/>
                    <a:pt x="222" y="126"/>
                  </a:cubicBezTo>
                  <a:cubicBezTo>
                    <a:pt x="206" y="126"/>
                    <a:pt x="206" y="126"/>
                    <a:pt x="206" y="126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177" y="173"/>
                    <a:pt x="180" y="185"/>
                    <a:pt x="180" y="198"/>
                  </a:cubicBezTo>
                  <a:cubicBezTo>
                    <a:pt x="180" y="248"/>
                    <a:pt x="139" y="288"/>
                    <a:pt x="90" y="288"/>
                  </a:cubicBezTo>
                  <a:close/>
                  <a:moveTo>
                    <a:pt x="90" y="120"/>
                  </a:moveTo>
                  <a:cubicBezTo>
                    <a:pt x="47" y="120"/>
                    <a:pt x="12" y="155"/>
                    <a:pt x="12" y="198"/>
                  </a:cubicBezTo>
                  <a:cubicBezTo>
                    <a:pt x="12" y="241"/>
                    <a:pt x="47" y="276"/>
                    <a:pt x="90" y="276"/>
                  </a:cubicBezTo>
                  <a:cubicBezTo>
                    <a:pt x="133" y="276"/>
                    <a:pt x="168" y="241"/>
                    <a:pt x="168" y="198"/>
                  </a:cubicBezTo>
                  <a:cubicBezTo>
                    <a:pt x="168" y="186"/>
                    <a:pt x="165" y="174"/>
                    <a:pt x="159" y="162"/>
                  </a:cubicBezTo>
                  <a:cubicBezTo>
                    <a:pt x="158" y="160"/>
                    <a:pt x="158" y="157"/>
                    <a:pt x="160" y="155"/>
                  </a:cubicBezTo>
                  <a:cubicBezTo>
                    <a:pt x="200" y="116"/>
                    <a:pt x="200" y="116"/>
                    <a:pt x="200" y="116"/>
                  </a:cubicBezTo>
                  <a:cubicBezTo>
                    <a:pt x="201" y="115"/>
                    <a:pt x="202" y="114"/>
                    <a:pt x="204" y="114"/>
                  </a:cubicBezTo>
                  <a:cubicBezTo>
                    <a:pt x="216" y="114"/>
                    <a:pt x="216" y="114"/>
                    <a:pt x="216" y="114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6" y="101"/>
                    <a:pt x="216" y="99"/>
                    <a:pt x="218" y="98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5" y="91"/>
                    <a:pt x="226" y="90"/>
                    <a:pt x="228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40" y="77"/>
                    <a:pt x="240" y="75"/>
                    <a:pt x="242" y="74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9" y="67"/>
                    <a:pt x="250" y="66"/>
                    <a:pt x="252" y="66"/>
                  </a:cubicBezTo>
                  <a:cubicBezTo>
                    <a:pt x="264" y="66"/>
                    <a:pt x="264" y="66"/>
                    <a:pt x="264" y="66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3"/>
                    <a:pt x="264" y="51"/>
                    <a:pt x="266" y="5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1" y="130"/>
                    <a:pt x="128" y="130"/>
                    <a:pt x="126" y="129"/>
                  </a:cubicBezTo>
                  <a:cubicBezTo>
                    <a:pt x="114" y="123"/>
                    <a:pt x="102" y="120"/>
                    <a:pt x="9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1F84D547-2FB8-4D36-B5FC-01370CAC4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" y="732"/>
              <a:ext cx="72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0" y="36"/>
                    <a:pt x="36" y="31"/>
                    <a:pt x="36" y="24"/>
                  </a:cubicBezTo>
                  <a:cubicBezTo>
                    <a:pt x="36" y="18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41" name="Text Box 3">
            <a:extLst>
              <a:ext uri="{FF2B5EF4-FFF2-40B4-BE49-F238E27FC236}">
                <a16:creationId xmlns:a16="http://schemas.microsoft.com/office/drawing/2014/main" id="{42633D81-86FC-4499-AECF-025E9AFFD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489" y="3051355"/>
            <a:ext cx="3135778" cy="753320"/>
          </a:xfrm>
          <a:prstGeom prst="rect">
            <a:avLst/>
          </a:prstGeom>
          <a:noFill/>
          <a:ln>
            <a:noFill/>
          </a:ln>
          <a:effectLst/>
        </p:spPr>
        <p:txBody>
          <a:bodyPr lIns="270000" tIns="46800" rIns="90000" bIns="46800" anchor="t">
            <a:no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48% </a:t>
            </a: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 todos los incidentes de seguridad informática están causados por un </a:t>
            </a:r>
            <a:r>
              <a:rPr lang="es-MX" sz="1400" b="1" dirty="0">
                <a:solidFill>
                  <a:schemeClr val="accent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error humano.</a:t>
            </a:r>
            <a:endParaRPr lang="en-GB" sz="1400" b="1" dirty="0">
              <a:solidFill>
                <a:schemeClr val="accent2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42" name="Gruppieren 1">
            <a:extLst>
              <a:ext uri="{FF2B5EF4-FFF2-40B4-BE49-F238E27FC236}">
                <a16:creationId xmlns:a16="http://schemas.microsoft.com/office/drawing/2014/main" id="{703FB1A1-86EA-4C11-905B-D14E69982D03}"/>
              </a:ext>
            </a:extLst>
          </p:cNvPr>
          <p:cNvGrpSpPr/>
          <p:nvPr/>
        </p:nvGrpSpPr>
        <p:grpSpPr>
          <a:xfrm>
            <a:off x="810539" y="3175303"/>
            <a:ext cx="401407" cy="431512"/>
            <a:chOff x="376470" y="4849460"/>
            <a:chExt cx="401407" cy="431512"/>
          </a:xfrm>
        </p:grpSpPr>
        <p:grpSp>
          <p:nvGrpSpPr>
            <p:cNvPr id="43" name="Group 129">
              <a:extLst>
                <a:ext uri="{FF2B5EF4-FFF2-40B4-BE49-F238E27FC236}">
                  <a16:creationId xmlns:a16="http://schemas.microsoft.com/office/drawing/2014/main" id="{61235F7E-2CD9-48DB-8C5F-0734F862B4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06" y="4939900"/>
              <a:ext cx="203135" cy="202187"/>
              <a:chOff x="3523" y="3161"/>
              <a:chExt cx="214" cy="213"/>
            </a:xfrm>
            <a:solidFill>
              <a:schemeClr val="tx2"/>
            </a:solidFill>
          </p:grpSpPr>
          <p:sp>
            <p:nvSpPr>
              <p:cNvPr id="45" name="Freeform 130">
                <a:extLst>
                  <a:ext uri="{FF2B5EF4-FFF2-40B4-BE49-F238E27FC236}">
                    <a16:creationId xmlns:a16="http://schemas.microsoft.com/office/drawing/2014/main" id="{2580BA15-6527-4E60-8678-22DA47D9AD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3" y="3161"/>
                <a:ext cx="214" cy="213"/>
              </a:xfrm>
              <a:custGeom>
                <a:avLst/>
                <a:gdLst>
                  <a:gd name="T0" fmla="*/ 138 w 145"/>
                  <a:gd name="T1" fmla="*/ 144 h 144"/>
                  <a:gd name="T2" fmla="*/ 6 w 145"/>
                  <a:gd name="T3" fmla="*/ 144 h 144"/>
                  <a:gd name="T4" fmla="*/ 1 w 145"/>
                  <a:gd name="T5" fmla="*/ 141 h 144"/>
                  <a:gd name="T6" fmla="*/ 1 w 145"/>
                  <a:gd name="T7" fmla="*/ 136 h 144"/>
                  <a:gd name="T8" fmla="*/ 67 w 145"/>
                  <a:gd name="T9" fmla="*/ 4 h 144"/>
                  <a:gd name="T10" fmla="*/ 72 w 145"/>
                  <a:gd name="T11" fmla="*/ 0 h 144"/>
                  <a:gd name="T12" fmla="*/ 78 w 145"/>
                  <a:gd name="T13" fmla="*/ 4 h 144"/>
                  <a:gd name="T14" fmla="*/ 144 w 145"/>
                  <a:gd name="T15" fmla="*/ 136 h 144"/>
                  <a:gd name="T16" fmla="*/ 143 w 145"/>
                  <a:gd name="T17" fmla="*/ 141 h 144"/>
                  <a:gd name="T18" fmla="*/ 138 w 145"/>
                  <a:gd name="T19" fmla="*/ 144 h 144"/>
                  <a:gd name="T20" fmla="*/ 16 w 145"/>
                  <a:gd name="T21" fmla="*/ 132 h 144"/>
                  <a:gd name="T22" fmla="*/ 129 w 145"/>
                  <a:gd name="T23" fmla="*/ 132 h 144"/>
                  <a:gd name="T24" fmla="*/ 72 w 145"/>
                  <a:gd name="T25" fmla="*/ 20 h 144"/>
                  <a:gd name="T26" fmla="*/ 16 w 145"/>
                  <a:gd name="T27" fmla="*/ 13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5" h="144">
                    <a:moveTo>
                      <a:pt x="138" y="144"/>
                    </a:moveTo>
                    <a:cubicBezTo>
                      <a:pt x="6" y="144"/>
                      <a:pt x="6" y="144"/>
                      <a:pt x="6" y="144"/>
                    </a:cubicBezTo>
                    <a:cubicBezTo>
                      <a:pt x="4" y="144"/>
                      <a:pt x="2" y="143"/>
                      <a:pt x="1" y="141"/>
                    </a:cubicBezTo>
                    <a:cubicBezTo>
                      <a:pt x="0" y="140"/>
                      <a:pt x="0" y="137"/>
                      <a:pt x="1" y="136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8" y="2"/>
                      <a:pt x="70" y="0"/>
                      <a:pt x="72" y="0"/>
                    </a:cubicBezTo>
                    <a:cubicBezTo>
                      <a:pt x="75" y="0"/>
                      <a:pt x="77" y="2"/>
                      <a:pt x="78" y="4"/>
                    </a:cubicBezTo>
                    <a:cubicBezTo>
                      <a:pt x="144" y="136"/>
                      <a:pt x="144" y="136"/>
                      <a:pt x="144" y="136"/>
                    </a:cubicBezTo>
                    <a:cubicBezTo>
                      <a:pt x="145" y="137"/>
                      <a:pt x="144" y="140"/>
                      <a:pt x="143" y="141"/>
                    </a:cubicBezTo>
                    <a:cubicBezTo>
                      <a:pt x="142" y="143"/>
                      <a:pt x="140" y="144"/>
                      <a:pt x="138" y="144"/>
                    </a:cubicBezTo>
                    <a:close/>
                    <a:moveTo>
                      <a:pt x="16" y="132"/>
                    </a:moveTo>
                    <a:cubicBezTo>
                      <a:pt x="129" y="132"/>
                      <a:pt x="129" y="132"/>
                      <a:pt x="129" y="132"/>
                    </a:cubicBezTo>
                    <a:cubicBezTo>
                      <a:pt x="72" y="20"/>
                      <a:pt x="72" y="20"/>
                      <a:pt x="72" y="20"/>
                    </a:cubicBezTo>
                    <a:lnTo>
                      <a:pt x="16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46" name="Freeform 131">
                <a:extLst>
                  <a:ext uri="{FF2B5EF4-FFF2-40B4-BE49-F238E27FC236}">
                    <a16:creationId xmlns:a16="http://schemas.microsoft.com/office/drawing/2014/main" id="{2212DFA7-29DB-4C5D-A6BD-704F6E5FE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0" y="3241"/>
                <a:ext cx="18" cy="71"/>
              </a:xfrm>
              <a:custGeom>
                <a:avLst/>
                <a:gdLst>
                  <a:gd name="T0" fmla="*/ 6 w 12"/>
                  <a:gd name="T1" fmla="*/ 48 h 48"/>
                  <a:gd name="T2" fmla="*/ 0 w 12"/>
                  <a:gd name="T3" fmla="*/ 42 h 48"/>
                  <a:gd name="T4" fmla="*/ 0 w 12"/>
                  <a:gd name="T5" fmla="*/ 6 h 48"/>
                  <a:gd name="T6" fmla="*/ 6 w 12"/>
                  <a:gd name="T7" fmla="*/ 0 h 48"/>
                  <a:gd name="T8" fmla="*/ 12 w 12"/>
                  <a:gd name="T9" fmla="*/ 6 h 48"/>
                  <a:gd name="T10" fmla="*/ 12 w 12"/>
                  <a:gd name="T11" fmla="*/ 42 h 48"/>
                  <a:gd name="T12" fmla="*/ 6 w 12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8">
                    <a:moveTo>
                      <a:pt x="6" y="48"/>
                    </a:moveTo>
                    <a:cubicBezTo>
                      <a:pt x="3" y="48"/>
                      <a:pt x="0" y="46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6"/>
                      <a:pt x="10" y="48"/>
                      <a:pt x="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47" name="Oval 132">
                <a:extLst>
                  <a:ext uri="{FF2B5EF4-FFF2-40B4-BE49-F238E27FC236}">
                    <a16:creationId xmlns:a16="http://schemas.microsoft.com/office/drawing/2014/main" id="{37F8B61B-3CEC-4DE7-AB37-9BA4CE5C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2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44" name="Freeform 107">
              <a:extLst>
                <a:ext uri="{FF2B5EF4-FFF2-40B4-BE49-F238E27FC236}">
                  <a16:creationId xmlns:a16="http://schemas.microsoft.com/office/drawing/2014/main" id="{F64B6BAE-DF99-43DF-9529-E57793C09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470" y="4849460"/>
              <a:ext cx="401407" cy="431512"/>
            </a:xfrm>
            <a:custGeom>
              <a:avLst/>
              <a:gdLst>
                <a:gd name="T0" fmla="*/ 174 w 261"/>
                <a:gd name="T1" fmla="*/ 288 h 288"/>
                <a:gd name="T2" fmla="*/ 54 w 261"/>
                <a:gd name="T3" fmla="*/ 288 h 288"/>
                <a:gd name="T4" fmla="*/ 48 w 261"/>
                <a:gd name="T5" fmla="*/ 282 h 288"/>
                <a:gd name="T6" fmla="*/ 48 w 261"/>
                <a:gd name="T7" fmla="*/ 216 h 288"/>
                <a:gd name="T8" fmla="*/ 0 w 261"/>
                <a:gd name="T9" fmla="*/ 120 h 288"/>
                <a:gd name="T10" fmla="*/ 120 w 261"/>
                <a:gd name="T11" fmla="*/ 0 h 288"/>
                <a:gd name="T12" fmla="*/ 234 w 261"/>
                <a:gd name="T13" fmla="*/ 100 h 288"/>
                <a:gd name="T14" fmla="*/ 243 w 261"/>
                <a:gd name="T15" fmla="*/ 118 h 288"/>
                <a:gd name="T16" fmla="*/ 260 w 261"/>
                <a:gd name="T17" fmla="*/ 163 h 288"/>
                <a:gd name="T18" fmla="*/ 260 w 261"/>
                <a:gd name="T19" fmla="*/ 165 h 288"/>
                <a:gd name="T20" fmla="*/ 258 w 261"/>
                <a:gd name="T21" fmla="*/ 173 h 288"/>
                <a:gd name="T22" fmla="*/ 246 w 261"/>
                <a:gd name="T23" fmla="*/ 180 h 288"/>
                <a:gd name="T24" fmla="*/ 234 w 261"/>
                <a:gd name="T25" fmla="*/ 180 h 288"/>
                <a:gd name="T26" fmla="*/ 222 w 261"/>
                <a:gd name="T27" fmla="*/ 234 h 288"/>
                <a:gd name="T28" fmla="*/ 180 w 261"/>
                <a:gd name="T29" fmla="*/ 246 h 288"/>
                <a:gd name="T30" fmla="*/ 180 w 261"/>
                <a:gd name="T31" fmla="*/ 282 h 288"/>
                <a:gd name="T32" fmla="*/ 174 w 261"/>
                <a:gd name="T33" fmla="*/ 288 h 288"/>
                <a:gd name="T34" fmla="*/ 60 w 261"/>
                <a:gd name="T35" fmla="*/ 276 h 288"/>
                <a:gd name="T36" fmla="*/ 168 w 261"/>
                <a:gd name="T37" fmla="*/ 276 h 288"/>
                <a:gd name="T38" fmla="*/ 168 w 261"/>
                <a:gd name="T39" fmla="*/ 240 h 288"/>
                <a:gd name="T40" fmla="*/ 169 w 261"/>
                <a:gd name="T41" fmla="*/ 236 h 288"/>
                <a:gd name="T42" fmla="*/ 174 w 261"/>
                <a:gd name="T43" fmla="*/ 234 h 288"/>
                <a:gd name="T44" fmla="*/ 214 w 261"/>
                <a:gd name="T45" fmla="*/ 226 h 288"/>
                <a:gd name="T46" fmla="*/ 222 w 261"/>
                <a:gd name="T47" fmla="*/ 174 h 288"/>
                <a:gd name="T48" fmla="*/ 224 w 261"/>
                <a:gd name="T49" fmla="*/ 169 h 288"/>
                <a:gd name="T50" fmla="*/ 228 w 261"/>
                <a:gd name="T51" fmla="*/ 168 h 288"/>
                <a:gd name="T52" fmla="*/ 246 w 261"/>
                <a:gd name="T53" fmla="*/ 168 h 288"/>
                <a:gd name="T54" fmla="*/ 248 w 261"/>
                <a:gd name="T55" fmla="*/ 167 h 288"/>
                <a:gd name="T56" fmla="*/ 248 w 261"/>
                <a:gd name="T57" fmla="*/ 164 h 288"/>
                <a:gd name="T58" fmla="*/ 248 w 261"/>
                <a:gd name="T59" fmla="*/ 162 h 288"/>
                <a:gd name="T60" fmla="*/ 233 w 261"/>
                <a:gd name="T61" fmla="*/ 124 h 288"/>
                <a:gd name="T62" fmla="*/ 222 w 261"/>
                <a:gd name="T63" fmla="*/ 101 h 288"/>
                <a:gd name="T64" fmla="*/ 120 w 261"/>
                <a:gd name="T65" fmla="*/ 12 h 288"/>
                <a:gd name="T66" fmla="*/ 12 w 261"/>
                <a:gd name="T67" fmla="*/ 120 h 288"/>
                <a:gd name="T68" fmla="*/ 57 w 261"/>
                <a:gd name="T69" fmla="*/ 207 h 288"/>
                <a:gd name="T70" fmla="*/ 60 w 261"/>
                <a:gd name="T71" fmla="*/ 213 h 288"/>
                <a:gd name="T72" fmla="*/ 60 w 261"/>
                <a:gd name="T7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288">
                  <a:moveTo>
                    <a:pt x="174" y="288"/>
                  </a:moveTo>
                  <a:cubicBezTo>
                    <a:pt x="54" y="288"/>
                    <a:pt x="54" y="288"/>
                    <a:pt x="54" y="288"/>
                  </a:cubicBezTo>
                  <a:cubicBezTo>
                    <a:pt x="50" y="288"/>
                    <a:pt x="48" y="285"/>
                    <a:pt x="48" y="282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6" y="196"/>
                    <a:pt x="0" y="164"/>
                    <a:pt x="0" y="120"/>
                  </a:cubicBezTo>
                  <a:cubicBezTo>
                    <a:pt x="0" y="53"/>
                    <a:pt x="52" y="0"/>
                    <a:pt x="120" y="0"/>
                  </a:cubicBezTo>
                  <a:cubicBezTo>
                    <a:pt x="176" y="0"/>
                    <a:pt x="234" y="37"/>
                    <a:pt x="234" y="100"/>
                  </a:cubicBezTo>
                  <a:cubicBezTo>
                    <a:pt x="234" y="103"/>
                    <a:pt x="239" y="112"/>
                    <a:pt x="243" y="118"/>
                  </a:cubicBezTo>
                  <a:cubicBezTo>
                    <a:pt x="251" y="133"/>
                    <a:pt x="261" y="149"/>
                    <a:pt x="260" y="163"/>
                  </a:cubicBezTo>
                  <a:cubicBezTo>
                    <a:pt x="260" y="163"/>
                    <a:pt x="260" y="164"/>
                    <a:pt x="260" y="165"/>
                  </a:cubicBezTo>
                  <a:cubicBezTo>
                    <a:pt x="260" y="167"/>
                    <a:pt x="260" y="170"/>
                    <a:pt x="258" y="173"/>
                  </a:cubicBezTo>
                  <a:cubicBezTo>
                    <a:pt x="255" y="177"/>
                    <a:pt x="251" y="179"/>
                    <a:pt x="246" y="180"/>
                  </a:cubicBezTo>
                  <a:cubicBezTo>
                    <a:pt x="242" y="180"/>
                    <a:pt x="238" y="180"/>
                    <a:pt x="234" y="180"/>
                  </a:cubicBezTo>
                  <a:cubicBezTo>
                    <a:pt x="234" y="194"/>
                    <a:pt x="232" y="224"/>
                    <a:pt x="222" y="234"/>
                  </a:cubicBezTo>
                  <a:cubicBezTo>
                    <a:pt x="213" y="243"/>
                    <a:pt x="200" y="246"/>
                    <a:pt x="180" y="246"/>
                  </a:cubicBezTo>
                  <a:cubicBezTo>
                    <a:pt x="180" y="282"/>
                    <a:pt x="180" y="282"/>
                    <a:pt x="180" y="282"/>
                  </a:cubicBezTo>
                  <a:cubicBezTo>
                    <a:pt x="180" y="285"/>
                    <a:pt x="177" y="288"/>
                    <a:pt x="174" y="288"/>
                  </a:cubicBezTo>
                  <a:close/>
                  <a:moveTo>
                    <a:pt x="60" y="276"/>
                  </a:moveTo>
                  <a:cubicBezTo>
                    <a:pt x="168" y="276"/>
                    <a:pt x="168" y="276"/>
                    <a:pt x="168" y="276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38"/>
                    <a:pt x="168" y="237"/>
                    <a:pt x="169" y="236"/>
                  </a:cubicBezTo>
                  <a:cubicBezTo>
                    <a:pt x="170" y="235"/>
                    <a:pt x="172" y="234"/>
                    <a:pt x="174" y="234"/>
                  </a:cubicBezTo>
                  <a:cubicBezTo>
                    <a:pt x="198" y="234"/>
                    <a:pt x="208" y="232"/>
                    <a:pt x="214" y="226"/>
                  </a:cubicBezTo>
                  <a:cubicBezTo>
                    <a:pt x="220" y="219"/>
                    <a:pt x="222" y="192"/>
                    <a:pt x="222" y="174"/>
                  </a:cubicBezTo>
                  <a:cubicBezTo>
                    <a:pt x="222" y="172"/>
                    <a:pt x="223" y="171"/>
                    <a:pt x="224" y="169"/>
                  </a:cubicBezTo>
                  <a:cubicBezTo>
                    <a:pt x="225" y="168"/>
                    <a:pt x="226" y="168"/>
                    <a:pt x="228" y="168"/>
                  </a:cubicBezTo>
                  <a:cubicBezTo>
                    <a:pt x="228" y="168"/>
                    <a:pt x="238" y="168"/>
                    <a:pt x="246" y="168"/>
                  </a:cubicBezTo>
                  <a:cubicBezTo>
                    <a:pt x="247" y="168"/>
                    <a:pt x="247" y="167"/>
                    <a:pt x="248" y="167"/>
                  </a:cubicBezTo>
                  <a:cubicBezTo>
                    <a:pt x="248" y="166"/>
                    <a:pt x="248" y="165"/>
                    <a:pt x="248" y="164"/>
                  </a:cubicBezTo>
                  <a:cubicBezTo>
                    <a:pt x="248" y="164"/>
                    <a:pt x="248" y="163"/>
                    <a:pt x="248" y="162"/>
                  </a:cubicBezTo>
                  <a:cubicBezTo>
                    <a:pt x="249" y="152"/>
                    <a:pt x="239" y="136"/>
                    <a:pt x="233" y="124"/>
                  </a:cubicBezTo>
                  <a:cubicBezTo>
                    <a:pt x="226" y="112"/>
                    <a:pt x="222" y="106"/>
                    <a:pt x="222" y="101"/>
                  </a:cubicBezTo>
                  <a:cubicBezTo>
                    <a:pt x="222" y="45"/>
                    <a:pt x="170" y="12"/>
                    <a:pt x="120" y="12"/>
                  </a:cubicBezTo>
                  <a:cubicBezTo>
                    <a:pt x="59" y="12"/>
                    <a:pt x="12" y="59"/>
                    <a:pt x="12" y="120"/>
                  </a:cubicBezTo>
                  <a:cubicBezTo>
                    <a:pt x="12" y="160"/>
                    <a:pt x="27" y="190"/>
                    <a:pt x="57" y="207"/>
                  </a:cubicBezTo>
                  <a:cubicBezTo>
                    <a:pt x="58" y="208"/>
                    <a:pt x="60" y="210"/>
                    <a:pt x="60" y="213"/>
                  </a:cubicBezTo>
                  <a:lnTo>
                    <a:pt x="60" y="2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600" dirty="0"/>
            </a:p>
          </p:txBody>
        </p:sp>
      </p:grpSp>
      <p:sp>
        <p:nvSpPr>
          <p:cNvPr id="48" name="Text Box 18">
            <a:extLst>
              <a:ext uri="{FF2B5EF4-FFF2-40B4-BE49-F238E27FC236}">
                <a16:creationId xmlns:a16="http://schemas.microsoft.com/office/drawing/2014/main" id="{AC45E247-41C1-4C66-90F1-1DC5798C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155" y="3051355"/>
            <a:ext cx="3303790" cy="753320"/>
          </a:xfrm>
          <a:prstGeom prst="rect">
            <a:avLst/>
          </a:prstGeom>
          <a:noFill/>
          <a:ln>
            <a:noFill/>
          </a:ln>
          <a:effectLst/>
        </p:spPr>
        <p:txBody>
          <a:bodyPr lIns="270000" tIns="46800" rIns="90000" bIns="46800" anchor="t">
            <a:noAutofit/>
          </a:bodyPr>
          <a:lstStyle/>
          <a:p>
            <a:pPr>
              <a:spcBef>
                <a:spcPct val="50000"/>
              </a:spcBef>
            </a:pP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Más de un tercio de los incidentes de seguridad informática son causados por </a:t>
            </a:r>
            <a:r>
              <a:rPr lang="es-MX" sz="1400" b="1" dirty="0">
                <a:solidFill>
                  <a:schemeClr val="accent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ataques de phishing</a:t>
            </a: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endParaRPr lang="en-GB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49" name="Group 84">
            <a:extLst>
              <a:ext uri="{FF2B5EF4-FFF2-40B4-BE49-F238E27FC236}">
                <a16:creationId xmlns:a16="http://schemas.microsoft.com/office/drawing/2014/main" id="{794863AD-1637-4ECA-9AD2-07BA1C32A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17144" y="3142727"/>
            <a:ext cx="416007" cy="421961"/>
            <a:chOff x="1374" y="1717"/>
            <a:chExt cx="419" cy="425"/>
          </a:xfrm>
          <a:solidFill>
            <a:schemeClr val="tx2"/>
          </a:solidFill>
        </p:grpSpPr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D45D1187-142B-4384-9FA3-7D453DD37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6" y="1878"/>
              <a:ext cx="268" cy="159"/>
            </a:xfrm>
            <a:custGeom>
              <a:avLst/>
              <a:gdLst>
                <a:gd name="T0" fmla="*/ 90 w 181"/>
                <a:gd name="T1" fmla="*/ 108 h 108"/>
                <a:gd name="T2" fmla="*/ 2 w 181"/>
                <a:gd name="T3" fmla="*/ 58 h 108"/>
                <a:gd name="T4" fmla="*/ 2 w 181"/>
                <a:gd name="T5" fmla="*/ 51 h 108"/>
                <a:gd name="T6" fmla="*/ 91 w 181"/>
                <a:gd name="T7" fmla="*/ 0 h 108"/>
                <a:gd name="T8" fmla="*/ 179 w 181"/>
                <a:gd name="T9" fmla="*/ 51 h 108"/>
                <a:gd name="T10" fmla="*/ 179 w 181"/>
                <a:gd name="T11" fmla="*/ 58 h 108"/>
                <a:gd name="T12" fmla="*/ 90 w 181"/>
                <a:gd name="T13" fmla="*/ 108 h 108"/>
                <a:gd name="T14" fmla="*/ 14 w 181"/>
                <a:gd name="T15" fmla="*/ 54 h 108"/>
                <a:gd name="T16" fmla="*/ 90 w 181"/>
                <a:gd name="T17" fmla="*/ 96 h 108"/>
                <a:gd name="T18" fmla="*/ 167 w 181"/>
                <a:gd name="T19" fmla="*/ 54 h 108"/>
                <a:gd name="T20" fmla="*/ 91 w 181"/>
                <a:gd name="T21" fmla="*/ 12 h 108"/>
                <a:gd name="T22" fmla="*/ 14 w 181"/>
                <a:gd name="T23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108">
                  <a:moveTo>
                    <a:pt x="90" y="108"/>
                  </a:moveTo>
                  <a:cubicBezTo>
                    <a:pt x="41" y="108"/>
                    <a:pt x="3" y="60"/>
                    <a:pt x="2" y="58"/>
                  </a:cubicBezTo>
                  <a:cubicBezTo>
                    <a:pt x="0" y="56"/>
                    <a:pt x="0" y="53"/>
                    <a:pt x="2" y="51"/>
                  </a:cubicBezTo>
                  <a:cubicBezTo>
                    <a:pt x="3" y="48"/>
                    <a:pt x="42" y="0"/>
                    <a:pt x="91" y="0"/>
                  </a:cubicBezTo>
                  <a:cubicBezTo>
                    <a:pt x="139" y="0"/>
                    <a:pt x="178" y="49"/>
                    <a:pt x="179" y="51"/>
                  </a:cubicBezTo>
                  <a:cubicBezTo>
                    <a:pt x="181" y="53"/>
                    <a:pt x="181" y="56"/>
                    <a:pt x="179" y="58"/>
                  </a:cubicBezTo>
                  <a:cubicBezTo>
                    <a:pt x="178" y="60"/>
                    <a:pt x="139" y="108"/>
                    <a:pt x="90" y="108"/>
                  </a:cubicBezTo>
                  <a:close/>
                  <a:moveTo>
                    <a:pt x="14" y="54"/>
                  </a:moveTo>
                  <a:cubicBezTo>
                    <a:pt x="24" y="65"/>
                    <a:pt x="54" y="96"/>
                    <a:pt x="90" y="96"/>
                  </a:cubicBezTo>
                  <a:cubicBezTo>
                    <a:pt x="126" y="96"/>
                    <a:pt x="157" y="65"/>
                    <a:pt x="167" y="54"/>
                  </a:cubicBezTo>
                  <a:cubicBezTo>
                    <a:pt x="157" y="43"/>
                    <a:pt x="126" y="12"/>
                    <a:pt x="91" y="12"/>
                  </a:cubicBezTo>
                  <a:cubicBezTo>
                    <a:pt x="55" y="12"/>
                    <a:pt x="24" y="43"/>
                    <a:pt x="1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1" name="Freeform 86">
              <a:extLst>
                <a:ext uri="{FF2B5EF4-FFF2-40B4-BE49-F238E27FC236}">
                  <a16:creationId xmlns:a16="http://schemas.microsoft.com/office/drawing/2014/main" id="{66438821-D37D-4204-B4C8-92C6E54AF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" y="1717"/>
              <a:ext cx="20" cy="257"/>
            </a:xfrm>
            <a:custGeom>
              <a:avLst/>
              <a:gdLst>
                <a:gd name="T0" fmla="*/ 2 w 20"/>
                <a:gd name="T1" fmla="*/ 257 h 257"/>
                <a:gd name="T2" fmla="*/ 0 w 20"/>
                <a:gd name="T3" fmla="*/ 0 h 257"/>
                <a:gd name="T4" fmla="*/ 18 w 20"/>
                <a:gd name="T5" fmla="*/ 0 h 257"/>
                <a:gd name="T6" fmla="*/ 20 w 20"/>
                <a:gd name="T7" fmla="*/ 257 h 257"/>
                <a:gd name="T8" fmla="*/ 2 w 20"/>
                <a:gd name="T9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7">
                  <a:moveTo>
                    <a:pt x="2" y="257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20" y="257"/>
                  </a:lnTo>
                  <a:lnTo>
                    <a:pt x="2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2" name="Freeform 87">
              <a:extLst>
                <a:ext uri="{FF2B5EF4-FFF2-40B4-BE49-F238E27FC236}">
                  <a16:creationId xmlns:a16="http://schemas.microsoft.com/office/drawing/2014/main" id="{81B2A6CE-EDFB-4698-85D1-68B5F987C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" y="1965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3" name="Freeform 88">
              <a:extLst>
                <a:ext uri="{FF2B5EF4-FFF2-40B4-BE49-F238E27FC236}">
                  <a16:creationId xmlns:a16="http://schemas.microsoft.com/office/drawing/2014/main" id="{E9D3603F-2C1E-49EC-ADC1-9D74F1F4D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" y="2018"/>
              <a:ext cx="73" cy="124"/>
            </a:xfrm>
            <a:custGeom>
              <a:avLst/>
              <a:gdLst>
                <a:gd name="T0" fmla="*/ 24 w 49"/>
                <a:gd name="T1" fmla="*/ 84 h 84"/>
                <a:gd name="T2" fmla="*/ 0 w 49"/>
                <a:gd name="T3" fmla="*/ 60 h 84"/>
                <a:gd name="T4" fmla="*/ 0 w 49"/>
                <a:gd name="T5" fmla="*/ 48 h 84"/>
                <a:gd name="T6" fmla="*/ 6 w 49"/>
                <a:gd name="T7" fmla="*/ 42 h 84"/>
                <a:gd name="T8" fmla="*/ 12 w 49"/>
                <a:gd name="T9" fmla="*/ 48 h 84"/>
                <a:gd name="T10" fmla="*/ 12 w 49"/>
                <a:gd name="T11" fmla="*/ 60 h 84"/>
                <a:gd name="T12" fmla="*/ 24 w 49"/>
                <a:gd name="T13" fmla="*/ 72 h 84"/>
                <a:gd name="T14" fmla="*/ 36 w 49"/>
                <a:gd name="T15" fmla="*/ 60 h 84"/>
                <a:gd name="T16" fmla="*/ 37 w 49"/>
                <a:gd name="T17" fmla="*/ 6 h 84"/>
                <a:gd name="T18" fmla="*/ 43 w 49"/>
                <a:gd name="T19" fmla="*/ 0 h 84"/>
                <a:gd name="T20" fmla="*/ 49 w 49"/>
                <a:gd name="T21" fmla="*/ 6 h 84"/>
                <a:gd name="T22" fmla="*/ 48 w 49"/>
                <a:gd name="T23" fmla="*/ 60 h 84"/>
                <a:gd name="T24" fmla="*/ 24 w 49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84">
                  <a:moveTo>
                    <a:pt x="24" y="84"/>
                  </a:moveTo>
                  <a:cubicBezTo>
                    <a:pt x="11" y="84"/>
                    <a:pt x="0" y="73"/>
                    <a:pt x="0" y="6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3" y="42"/>
                    <a:pt x="6" y="42"/>
                  </a:cubicBezTo>
                  <a:cubicBezTo>
                    <a:pt x="10" y="42"/>
                    <a:pt x="12" y="45"/>
                    <a:pt x="12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7"/>
                    <a:pt x="18" y="72"/>
                    <a:pt x="24" y="72"/>
                  </a:cubicBezTo>
                  <a:cubicBezTo>
                    <a:pt x="31" y="72"/>
                    <a:pt x="36" y="67"/>
                    <a:pt x="36" y="6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3"/>
                    <a:pt x="40" y="0"/>
                    <a:pt x="43" y="0"/>
                  </a:cubicBezTo>
                  <a:cubicBezTo>
                    <a:pt x="47" y="0"/>
                    <a:pt x="49" y="3"/>
                    <a:pt x="49" y="6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3"/>
                    <a:pt x="38" y="84"/>
                    <a:pt x="2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7352C8ED-490F-46A6-BFBE-7767B1B652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1867"/>
              <a:ext cx="82" cy="178"/>
            </a:xfrm>
            <a:custGeom>
              <a:avLst/>
              <a:gdLst>
                <a:gd name="T0" fmla="*/ 6 w 55"/>
                <a:gd name="T1" fmla="*/ 120 h 120"/>
                <a:gd name="T2" fmla="*/ 4 w 55"/>
                <a:gd name="T3" fmla="*/ 120 h 120"/>
                <a:gd name="T4" fmla="*/ 0 w 55"/>
                <a:gd name="T5" fmla="*/ 114 h 120"/>
                <a:gd name="T6" fmla="*/ 0 w 55"/>
                <a:gd name="T7" fmla="*/ 6 h 120"/>
                <a:gd name="T8" fmla="*/ 5 w 55"/>
                <a:gd name="T9" fmla="*/ 1 h 120"/>
                <a:gd name="T10" fmla="*/ 11 w 55"/>
                <a:gd name="T11" fmla="*/ 3 h 120"/>
                <a:gd name="T12" fmla="*/ 53 w 55"/>
                <a:gd name="T13" fmla="*/ 58 h 120"/>
                <a:gd name="T14" fmla="*/ 53 w 55"/>
                <a:gd name="T15" fmla="*/ 65 h 120"/>
                <a:gd name="T16" fmla="*/ 11 w 55"/>
                <a:gd name="T17" fmla="*/ 118 h 120"/>
                <a:gd name="T18" fmla="*/ 6 w 55"/>
                <a:gd name="T19" fmla="*/ 120 h 120"/>
                <a:gd name="T20" fmla="*/ 12 w 55"/>
                <a:gd name="T21" fmla="*/ 24 h 120"/>
                <a:gd name="T22" fmla="*/ 12 w 55"/>
                <a:gd name="T23" fmla="*/ 97 h 120"/>
                <a:gd name="T24" fmla="*/ 41 w 55"/>
                <a:gd name="T25" fmla="*/ 61 h 120"/>
                <a:gd name="T26" fmla="*/ 12 w 55"/>
                <a:gd name="T27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120">
                  <a:moveTo>
                    <a:pt x="6" y="120"/>
                  </a:moveTo>
                  <a:cubicBezTo>
                    <a:pt x="6" y="120"/>
                    <a:pt x="5" y="120"/>
                    <a:pt x="4" y="120"/>
                  </a:cubicBezTo>
                  <a:cubicBezTo>
                    <a:pt x="2" y="119"/>
                    <a:pt x="0" y="117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1"/>
                    <a:pt x="11" y="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5" y="60"/>
                    <a:pt x="55" y="63"/>
                    <a:pt x="53" y="65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19"/>
                    <a:pt x="8" y="120"/>
                    <a:pt x="6" y="120"/>
                  </a:cubicBezTo>
                  <a:close/>
                  <a:moveTo>
                    <a:pt x="12" y="24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41" y="61"/>
                    <a:pt x="41" y="61"/>
                    <a:pt x="41" y="61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Oval 90">
              <a:extLst>
                <a:ext uri="{FF2B5EF4-FFF2-40B4-BE49-F238E27FC236}">
                  <a16:creationId xmlns:a16="http://schemas.microsoft.com/office/drawing/2014/main" id="{964AB9A3-3F62-407B-BF70-ACD53038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930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56" name="Text Box 3">
            <a:extLst>
              <a:ext uri="{FF2B5EF4-FFF2-40B4-BE49-F238E27FC236}">
                <a16:creationId xmlns:a16="http://schemas.microsoft.com/office/drawing/2014/main" id="{AB46F345-562B-440C-AA98-FB5D8438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60" y="4691372"/>
            <a:ext cx="2369701" cy="140726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99% – </a:t>
            </a: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esta es la </a:t>
            </a:r>
            <a:r>
              <a:rPr lang="es-MX" sz="1400" b="1" dirty="0">
                <a:solidFill>
                  <a:schemeClr val="accent2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probabilidad de éxito </a:t>
            </a:r>
            <a:r>
              <a:rPr lang="es-MX" sz="14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 un hacker que combina diferentes modos de ataque.</a:t>
            </a:r>
            <a:endParaRPr lang="en-GB" sz="1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57" name="Group 55">
            <a:extLst>
              <a:ext uri="{FF2B5EF4-FFF2-40B4-BE49-F238E27FC236}">
                <a16:creationId xmlns:a16="http://schemas.microsoft.com/office/drawing/2014/main" id="{BAECDAD6-ADCC-4BD8-9A22-AB0751FC33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2707" y="4300622"/>
            <a:ext cx="533268" cy="378043"/>
            <a:chOff x="6539" y="507"/>
            <a:chExt cx="426" cy="302"/>
          </a:xfrm>
          <a:solidFill>
            <a:schemeClr val="tx2"/>
          </a:solidFill>
        </p:grpSpPr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05A41B9E-D0F1-451D-9E3B-303441EFE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720"/>
              <a:ext cx="124" cy="89"/>
            </a:xfrm>
            <a:custGeom>
              <a:avLst/>
              <a:gdLst>
                <a:gd name="T0" fmla="*/ 78 w 84"/>
                <a:gd name="T1" fmla="*/ 60 h 60"/>
                <a:gd name="T2" fmla="*/ 6 w 84"/>
                <a:gd name="T3" fmla="*/ 60 h 60"/>
                <a:gd name="T4" fmla="*/ 0 w 84"/>
                <a:gd name="T5" fmla="*/ 54 h 60"/>
                <a:gd name="T6" fmla="*/ 0 w 84"/>
                <a:gd name="T7" fmla="*/ 6 h 60"/>
                <a:gd name="T8" fmla="*/ 6 w 84"/>
                <a:gd name="T9" fmla="*/ 0 h 60"/>
                <a:gd name="T10" fmla="*/ 78 w 84"/>
                <a:gd name="T11" fmla="*/ 0 h 60"/>
                <a:gd name="T12" fmla="*/ 84 w 84"/>
                <a:gd name="T13" fmla="*/ 6 h 60"/>
                <a:gd name="T14" fmla="*/ 84 w 84"/>
                <a:gd name="T15" fmla="*/ 54 h 60"/>
                <a:gd name="T16" fmla="*/ 78 w 84"/>
                <a:gd name="T17" fmla="*/ 60 h 60"/>
                <a:gd name="T18" fmla="*/ 12 w 84"/>
                <a:gd name="T19" fmla="*/ 48 h 60"/>
                <a:gd name="T20" fmla="*/ 72 w 84"/>
                <a:gd name="T21" fmla="*/ 48 h 60"/>
                <a:gd name="T22" fmla="*/ 72 w 84"/>
                <a:gd name="T23" fmla="*/ 12 h 60"/>
                <a:gd name="T24" fmla="*/ 12 w 84"/>
                <a:gd name="T25" fmla="*/ 12 h 60"/>
                <a:gd name="T26" fmla="*/ 12 w 84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0">
                  <a:moveTo>
                    <a:pt x="78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7"/>
                    <a:pt x="82" y="60"/>
                    <a:pt x="78" y="60"/>
                  </a:cubicBezTo>
                  <a:close/>
                  <a:moveTo>
                    <a:pt x="12" y="48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5FBF9AE0-0B63-453E-A9E6-BC5BE7DAE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" y="720"/>
              <a:ext cx="142" cy="89"/>
            </a:xfrm>
            <a:custGeom>
              <a:avLst/>
              <a:gdLst>
                <a:gd name="T0" fmla="*/ 90 w 96"/>
                <a:gd name="T1" fmla="*/ 60 h 60"/>
                <a:gd name="T2" fmla="*/ 6 w 96"/>
                <a:gd name="T3" fmla="*/ 60 h 60"/>
                <a:gd name="T4" fmla="*/ 0 w 96"/>
                <a:gd name="T5" fmla="*/ 54 h 60"/>
                <a:gd name="T6" fmla="*/ 0 w 96"/>
                <a:gd name="T7" fmla="*/ 6 h 60"/>
                <a:gd name="T8" fmla="*/ 6 w 96"/>
                <a:gd name="T9" fmla="*/ 0 h 60"/>
                <a:gd name="T10" fmla="*/ 90 w 96"/>
                <a:gd name="T11" fmla="*/ 0 h 60"/>
                <a:gd name="T12" fmla="*/ 96 w 96"/>
                <a:gd name="T13" fmla="*/ 6 h 60"/>
                <a:gd name="T14" fmla="*/ 96 w 96"/>
                <a:gd name="T15" fmla="*/ 54 h 60"/>
                <a:gd name="T16" fmla="*/ 90 w 96"/>
                <a:gd name="T17" fmla="*/ 60 h 60"/>
                <a:gd name="T18" fmla="*/ 12 w 96"/>
                <a:gd name="T19" fmla="*/ 48 h 60"/>
                <a:gd name="T20" fmla="*/ 84 w 96"/>
                <a:gd name="T21" fmla="*/ 48 h 60"/>
                <a:gd name="T22" fmla="*/ 84 w 96"/>
                <a:gd name="T23" fmla="*/ 12 h 60"/>
                <a:gd name="T24" fmla="*/ 12 w 96"/>
                <a:gd name="T25" fmla="*/ 12 h 60"/>
                <a:gd name="T26" fmla="*/ 12 w 96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0">
                  <a:moveTo>
                    <a:pt x="90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6" y="3"/>
                    <a:pt x="96" y="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7"/>
                    <a:pt x="94" y="60"/>
                    <a:pt x="90" y="60"/>
                  </a:cubicBezTo>
                  <a:close/>
                  <a:moveTo>
                    <a:pt x="12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9126FB2C-0C2A-4E47-AE5C-707EBB47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3" y="507"/>
              <a:ext cx="178" cy="89"/>
            </a:xfrm>
            <a:custGeom>
              <a:avLst/>
              <a:gdLst>
                <a:gd name="T0" fmla="*/ 114 w 120"/>
                <a:gd name="T1" fmla="*/ 60 h 60"/>
                <a:gd name="T2" fmla="*/ 6 w 120"/>
                <a:gd name="T3" fmla="*/ 60 h 60"/>
                <a:gd name="T4" fmla="*/ 0 w 120"/>
                <a:gd name="T5" fmla="*/ 54 h 60"/>
                <a:gd name="T6" fmla="*/ 0 w 120"/>
                <a:gd name="T7" fmla="*/ 6 h 60"/>
                <a:gd name="T8" fmla="*/ 6 w 120"/>
                <a:gd name="T9" fmla="*/ 0 h 60"/>
                <a:gd name="T10" fmla="*/ 114 w 120"/>
                <a:gd name="T11" fmla="*/ 0 h 60"/>
                <a:gd name="T12" fmla="*/ 120 w 120"/>
                <a:gd name="T13" fmla="*/ 6 h 60"/>
                <a:gd name="T14" fmla="*/ 120 w 120"/>
                <a:gd name="T15" fmla="*/ 54 h 60"/>
                <a:gd name="T16" fmla="*/ 114 w 120"/>
                <a:gd name="T17" fmla="*/ 60 h 60"/>
                <a:gd name="T18" fmla="*/ 12 w 120"/>
                <a:gd name="T19" fmla="*/ 48 h 60"/>
                <a:gd name="T20" fmla="*/ 108 w 120"/>
                <a:gd name="T21" fmla="*/ 48 h 60"/>
                <a:gd name="T22" fmla="*/ 108 w 120"/>
                <a:gd name="T23" fmla="*/ 12 h 60"/>
                <a:gd name="T24" fmla="*/ 12 w 120"/>
                <a:gd name="T25" fmla="*/ 12 h 60"/>
                <a:gd name="T26" fmla="*/ 12 w 120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60">
                  <a:moveTo>
                    <a:pt x="114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7"/>
                    <a:pt x="118" y="60"/>
                    <a:pt x="114" y="60"/>
                  </a:cubicBezTo>
                  <a:close/>
                  <a:moveTo>
                    <a:pt x="12" y="48"/>
                  </a:moveTo>
                  <a:cubicBezTo>
                    <a:pt x="108" y="48"/>
                    <a:pt x="108" y="48"/>
                    <a:pt x="108" y="48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EBD35B9F-94E3-4BEB-86F9-AE897E42E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" y="614"/>
              <a:ext cx="159" cy="88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0 w 108"/>
                <a:gd name="T7" fmla="*/ 6 h 60"/>
                <a:gd name="T8" fmla="*/ 6 w 108"/>
                <a:gd name="T9" fmla="*/ 0 h 60"/>
                <a:gd name="T10" fmla="*/ 102 w 108"/>
                <a:gd name="T11" fmla="*/ 0 h 60"/>
                <a:gd name="T12" fmla="*/ 108 w 108"/>
                <a:gd name="T13" fmla="*/ 6 h 60"/>
                <a:gd name="T14" fmla="*/ 108 w 108"/>
                <a:gd name="T15" fmla="*/ 54 h 60"/>
                <a:gd name="T16" fmla="*/ 102 w 108"/>
                <a:gd name="T17" fmla="*/ 60 h 60"/>
                <a:gd name="T18" fmla="*/ 12 w 108"/>
                <a:gd name="T19" fmla="*/ 48 h 60"/>
                <a:gd name="T20" fmla="*/ 96 w 108"/>
                <a:gd name="T21" fmla="*/ 48 h 60"/>
                <a:gd name="T22" fmla="*/ 96 w 108"/>
                <a:gd name="T23" fmla="*/ 12 h 60"/>
                <a:gd name="T24" fmla="*/ 12 w 108"/>
                <a:gd name="T25" fmla="*/ 12 h 60"/>
                <a:gd name="T26" fmla="*/ 12 w 10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7"/>
                    <a:pt x="106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F1620EC0-2B84-4966-920E-AB5436088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1" y="720"/>
              <a:ext cx="124" cy="89"/>
            </a:xfrm>
            <a:custGeom>
              <a:avLst/>
              <a:gdLst>
                <a:gd name="T0" fmla="*/ 78 w 84"/>
                <a:gd name="T1" fmla="*/ 60 h 60"/>
                <a:gd name="T2" fmla="*/ 6 w 84"/>
                <a:gd name="T3" fmla="*/ 60 h 60"/>
                <a:gd name="T4" fmla="*/ 0 w 84"/>
                <a:gd name="T5" fmla="*/ 54 h 60"/>
                <a:gd name="T6" fmla="*/ 0 w 84"/>
                <a:gd name="T7" fmla="*/ 6 h 60"/>
                <a:gd name="T8" fmla="*/ 6 w 84"/>
                <a:gd name="T9" fmla="*/ 0 h 60"/>
                <a:gd name="T10" fmla="*/ 78 w 84"/>
                <a:gd name="T11" fmla="*/ 0 h 60"/>
                <a:gd name="T12" fmla="*/ 84 w 84"/>
                <a:gd name="T13" fmla="*/ 6 h 60"/>
                <a:gd name="T14" fmla="*/ 84 w 84"/>
                <a:gd name="T15" fmla="*/ 54 h 60"/>
                <a:gd name="T16" fmla="*/ 78 w 84"/>
                <a:gd name="T17" fmla="*/ 60 h 60"/>
                <a:gd name="T18" fmla="*/ 12 w 84"/>
                <a:gd name="T19" fmla="*/ 48 h 60"/>
                <a:gd name="T20" fmla="*/ 72 w 84"/>
                <a:gd name="T21" fmla="*/ 48 h 60"/>
                <a:gd name="T22" fmla="*/ 72 w 84"/>
                <a:gd name="T23" fmla="*/ 12 h 60"/>
                <a:gd name="T24" fmla="*/ 12 w 84"/>
                <a:gd name="T25" fmla="*/ 12 h 60"/>
                <a:gd name="T26" fmla="*/ 12 w 84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0">
                  <a:moveTo>
                    <a:pt x="78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7"/>
                    <a:pt x="82" y="60"/>
                    <a:pt x="78" y="60"/>
                  </a:cubicBezTo>
                  <a:close/>
                  <a:moveTo>
                    <a:pt x="12" y="48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58AE947-2DAE-43D0-9834-8063494D17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0" y="614"/>
              <a:ext cx="160" cy="88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0 w 108"/>
                <a:gd name="T7" fmla="*/ 6 h 60"/>
                <a:gd name="T8" fmla="*/ 6 w 108"/>
                <a:gd name="T9" fmla="*/ 0 h 60"/>
                <a:gd name="T10" fmla="*/ 102 w 108"/>
                <a:gd name="T11" fmla="*/ 0 h 60"/>
                <a:gd name="T12" fmla="*/ 108 w 108"/>
                <a:gd name="T13" fmla="*/ 6 h 60"/>
                <a:gd name="T14" fmla="*/ 108 w 108"/>
                <a:gd name="T15" fmla="*/ 54 h 60"/>
                <a:gd name="T16" fmla="*/ 102 w 108"/>
                <a:gd name="T17" fmla="*/ 60 h 60"/>
                <a:gd name="T18" fmla="*/ 12 w 108"/>
                <a:gd name="T19" fmla="*/ 48 h 60"/>
                <a:gd name="T20" fmla="*/ 96 w 108"/>
                <a:gd name="T21" fmla="*/ 48 h 60"/>
                <a:gd name="T22" fmla="*/ 96 w 108"/>
                <a:gd name="T23" fmla="*/ 12 h 60"/>
                <a:gd name="T24" fmla="*/ 12 w 108"/>
                <a:gd name="T25" fmla="*/ 12 h 60"/>
                <a:gd name="T26" fmla="*/ 12 w 10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7"/>
                    <a:pt x="106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cxnSp>
        <p:nvCxnSpPr>
          <p:cNvPr id="64" name="Gewinkelte Verbindung 13">
            <a:extLst>
              <a:ext uri="{FF2B5EF4-FFF2-40B4-BE49-F238E27FC236}">
                <a16:creationId xmlns:a16="http://schemas.microsoft.com/office/drawing/2014/main" id="{8074ED84-04EB-40CD-A106-3B31FA8B02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92854" y="4585502"/>
            <a:ext cx="12700" cy="1030418"/>
          </a:xfrm>
          <a:prstGeom prst="bentConnector3">
            <a:avLst>
              <a:gd name="adj1" fmla="val 3167087"/>
            </a:avLst>
          </a:prstGeom>
          <a:ln w="50800">
            <a:solidFill>
              <a:srgbClr val="0904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18">
            <a:extLst>
              <a:ext uri="{FF2B5EF4-FFF2-40B4-BE49-F238E27FC236}">
                <a16:creationId xmlns:a16="http://schemas.microsoft.com/office/drawing/2014/main" id="{98AF5F74-2F69-4AA1-AA3E-0AB67D53ED7A}"/>
              </a:ext>
            </a:extLst>
          </p:cNvPr>
          <p:cNvCxnSpPr>
            <a:cxnSpLocks/>
          </p:cNvCxnSpPr>
          <p:nvPr/>
        </p:nvCxnSpPr>
        <p:spPr>
          <a:xfrm>
            <a:off x="9374456" y="2499062"/>
            <a:ext cx="1770926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85">
            <a:extLst>
              <a:ext uri="{FF2B5EF4-FFF2-40B4-BE49-F238E27FC236}">
                <a16:creationId xmlns:a16="http://schemas.microsoft.com/office/drawing/2014/main" id="{29B9803F-E2C5-45A9-8494-1D256C5E7B6C}"/>
              </a:ext>
            </a:extLst>
          </p:cNvPr>
          <p:cNvSpPr/>
          <p:nvPr/>
        </p:nvSpPr>
        <p:spPr>
          <a:xfrm>
            <a:off x="682461" y="2952450"/>
            <a:ext cx="3816000" cy="951131"/>
          </a:xfrm>
          <a:prstGeom prst="roundRect">
            <a:avLst>
              <a:gd name="adj" fmla="val 5037"/>
            </a:avLst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7" name="Abgerundetes Rechteck 86">
            <a:extLst>
              <a:ext uri="{FF2B5EF4-FFF2-40B4-BE49-F238E27FC236}">
                <a16:creationId xmlns:a16="http://schemas.microsoft.com/office/drawing/2014/main" id="{31A819BD-EFD4-493B-98CA-F19157404D6D}"/>
              </a:ext>
            </a:extLst>
          </p:cNvPr>
          <p:cNvSpPr/>
          <p:nvPr/>
        </p:nvSpPr>
        <p:spPr>
          <a:xfrm>
            <a:off x="4733465" y="1634178"/>
            <a:ext cx="3816000" cy="1097076"/>
          </a:xfrm>
          <a:prstGeom prst="roundRect">
            <a:avLst>
              <a:gd name="adj" fmla="val 5037"/>
            </a:avLst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8" name="Abgerundetes Rechteck 87">
            <a:extLst>
              <a:ext uri="{FF2B5EF4-FFF2-40B4-BE49-F238E27FC236}">
                <a16:creationId xmlns:a16="http://schemas.microsoft.com/office/drawing/2014/main" id="{FC1F3FB8-0F71-4BCA-8CD8-A98F87652808}"/>
              </a:ext>
            </a:extLst>
          </p:cNvPr>
          <p:cNvSpPr/>
          <p:nvPr/>
        </p:nvSpPr>
        <p:spPr>
          <a:xfrm>
            <a:off x="4733465" y="2952450"/>
            <a:ext cx="3816000" cy="951131"/>
          </a:xfrm>
          <a:prstGeom prst="roundRect">
            <a:avLst>
              <a:gd name="adj" fmla="val 5037"/>
            </a:avLst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9" name="Abgerundetes Rechteck 88">
            <a:extLst>
              <a:ext uri="{FF2B5EF4-FFF2-40B4-BE49-F238E27FC236}">
                <a16:creationId xmlns:a16="http://schemas.microsoft.com/office/drawing/2014/main" id="{B16C51E5-ACF4-4EF2-B6B4-5F1FF868D7F8}"/>
              </a:ext>
            </a:extLst>
          </p:cNvPr>
          <p:cNvSpPr/>
          <p:nvPr/>
        </p:nvSpPr>
        <p:spPr>
          <a:xfrm>
            <a:off x="682461" y="4134377"/>
            <a:ext cx="2556848" cy="1889887"/>
          </a:xfrm>
          <a:prstGeom prst="roundRect">
            <a:avLst>
              <a:gd name="adj" fmla="val 3349"/>
            </a:avLst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20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4D7B233C-F097-49F0-9E0F-842DE023AD78}"/>
              </a:ext>
            </a:extLst>
          </p:cNvPr>
          <p:cNvSpPr txBox="1">
            <a:spLocks/>
          </p:cNvSpPr>
          <p:nvPr/>
        </p:nvSpPr>
        <p:spPr>
          <a:xfrm>
            <a:off x="386454" y="1798638"/>
            <a:ext cx="4485410" cy="334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Arial Black" panose="020B0A04020102020204" pitchFamily="34" charset="0"/>
              </a:rPr>
              <a:t>¿QUÉ </a:t>
            </a:r>
            <a:r>
              <a:rPr lang="es-MX" dirty="0">
                <a:solidFill>
                  <a:schemeClr val="accent1"/>
                </a:solidFill>
                <a:latin typeface="Arial Black" panose="020B0A04020102020204" pitchFamily="34" charset="0"/>
              </a:rPr>
              <a:t>INFORMACIÓN </a:t>
            </a:r>
            <a:r>
              <a:rPr lang="es-MX" dirty="0">
                <a:latin typeface="Arial Black" panose="020B0A04020102020204" pitchFamily="34" charset="0"/>
              </a:rPr>
              <a:t>ESTÁ EN JUEGO?</a:t>
            </a:r>
          </a:p>
          <a:p>
            <a:br>
              <a:rPr lang="en-GB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92E1EBE-F449-48A5-9D67-15502658CCD7}"/>
              </a:ext>
            </a:extLst>
          </p:cNvPr>
          <p:cNvSpPr txBox="1">
            <a:spLocks/>
          </p:cNvSpPr>
          <p:nvPr/>
        </p:nvSpPr>
        <p:spPr>
          <a:xfrm>
            <a:off x="6531991" y="1042988"/>
            <a:ext cx="4752975" cy="5089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Dinero</a:t>
            </a:r>
          </a:p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Datos sensibles (Bases de datos de Información, precios, estrategias, etc.)</a:t>
            </a:r>
          </a:p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La operación </a:t>
            </a:r>
          </a:p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La Propiedad Intelectual</a:t>
            </a:r>
          </a:p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La Reputación (Empresa y Profesionales)</a:t>
            </a:r>
          </a:p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La salud (Ciberterrorismo en Infraestructuras Críticas)</a:t>
            </a:r>
          </a:p>
          <a:p>
            <a:pPr>
              <a:spcAft>
                <a:spcPts val="1800"/>
              </a:spcAft>
            </a:pPr>
            <a:r>
              <a:rPr lang="es-MX" sz="1800" dirty="0">
                <a:latin typeface="Arial Black" panose="020B0A04020102020204" pitchFamily="34" charset="0"/>
              </a:rPr>
              <a:t>Nuestra Intimidad </a:t>
            </a:r>
            <a:endParaRPr lang="en-US" sz="1800" dirty="0">
              <a:latin typeface="Arial Black" panose="020B0A04020102020204" pitchFamily="34" charset="0"/>
            </a:endParaRPr>
          </a:p>
          <a:p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3072C6-E4F9-45FE-ACD8-9AC6C2F1A199}"/>
              </a:ext>
            </a:extLst>
          </p:cNvPr>
          <p:cNvSpPr/>
          <p:nvPr/>
        </p:nvSpPr>
        <p:spPr>
          <a:xfrm>
            <a:off x="5306432" y="333756"/>
            <a:ext cx="6188093" cy="6190488"/>
          </a:xfrm>
          <a:prstGeom prst="ellipse">
            <a:avLst/>
          </a:prstGeom>
          <a:noFill/>
          <a:ln w="114300">
            <a:solidFill>
              <a:schemeClr val="accent1"/>
            </a:solidFill>
          </a:ln>
          <a:effectLst>
            <a:outerShdw blurRad="1143000" dist="25400" dir="5400000" sx="85000" sy="85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7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C544-11D5-4563-B064-DD3628DFF280}"/>
              </a:ext>
            </a:extLst>
          </p:cNvPr>
          <p:cNvSpPr txBox="1">
            <a:spLocks/>
          </p:cNvSpPr>
          <p:nvPr/>
        </p:nvSpPr>
        <p:spPr>
          <a:xfrm>
            <a:off x="452582" y="365125"/>
            <a:ext cx="588356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MX" sz="4000" dirty="0">
                <a:latin typeface="Arial Black" panose="020B0A04020102020204" pitchFamily="34" charset="0"/>
              </a:rPr>
              <a:t>EJERCICIO DE </a:t>
            </a:r>
            <a:r>
              <a:rPr lang="es-MX" sz="4000" dirty="0">
                <a:solidFill>
                  <a:schemeClr val="accent1"/>
                </a:solidFill>
                <a:latin typeface="Arial Black" panose="020B0A04020102020204" pitchFamily="34" charset="0"/>
              </a:rPr>
              <a:t>INFORMACIÓN COMPROMETIDA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DCB50C-2AD8-496E-9726-B3A9C9ED038C}"/>
              </a:ext>
            </a:extLst>
          </p:cNvPr>
          <p:cNvSpPr/>
          <p:nvPr/>
        </p:nvSpPr>
        <p:spPr>
          <a:xfrm>
            <a:off x="1048581" y="223749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https://haveibeenpwned.com/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2455B-793F-4386-B24C-F82979CE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2883485"/>
            <a:ext cx="4574121" cy="336057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8D89160-571D-4307-A8B1-43CC7EA194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9125" y="1588"/>
            <a:ext cx="6488113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B67A-3204-40D4-82ED-9F902DF3F4A8}"/>
              </a:ext>
            </a:extLst>
          </p:cNvPr>
          <p:cNvSpPr txBox="1">
            <a:spLocks/>
          </p:cNvSpPr>
          <p:nvPr/>
        </p:nvSpPr>
        <p:spPr>
          <a:xfrm>
            <a:off x="293254" y="4660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MX" sz="4000" dirty="0">
                <a:latin typeface="Arial Black" panose="020B0A04020102020204" pitchFamily="34" charset="0"/>
              </a:rPr>
              <a:t>OPORTUNIDADES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109DB-3607-40F9-BBDA-DFB1D861B3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9779" y="1281113"/>
            <a:ext cx="5099540" cy="5576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F57C3-73A7-4232-982C-E49E55CEC74A}"/>
              </a:ext>
            </a:extLst>
          </p:cNvPr>
          <p:cNvSpPr txBox="1"/>
          <p:nvPr/>
        </p:nvSpPr>
        <p:spPr>
          <a:xfrm>
            <a:off x="94677" y="2249655"/>
            <a:ext cx="413094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</a:pPr>
            <a:r>
              <a:rPr lang="es-MX" sz="2800" b="1" cap="all" dirty="0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Equidad de género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</a:pPr>
            <a:r>
              <a:rPr lang="es-MX" sz="2000" b="1" cap="all" dirty="0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34.6% M – 65.4% H</a:t>
            </a:r>
          </a:p>
          <a:p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4B444-21A0-4F48-A605-D875ED3DA765}"/>
              </a:ext>
            </a:extLst>
          </p:cNvPr>
          <p:cNvSpPr/>
          <p:nvPr/>
        </p:nvSpPr>
        <p:spPr>
          <a:xfrm>
            <a:off x="7803623" y="2249655"/>
            <a:ext cx="417119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</a:pPr>
            <a:r>
              <a:rPr lang="es-MX" sz="2800" b="1" cap="all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Empresa inclusiva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8173C-1AA8-4BEC-9CA5-6A69F6E2B65B}"/>
              </a:ext>
            </a:extLst>
          </p:cNvPr>
          <p:cNvSpPr/>
          <p:nvPr/>
        </p:nvSpPr>
        <p:spPr>
          <a:xfrm>
            <a:off x="94677" y="3354974"/>
            <a:ext cx="376843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</a:pPr>
            <a:r>
              <a:rPr lang="es-MX" sz="2800" b="1" cap="all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Trabajo colaborativo / de equipo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6A017-9579-4097-BE05-827EBF3AC288}"/>
              </a:ext>
            </a:extLst>
          </p:cNvPr>
          <p:cNvSpPr/>
          <p:nvPr/>
        </p:nvSpPr>
        <p:spPr>
          <a:xfrm>
            <a:off x="7898300" y="3354974"/>
            <a:ext cx="407651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</a:pPr>
            <a:r>
              <a:rPr lang="es-MX" sz="2800" b="1" cap="all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Oportunidades de incrementar diferentes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CA413-A0C7-4C9E-BECE-8DF52D1CB062}"/>
              </a:ext>
            </a:extLst>
          </p:cNvPr>
          <p:cNvSpPr/>
          <p:nvPr/>
        </p:nvSpPr>
        <p:spPr>
          <a:xfrm>
            <a:off x="94677" y="5265536"/>
            <a:ext cx="435493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</a:pPr>
            <a:r>
              <a:rPr lang="es-MX" sz="2800" b="1" cap="all" dirty="0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skills de liderazgo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8805A-D154-45A0-86F1-E2374AEBCAD4}"/>
              </a:ext>
            </a:extLst>
          </p:cNvPr>
          <p:cNvSpPr/>
          <p:nvPr/>
        </p:nvSpPr>
        <p:spPr>
          <a:xfrm>
            <a:off x="8020804" y="5265536"/>
            <a:ext cx="407651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</a:pPr>
            <a:r>
              <a:rPr lang="es-MX" sz="2800" b="1" cap="all">
                <a:solidFill>
                  <a:srgbClr val="7030A0"/>
                </a:solidFill>
                <a:latin typeface="Graphik" panose="020B0503030202060203" pitchFamily="34" charset="77"/>
                <a:cs typeface="Gotham Bold"/>
              </a:rPr>
              <a:t>Cursos y biblioteca propia de Accenture</a:t>
            </a:r>
          </a:p>
        </p:txBody>
      </p:sp>
    </p:spTree>
    <p:extLst>
      <p:ext uri="{BB962C8B-B14F-4D97-AF65-F5344CB8AC3E}">
        <p14:creationId xmlns:p14="http://schemas.microsoft.com/office/powerpoint/2010/main" val="278605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Arial_210226_Fixed_Accessibility.potx" id="{9072A3A2-8927-4E21-9E6E-3C4B271906A4}" vid="{342BF1BE-88AD-4615-826D-ABA4256421F1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E8BD94-4C5F-4212-A7B2-A3B236677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Acc_PPT_IMP_Tmplt_Arial_Fixed-Accessibility_20210226</Template>
  <TotalTime>659</TotalTime>
  <Words>429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</vt:lpstr>
      <vt:lpstr>Arial Black</vt:lpstr>
      <vt:lpstr>Bahnschrift</vt:lpstr>
      <vt:lpstr>Graphik</vt:lpstr>
      <vt:lpstr>Palatino Linotype</vt:lpstr>
      <vt:lpstr>Segoe UI Black</vt:lpstr>
      <vt:lpstr>Segoe UI Emoji</vt:lpstr>
      <vt:lpstr>System Font</vt:lpstr>
      <vt:lpstr>Accenture 2020</vt:lpstr>
      <vt:lpstr>CIBERSEGURIDAD PARA TOD@S</vt:lpstr>
      <vt:lpstr>INTRODUCCIÓN</vt:lpstr>
      <vt:lpstr>RETOS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Arial</dc:subject>
  <dc:creator>Miranda Castaneda, Sofia</dc:creator>
  <cp:lastModifiedBy>Miranda Castaneda, Sofia</cp:lastModifiedBy>
  <cp:revision>29</cp:revision>
  <cp:lastPrinted>2020-11-17T04:05:48Z</cp:lastPrinted>
  <dcterms:created xsi:type="dcterms:W3CDTF">2021-04-13T16:08:13Z</dcterms:created>
  <dcterms:modified xsi:type="dcterms:W3CDTF">2021-04-14T16:59:07Z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