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0"/>
  </p:notesMasterIdLst>
  <p:handoutMasterIdLst>
    <p:handoutMasterId r:id="rId21"/>
  </p:handoutMasterIdLst>
  <p:sldIdLst>
    <p:sldId id="257" r:id="rId5"/>
    <p:sldId id="389" r:id="rId6"/>
    <p:sldId id="393" r:id="rId7"/>
    <p:sldId id="277" r:id="rId8"/>
    <p:sldId id="394" r:id="rId9"/>
    <p:sldId id="279" r:id="rId10"/>
    <p:sldId id="399" r:id="rId11"/>
    <p:sldId id="395" r:id="rId12"/>
    <p:sldId id="396" r:id="rId13"/>
    <p:sldId id="400" r:id="rId14"/>
    <p:sldId id="401" r:id="rId15"/>
    <p:sldId id="397" r:id="rId16"/>
    <p:sldId id="398" r:id="rId17"/>
    <p:sldId id="321" r:id="rId18"/>
    <p:sldId id="3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3757" autoAdjust="0"/>
  </p:normalViewPr>
  <p:slideViewPr>
    <p:cSldViewPr snapToGrid="0">
      <p:cViewPr>
        <p:scale>
          <a:sx n="80" d="100"/>
          <a:sy n="80" d="100"/>
        </p:scale>
        <p:origin x="528" y="90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8/30/2023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8/30/2023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4286025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577959" y="1051551"/>
            <a:ext cx="3986979" cy="2384898"/>
          </a:xfrm>
        </p:spPr>
        <p:txBody>
          <a:bodyPr anchor="b" anchorCtr="0">
            <a:normAutofit fontScale="90000"/>
          </a:bodyPr>
          <a:lstStyle/>
          <a:p>
            <a:r>
              <a:rPr lang="en-US" dirty="0" err="1">
                <a:solidFill>
                  <a:schemeClr val="tx1"/>
                </a:solidFill>
              </a:rPr>
              <a:t>Gesti</a:t>
            </a:r>
            <a:r>
              <a:rPr lang="es-MX" dirty="0" err="1">
                <a:solidFill>
                  <a:schemeClr val="tx1"/>
                </a:solidFill>
              </a:rPr>
              <a:t>ó</a:t>
            </a:r>
            <a:r>
              <a:rPr lang="en-US" dirty="0">
                <a:solidFill>
                  <a:schemeClr val="tx1"/>
                </a:solidFill>
              </a:rPr>
              <a:t>n de </a:t>
            </a:r>
            <a:r>
              <a:rPr lang="en-US" dirty="0" err="1">
                <a:solidFill>
                  <a:schemeClr val="tx1"/>
                </a:solidFill>
              </a:rPr>
              <a:t>datos</a:t>
            </a:r>
            <a:r>
              <a:rPr lang="en-US" dirty="0">
                <a:solidFill>
                  <a:schemeClr val="tx1"/>
                </a:solidFill>
              </a:rPr>
              <a:t> </a:t>
            </a:r>
            <a:r>
              <a:rPr lang="en-US" dirty="0" err="1">
                <a:solidFill>
                  <a:schemeClr val="tx1"/>
                </a:solidFill>
              </a:rPr>
              <a:t>descentralizada</a:t>
            </a: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452360" y="3568700"/>
            <a:ext cx="4112577" cy="1760045"/>
          </a:xfrm>
        </p:spPr>
        <p:txBody>
          <a:bodyPr>
            <a:normAutofit/>
          </a:bodyPr>
          <a:lstStyle/>
          <a:p>
            <a:r>
              <a:rPr lang="es-MX" dirty="0">
                <a:solidFill>
                  <a:schemeClr val="tx1"/>
                </a:solidFill>
              </a:rPr>
              <a:t>Explorando la evolución de data </a:t>
            </a:r>
            <a:r>
              <a:rPr lang="es-MX" dirty="0" err="1">
                <a:solidFill>
                  <a:schemeClr val="tx1"/>
                </a:solidFill>
              </a:rPr>
              <a:t>management</a:t>
            </a:r>
            <a:r>
              <a:rPr lang="es-MX" dirty="0">
                <a:solidFill>
                  <a:schemeClr val="tx1"/>
                </a:solidFill>
              </a:rPr>
              <a:t> y data </a:t>
            </a:r>
            <a:r>
              <a:rPr lang="es-MX" dirty="0" err="1">
                <a:solidFill>
                  <a:schemeClr val="tx1"/>
                </a:solidFill>
              </a:rPr>
              <a:t>mesh</a:t>
            </a:r>
            <a:endParaRPr lang="es-MX" dirty="0">
              <a:solidFill>
                <a:schemeClr val="tx1"/>
              </a:solidFill>
            </a:endParaRP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a:extLst>
              <a:ext uri="{FF2B5EF4-FFF2-40B4-BE49-F238E27FC236}">
                <a16:creationId xmlns:a16="http://schemas.microsoft.com/office/drawing/2014/main" id="{A355865E-0D05-A4A4-0E88-445DF72D0A1B}"/>
              </a:ext>
            </a:extLst>
          </p:cNvPr>
          <p:cNvSpPr txBox="1">
            <a:spLocks/>
          </p:cNvSpPr>
          <p:nvPr/>
        </p:nvSpPr>
        <p:spPr>
          <a:xfrm>
            <a:off x="550863" y="549276"/>
            <a:ext cx="5545137" cy="1171240"/>
          </a:xfrm>
          <a:prstGeom prst="rect">
            <a:avLst/>
          </a:prstGeom>
        </p:spPr>
        <p:txBody>
          <a:bodyPr vert="horz" wrap="square" lIns="0" tIns="0" rIns="0" bIns="0" rtlCol="0" anchor="b" anchorCtr="0">
            <a:normAutofit fontScale="92500" lnSpcReduction="20000"/>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pPr>
              <a:lnSpc>
                <a:spcPct val="100000"/>
              </a:lnSpc>
              <a:spcAft>
                <a:spcPts val="600"/>
              </a:spcAft>
            </a:pPr>
            <a:r>
              <a:rPr lang="en-US" sz="4400" dirty="0"/>
              <a:t>Data Mesh: batch y streaming</a:t>
            </a:r>
          </a:p>
          <a:p>
            <a:pPr>
              <a:lnSpc>
                <a:spcPct val="100000"/>
              </a:lnSpc>
              <a:spcAft>
                <a:spcPts val="600"/>
              </a:spcAft>
            </a:pPr>
            <a:endParaRPr lang="en-US" sz="4400" dirty="0"/>
          </a:p>
        </p:txBody>
      </p:sp>
      <p:sp>
        <p:nvSpPr>
          <p:cNvPr id="4" name="Subtitle 22">
            <a:extLst>
              <a:ext uri="{FF2B5EF4-FFF2-40B4-BE49-F238E27FC236}">
                <a16:creationId xmlns:a16="http://schemas.microsoft.com/office/drawing/2014/main" id="{0222AA6C-44B0-908E-3595-34AB9D82802E}"/>
              </a:ext>
            </a:extLst>
          </p:cNvPr>
          <p:cNvSpPr txBox="1">
            <a:spLocks/>
          </p:cNvSpPr>
          <p:nvPr/>
        </p:nvSpPr>
        <p:spPr>
          <a:xfrm>
            <a:off x="384701" y="1341799"/>
            <a:ext cx="9072119" cy="2087201"/>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1600" dirty="0"/>
              <a:t>Ambos métodos ofrecen ventajas y desventajas únicas, según su caso de uso.</a:t>
            </a:r>
            <a:endParaRPr lang="en-US" sz="1600" dirty="0"/>
          </a:p>
          <a:p>
            <a:pPr marL="0" indent="0">
              <a:buNone/>
            </a:pPr>
            <a:r>
              <a:rPr lang="es-MX" sz="1600" dirty="0"/>
              <a:t>El procesamiento por lotes implica recopilar y procesar datos en lotes, generalmente a intervalos regulares o según demanda. El procesamiento de flujo implica procesar datos a medida que llegan, en tiempo real o casi en tiempo real.</a:t>
            </a:r>
            <a:endParaRPr lang="en-US" sz="1600" dirty="0"/>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
        <p:nvSpPr>
          <p:cNvPr id="8" name="Subtitle 22">
            <a:extLst>
              <a:ext uri="{FF2B5EF4-FFF2-40B4-BE49-F238E27FC236}">
                <a16:creationId xmlns:a16="http://schemas.microsoft.com/office/drawing/2014/main" id="{0945BF22-613F-597D-4307-CE95D876D593}"/>
              </a:ext>
            </a:extLst>
          </p:cNvPr>
          <p:cNvSpPr txBox="1">
            <a:spLocks/>
          </p:cNvSpPr>
          <p:nvPr/>
        </p:nvSpPr>
        <p:spPr>
          <a:xfrm>
            <a:off x="84222" y="1720516"/>
            <a:ext cx="11895220" cy="1283368"/>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MX" sz="2800" b="1" dirty="0"/>
          </a:p>
        </p:txBody>
      </p:sp>
      <p:pic>
        <p:nvPicPr>
          <p:cNvPr id="13314" name="Picture 2" descr="Batch Processing vs Stream Processing in Microsoft Azure">
            <a:extLst>
              <a:ext uri="{FF2B5EF4-FFF2-40B4-BE49-F238E27FC236}">
                <a16:creationId xmlns:a16="http://schemas.microsoft.com/office/drawing/2014/main" id="{74EED2D9-799B-EE59-3AF8-E25496CC1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19650"/>
            <a:ext cx="12192000" cy="3148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87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a:extLst>
              <a:ext uri="{FF2B5EF4-FFF2-40B4-BE49-F238E27FC236}">
                <a16:creationId xmlns:a16="http://schemas.microsoft.com/office/drawing/2014/main" id="{A355865E-0D05-A4A4-0E88-445DF72D0A1B}"/>
              </a:ext>
            </a:extLst>
          </p:cNvPr>
          <p:cNvSpPr txBox="1">
            <a:spLocks/>
          </p:cNvSpPr>
          <p:nvPr/>
        </p:nvSpPr>
        <p:spPr>
          <a:xfrm>
            <a:off x="550864" y="549275"/>
            <a:ext cx="5392736" cy="1283368"/>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pPr>
              <a:lnSpc>
                <a:spcPct val="100000"/>
              </a:lnSpc>
              <a:spcAft>
                <a:spcPts val="600"/>
              </a:spcAft>
            </a:pPr>
            <a:r>
              <a:rPr lang="en-US" sz="4400" dirty="0"/>
              <a:t>Data Mesh</a:t>
            </a:r>
          </a:p>
          <a:p>
            <a:pPr>
              <a:lnSpc>
                <a:spcPct val="100000"/>
              </a:lnSpc>
              <a:spcAft>
                <a:spcPts val="600"/>
              </a:spcAft>
            </a:pPr>
            <a:endParaRPr lang="en-US" sz="4400" dirty="0"/>
          </a:p>
        </p:txBody>
      </p:sp>
      <p:sp>
        <p:nvSpPr>
          <p:cNvPr id="4" name="Subtitle 22">
            <a:extLst>
              <a:ext uri="{FF2B5EF4-FFF2-40B4-BE49-F238E27FC236}">
                <a16:creationId xmlns:a16="http://schemas.microsoft.com/office/drawing/2014/main" id="{0222AA6C-44B0-908E-3595-34AB9D82802E}"/>
              </a:ext>
            </a:extLst>
          </p:cNvPr>
          <p:cNvSpPr txBox="1">
            <a:spLocks/>
          </p:cNvSpPr>
          <p:nvPr/>
        </p:nvSpPr>
        <p:spPr>
          <a:xfrm>
            <a:off x="550863" y="1479885"/>
            <a:ext cx="11428579" cy="5027327"/>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1800" dirty="0"/>
              <a:t>Data </a:t>
            </a:r>
            <a:r>
              <a:rPr lang="es-MX" sz="1800" dirty="0" err="1"/>
              <a:t>Mesh</a:t>
            </a:r>
            <a:r>
              <a:rPr lang="es-MX" sz="1800" dirty="0"/>
              <a:t> es un enfoque relativamente nuevo para gestionar y escalar datos dentro de las organizaciones. Se centra en dividir las arquitecturas de datos monolíticas y centralizadas en una estructura más descentralizada y orientada a dominios. Si bien Data </a:t>
            </a:r>
            <a:r>
              <a:rPr lang="es-MX" sz="1800" dirty="0" err="1"/>
              <a:t>Mesh</a:t>
            </a:r>
            <a:r>
              <a:rPr lang="es-MX" sz="1800" dirty="0"/>
              <a:t> y la gestión descentralizada de datos comparten algunas similitudes en términos de distribución de datos y propiedad, no son el mismo concepto. Algunos principios que comparten</a:t>
            </a:r>
          </a:p>
          <a:p>
            <a:pPr marL="0" indent="0">
              <a:buNone/>
            </a:pPr>
            <a:endParaRPr lang="es-MX" sz="1800" dirty="0"/>
          </a:p>
          <a:p>
            <a:r>
              <a:rPr lang="es-MX" sz="1800" dirty="0"/>
              <a:t>Propiedad orientada al dominio</a:t>
            </a:r>
          </a:p>
          <a:p>
            <a:r>
              <a:rPr lang="es-MX" sz="1800" dirty="0"/>
              <a:t>Data como producto</a:t>
            </a:r>
          </a:p>
          <a:p>
            <a:r>
              <a:rPr lang="es-MX" sz="1800" dirty="0"/>
              <a:t>Gobernanza descentralizada</a:t>
            </a:r>
          </a:p>
          <a:p>
            <a:r>
              <a:rPr lang="es-MX" sz="1800" dirty="0"/>
              <a:t>Democratización de los datos</a:t>
            </a:r>
          </a:p>
          <a:p>
            <a:r>
              <a:rPr lang="es-MX" sz="1800" dirty="0"/>
              <a:t>Escalabilidad y flexibilidad</a:t>
            </a:r>
          </a:p>
          <a:p>
            <a:pPr marL="0" indent="0">
              <a:buNone/>
            </a:pPr>
            <a:endParaRPr lang="en-US" sz="1800" dirty="0"/>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
        <p:nvSpPr>
          <p:cNvPr id="8" name="Subtitle 22">
            <a:extLst>
              <a:ext uri="{FF2B5EF4-FFF2-40B4-BE49-F238E27FC236}">
                <a16:creationId xmlns:a16="http://schemas.microsoft.com/office/drawing/2014/main" id="{0945BF22-613F-597D-4307-CE95D876D593}"/>
              </a:ext>
            </a:extLst>
          </p:cNvPr>
          <p:cNvSpPr txBox="1">
            <a:spLocks/>
          </p:cNvSpPr>
          <p:nvPr/>
        </p:nvSpPr>
        <p:spPr>
          <a:xfrm>
            <a:off x="84222" y="1720516"/>
            <a:ext cx="11895220" cy="1283368"/>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MX" sz="2800" b="1" dirty="0"/>
          </a:p>
        </p:txBody>
      </p:sp>
      <p:pic>
        <p:nvPicPr>
          <p:cNvPr id="6" name="Picture 5">
            <a:extLst>
              <a:ext uri="{FF2B5EF4-FFF2-40B4-BE49-F238E27FC236}">
                <a16:creationId xmlns:a16="http://schemas.microsoft.com/office/drawing/2014/main" id="{77E48ED1-82C3-31D4-7735-F3010D8F20DE}"/>
              </a:ext>
            </a:extLst>
          </p:cNvPr>
          <p:cNvPicPr>
            <a:picLocks noChangeAspect="1"/>
          </p:cNvPicPr>
          <p:nvPr/>
        </p:nvPicPr>
        <p:blipFill>
          <a:blip r:embed="rId2"/>
          <a:stretch>
            <a:fillRect/>
          </a:stretch>
        </p:blipFill>
        <p:spPr>
          <a:xfrm>
            <a:off x="5943600" y="3003884"/>
            <a:ext cx="5265956" cy="3815779"/>
          </a:xfrm>
          <a:prstGeom prst="rect">
            <a:avLst/>
          </a:prstGeom>
        </p:spPr>
      </p:pic>
    </p:spTree>
    <p:extLst>
      <p:ext uri="{BB962C8B-B14F-4D97-AF65-F5344CB8AC3E}">
        <p14:creationId xmlns:p14="http://schemas.microsoft.com/office/powerpoint/2010/main" val="4110223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271" name="Group 1127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1272" name="Freeform: Shape 1127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73" name="Oval 1127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74" name="Oval 1127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75" name="Freeform: Shape 1127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1277" name="Rectangle 1127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5">
            <a:extLst>
              <a:ext uri="{FF2B5EF4-FFF2-40B4-BE49-F238E27FC236}">
                <a16:creationId xmlns:a16="http://schemas.microsoft.com/office/drawing/2014/main" id="{8474B703-44EF-A623-3907-EB822B41D880}"/>
              </a:ext>
            </a:extLst>
          </p:cNvPr>
          <p:cNvSpPr txBox="1">
            <a:spLocks/>
          </p:cNvSpPr>
          <p:nvPr/>
        </p:nvSpPr>
        <p:spPr>
          <a:xfrm>
            <a:off x="550864" y="549276"/>
            <a:ext cx="3565524" cy="755914"/>
          </a:xfrm>
          <a:prstGeom prst="rect">
            <a:avLst/>
          </a:prstGeom>
        </p:spPr>
        <p:txBody>
          <a:bodyPr vert="horz" wrap="square" lIns="0" tIns="0" rIns="0" bIns="0" rtlCol="0" anchor="b" anchorCtr="0">
            <a:normAutofit fontScale="62500" lnSpcReduction="20000"/>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pPr>
              <a:lnSpc>
                <a:spcPct val="100000"/>
              </a:lnSpc>
              <a:spcAft>
                <a:spcPts val="600"/>
              </a:spcAft>
            </a:pPr>
            <a:r>
              <a:rPr lang="en-US" sz="4800" dirty="0" err="1"/>
              <a:t>Cuando</a:t>
            </a:r>
            <a:r>
              <a:rPr lang="en-US" sz="4800" dirty="0"/>
              <a:t> </a:t>
            </a:r>
            <a:r>
              <a:rPr lang="en-US" sz="4800" dirty="0" err="1"/>
              <a:t>seleccionarlo</a:t>
            </a:r>
            <a:r>
              <a:rPr lang="en-US" sz="4800" dirty="0"/>
              <a:t> </a:t>
            </a:r>
            <a:endParaRPr lang="en-US" sz="4800" kern="1200" dirty="0">
              <a:solidFill>
                <a:schemeClr val="tx1"/>
              </a:solidFill>
              <a:latin typeface="+mj-lt"/>
              <a:ea typeface="+mj-ea"/>
              <a:cs typeface="+mj-cs"/>
            </a:endParaRPr>
          </a:p>
        </p:txBody>
      </p:sp>
      <p:sp>
        <p:nvSpPr>
          <p:cNvPr id="4" name="Subtitle 22">
            <a:extLst>
              <a:ext uri="{FF2B5EF4-FFF2-40B4-BE49-F238E27FC236}">
                <a16:creationId xmlns:a16="http://schemas.microsoft.com/office/drawing/2014/main" id="{0222AA6C-44B0-908E-3595-34AB9D82802E}"/>
              </a:ext>
            </a:extLst>
          </p:cNvPr>
          <p:cNvSpPr txBox="1">
            <a:spLocks/>
          </p:cNvSpPr>
          <p:nvPr/>
        </p:nvSpPr>
        <p:spPr>
          <a:xfrm>
            <a:off x="550863" y="1684422"/>
            <a:ext cx="3565525" cy="4408404"/>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err="1"/>
              <a:t>Cantidad</a:t>
            </a:r>
            <a:r>
              <a:rPr lang="en-US" sz="1600" dirty="0"/>
              <a:t> de </a:t>
            </a:r>
            <a:r>
              <a:rPr lang="en-US" sz="1600" dirty="0" err="1"/>
              <a:t>fuentes</a:t>
            </a:r>
            <a:r>
              <a:rPr lang="en-US" sz="1600" dirty="0"/>
              <a:t> de </a:t>
            </a:r>
            <a:r>
              <a:rPr lang="en-US" sz="1600" dirty="0" err="1"/>
              <a:t>datos</a:t>
            </a:r>
            <a:endParaRPr lang="en-US" sz="1600" dirty="0"/>
          </a:p>
          <a:p>
            <a:r>
              <a:rPr lang="en-US" sz="1600" dirty="0"/>
              <a:t>Tama</a:t>
            </a:r>
            <a:r>
              <a:rPr lang="es-MX" sz="1600" dirty="0" err="1"/>
              <a:t>ño</a:t>
            </a:r>
            <a:r>
              <a:rPr lang="es-MX" sz="1600" dirty="0"/>
              <a:t> del equipo de data</a:t>
            </a:r>
          </a:p>
          <a:p>
            <a:r>
              <a:rPr lang="es-MX" sz="1600" dirty="0"/>
              <a:t>Numero de dominios de datos</a:t>
            </a:r>
          </a:p>
          <a:p>
            <a:r>
              <a:rPr lang="es-MX" sz="1600" dirty="0"/>
              <a:t>Madurez del equipo de data </a:t>
            </a:r>
            <a:r>
              <a:rPr lang="es-MX" sz="1600" dirty="0" err="1"/>
              <a:t>engineers</a:t>
            </a:r>
            <a:endParaRPr lang="es-MX" sz="1600" dirty="0"/>
          </a:p>
          <a:p>
            <a:r>
              <a:rPr lang="es-MX" sz="1600" dirty="0"/>
              <a:t>Prioridad de la Data Gobernanza de datos</a:t>
            </a:r>
          </a:p>
          <a:p>
            <a:r>
              <a:rPr lang="es-MX" sz="1600" dirty="0"/>
              <a:t>Ver los datos como producto</a:t>
            </a:r>
          </a:p>
          <a:p>
            <a:r>
              <a:rPr lang="es-MX" sz="1600" dirty="0" err="1"/>
              <a:t>Self</a:t>
            </a:r>
            <a:r>
              <a:rPr lang="es-MX" sz="1600" dirty="0"/>
              <a:t> </a:t>
            </a:r>
            <a:r>
              <a:rPr lang="es-MX" sz="1600" dirty="0" err="1"/>
              <a:t>Service</a:t>
            </a:r>
            <a:endParaRPr lang="en-US" sz="1600" dirty="0"/>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pic>
        <p:nvPicPr>
          <p:cNvPr id="11268" name="Picture 4" descr="data mesh architecture diagram">
            <a:extLst>
              <a:ext uri="{FF2B5EF4-FFF2-40B4-BE49-F238E27FC236}">
                <a16:creationId xmlns:a16="http://schemas.microsoft.com/office/drawing/2014/main" id="{BE684B36-4D3C-2390-1773-5AD4CA324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9001" y="1086986"/>
            <a:ext cx="7226968" cy="542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740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4" name="Subtitle 22">
            <a:extLst>
              <a:ext uri="{FF2B5EF4-FFF2-40B4-BE49-F238E27FC236}">
                <a16:creationId xmlns:a16="http://schemas.microsoft.com/office/drawing/2014/main" id="{0222AA6C-44B0-908E-3595-34AB9D82802E}"/>
              </a:ext>
            </a:extLst>
          </p:cNvPr>
          <p:cNvSpPr txBox="1">
            <a:spLocks/>
          </p:cNvSpPr>
          <p:nvPr/>
        </p:nvSpPr>
        <p:spPr>
          <a:xfrm>
            <a:off x="84222" y="2033337"/>
            <a:ext cx="4632157" cy="448326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t>Centralizado</a:t>
            </a:r>
            <a:endParaRPr lang="en-US" dirty="0"/>
          </a:p>
          <a:p>
            <a:r>
              <a:rPr lang="es-MX" dirty="0"/>
              <a:t>Puede significar muchas cosas diferentes, según el contexto.</a:t>
            </a:r>
          </a:p>
          <a:p>
            <a:r>
              <a:rPr lang="es-MX" dirty="0"/>
              <a:t>En un nivel superior, la centralización conduce a monopolios. Un solo individuo, grupo de personas o corporación tiene poder sobre la funcionalidad de un sistema de datos centralizado, lo que lo hace propenso a riesgos.</a:t>
            </a:r>
            <a:endParaRPr lang="en-US" dirty="0"/>
          </a:p>
        </p:txBody>
      </p:sp>
      <p:sp>
        <p:nvSpPr>
          <p:cNvPr id="2" name="Title 5">
            <a:extLst>
              <a:ext uri="{FF2B5EF4-FFF2-40B4-BE49-F238E27FC236}">
                <a16:creationId xmlns:a16="http://schemas.microsoft.com/office/drawing/2014/main" id="{26252F33-0E5C-176C-D597-4F52FB7EA773}"/>
              </a:ext>
            </a:extLst>
          </p:cNvPr>
          <p:cNvSpPr txBox="1">
            <a:spLocks/>
          </p:cNvSpPr>
          <p:nvPr/>
        </p:nvSpPr>
        <p:spPr>
          <a:xfrm>
            <a:off x="548640" y="548640"/>
            <a:ext cx="11092497" cy="859055"/>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r>
              <a:rPr lang="es-MX" dirty="0"/>
              <a:t>Datos Centralizados Vs Descentralizados</a:t>
            </a:r>
          </a:p>
        </p:txBody>
      </p:sp>
      <p:sp>
        <p:nvSpPr>
          <p:cNvPr id="3" name="Subtitle 22">
            <a:extLst>
              <a:ext uri="{FF2B5EF4-FFF2-40B4-BE49-F238E27FC236}">
                <a16:creationId xmlns:a16="http://schemas.microsoft.com/office/drawing/2014/main" id="{E7BB1C55-49AA-88A5-8B0E-E0FBEE9BF730}"/>
              </a:ext>
            </a:extLst>
          </p:cNvPr>
          <p:cNvSpPr txBox="1">
            <a:spLocks/>
          </p:cNvSpPr>
          <p:nvPr/>
        </p:nvSpPr>
        <p:spPr>
          <a:xfrm>
            <a:off x="6116055" y="2177837"/>
            <a:ext cx="4784556" cy="4483264"/>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t>Descentralizado</a:t>
            </a:r>
            <a:endParaRPr lang="en-US" dirty="0"/>
          </a:p>
          <a:p>
            <a:r>
              <a:rPr lang="es-MX" dirty="0"/>
              <a:t>Los datos se pueden reutilizar para un nuevo propósito sin copiarlos en otro lugar, y todos los datos sobre un usuario se pueden organizar en torno al usuario.</a:t>
            </a:r>
          </a:p>
          <a:p>
            <a:r>
              <a:rPr lang="es-MX" dirty="0"/>
              <a:t>Es posible que las empresas que gestionan conjuntos de datos internos de un solo propósito que no contienen información personal sobre los usuarios no vean los beneficios de un sistema de datos distribuido</a:t>
            </a:r>
            <a:endParaRPr lang="en-US" dirty="0"/>
          </a:p>
        </p:txBody>
      </p:sp>
    </p:spTree>
    <p:extLst>
      <p:ext uri="{BB962C8B-B14F-4D97-AF65-F5344CB8AC3E}">
        <p14:creationId xmlns:p14="http://schemas.microsoft.com/office/powerpoint/2010/main" val="1750010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err="1"/>
              <a:t>Conclusiones</a:t>
            </a:r>
            <a:endParaRPr lang="en-US" dirty="0"/>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s-MX" dirty="0"/>
              <a:t>La gestión de datos descentralizada se puede implementar correctamente partiendo de los conceptos básicos de REST para determinar las separaciones entre los diferentes tipos de recursos.</a:t>
            </a: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521561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Gracias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s-MX" dirty="0"/>
              <a:t>Evolución</a:t>
            </a:r>
            <a:r>
              <a:rPr lang="en-US" dirty="0"/>
              <a:t> de la gestion de </a:t>
            </a:r>
            <a:r>
              <a:rPr lang="en-US" dirty="0" err="1"/>
              <a:t>datos</a:t>
            </a:r>
            <a:endParaRPr lang="en-US" dirty="0"/>
          </a:p>
          <a:p>
            <a:r>
              <a:rPr lang="en-US" dirty="0"/>
              <a:t>Streaming</a:t>
            </a:r>
          </a:p>
          <a:p>
            <a:r>
              <a:rPr lang="es-MX" dirty="0"/>
              <a:t>Introducción a data </a:t>
            </a:r>
            <a:r>
              <a:rPr lang="es-MX" dirty="0" err="1"/>
              <a:t>mesh</a:t>
            </a:r>
            <a:endParaRPr lang="es-MX" dirty="0"/>
          </a:p>
          <a:p>
            <a:r>
              <a:rPr lang="es-MX" dirty="0"/>
              <a:t>Principales componentes</a:t>
            </a:r>
          </a:p>
          <a:p>
            <a:r>
              <a:rPr lang="es-MX" dirty="0"/>
              <a:t>Arquitectura</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1658348"/>
          </a:xfrm>
        </p:spPr>
        <p:txBody>
          <a:bodyPr>
            <a:normAutofit/>
          </a:bodyPr>
          <a:lstStyle/>
          <a:p>
            <a:r>
              <a:rPr lang="en-US" dirty="0"/>
              <a:t>Data Management</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2481944"/>
            <a:ext cx="3565524" cy="4179156"/>
          </a:xfrm>
        </p:spPr>
        <p:txBody>
          <a:bodyPr/>
          <a:lstStyle/>
          <a:p>
            <a:pPr marL="342900" indent="-342900">
              <a:buFont typeface="Arial" panose="020B0604020202020204" pitchFamily="34" charset="0"/>
              <a:buChar char="•"/>
            </a:pPr>
            <a:r>
              <a:rPr lang="en-US" dirty="0"/>
              <a:t>Database OLTP/OLAP</a:t>
            </a:r>
          </a:p>
          <a:p>
            <a:pPr marL="342900" indent="-342900">
              <a:buFont typeface="Arial" panose="020B0604020202020204" pitchFamily="34" charset="0"/>
              <a:buChar char="•"/>
            </a:pPr>
            <a:r>
              <a:rPr lang="en-US" dirty="0"/>
              <a:t>Data Lake</a:t>
            </a:r>
          </a:p>
          <a:p>
            <a:pPr marL="342900" indent="-342900">
              <a:buFont typeface="Arial" panose="020B0604020202020204" pitchFamily="34" charset="0"/>
              <a:buChar char="•"/>
            </a:pPr>
            <a:r>
              <a:rPr lang="en-US" dirty="0"/>
              <a:t>Data Warehouse</a:t>
            </a:r>
          </a:p>
          <a:p>
            <a:pPr marL="342900" indent="-342900">
              <a:buFont typeface="Arial" panose="020B0604020202020204" pitchFamily="34" charset="0"/>
              <a:buChar char="•"/>
            </a:pPr>
            <a:r>
              <a:rPr lang="en-US" dirty="0"/>
              <a:t>Delta Lake House</a:t>
            </a:r>
          </a:p>
          <a:p>
            <a:pPr marL="342900" indent="-342900">
              <a:buFont typeface="Arial" panose="020B0604020202020204" pitchFamily="34" charset="0"/>
              <a:buChar char="•"/>
            </a:pPr>
            <a:r>
              <a:rPr lang="en-US" dirty="0"/>
              <a:t>Data vault</a:t>
            </a:r>
          </a:p>
          <a:p>
            <a:pPr marL="342900" indent="-342900">
              <a:buFont typeface="Arial" panose="020B0604020202020204" pitchFamily="34" charset="0"/>
              <a:buChar char="•"/>
            </a:pPr>
            <a:r>
              <a:rPr lang="en-US" dirty="0"/>
              <a:t>Data Mesh</a:t>
            </a:r>
          </a:p>
          <a:p>
            <a:pPr marL="342900" indent="-342900">
              <a:buFont typeface="Arial" panose="020B0604020202020204" pitchFamily="34" charset="0"/>
              <a:buChar char="•"/>
            </a:pPr>
            <a:r>
              <a:rPr lang="en-US" dirty="0"/>
              <a:t>ETL/ELT, Data preparation</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3074" name="Picture 2" descr="What is Data Management and Why It is Important | ZR TECH">
            <a:extLst>
              <a:ext uri="{FF2B5EF4-FFF2-40B4-BE49-F238E27FC236}">
                <a16:creationId xmlns:a16="http://schemas.microsoft.com/office/drawing/2014/main" id="{9DE54793-9E05-6107-AE69-433056E61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227" y="0"/>
            <a:ext cx="7223773" cy="4428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119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Qu</a:t>
            </a:r>
            <a:r>
              <a:rPr lang="es-MX" dirty="0"/>
              <a:t>é</a:t>
            </a:r>
            <a:r>
              <a:rPr lang="en-US" dirty="0"/>
              <a:t> es Data Management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3" name="Content Placeholder 2">
            <a:extLst>
              <a:ext uri="{FF2B5EF4-FFF2-40B4-BE49-F238E27FC236}">
                <a16:creationId xmlns:a16="http://schemas.microsoft.com/office/drawing/2014/main" id="{EE06FDE0-7A13-BBD0-9AF7-52AD6F9ABB09}"/>
              </a:ext>
            </a:extLst>
          </p:cNvPr>
          <p:cNvSpPr>
            <a:spLocks noGrp="1"/>
          </p:cNvSpPr>
          <p:nvPr>
            <p:ph idx="1"/>
          </p:nvPr>
        </p:nvSpPr>
        <p:spPr/>
        <p:txBody>
          <a:bodyPr/>
          <a:lstStyle/>
          <a:p>
            <a:r>
              <a:rPr lang="es-MX" dirty="0"/>
              <a:t>Refiere</a:t>
            </a:r>
            <a:r>
              <a:rPr lang="en-US" dirty="0"/>
              <a:t> al </a:t>
            </a:r>
            <a:r>
              <a:rPr lang="en-US" dirty="0" err="1"/>
              <a:t>desarrollo</a:t>
            </a:r>
            <a:r>
              <a:rPr lang="en-US" dirty="0"/>
              <a:t>, </a:t>
            </a:r>
            <a:r>
              <a:rPr lang="es-MX" dirty="0"/>
              <a:t>ejecución</a:t>
            </a:r>
            <a:r>
              <a:rPr lang="en-US" dirty="0"/>
              <a:t> de </a:t>
            </a:r>
            <a:r>
              <a:rPr lang="es-MX" dirty="0"/>
              <a:t>arquitecturas, políticas, practicas, procedimientos para administrar </a:t>
            </a:r>
            <a:r>
              <a:rPr lang="en-US" dirty="0" err="1"/>
              <a:t>el</a:t>
            </a:r>
            <a:r>
              <a:rPr lang="en-US" dirty="0"/>
              <a:t> </a:t>
            </a:r>
            <a:r>
              <a:rPr lang="en-US" dirty="0" err="1"/>
              <a:t>ciclo</a:t>
            </a:r>
            <a:r>
              <a:rPr lang="en-US" dirty="0"/>
              <a:t> de </a:t>
            </a:r>
            <a:r>
              <a:rPr lang="en-US" dirty="0" err="1"/>
              <a:t>vida</a:t>
            </a:r>
            <a:r>
              <a:rPr lang="en-US" dirty="0"/>
              <a:t> de la </a:t>
            </a:r>
            <a:r>
              <a:rPr lang="es-MX" dirty="0"/>
              <a:t>información</a:t>
            </a:r>
            <a:r>
              <a:rPr lang="en-US" dirty="0"/>
              <a:t> de </a:t>
            </a:r>
            <a:r>
              <a:rPr lang="en-US" dirty="0" err="1"/>
              <a:t>una</a:t>
            </a:r>
            <a:r>
              <a:rPr lang="en-US" dirty="0"/>
              <a:t> </a:t>
            </a:r>
            <a:r>
              <a:rPr lang="en-US" dirty="0" err="1"/>
              <a:t>empresa</a:t>
            </a:r>
            <a:r>
              <a:rPr lang="en-US" dirty="0"/>
              <a:t> de </a:t>
            </a:r>
            <a:r>
              <a:rPr lang="en-US" dirty="0" err="1"/>
              <a:t>manera</a:t>
            </a:r>
            <a:r>
              <a:rPr lang="en-US" dirty="0"/>
              <a:t> </a:t>
            </a:r>
            <a:r>
              <a:rPr lang="es-MX" dirty="0"/>
              <a:t>efectiva</a:t>
            </a:r>
          </a:p>
          <a:p>
            <a:r>
              <a:rPr lang="es-MX" dirty="0"/>
              <a:t>Es importante por:</a:t>
            </a:r>
          </a:p>
          <a:p>
            <a:pPr marL="457200" indent="-457200">
              <a:buFont typeface="+mj-lt"/>
              <a:buAutoNum type="arabicPeriod"/>
            </a:pPr>
            <a:r>
              <a:rPr lang="es-MX" dirty="0"/>
              <a:t>Visibilidad</a:t>
            </a:r>
          </a:p>
          <a:p>
            <a:pPr marL="457200" indent="-457200">
              <a:buFont typeface="+mj-lt"/>
              <a:buAutoNum type="arabicPeriod"/>
            </a:pPr>
            <a:r>
              <a:rPr lang="es-MX" dirty="0"/>
              <a:t>Fiabilidad</a:t>
            </a:r>
          </a:p>
          <a:p>
            <a:pPr marL="457200" indent="-457200">
              <a:buFont typeface="+mj-lt"/>
              <a:buAutoNum type="arabicPeriod"/>
            </a:pPr>
            <a:r>
              <a:rPr lang="es-MX" dirty="0"/>
              <a:t>Seguridad</a:t>
            </a:r>
          </a:p>
          <a:p>
            <a:pPr marL="457200" indent="-457200">
              <a:buFont typeface="+mj-lt"/>
              <a:buAutoNum type="arabicPeriod"/>
            </a:pPr>
            <a:r>
              <a:rPr lang="es-MX" dirty="0"/>
              <a:t>Escalabilidad</a:t>
            </a:r>
          </a:p>
          <a:p>
            <a:pPr marL="0" indent="0">
              <a:buNone/>
            </a:pPr>
            <a:endParaRPr lang="es-MX" dirty="0"/>
          </a:p>
        </p:txBody>
      </p:sp>
    </p:spTree>
    <p:extLst>
      <p:ext uri="{BB962C8B-B14F-4D97-AF65-F5344CB8AC3E}">
        <p14:creationId xmlns:p14="http://schemas.microsoft.com/office/powerpoint/2010/main" val="374028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err="1">
                <a:solidFill>
                  <a:schemeClr val="tx1"/>
                </a:solidFill>
              </a:rPr>
              <a:t>Gesti</a:t>
            </a:r>
            <a:r>
              <a:rPr lang="es-MX" dirty="0" err="1">
                <a:solidFill>
                  <a:schemeClr val="tx1"/>
                </a:solidFill>
              </a:rPr>
              <a:t>ó</a:t>
            </a:r>
            <a:r>
              <a:rPr lang="en-US" dirty="0">
                <a:solidFill>
                  <a:schemeClr val="tx1"/>
                </a:solidFill>
              </a:rPr>
              <a:t>n de </a:t>
            </a:r>
            <a:r>
              <a:rPr lang="en-US" dirty="0" err="1">
                <a:solidFill>
                  <a:schemeClr val="tx1"/>
                </a:solidFill>
              </a:rPr>
              <a:t>datos</a:t>
            </a:r>
            <a:r>
              <a:rPr lang="en-US" dirty="0">
                <a:solidFill>
                  <a:schemeClr val="tx1"/>
                </a:solidFill>
              </a:rPr>
              <a:t> </a:t>
            </a:r>
            <a:r>
              <a:rPr lang="en-US" dirty="0" err="1">
                <a:solidFill>
                  <a:schemeClr val="tx1"/>
                </a:solidFill>
              </a:rPr>
              <a:t>descentralizada</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479884"/>
            <a:ext cx="5429114" cy="2671011"/>
          </a:xfrm>
        </p:spPr>
        <p:txBody>
          <a:bodyPr/>
          <a:lstStyle/>
          <a:p>
            <a:r>
              <a:rPr lang="es-MX" dirty="0"/>
              <a:t>Agilidad y rapidez en la entrega de valor</a:t>
            </a:r>
          </a:p>
          <a:p>
            <a:r>
              <a:rPr lang="es-MX" dirty="0"/>
              <a:t>Calidad de datos y responsabilidad mejoradas</a:t>
            </a:r>
            <a:endParaRPr lang="en-US" dirty="0"/>
          </a:p>
          <a:p>
            <a:r>
              <a:rPr lang="en-US" dirty="0" err="1"/>
              <a:t>Innovación</a:t>
            </a:r>
            <a:r>
              <a:rPr lang="en-US" dirty="0"/>
              <a:t> </a:t>
            </a:r>
            <a:r>
              <a:rPr lang="en-US" dirty="0" err="1"/>
              <a:t>mejorada</a:t>
            </a:r>
            <a:r>
              <a:rPr lang="en-US" dirty="0"/>
              <a:t>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102" name="Picture 6" descr="Data Management activities - Compact">
            <a:extLst>
              <a:ext uri="{FF2B5EF4-FFF2-40B4-BE49-F238E27FC236}">
                <a16:creationId xmlns:a16="http://schemas.microsoft.com/office/drawing/2014/main" id="{B51BE737-B42C-E706-27AF-E983C5620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5824" y="3662645"/>
            <a:ext cx="7635039" cy="3162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806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549275"/>
            <a:ext cx="7823115" cy="244809"/>
          </a:xfrm>
        </p:spPr>
        <p:txBody>
          <a:bodyPr>
            <a:normAutofit fontScale="90000"/>
          </a:bodyPr>
          <a:lstStyle/>
          <a:p>
            <a:r>
              <a:rPr lang="en-US" dirty="0" err="1">
                <a:solidFill>
                  <a:schemeClr val="tx1"/>
                </a:solidFill>
              </a:rPr>
              <a:t>Gesti</a:t>
            </a:r>
            <a:r>
              <a:rPr lang="es-MX" dirty="0" err="1">
                <a:solidFill>
                  <a:schemeClr val="tx1"/>
                </a:solidFill>
              </a:rPr>
              <a:t>ó</a:t>
            </a:r>
            <a:r>
              <a:rPr lang="en-US" dirty="0">
                <a:solidFill>
                  <a:schemeClr val="tx1"/>
                </a:solidFill>
              </a:rPr>
              <a:t>n de </a:t>
            </a:r>
            <a:r>
              <a:rPr lang="en-US" dirty="0" err="1">
                <a:solidFill>
                  <a:schemeClr val="tx1"/>
                </a:solidFill>
              </a:rPr>
              <a:t>datos</a:t>
            </a:r>
            <a:r>
              <a:rPr lang="en-US" dirty="0">
                <a:solidFill>
                  <a:schemeClr val="tx1"/>
                </a:solidFill>
              </a:rPr>
              <a:t> </a:t>
            </a:r>
            <a:r>
              <a:rPr lang="en-US" dirty="0" err="1">
                <a:solidFill>
                  <a:schemeClr val="tx1"/>
                </a:solidFill>
              </a:rPr>
              <a:t>descentralizada</a:t>
            </a:r>
            <a:endParaRPr lang="en-US" dirty="0"/>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921001"/>
            <a:ext cx="6680116" cy="510757"/>
          </a:xfrm>
        </p:spPr>
        <p:txBody>
          <a:bodyPr/>
          <a:lstStyle/>
          <a:p>
            <a:r>
              <a:rPr lang="en-US" dirty="0" err="1"/>
              <a:t>Microservicios</a:t>
            </a:r>
            <a:r>
              <a:rPr lang="en-US" dirty="0"/>
              <a:t> data </a:t>
            </a:r>
            <a:r>
              <a:rPr lang="en-US" dirty="0" err="1"/>
              <a:t>keypoints</a:t>
            </a:r>
            <a:endParaRPr lang="en-US" dirty="0"/>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5122" name="Picture 2">
            <a:extLst>
              <a:ext uri="{FF2B5EF4-FFF2-40B4-BE49-F238E27FC236}">
                <a16:creationId xmlns:a16="http://schemas.microsoft.com/office/drawing/2014/main" id="{0F9D9F4D-4BEA-6905-A4C9-403A3A5B6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599" y="1094874"/>
            <a:ext cx="5035896" cy="2791325"/>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2">
            <a:extLst>
              <a:ext uri="{FF2B5EF4-FFF2-40B4-BE49-F238E27FC236}">
                <a16:creationId xmlns:a16="http://schemas.microsoft.com/office/drawing/2014/main" id="{0222AA6C-44B0-908E-3595-34AB9D82802E}"/>
              </a:ext>
            </a:extLst>
          </p:cNvPr>
          <p:cNvSpPr txBox="1">
            <a:spLocks/>
          </p:cNvSpPr>
          <p:nvPr/>
        </p:nvSpPr>
        <p:spPr>
          <a:xfrm>
            <a:off x="550863" y="1648326"/>
            <a:ext cx="6054474" cy="4858886"/>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La filosofía de microservicios favorece la descentralización en todos los aspectos del diseño de software</a:t>
            </a:r>
            <a:endParaRPr lang="en-US" dirty="0"/>
          </a:p>
          <a:p>
            <a:r>
              <a:rPr lang="en-US" dirty="0" err="1"/>
              <a:t>Dise</a:t>
            </a:r>
            <a:r>
              <a:rPr lang="es-MX" dirty="0" err="1"/>
              <a:t>ñar</a:t>
            </a:r>
            <a:r>
              <a:rPr lang="es-MX" dirty="0"/>
              <a:t> usando </a:t>
            </a:r>
            <a:r>
              <a:rPr lang="en-US" dirty="0"/>
              <a:t>REST </a:t>
            </a:r>
          </a:p>
          <a:p>
            <a:r>
              <a:rPr lang="es-MX" dirty="0"/>
              <a:t>Poca consistencia entre estados, entre tablas</a:t>
            </a:r>
          </a:p>
          <a:p>
            <a:r>
              <a:rPr lang="es-MX" dirty="0"/>
              <a:t>Persistencia políglota, permite diferentes requerimientos de almacenamiento</a:t>
            </a:r>
            <a:r>
              <a:rPr lang="en-US" dirty="0"/>
              <a:t> (R/W, SQL y NoSQL,, </a:t>
            </a:r>
            <a:r>
              <a:rPr lang="en-US" dirty="0" err="1"/>
              <a:t>tama</a:t>
            </a:r>
            <a:r>
              <a:rPr lang="es-MX" dirty="0" err="1"/>
              <a:t>ño</a:t>
            </a:r>
            <a:r>
              <a:rPr lang="es-MX" dirty="0"/>
              <a:t>, </a:t>
            </a:r>
            <a:r>
              <a:rPr lang="es-MX" dirty="0" err="1"/>
              <a:t>lifecycle</a:t>
            </a:r>
            <a:r>
              <a:rPr lang="es-MX" dirty="0"/>
              <a:t>, flexibilidad en </a:t>
            </a:r>
            <a:r>
              <a:rPr lang="es-MX" dirty="0" err="1"/>
              <a:t>queries</a:t>
            </a:r>
            <a:r>
              <a:rPr lang="en-US" dirty="0"/>
              <a:t> etc.)</a:t>
            </a:r>
          </a:p>
        </p:txBody>
      </p:sp>
    </p:spTree>
    <p:extLst>
      <p:ext uri="{BB962C8B-B14F-4D97-AF65-F5344CB8AC3E}">
        <p14:creationId xmlns:p14="http://schemas.microsoft.com/office/powerpoint/2010/main" val="39551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3" name="Title 5">
            <a:extLst>
              <a:ext uri="{FF2B5EF4-FFF2-40B4-BE49-F238E27FC236}">
                <a16:creationId xmlns:a16="http://schemas.microsoft.com/office/drawing/2014/main" id="{8474B703-44EF-A623-3907-EB822B41D880}"/>
              </a:ext>
            </a:extLst>
          </p:cNvPr>
          <p:cNvSpPr txBox="1">
            <a:spLocks/>
          </p:cNvSpPr>
          <p:nvPr/>
        </p:nvSpPr>
        <p:spPr>
          <a:xfrm>
            <a:off x="548640" y="548640"/>
            <a:ext cx="3866949" cy="88311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r>
              <a:rPr lang="es-MX" dirty="0"/>
              <a:t>Microservicios vs monolitos</a:t>
            </a:r>
          </a:p>
        </p:txBody>
      </p:sp>
      <p:pic>
        <p:nvPicPr>
          <p:cNvPr id="9220" name="Picture 4">
            <a:extLst>
              <a:ext uri="{FF2B5EF4-FFF2-40B4-BE49-F238E27FC236}">
                <a16:creationId xmlns:a16="http://schemas.microsoft.com/office/drawing/2014/main" id="{50EFEA38-BDAB-78A6-B467-6D81F6040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973" y="145256"/>
            <a:ext cx="6667500" cy="6438900"/>
          </a:xfrm>
          <a:prstGeom prst="rect">
            <a:avLst/>
          </a:prstGeom>
          <a:noFill/>
          <a:extLst>
            <a:ext uri="{909E8E84-426E-40DD-AFC4-6F175D3DCCD1}">
              <a14:hiddenFill xmlns:a14="http://schemas.microsoft.com/office/drawing/2010/main">
                <a:solidFill>
                  <a:srgbClr val="FFFFFF"/>
                </a:solidFill>
              </a14:hiddenFill>
            </a:ext>
          </a:extLst>
        </p:spPr>
      </p:pic>
      <p:sp>
        <p:nvSpPr>
          <p:cNvPr id="2" name="Subtitle 22">
            <a:extLst>
              <a:ext uri="{FF2B5EF4-FFF2-40B4-BE49-F238E27FC236}">
                <a16:creationId xmlns:a16="http://schemas.microsoft.com/office/drawing/2014/main" id="{31E8AA9A-2159-4ACE-F0EB-FBE83153532F}"/>
              </a:ext>
            </a:extLst>
          </p:cNvPr>
          <p:cNvSpPr txBox="1">
            <a:spLocks/>
          </p:cNvSpPr>
          <p:nvPr/>
        </p:nvSpPr>
        <p:spPr>
          <a:xfrm>
            <a:off x="548641" y="1888959"/>
            <a:ext cx="3445844" cy="4419766"/>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a:p>
            <a:r>
              <a:rPr lang="es-MX" sz="1600" dirty="0"/>
              <a:t>Escalabilidad</a:t>
            </a:r>
          </a:p>
          <a:p>
            <a:r>
              <a:rPr lang="es-MX" sz="1600" dirty="0"/>
              <a:t>Despliegue CI/CD</a:t>
            </a:r>
          </a:p>
          <a:p>
            <a:r>
              <a:rPr lang="es-MX" sz="1600" dirty="0"/>
              <a:t>Equipos de Desarrollo</a:t>
            </a:r>
          </a:p>
          <a:p>
            <a:r>
              <a:rPr lang="es-MX" sz="1600" dirty="0" err="1"/>
              <a:t>Troubleshoooting</a:t>
            </a:r>
            <a:endParaRPr lang="es-MX" sz="1600" dirty="0"/>
          </a:p>
          <a:p>
            <a:r>
              <a:rPr lang="es-MX" sz="1600" dirty="0"/>
              <a:t>Arquitectura</a:t>
            </a:r>
          </a:p>
        </p:txBody>
      </p:sp>
      <p:sp>
        <p:nvSpPr>
          <p:cNvPr id="5" name="Subtitle 22">
            <a:extLst>
              <a:ext uri="{FF2B5EF4-FFF2-40B4-BE49-F238E27FC236}">
                <a16:creationId xmlns:a16="http://schemas.microsoft.com/office/drawing/2014/main" id="{2106EA3C-E29E-99D2-5A3A-2037AF18CDBB}"/>
              </a:ext>
            </a:extLst>
          </p:cNvPr>
          <p:cNvSpPr txBox="1">
            <a:spLocks/>
          </p:cNvSpPr>
          <p:nvPr/>
        </p:nvSpPr>
        <p:spPr>
          <a:xfrm>
            <a:off x="548640" y="1538038"/>
            <a:ext cx="3445844" cy="701841"/>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t>Principales</a:t>
            </a:r>
            <a:r>
              <a:rPr lang="en-US" sz="1800" b="1" dirty="0"/>
              <a:t> </a:t>
            </a:r>
            <a:r>
              <a:rPr lang="en-US" sz="1800" b="1" dirty="0" err="1"/>
              <a:t>diferencias</a:t>
            </a:r>
            <a:endParaRPr lang="en-US" sz="1800" b="1" dirty="0"/>
          </a:p>
        </p:txBody>
      </p:sp>
    </p:spTree>
    <p:extLst>
      <p:ext uri="{BB962C8B-B14F-4D97-AF65-F5344CB8AC3E}">
        <p14:creationId xmlns:p14="http://schemas.microsoft.com/office/powerpoint/2010/main" val="36460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4" name="Subtitle 22">
            <a:extLst>
              <a:ext uri="{FF2B5EF4-FFF2-40B4-BE49-F238E27FC236}">
                <a16:creationId xmlns:a16="http://schemas.microsoft.com/office/drawing/2014/main" id="{0222AA6C-44B0-908E-3595-34AB9D82802E}"/>
              </a:ext>
            </a:extLst>
          </p:cNvPr>
          <p:cNvSpPr txBox="1">
            <a:spLocks/>
          </p:cNvSpPr>
          <p:nvPr/>
        </p:nvSpPr>
        <p:spPr>
          <a:xfrm>
            <a:off x="84222" y="3003883"/>
            <a:ext cx="3994483" cy="3512719"/>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Desacoplamiento entre entidades</a:t>
            </a:r>
            <a:endParaRPr lang="en-US" dirty="0"/>
          </a:p>
          <a:p>
            <a:r>
              <a:rPr lang="es-MX" dirty="0"/>
              <a:t>Considera a los datos como producto</a:t>
            </a:r>
          </a:p>
          <a:p>
            <a:r>
              <a:rPr lang="es-MX" dirty="0"/>
              <a:t>Separa los datos por dominio</a:t>
            </a:r>
          </a:p>
          <a:p>
            <a:r>
              <a:rPr lang="es-MX" dirty="0"/>
              <a:t>Cada dominio deberá de tener la herramienta correcta</a:t>
            </a:r>
            <a:endParaRPr lang="en-US" dirty="0"/>
          </a:p>
        </p:txBody>
      </p:sp>
      <p:pic>
        <p:nvPicPr>
          <p:cNvPr id="2" name="Picture 2" descr="The Heart of the Data Mesh Beats Real-Time with Apache Kafka - Kai Waehner">
            <a:extLst>
              <a:ext uri="{FF2B5EF4-FFF2-40B4-BE49-F238E27FC236}">
                <a16:creationId xmlns:a16="http://schemas.microsoft.com/office/drawing/2014/main" id="{F36F1548-54C2-7CFD-78B7-000D2EF9A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705" y="3186997"/>
            <a:ext cx="8029073" cy="3512719"/>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2">
            <a:extLst>
              <a:ext uri="{FF2B5EF4-FFF2-40B4-BE49-F238E27FC236}">
                <a16:creationId xmlns:a16="http://schemas.microsoft.com/office/drawing/2014/main" id="{0945BF22-613F-597D-4307-CE95D876D593}"/>
              </a:ext>
            </a:extLst>
          </p:cNvPr>
          <p:cNvSpPr txBox="1">
            <a:spLocks/>
          </p:cNvSpPr>
          <p:nvPr/>
        </p:nvSpPr>
        <p:spPr>
          <a:xfrm>
            <a:off x="84222" y="349300"/>
            <a:ext cx="11895220" cy="2654584"/>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800" b="1" dirty="0"/>
              <a:t>Data </a:t>
            </a:r>
            <a:r>
              <a:rPr lang="es-MX" sz="2800" b="1" dirty="0" err="1"/>
              <a:t>Streaming</a:t>
            </a:r>
            <a:r>
              <a:rPr lang="es-MX" sz="2800" b="1" dirty="0"/>
              <a:t> y Data </a:t>
            </a:r>
            <a:r>
              <a:rPr lang="es-MX" sz="2800" b="1" dirty="0" err="1"/>
              <a:t>Mesh</a:t>
            </a:r>
            <a:endParaRPr lang="es-MX" sz="2800" b="1" dirty="0"/>
          </a:p>
          <a:p>
            <a:pPr marL="0" indent="0">
              <a:buNone/>
            </a:pPr>
            <a:r>
              <a:rPr lang="es-MX" b="1" dirty="0"/>
              <a:t>Permite flexibilidad a través de la descentralización y los mejores productos de datos. El </a:t>
            </a:r>
            <a:r>
              <a:rPr lang="es-MX" b="1" dirty="0" err="1"/>
              <a:t>corazon</a:t>
            </a:r>
            <a:r>
              <a:rPr lang="es-MX" b="1" dirty="0"/>
              <a:t> del intercambio de datos requiere datos confiables en tiempo real a cualquier escala entre productores y consumidores de datos.</a:t>
            </a:r>
            <a:endParaRPr lang="en-US" b="1" dirty="0"/>
          </a:p>
        </p:txBody>
      </p:sp>
    </p:spTree>
    <p:extLst>
      <p:ext uri="{BB962C8B-B14F-4D97-AF65-F5344CB8AC3E}">
        <p14:creationId xmlns:p14="http://schemas.microsoft.com/office/powerpoint/2010/main" val="275644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75" name="Group 717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7176" name="Freeform: Shape 717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77" name="Oval 717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78" name="Oval 717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79" name="Freeform: Shape 717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7181" name="Rectangle 718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5">
            <a:extLst>
              <a:ext uri="{FF2B5EF4-FFF2-40B4-BE49-F238E27FC236}">
                <a16:creationId xmlns:a16="http://schemas.microsoft.com/office/drawing/2014/main" id="{A355865E-0D05-A4A4-0E88-445DF72D0A1B}"/>
              </a:ext>
            </a:extLst>
          </p:cNvPr>
          <p:cNvSpPr txBox="1">
            <a:spLocks/>
          </p:cNvSpPr>
          <p:nvPr/>
        </p:nvSpPr>
        <p:spPr>
          <a:xfrm>
            <a:off x="550864" y="549275"/>
            <a:ext cx="3565524" cy="1997855"/>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pPr>
              <a:lnSpc>
                <a:spcPct val="100000"/>
              </a:lnSpc>
              <a:spcAft>
                <a:spcPts val="600"/>
              </a:spcAft>
            </a:pPr>
            <a:r>
              <a:rPr lang="en-US" sz="4400"/>
              <a:t>Apache Kafka en Data Mesh</a:t>
            </a:r>
          </a:p>
          <a:p>
            <a:pPr>
              <a:lnSpc>
                <a:spcPct val="100000"/>
              </a:lnSpc>
              <a:spcAft>
                <a:spcPts val="600"/>
              </a:spcAft>
            </a:pPr>
            <a:endParaRPr lang="en-US" sz="4400"/>
          </a:p>
        </p:txBody>
      </p:sp>
      <p:grpSp>
        <p:nvGrpSpPr>
          <p:cNvPr id="7183" name="Group 7182">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7184"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85"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86"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188" name="Oval 7187">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ubtitle 22">
            <a:extLst>
              <a:ext uri="{FF2B5EF4-FFF2-40B4-BE49-F238E27FC236}">
                <a16:creationId xmlns:a16="http://schemas.microsoft.com/office/drawing/2014/main" id="{0222AA6C-44B0-908E-3595-34AB9D82802E}"/>
              </a:ext>
            </a:extLst>
          </p:cNvPr>
          <p:cNvSpPr txBox="1">
            <a:spLocks/>
          </p:cNvSpPr>
          <p:nvPr/>
        </p:nvSpPr>
        <p:spPr>
          <a:xfrm>
            <a:off x="550863" y="2677305"/>
            <a:ext cx="3443621" cy="363141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Data Mesh es </a:t>
            </a:r>
            <a:r>
              <a:rPr lang="en-US" sz="1600" dirty="0" err="1"/>
              <a:t>una</a:t>
            </a:r>
            <a:r>
              <a:rPr lang="en-US" sz="1600" dirty="0"/>
              <a:t> </a:t>
            </a:r>
            <a:r>
              <a:rPr lang="en-US" sz="1600" dirty="0" err="1"/>
              <a:t>arquitectura</a:t>
            </a:r>
            <a:r>
              <a:rPr lang="en-US" sz="1600" dirty="0"/>
              <a:t> de </a:t>
            </a:r>
            <a:r>
              <a:rPr lang="en-US" sz="1600" dirty="0" err="1"/>
              <a:t>datos</a:t>
            </a:r>
            <a:r>
              <a:rPr lang="en-US" sz="1600" dirty="0"/>
              <a:t> </a:t>
            </a:r>
            <a:r>
              <a:rPr lang="en-US" sz="1600" dirty="0" err="1"/>
              <a:t>agnóstica</a:t>
            </a:r>
            <a:r>
              <a:rPr lang="en-US" sz="1600" dirty="0"/>
              <a:t>, </a:t>
            </a:r>
            <a:r>
              <a:rPr lang="en-US" sz="1600" dirty="0" err="1"/>
              <a:t>puede</a:t>
            </a:r>
            <a:r>
              <a:rPr lang="en-US" sz="1600" dirty="0"/>
              <a:t> usar </a:t>
            </a:r>
            <a:r>
              <a:rPr lang="en-US" sz="1600" dirty="0" err="1"/>
              <a:t>cualquier</a:t>
            </a:r>
            <a:r>
              <a:rPr lang="en-US" sz="1600" dirty="0"/>
              <a:t> </a:t>
            </a:r>
            <a:r>
              <a:rPr lang="en-US" sz="1600" dirty="0" err="1"/>
              <a:t>tecnología</a:t>
            </a:r>
            <a:r>
              <a:rPr lang="en-US" sz="1600" dirty="0"/>
              <a:t> o </a:t>
            </a:r>
            <a:r>
              <a:rPr lang="en-US" sz="1600" dirty="0" err="1"/>
              <a:t>proveedor</a:t>
            </a:r>
            <a:r>
              <a:rPr lang="en-US" sz="1600" dirty="0"/>
              <a:t> (AWS, Azure, GCP, etc.)</a:t>
            </a:r>
          </a:p>
          <a:p>
            <a:r>
              <a:rPr lang="en-US" sz="1600" dirty="0" err="1"/>
              <a:t>Infraestructura</a:t>
            </a:r>
            <a:r>
              <a:rPr lang="en-US" sz="1600" dirty="0"/>
              <a:t> </a:t>
            </a:r>
            <a:r>
              <a:rPr lang="en-US" sz="1600" dirty="0" err="1"/>
              <a:t>descentralizada</a:t>
            </a:r>
            <a:r>
              <a:rPr lang="en-US" sz="1600" dirty="0"/>
              <a:t> </a:t>
            </a:r>
            <a:r>
              <a:rPr lang="en-US" sz="1600" dirty="0" err="1"/>
              <a:t>en</a:t>
            </a:r>
            <a:r>
              <a:rPr lang="en-US" sz="1600" dirty="0"/>
              <a:t> </a:t>
            </a:r>
            <a:r>
              <a:rPr lang="en-US" sz="1600" dirty="0" err="1"/>
              <a:t>tiempo</a:t>
            </a:r>
            <a:r>
              <a:rPr lang="en-US" sz="1600" dirty="0"/>
              <a:t> real entre </a:t>
            </a:r>
            <a:r>
              <a:rPr lang="en-US" sz="1600" dirty="0" err="1"/>
              <a:t>dominios</a:t>
            </a:r>
            <a:r>
              <a:rPr lang="en-US" sz="1600" dirty="0"/>
              <a:t> e </a:t>
            </a:r>
            <a:r>
              <a:rPr lang="en-US" sz="1600" dirty="0" err="1"/>
              <a:t>infraestructuras</a:t>
            </a:r>
            <a:endParaRPr lang="en-US" sz="1600" dirty="0"/>
          </a:p>
          <a:p>
            <a:r>
              <a:rPr lang="en-US" sz="1600" dirty="0" err="1"/>
              <a:t>Procesamiento</a:t>
            </a:r>
            <a:r>
              <a:rPr lang="en-US" sz="1600" dirty="0"/>
              <a:t> de streaming continuo </a:t>
            </a:r>
            <a:r>
              <a:rPr lang="en-US" sz="1600" dirty="0" err="1"/>
              <a:t>donde</a:t>
            </a:r>
            <a:r>
              <a:rPr lang="en-US" sz="1600" dirty="0"/>
              <a:t> genera valor y </a:t>
            </a:r>
            <a:r>
              <a:rPr lang="en-US" sz="1600" dirty="0" err="1"/>
              <a:t>procesamiento</a:t>
            </a:r>
            <a:r>
              <a:rPr lang="en-US" sz="1600" dirty="0"/>
              <a:t> batch </a:t>
            </a:r>
            <a:r>
              <a:rPr lang="en-US" sz="1600" dirty="0" err="1"/>
              <a:t>donde</a:t>
            </a:r>
            <a:r>
              <a:rPr lang="en-US" sz="1600" dirty="0"/>
              <a:t> se require </a:t>
            </a:r>
            <a:r>
              <a:rPr lang="en-US" sz="1600" dirty="0" err="1"/>
              <a:t>consultas</a:t>
            </a:r>
            <a:r>
              <a:rPr lang="en-US" sz="1600" dirty="0"/>
              <a:t> </a:t>
            </a:r>
            <a:r>
              <a:rPr lang="en-US" sz="1600" dirty="0" err="1"/>
              <a:t>analiticas</a:t>
            </a:r>
            <a:endParaRPr lang="en-US" sz="1600" dirty="0"/>
          </a:p>
        </p:txBody>
      </p:sp>
      <p:pic>
        <p:nvPicPr>
          <p:cNvPr id="7170" name="Picture 2" descr="Hybrid Cloud Streaming Data Mesh powered by Apache Kafka and Cluster Linking">
            <a:extLst>
              <a:ext uri="{FF2B5EF4-FFF2-40B4-BE49-F238E27FC236}">
                <a16:creationId xmlns:a16="http://schemas.microsoft.com/office/drawing/2014/main" id="{DDE969CC-1F45-CA34-8654-DD57E4A4E0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80410" y="1530480"/>
            <a:ext cx="7865193" cy="4679789"/>
          </a:xfrm>
          <a:custGeom>
            <a:avLst/>
            <a:gdLst/>
            <a:ahLst/>
            <a:cxnLst/>
            <a:rect l="l" t="t" r="r" b="b"/>
            <a:pathLst>
              <a:path w="7090237" h="5759451">
                <a:moveTo>
                  <a:pt x="0" y="0"/>
                </a:moveTo>
                <a:lnTo>
                  <a:pt x="7090237" y="0"/>
                </a:lnTo>
                <a:lnTo>
                  <a:pt x="7090237" y="5759451"/>
                </a:lnTo>
                <a:lnTo>
                  <a:pt x="0" y="5759451"/>
                </a:lnTo>
                <a:close/>
              </a:path>
            </a:pathLst>
          </a:custGeom>
          <a:noFill/>
          <a:extLst>
            <a:ext uri="{909E8E84-426E-40DD-AFC4-6F175D3DCCD1}">
              <a14:hiddenFill xmlns:a14="http://schemas.microsoft.com/office/drawing/2010/main">
                <a:solidFill>
                  <a:srgbClr val="FFFFFF"/>
                </a:solidFill>
              </a14:hiddenFill>
            </a:ext>
          </a:extLst>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
        <p:nvSpPr>
          <p:cNvPr id="8" name="Subtitle 22">
            <a:extLst>
              <a:ext uri="{FF2B5EF4-FFF2-40B4-BE49-F238E27FC236}">
                <a16:creationId xmlns:a16="http://schemas.microsoft.com/office/drawing/2014/main" id="{0945BF22-613F-597D-4307-CE95D876D593}"/>
              </a:ext>
            </a:extLst>
          </p:cNvPr>
          <p:cNvSpPr txBox="1">
            <a:spLocks/>
          </p:cNvSpPr>
          <p:nvPr/>
        </p:nvSpPr>
        <p:spPr>
          <a:xfrm>
            <a:off x="84222" y="1720516"/>
            <a:ext cx="11895220" cy="1283368"/>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MX" sz="2800" b="1" dirty="0"/>
          </a:p>
        </p:txBody>
      </p:sp>
    </p:spTree>
    <p:extLst>
      <p:ext uri="{BB962C8B-B14F-4D97-AF65-F5344CB8AC3E}">
        <p14:creationId xmlns:p14="http://schemas.microsoft.com/office/powerpoint/2010/main" val="26947873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{7FABBDF9-E07A-4D7C-8261-99D23A456F2F}tf33713516_win32</Template>
  <TotalTime>210</TotalTime>
  <Words>670</Words>
  <Application>Microsoft Office PowerPoint</Application>
  <PresentationFormat>Widescreen</PresentationFormat>
  <Paragraphs>99</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Walbaum Display</vt:lpstr>
      <vt:lpstr>3DFloatVTI</vt:lpstr>
      <vt:lpstr>Gestión de datos descentralizada</vt:lpstr>
      <vt:lpstr>Agenda</vt:lpstr>
      <vt:lpstr>Data Management</vt:lpstr>
      <vt:lpstr>Qué es Data Management</vt:lpstr>
      <vt:lpstr>Gestión de datos descentralizada</vt:lpstr>
      <vt:lpstr>Gestión de datos descentralizada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datos descentralizada</dc:title>
  <dc:creator>GUSTAVO ADOLFO ALEMAN SANCHEZ</dc:creator>
  <cp:lastModifiedBy>GUSTAVO ADOLFO ALEMAN SANCHEZ</cp:lastModifiedBy>
  <cp:revision>13</cp:revision>
  <dcterms:created xsi:type="dcterms:W3CDTF">2023-08-30T14:03:57Z</dcterms:created>
  <dcterms:modified xsi:type="dcterms:W3CDTF">2023-08-30T17:34:04Z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