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Roboto Black"/>
      <p:bold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21">
          <p15:clr>
            <a:srgbClr val="A4A3A4"/>
          </p15:clr>
        </p15:guide>
        <p15:guide id="2" pos="2880">
          <p15:clr>
            <a:srgbClr val="A4A3A4"/>
          </p15:clr>
        </p15:guide>
        <p15:guide id="3" orient="horz" pos="2804">
          <p15:clr>
            <a:srgbClr val="9AA0A6"/>
          </p15:clr>
        </p15:guide>
      </p15:sldGuideLst>
    </p:ext>
    <p:ext uri="http://customooxmlschemas.google.com/">
      <go:slidesCustomData xmlns:go="http://customooxmlschemas.google.com/" r:id="rId62" roundtripDataSignature="AMtx7mhc4XEueHl2wokY3RZvbiXbrCzK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4365CB-AA8E-4DCB-9E28-A9F07E9A764D}">
  <a:tblStyle styleId="{3A4365CB-AA8E-4DCB-9E28-A9F07E9A764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21" orient="horz"/>
        <p:guide pos="2880"/>
        <p:guide pos="28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lack-bold.fntdata"/><Relationship Id="rId47" Type="http://schemas.openxmlformats.org/officeDocument/2006/relationships/font" Target="fonts/Raleway-boldItalic.fntdata"/><Relationship Id="rId49" Type="http://schemas.openxmlformats.org/officeDocument/2006/relationships/font" Target="fonts/RobotoBlac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HelveticaNeue-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Gris starts here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a:t>Given the goal to find participation baseline for underrepresented groups, we used different dimensions to understand the population and their experiences</a:t>
            </a:r>
            <a:endParaRPr/>
          </a:p>
          <a:p>
            <a:pPr indent="0" lvl="0" marL="0" rtl="0" algn="l">
              <a:lnSpc>
                <a:spcPct val="115000"/>
              </a:lnSpc>
              <a:spcBef>
                <a:spcPts val="0"/>
              </a:spcBef>
              <a:spcAft>
                <a:spcPts val="0"/>
              </a:spcAft>
              <a:buSzPts val="1400"/>
              <a:buNone/>
            </a:pPr>
            <a:r>
              <a:rPr lang="es"/>
              <a:t>Academic research has found these dimensions to be factors that lead to barriers in participation in OSS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Anita From here: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Speaker: Anita</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Speaker: Anita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
              <a:t>Anita: Caveat: all hypothesis answers from survey are correlation. Interviews will help answer causation.</a:t>
            </a:r>
            <a:endParaRPr/>
          </a:p>
          <a:p>
            <a:pPr indent="0" lvl="0" marL="0" rtl="0" algn="l">
              <a:lnSpc>
                <a:spcPct val="100000"/>
              </a:lnSpc>
              <a:spcBef>
                <a:spcPts val="0"/>
              </a:spcBef>
              <a:spcAft>
                <a:spcPts val="0"/>
              </a:spcAft>
              <a:buSzPts val="1400"/>
              <a:buNone/>
            </a:pPr>
            <a:r>
              <a:rPr lang="es"/>
              <a:t>Statistics are done on Chi2 tests, where feasible.</a:t>
            </a:r>
            <a:endParaRPr/>
          </a:p>
          <a:p>
            <a:pPr indent="0" lvl="0" marL="0" rtl="0" algn="l">
              <a:lnSpc>
                <a:spcPct val="100000"/>
              </a:lnSpc>
              <a:spcBef>
                <a:spcPts val="0"/>
              </a:spcBef>
              <a:spcAft>
                <a:spcPts val="0"/>
              </a:spcAft>
              <a:buSzPts val="1400"/>
              <a:buNone/>
            </a:pPr>
            <a:r>
              <a:rPr lang="es"/>
              <a:t>2b: gender differences between Men and Women+other</a:t>
            </a:r>
            <a:endParaRPr/>
          </a:p>
          <a:p>
            <a:pPr indent="0" lvl="0" marL="0" rtl="0" algn="l">
              <a:lnSpc>
                <a:spcPct val="100000"/>
              </a:lnSpc>
              <a:spcBef>
                <a:spcPts val="0"/>
              </a:spcBef>
              <a:spcAft>
                <a:spcPts val="0"/>
              </a:spcAft>
              <a:buSzPts val="1400"/>
              <a:buNone/>
            </a:pPr>
            <a:r>
              <a:rPr lang="es"/>
              <a:t>2c: differences between those who had mentor/not have mentor. No contributions yet not counted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Mariam here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a:t>Our main objective was to understand the challenges the community is facing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s"/>
              <a:t>221 survey respondent that reported facing at least a few challenges and described these challenges in an open ended question </a:t>
            </a:r>
            <a:endParaRPr/>
          </a:p>
          <a:p>
            <a:pPr indent="0" lvl="0" marL="0" rtl="0" algn="l">
              <a:lnSpc>
                <a:spcPct val="115000"/>
              </a:lnSpc>
              <a:spcBef>
                <a:spcPts val="0"/>
              </a:spcBef>
              <a:spcAft>
                <a:spcPts val="0"/>
              </a:spcAft>
              <a:buSzPts val="1400"/>
              <a:buNone/>
            </a:pPr>
            <a:r>
              <a:rPr lang="es"/>
              <a:t>Additionally follow up interviews with some survey respondents and Additional interviews with people who left and newcomers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s"/>
              <a:t>These interviews spanned a variety of contributors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a:t>multiple round of qualitative analysis for both the survey open ended question and te interviews. </a:t>
            </a:r>
            <a:endParaRPr/>
          </a:p>
          <a:p>
            <a:pPr indent="0" lvl="0" marL="0" rtl="0" algn="l">
              <a:lnSpc>
                <a:spcPct val="115000"/>
              </a:lnSpc>
              <a:spcBef>
                <a:spcPts val="0"/>
              </a:spcBef>
              <a:spcAft>
                <a:spcPts val="0"/>
              </a:spcAft>
              <a:buSzPts val="1400"/>
              <a:buNone/>
            </a:pPr>
            <a:r>
              <a:rPr lang="es"/>
              <a:t>we found 12 categories of challenges </a:t>
            </a:r>
            <a:endParaRPr/>
          </a:p>
          <a:p>
            <a:pPr indent="0" lvl="0" marL="0" rtl="0" algn="l">
              <a:lnSpc>
                <a:spcPct val="115000"/>
              </a:lnSpc>
              <a:spcBef>
                <a:spcPts val="0"/>
              </a:spcBef>
              <a:spcAft>
                <a:spcPts val="0"/>
              </a:spcAft>
              <a:buSzPts val="1400"/>
              <a:buNone/>
            </a:pPr>
            <a:r>
              <a:rPr lang="es"/>
              <a:t>the tree diagram figure shows an overview of the challenges, the red dot mark indicates that these challenges are specific to ASF. </a:t>
            </a:r>
            <a:endParaRPr/>
          </a:p>
          <a:p>
            <a:pPr indent="0" lvl="0" marL="0" rtl="0" algn="l">
              <a:lnSpc>
                <a:spcPct val="115000"/>
              </a:lnSpc>
              <a:spcBef>
                <a:spcPts val="0"/>
              </a:spcBef>
              <a:spcAft>
                <a:spcPts val="0"/>
              </a:spcAft>
              <a:buSzPts val="1400"/>
              <a:buNone/>
            </a:pPr>
            <a:r>
              <a:rPr lang="es"/>
              <a:t>moving on to the green figure: </a:t>
            </a:r>
            <a:endParaRPr/>
          </a:p>
          <a:p>
            <a:pPr indent="-317500" lvl="0" marL="457200" rtl="0" algn="l">
              <a:lnSpc>
                <a:spcPct val="115000"/>
              </a:lnSpc>
              <a:spcBef>
                <a:spcPts val="0"/>
              </a:spcBef>
              <a:spcAft>
                <a:spcPts val="0"/>
              </a:spcAft>
              <a:buSzPts val="1400"/>
              <a:buChar char="-"/>
            </a:pPr>
            <a:r>
              <a:rPr lang="es"/>
              <a:t>the top part with the red out line shows the challenges categories that are specific to ASF (communication, learning to contribute, geolocation etc.. )</a:t>
            </a:r>
            <a:endParaRPr/>
          </a:p>
          <a:p>
            <a:pPr indent="-317500" lvl="0" marL="457200" rtl="0" algn="l">
              <a:lnSpc>
                <a:spcPct val="115000"/>
              </a:lnSpc>
              <a:spcBef>
                <a:spcPts val="0"/>
              </a:spcBef>
              <a:spcAft>
                <a:spcPts val="0"/>
              </a:spcAft>
              <a:buSzPts val="1400"/>
              <a:buChar char="-"/>
            </a:pPr>
            <a:r>
              <a:rPr lang="es"/>
              <a:t>The bottom part (grey outline) shows challenges that were reported in literature as challenges faced by newcomers -&gt; these challenges are ones that experienced under represented contributors still face.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i="1" lang="es" sz="1200">
                <a:solidFill>
                  <a:schemeClr val="dk1"/>
                </a:solidFill>
                <a:latin typeface="Helvetica Neue"/>
                <a:ea typeface="Helvetica Neue"/>
                <a:cs typeface="Helvetica Neue"/>
                <a:sym typeface="Helvetica Neue"/>
              </a:rPr>
              <a:t>“</a:t>
            </a:r>
            <a:r>
              <a:rPr i="1" lang="es" sz="1000">
                <a:solidFill>
                  <a:schemeClr val="dk1"/>
                </a:solidFill>
                <a:latin typeface="Helvetica Neue"/>
                <a:ea typeface="Helvetica Neue"/>
                <a:cs typeface="Helvetica Neue"/>
                <a:sym typeface="Helvetica Neue"/>
              </a:rPr>
              <a:t>it is still hard to understand phrases, slangs or irony from native speakers on operational lists.</a:t>
            </a:r>
            <a:r>
              <a:rPr i="1" lang="es" sz="1200">
                <a:solidFill>
                  <a:schemeClr val="dk1"/>
                </a:solidFill>
                <a:latin typeface="Helvetica Neue"/>
                <a:ea typeface="Helvetica Neue"/>
                <a:cs typeface="Helvetica Neue"/>
                <a:sym typeface="Helvetica Neue"/>
              </a:rPr>
              <a:t>”</a:t>
            </a:r>
            <a:endParaRPr i="1" sz="12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i="1" lang="es" sz="1200">
                <a:solidFill>
                  <a:schemeClr val="dk1"/>
                </a:solidFill>
                <a:latin typeface="Helvetica Neue"/>
                <a:ea typeface="Helvetica Neue"/>
                <a:cs typeface="Helvetica Neue"/>
                <a:sym typeface="Helvetica Neue"/>
              </a:rPr>
              <a:t>“</a:t>
            </a:r>
            <a:r>
              <a:rPr i="1" lang="es" sz="1000">
                <a:solidFill>
                  <a:schemeClr val="dk1"/>
                </a:solidFill>
                <a:latin typeface="Helvetica Neue"/>
                <a:ea typeface="Helvetica Neue"/>
                <a:cs typeface="Helvetica Neue"/>
                <a:sym typeface="Helvetica Neue"/>
              </a:rPr>
              <a:t>it is still hard to understand phrases, slangs or irony from native speakers on operational lists.</a:t>
            </a:r>
            <a:r>
              <a:rPr i="1" lang="es" sz="1200">
                <a:solidFill>
                  <a:schemeClr val="dk1"/>
                </a:solidFill>
                <a:latin typeface="Helvetica Neue"/>
                <a:ea typeface="Helvetica Neue"/>
                <a:cs typeface="Helvetica Neue"/>
                <a:sym typeface="Helvetica Neue"/>
              </a:rPr>
              <a:t>”</a:t>
            </a:r>
            <a:endParaRPr i="1" sz="12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Daniel takes over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To identify the top 3 barriers we designed the survey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Streamlined: code first &amp; then discuss, lengthy decision making/consensus building, each project is self-governing and has different process/culture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s"/>
              <a:t>Leaf: English lang, delayed decision, lack of documentation, lack of tech background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700"/>
              <a:t>Leaf: English lang, delayed decision, lack of documentation, lack of tech background</a:t>
            </a:r>
            <a:endParaRPr sz="700"/>
          </a:p>
          <a:p>
            <a:pPr indent="0" lvl="0" marL="0" rtl="0" algn="l">
              <a:lnSpc>
                <a:spcPct val="100000"/>
              </a:lnSpc>
              <a:spcBef>
                <a:spcPts val="0"/>
              </a:spcBef>
              <a:spcAft>
                <a:spcPts val="0"/>
              </a:spcAft>
              <a:buClr>
                <a:schemeClr val="dk1"/>
              </a:buClr>
              <a:buSzPts val="1100"/>
              <a:buFont typeface="Arial"/>
              <a:buNone/>
            </a:pPr>
            <a:r>
              <a:rPr b="1" lang="es" sz="1200">
                <a:solidFill>
                  <a:schemeClr val="dk1"/>
                </a:solidFill>
                <a:latin typeface="Raleway"/>
                <a:ea typeface="Raleway"/>
                <a:cs typeface="Raleway"/>
                <a:sym typeface="Raleway"/>
              </a:rPr>
              <a:t>delayed decision, lack of documentation, lack of tech background</a:t>
            </a:r>
            <a:endParaRPr sz="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Gris introduces Daniel...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0"/>
          <p:cNvGrpSpPr/>
          <p:nvPr/>
        </p:nvGrpSpPr>
        <p:grpSpPr>
          <a:xfrm>
            <a:off x="830392" y="1191256"/>
            <a:ext cx="745763" cy="45826"/>
            <a:chOff x="4580561" y="2589004"/>
            <a:chExt cx="1064464" cy="25200"/>
          </a:xfrm>
        </p:grpSpPr>
        <p:sp>
          <p:nvSpPr>
            <p:cNvPr id="12" name="Google Shape;12;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4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49"/>
          <p:cNvGrpSpPr/>
          <p:nvPr/>
        </p:nvGrpSpPr>
        <p:grpSpPr>
          <a:xfrm>
            <a:off x="830392" y="4169130"/>
            <a:ext cx="745763" cy="45826"/>
            <a:chOff x="4580561" y="2589004"/>
            <a:chExt cx="1064464" cy="25200"/>
          </a:xfrm>
        </p:grpSpPr>
        <p:sp>
          <p:nvSpPr>
            <p:cNvPr id="75" name="Google Shape;75;p4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4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4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1"/>
          <p:cNvGrpSpPr/>
          <p:nvPr/>
        </p:nvGrpSpPr>
        <p:grpSpPr>
          <a:xfrm>
            <a:off x="830392" y="1191256"/>
            <a:ext cx="745763" cy="45826"/>
            <a:chOff x="4580561" y="2589004"/>
            <a:chExt cx="1064464" cy="25200"/>
          </a:xfrm>
        </p:grpSpPr>
        <p:sp>
          <p:nvSpPr>
            <p:cNvPr id="20" name="Google Shape;20;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4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4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42"/>
          <p:cNvGrpSpPr/>
          <p:nvPr/>
        </p:nvGrpSpPr>
        <p:grpSpPr>
          <a:xfrm>
            <a:off x="830392" y="1191256"/>
            <a:ext cx="745763" cy="45826"/>
            <a:chOff x="4580561" y="2589004"/>
            <a:chExt cx="1064464" cy="25200"/>
          </a:xfrm>
        </p:grpSpPr>
        <p:sp>
          <p:nvSpPr>
            <p:cNvPr id="28" name="Google Shape;28;p4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2" name="Shape 32"/>
        <p:cNvGrpSpPr/>
        <p:nvPr/>
      </p:nvGrpSpPr>
      <p:grpSpPr>
        <a:xfrm>
          <a:off x="0" y="0"/>
          <a:ext cx="0" cy="0"/>
          <a:chOff x="0" y="0"/>
          <a:chExt cx="0" cy="0"/>
        </a:xfrm>
      </p:grpSpPr>
      <p:grpSp>
        <p:nvGrpSpPr>
          <p:cNvPr id="33" name="Google Shape;33;p43"/>
          <p:cNvGrpSpPr/>
          <p:nvPr/>
        </p:nvGrpSpPr>
        <p:grpSpPr>
          <a:xfrm>
            <a:off x="830392" y="4169130"/>
            <a:ext cx="745763" cy="45826"/>
            <a:chOff x="4580561" y="2589004"/>
            <a:chExt cx="1064464" cy="25200"/>
          </a:xfrm>
        </p:grpSpPr>
        <p:sp>
          <p:nvSpPr>
            <p:cNvPr id="34" name="Google Shape;34;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44"/>
          <p:cNvGrpSpPr/>
          <p:nvPr/>
        </p:nvGrpSpPr>
        <p:grpSpPr>
          <a:xfrm>
            <a:off x="830392" y="1191256"/>
            <a:ext cx="745763" cy="45826"/>
            <a:chOff x="4580561" y="2589004"/>
            <a:chExt cx="1064464" cy="25200"/>
          </a:xfrm>
        </p:grpSpPr>
        <p:sp>
          <p:nvSpPr>
            <p:cNvPr id="41" name="Google Shape;41;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4" name="Google Shape;44;p4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4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45"/>
          <p:cNvGrpSpPr/>
          <p:nvPr/>
        </p:nvGrpSpPr>
        <p:grpSpPr>
          <a:xfrm>
            <a:off x="830392" y="1191256"/>
            <a:ext cx="745763" cy="45826"/>
            <a:chOff x="4580561" y="2589004"/>
            <a:chExt cx="1064464" cy="25200"/>
          </a:xfrm>
        </p:grpSpPr>
        <p:sp>
          <p:nvSpPr>
            <p:cNvPr id="49" name="Google Shape;49;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4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2" name="Google Shape;52;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6"/>
          <p:cNvGrpSpPr/>
          <p:nvPr/>
        </p:nvGrpSpPr>
        <p:grpSpPr>
          <a:xfrm>
            <a:off x="830392" y="1191256"/>
            <a:ext cx="745763" cy="45826"/>
            <a:chOff x="4580561" y="2589004"/>
            <a:chExt cx="1064464" cy="25200"/>
          </a:xfrm>
        </p:grpSpPr>
        <p:sp>
          <p:nvSpPr>
            <p:cNvPr id="56" name="Google Shape;56;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9" name="Google Shape;59;p4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 name="Google Shape;60;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4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47"/>
          <p:cNvGrpSpPr/>
          <p:nvPr/>
        </p:nvGrpSpPr>
        <p:grpSpPr>
          <a:xfrm>
            <a:off x="830392" y="1191256"/>
            <a:ext cx="745763" cy="45826"/>
            <a:chOff x="4580561" y="2589004"/>
            <a:chExt cx="1064464" cy="25200"/>
          </a:xfrm>
        </p:grpSpPr>
        <p:sp>
          <p:nvSpPr>
            <p:cNvPr id="64" name="Google Shape;64;p4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4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4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4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4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wiki.apache.org/confluence/display/EDI/2019-11-13+Meeting+notes+survey"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s" sz="3900"/>
              <a:t>El estado de D&amp;I en la ASF</a:t>
            </a:r>
            <a:endParaRPr sz="3800"/>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a:t>por Bitergia Analytics &amp; The Apache Software Foundation</a:t>
            </a:r>
            <a:endParaRPr/>
          </a:p>
        </p:txBody>
      </p:sp>
      <p:sp>
        <p:nvSpPr>
          <p:cNvPr id="88" name="Google Shape;88;p1"/>
          <p:cNvSpPr txBox="1"/>
          <p:nvPr>
            <p:ph idx="1" type="subTitle"/>
          </p:nvPr>
        </p:nvSpPr>
        <p:spPr>
          <a:xfrm>
            <a:off x="729627" y="4239700"/>
            <a:ext cx="7688100" cy="541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600"/>
              <a:buNone/>
            </a:pPr>
            <a:r>
              <a:rPr lang="es"/>
              <a:t>ApacheCon, 2020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nvSpPr>
        <p:spPr>
          <a:xfrm>
            <a:off x="6793537" y="60650"/>
            <a:ext cx="21627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Proceso</a:t>
            </a:r>
            <a:endParaRPr b="1" i="0" sz="1400" u="none" cap="none" strike="noStrike">
              <a:solidFill>
                <a:srgbClr val="000000"/>
              </a:solidFill>
              <a:latin typeface="Lato"/>
              <a:ea typeface="Lato"/>
              <a:cs typeface="Lato"/>
              <a:sym typeface="Lato"/>
            </a:endParaRPr>
          </a:p>
        </p:txBody>
      </p:sp>
      <p:sp>
        <p:nvSpPr>
          <p:cNvPr id="201" name="Google Shape;201;p10"/>
          <p:cNvSpPr txBox="1"/>
          <p:nvPr>
            <p:ph idx="1" type="body"/>
          </p:nvPr>
        </p:nvSpPr>
        <p:spPr>
          <a:xfrm>
            <a:off x="729325" y="1461325"/>
            <a:ext cx="3774300" cy="292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Proceso</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2 Iteración interna seguida de un proceso de retroalimentación. Notas de la reunión disponibles *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Los comentarios públicos y los debates siguieron utilizando Google Docs.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Los comentarios se dejaron "sin resolver" para dejar un rastro de comunicación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El proceso de votación y veto siguió como de costumbre en la ASF bajo el PMC de Equidad, Diversidad e Inclusión.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Reproducibilidad: metodología de la encuesta y preguntas publicadas en la wiki de D&amp;I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
        <p:nvSpPr>
          <p:cNvPr id="202" name="Google Shape;202;p10"/>
          <p:cNvSpPr txBox="1"/>
          <p:nvPr>
            <p:ph idx="1" type="body"/>
          </p:nvPr>
        </p:nvSpPr>
        <p:spPr>
          <a:xfrm>
            <a:off x="203625" y="4538275"/>
            <a:ext cx="5462700" cy="58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s" sz="900">
                <a:solidFill>
                  <a:srgbClr val="000000"/>
                </a:solidFill>
                <a:latin typeface="Arial"/>
                <a:ea typeface="Arial"/>
                <a:cs typeface="Arial"/>
                <a:sym typeface="Arial"/>
              </a:rPr>
              <a:t>* </a:t>
            </a:r>
            <a:r>
              <a:rPr lang="es" sz="900">
                <a:solidFill>
                  <a:srgbClr val="000000"/>
                </a:solidFill>
                <a:latin typeface="Arial"/>
                <a:ea typeface="Arial"/>
                <a:cs typeface="Arial"/>
                <a:sym typeface="Arial"/>
              </a:rPr>
              <a:t>E.g., </a:t>
            </a:r>
            <a:r>
              <a:rPr lang="es" sz="900" u="sng">
                <a:solidFill>
                  <a:schemeClr val="hlink"/>
                </a:solidFill>
                <a:latin typeface="Arial"/>
                <a:ea typeface="Arial"/>
                <a:cs typeface="Arial"/>
                <a:sym typeface="Arial"/>
                <a:hlinkClick r:id="rId3"/>
              </a:rPr>
              <a:t>https://cwiki.apache.org/confluence/display/EDI/2019-11-13+Meeting+notes+survey</a:t>
            </a:r>
            <a:endParaRPr sz="9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b="1" lang="es" sz="900">
                <a:solidFill>
                  <a:srgbClr val="000000"/>
                </a:solidFill>
                <a:latin typeface="Arial"/>
                <a:ea typeface="Arial"/>
                <a:cs typeface="Arial"/>
                <a:sym typeface="Arial"/>
              </a:rPr>
              <a:t>**</a:t>
            </a:r>
            <a:r>
              <a:rPr lang="es" sz="900">
                <a:solidFill>
                  <a:srgbClr val="000000"/>
                </a:solidFill>
                <a:latin typeface="Arial"/>
                <a:ea typeface="Arial"/>
                <a:cs typeface="Arial"/>
                <a:sym typeface="Arial"/>
              </a:rPr>
              <a:t> E.</a:t>
            </a:r>
            <a:r>
              <a:rPr lang="es" sz="900" u="sng">
                <a:solidFill>
                  <a:schemeClr val="hlink"/>
                </a:solidFill>
                <a:latin typeface="Arial"/>
                <a:ea typeface="Arial"/>
                <a:cs typeface="Arial"/>
                <a:sym typeface="Arial"/>
              </a:rPr>
              <a:t>g., https://cwiki.apache.org/confluence/display/EDI</a:t>
            </a:r>
            <a:endParaRPr sz="900" u="sng">
              <a:solidFill>
                <a:schemeClr val="hlink"/>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pic>
        <p:nvPicPr>
          <p:cNvPr id="203" name="Google Shape;203;p10"/>
          <p:cNvPicPr preferRelativeResize="0"/>
          <p:nvPr/>
        </p:nvPicPr>
        <p:blipFill rotWithShape="1">
          <a:blip r:embed="rId4">
            <a:alphaModFix/>
          </a:blip>
          <a:srcRect b="0" l="0" r="0" t="0"/>
          <a:stretch/>
        </p:blipFill>
        <p:spPr>
          <a:xfrm>
            <a:off x="4656025" y="720650"/>
            <a:ext cx="4335575" cy="3368908"/>
          </a:xfrm>
          <a:prstGeom prst="rect">
            <a:avLst/>
          </a:prstGeom>
          <a:noFill/>
          <a:ln>
            <a:noFill/>
          </a:ln>
        </p:spPr>
      </p:pic>
      <p:sp>
        <p:nvSpPr>
          <p:cNvPr id="204" name="Google Shape;204;p10"/>
          <p:cNvSpPr txBox="1"/>
          <p:nvPr>
            <p:ph idx="1" type="body"/>
          </p:nvPr>
        </p:nvSpPr>
        <p:spPr>
          <a:xfrm>
            <a:off x="5742463" y="4155900"/>
            <a:ext cx="2162700" cy="3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900">
                <a:solidFill>
                  <a:srgbClr val="000000"/>
                </a:solidFill>
                <a:latin typeface="Arial"/>
                <a:ea typeface="Arial"/>
                <a:cs typeface="Arial"/>
                <a:sym typeface="Arial"/>
              </a:rPr>
              <a:t>Referenced Google Docs Activity</a:t>
            </a:r>
            <a:endParaRPr b="1" sz="9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5207026" y="60650"/>
            <a:ext cx="37491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Descripción general de los datos recopilados</a:t>
            </a:r>
            <a:endParaRPr b="1" i="0" sz="1400" u="none" cap="none" strike="noStrike">
              <a:solidFill>
                <a:srgbClr val="000000"/>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p:txBody>
      </p:sp>
      <p:sp>
        <p:nvSpPr>
          <p:cNvPr id="210" name="Google Shape;210;p11"/>
          <p:cNvSpPr txBox="1"/>
          <p:nvPr/>
        </p:nvSpPr>
        <p:spPr>
          <a:xfrm>
            <a:off x="1577775" y="1847425"/>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s" sz="4800" u="none" cap="none" strike="noStrike">
                <a:solidFill>
                  <a:srgbClr val="000000"/>
                </a:solidFill>
                <a:latin typeface="Raleway"/>
                <a:ea typeface="Raleway"/>
                <a:cs typeface="Raleway"/>
                <a:sym typeface="Raleway"/>
              </a:rPr>
              <a:t>624</a:t>
            </a:r>
            <a:endParaRPr b="1" i="0" sz="48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Respuestas totales</a:t>
            </a:r>
            <a:endParaRPr b="1" i="0" sz="18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Raleway"/>
              <a:ea typeface="Raleway"/>
              <a:cs typeface="Raleway"/>
              <a:sym typeface="Raleway"/>
            </a:endParaRPr>
          </a:p>
        </p:txBody>
      </p:sp>
      <p:sp>
        <p:nvSpPr>
          <p:cNvPr id="211" name="Google Shape;211;p11"/>
          <p:cNvSpPr txBox="1"/>
          <p:nvPr/>
        </p:nvSpPr>
        <p:spPr>
          <a:xfrm>
            <a:off x="5300800" y="1847425"/>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s" sz="4800" u="none" cap="none" strike="noStrike">
                <a:solidFill>
                  <a:srgbClr val="000000"/>
                </a:solidFill>
                <a:latin typeface="Raleway"/>
                <a:ea typeface="Raleway"/>
                <a:cs typeface="Raleway"/>
                <a:sym typeface="Raleway"/>
              </a:rPr>
              <a:t>8.9%</a:t>
            </a:r>
            <a:br>
              <a:rPr b="1" i="0" lang="es" sz="1800" u="none" cap="none" strike="noStrike">
                <a:solidFill>
                  <a:srgbClr val="000000"/>
                </a:solidFill>
                <a:latin typeface="Raleway"/>
                <a:ea typeface="Raleway"/>
                <a:cs typeface="Raleway"/>
                <a:sym typeface="Raleway"/>
              </a:rPr>
            </a:br>
            <a:r>
              <a:rPr b="1" i="0" lang="es" sz="1800" u="none" cap="none" strike="noStrike">
                <a:solidFill>
                  <a:srgbClr val="000000"/>
                </a:solidFill>
                <a:latin typeface="Raleway"/>
                <a:ea typeface="Raleway"/>
                <a:cs typeface="Raleway"/>
                <a:sym typeface="Raleway"/>
              </a:rPr>
              <a:t>Tasa de respuesta*</a:t>
            </a:r>
            <a:endParaRPr b="1" i="0" sz="1800" u="none" cap="none" strike="noStrike">
              <a:solidFill>
                <a:srgbClr val="000000"/>
              </a:solidFill>
              <a:latin typeface="Raleway"/>
              <a:ea typeface="Raleway"/>
              <a:cs typeface="Raleway"/>
              <a:sym typeface="Raleway"/>
            </a:endParaRPr>
          </a:p>
        </p:txBody>
      </p:sp>
      <p:sp>
        <p:nvSpPr>
          <p:cNvPr id="212" name="Google Shape;212;p11"/>
          <p:cNvSpPr/>
          <p:nvPr/>
        </p:nvSpPr>
        <p:spPr>
          <a:xfrm>
            <a:off x="1415625" y="1847425"/>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213" name="Google Shape;213;p11"/>
          <p:cNvSpPr txBox="1"/>
          <p:nvPr/>
        </p:nvSpPr>
        <p:spPr>
          <a:xfrm>
            <a:off x="453850" y="4592425"/>
            <a:ext cx="62241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Lato"/>
                <a:ea typeface="Lato"/>
                <a:cs typeface="Lato"/>
                <a:sym typeface="Lato"/>
              </a:rPr>
              <a:t>* Basado en un tamaño total estimado de la comunidad de 7.010</a:t>
            </a:r>
            <a:endParaRPr b="0" i="1"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Lato"/>
              <a:ea typeface="Lato"/>
              <a:cs typeface="Lato"/>
              <a:sym typeface="Lato"/>
            </a:endParaRPr>
          </a:p>
        </p:txBody>
      </p:sp>
      <p:sp>
        <p:nvSpPr>
          <p:cNvPr id="214" name="Google Shape;214;p11"/>
          <p:cNvSpPr/>
          <p:nvPr/>
        </p:nvSpPr>
        <p:spPr>
          <a:xfrm>
            <a:off x="5138650" y="178010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733650" y="359300"/>
            <a:ext cx="7877400" cy="101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 sz="3100"/>
              <a:t>Dimensiones del análisis de la encuesta</a:t>
            </a:r>
            <a:endParaRPr sz="3100"/>
          </a:p>
          <a:p>
            <a:pPr indent="0" lvl="0" marL="0" rtl="0" algn="l">
              <a:lnSpc>
                <a:spcPct val="100000"/>
              </a:lnSpc>
              <a:spcBef>
                <a:spcPts val="0"/>
              </a:spcBef>
              <a:spcAft>
                <a:spcPts val="0"/>
              </a:spcAft>
              <a:buSzPts val="3600"/>
              <a:buNone/>
            </a:pPr>
            <a:r>
              <a:t/>
            </a:r>
            <a:endParaRPr/>
          </a:p>
        </p:txBody>
      </p:sp>
      <p:sp>
        <p:nvSpPr>
          <p:cNvPr id="220" name="Google Shape;220;p12"/>
          <p:cNvSpPr txBox="1"/>
          <p:nvPr/>
        </p:nvSpPr>
        <p:spPr>
          <a:xfrm>
            <a:off x="733650" y="1328400"/>
            <a:ext cx="7740300" cy="3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FFFFFF"/>
                </a:solidFill>
                <a:latin typeface="Arial"/>
                <a:ea typeface="Arial"/>
                <a:cs typeface="Arial"/>
                <a:sym typeface="Arial"/>
              </a:rPr>
              <a:t>Demografía:</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s" sz="1800" u="none" cap="none" strike="noStrike">
                <a:solidFill>
                  <a:srgbClr val="FFFFFF"/>
                </a:solidFill>
                <a:latin typeface="Arial"/>
                <a:ea typeface="Arial"/>
                <a:cs typeface="Arial"/>
                <a:sym typeface="Arial"/>
              </a:rPr>
              <a:t>Edad, género, fluidez en inglés, cultura de origen</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FFFFFF"/>
                </a:solidFill>
                <a:latin typeface="Arial"/>
                <a:ea typeface="Arial"/>
                <a:cs typeface="Arial"/>
                <a:sym typeface="Arial"/>
              </a:rPr>
              <a:t>Aspectos socioeconómicos:</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s" sz="1800" u="none" cap="none" strike="noStrike">
                <a:solidFill>
                  <a:srgbClr val="FFFFFF"/>
                </a:solidFill>
                <a:latin typeface="Arial"/>
                <a:ea typeface="Arial"/>
                <a:cs typeface="Arial"/>
                <a:sym typeface="Arial"/>
              </a:rPr>
              <a:t>Educación, compensación, tiempo para ser voluntario</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FFFFFF"/>
                </a:solidFill>
                <a:latin typeface="Arial"/>
                <a:ea typeface="Arial"/>
                <a:cs typeface="Arial"/>
                <a:sym typeface="Arial"/>
              </a:rPr>
              <a:t>Experiencias en la ASF:</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Arial"/>
              <a:buChar char="●"/>
            </a:pPr>
            <a:r>
              <a:rPr b="0" i="0" lang="es" sz="1800" u="none" cap="none" strike="noStrike">
                <a:solidFill>
                  <a:srgbClr val="FFFFFF"/>
                </a:solidFill>
                <a:latin typeface="Arial"/>
                <a:ea typeface="Arial"/>
                <a:cs typeface="Arial"/>
                <a:sym typeface="Arial"/>
              </a:rPr>
              <a:t>Tenencia, tutoría, desafíos</a:t>
            </a:r>
            <a:endParaRPr b="0" i="0" sz="1800" u="none" cap="none" strike="noStrike">
              <a:solidFill>
                <a:srgbClr val="FFFFFF"/>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226" name="Google Shape;226;p1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Resultados de la encuesta</a:t>
            </a:r>
            <a:endParaRPr sz="4800"/>
          </a:p>
          <a:p>
            <a:pPr indent="0" lvl="0" marL="0" rtl="0" algn="l">
              <a:lnSpc>
                <a:spcPct val="100000"/>
              </a:lnSpc>
              <a:spcBef>
                <a:spcPts val="0"/>
              </a:spcBef>
              <a:spcAft>
                <a:spcPts val="0"/>
              </a:spcAft>
              <a:buSzPts val="3600"/>
              <a:buNone/>
            </a:pPr>
            <a:r>
              <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733650" y="359300"/>
            <a:ext cx="8124300" cy="101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
              <a:t>Contribuyente T</a:t>
            </a:r>
            <a:r>
              <a:rPr lang="es"/>
              <a:t>ípico</a:t>
            </a:r>
            <a:endParaRPr/>
          </a:p>
          <a:p>
            <a:pPr indent="0" lvl="0" marL="0" rtl="0" algn="l">
              <a:lnSpc>
                <a:spcPct val="100000"/>
              </a:lnSpc>
              <a:spcBef>
                <a:spcPts val="0"/>
              </a:spcBef>
              <a:spcAft>
                <a:spcPts val="0"/>
              </a:spcAft>
              <a:buSzPts val="3600"/>
              <a:buNone/>
            </a:pPr>
            <a:r>
              <a:t/>
            </a:r>
            <a:endParaRPr/>
          </a:p>
        </p:txBody>
      </p:sp>
      <p:pic>
        <p:nvPicPr>
          <p:cNvPr id="232" name="Google Shape;232;p14"/>
          <p:cNvPicPr preferRelativeResize="0"/>
          <p:nvPr/>
        </p:nvPicPr>
        <p:blipFill rotWithShape="1">
          <a:blip r:embed="rId3">
            <a:alphaModFix/>
          </a:blip>
          <a:srcRect b="0" l="0" r="0" t="0"/>
          <a:stretch/>
        </p:blipFill>
        <p:spPr>
          <a:xfrm>
            <a:off x="152400" y="1600700"/>
            <a:ext cx="2450094" cy="3466603"/>
          </a:xfrm>
          <a:prstGeom prst="rect">
            <a:avLst/>
          </a:prstGeom>
          <a:noFill/>
          <a:ln>
            <a:noFill/>
          </a:ln>
        </p:spPr>
      </p:pic>
      <p:pic>
        <p:nvPicPr>
          <p:cNvPr id="233" name="Google Shape;233;p14"/>
          <p:cNvPicPr preferRelativeResize="0"/>
          <p:nvPr/>
        </p:nvPicPr>
        <p:blipFill rotWithShape="1">
          <a:blip r:embed="rId3">
            <a:alphaModFix/>
          </a:blip>
          <a:srcRect b="0" l="0" r="0" t="0"/>
          <a:stretch/>
        </p:blipFill>
        <p:spPr>
          <a:xfrm>
            <a:off x="3352800" y="1600700"/>
            <a:ext cx="2450094" cy="3466603"/>
          </a:xfrm>
          <a:prstGeom prst="rect">
            <a:avLst/>
          </a:prstGeom>
          <a:noFill/>
          <a:ln>
            <a:noFill/>
          </a:ln>
        </p:spPr>
      </p:pic>
      <p:pic>
        <p:nvPicPr>
          <p:cNvPr id="234" name="Google Shape;234;p14"/>
          <p:cNvPicPr preferRelativeResize="0"/>
          <p:nvPr/>
        </p:nvPicPr>
        <p:blipFill rotWithShape="1">
          <a:blip r:embed="rId3">
            <a:alphaModFix/>
          </a:blip>
          <a:srcRect b="0" l="0" r="0" t="0"/>
          <a:stretch/>
        </p:blipFill>
        <p:spPr>
          <a:xfrm>
            <a:off x="6553200" y="1600700"/>
            <a:ext cx="2450094" cy="3466603"/>
          </a:xfrm>
          <a:prstGeom prst="rect">
            <a:avLst/>
          </a:prstGeom>
          <a:noFill/>
          <a:ln>
            <a:noFill/>
          </a:ln>
        </p:spPr>
      </p:pic>
      <p:sp>
        <p:nvSpPr>
          <p:cNvPr id="235" name="Google Shape;235;p14"/>
          <p:cNvSpPr txBox="1"/>
          <p:nvPr/>
        </p:nvSpPr>
        <p:spPr>
          <a:xfrm>
            <a:off x="492325" y="1993675"/>
            <a:ext cx="1761900" cy="273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40 años de edad.</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Hombre</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lang="es" sz="1600">
                <a:solidFill>
                  <a:srgbClr val="FFFFFF"/>
                </a:solidFill>
                <a:latin typeface="Lato"/>
                <a:ea typeface="Lato"/>
                <a:cs typeface="Lato"/>
                <a:sym typeface="Lato"/>
              </a:rPr>
              <a:t>Nivel de </a:t>
            </a:r>
            <a:r>
              <a:rPr b="1" lang="es" sz="1600">
                <a:solidFill>
                  <a:srgbClr val="FFFFFF"/>
                </a:solidFill>
                <a:latin typeface="Lato"/>
                <a:ea typeface="Lato"/>
                <a:cs typeface="Lato"/>
                <a:sym typeface="Lato"/>
              </a:rPr>
              <a:t>Inglés</a:t>
            </a:r>
            <a:r>
              <a:rPr b="1" lang="es" sz="1600">
                <a:solidFill>
                  <a:srgbClr val="FFFFFF"/>
                </a:solidFill>
                <a:latin typeface="Lato"/>
                <a:ea typeface="Lato"/>
                <a:cs typeface="Lato"/>
                <a:sym typeface="Lato"/>
              </a:rPr>
              <a:t> profesional</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Nacido </a:t>
            </a:r>
            <a:r>
              <a:rPr b="1" lang="es" sz="1600">
                <a:solidFill>
                  <a:srgbClr val="FFFFFF"/>
                </a:solidFill>
                <a:latin typeface="Lato"/>
                <a:ea typeface="Lato"/>
                <a:cs typeface="Lato"/>
                <a:sym typeface="Lato"/>
              </a:rPr>
              <a:t>y</a:t>
            </a:r>
            <a:r>
              <a:rPr b="1" i="0" lang="es" sz="1600" u="none" cap="none" strike="noStrike">
                <a:solidFill>
                  <a:srgbClr val="FFFFFF"/>
                </a:solidFill>
                <a:latin typeface="Lato"/>
                <a:ea typeface="Lato"/>
                <a:cs typeface="Lato"/>
                <a:sym typeface="Lato"/>
              </a:rPr>
              <a:t> vive en los EE. UU.</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p:txBody>
      </p:sp>
      <p:sp>
        <p:nvSpPr>
          <p:cNvPr id="236" name="Google Shape;236;p14"/>
          <p:cNvSpPr txBox="1"/>
          <p:nvPr/>
        </p:nvSpPr>
        <p:spPr>
          <a:xfrm>
            <a:off x="3692725" y="1993675"/>
            <a:ext cx="1761900" cy="273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Licenciatura</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lang="es" sz="1600">
                <a:solidFill>
                  <a:srgbClr val="FFFFFF"/>
                </a:solidFill>
                <a:latin typeface="Lato"/>
                <a:ea typeface="Lato"/>
                <a:cs typeface="Lato"/>
                <a:sym typeface="Lato"/>
              </a:rPr>
              <a:t>Contribuye s</a:t>
            </a:r>
            <a:r>
              <a:rPr b="1" i="0" lang="es" sz="1600" u="none" cap="none" strike="noStrike">
                <a:solidFill>
                  <a:srgbClr val="FFFFFF"/>
                </a:solidFill>
                <a:latin typeface="Lato"/>
                <a:ea typeface="Lato"/>
                <a:cs typeface="Lato"/>
                <a:sym typeface="Lato"/>
              </a:rPr>
              <a:t>in compensación</a:t>
            </a:r>
            <a:endParaRPr b="1" i="0" sz="16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lang="es" sz="1600">
                <a:solidFill>
                  <a:srgbClr val="FFFFFF"/>
                </a:solidFill>
                <a:latin typeface="Lato"/>
                <a:ea typeface="Lato"/>
                <a:cs typeface="Lato"/>
                <a:sym typeface="Lato"/>
              </a:rPr>
              <a:t>Tiene disponibles </a:t>
            </a:r>
            <a:r>
              <a:rPr b="1" i="0" lang="es" sz="1600" u="none" cap="none" strike="noStrike">
                <a:solidFill>
                  <a:srgbClr val="FFFFFF"/>
                </a:solidFill>
                <a:latin typeface="Lato"/>
                <a:ea typeface="Lato"/>
                <a:cs typeface="Lato"/>
                <a:sym typeface="Lato"/>
              </a:rPr>
              <a:t>1 o 2 horas </a:t>
            </a:r>
            <a:r>
              <a:rPr b="1" lang="es" sz="1600">
                <a:solidFill>
                  <a:srgbClr val="FFFFFF"/>
                </a:solidFill>
                <a:latin typeface="Lato"/>
                <a:ea typeface="Lato"/>
                <a:cs typeface="Lato"/>
                <a:sym typeface="Lato"/>
              </a:rPr>
              <a:t>para</a:t>
            </a:r>
            <a:r>
              <a:rPr b="1" i="0" lang="es" sz="1600" u="none" cap="none" strike="noStrike">
                <a:solidFill>
                  <a:srgbClr val="FFFFFF"/>
                </a:solidFill>
                <a:latin typeface="Lato"/>
                <a:ea typeface="Lato"/>
                <a:cs typeface="Lato"/>
                <a:sym typeface="Lato"/>
              </a:rPr>
              <a:t> voluntariado</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p:txBody>
      </p:sp>
      <p:sp>
        <p:nvSpPr>
          <p:cNvPr id="237" name="Google Shape;237;p14"/>
          <p:cNvSpPr txBox="1"/>
          <p:nvPr/>
        </p:nvSpPr>
        <p:spPr>
          <a:xfrm>
            <a:off x="6893125" y="1993675"/>
            <a:ext cx="1761900" cy="273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5 años en la comunidad</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No </a:t>
            </a:r>
            <a:r>
              <a:rPr b="1" lang="es" sz="1600">
                <a:solidFill>
                  <a:srgbClr val="FFFFFF"/>
                </a:solidFill>
                <a:latin typeface="Lato"/>
                <a:ea typeface="Lato"/>
                <a:cs typeface="Lato"/>
                <a:sym typeface="Lato"/>
              </a:rPr>
              <a:t>tuvo</a:t>
            </a:r>
            <a:r>
              <a:rPr b="1" i="0" lang="es" sz="1600" u="none" cap="none" strike="noStrike">
                <a:solidFill>
                  <a:srgbClr val="FFFFFF"/>
                </a:solidFill>
                <a:latin typeface="Lato"/>
                <a:ea typeface="Lato"/>
                <a:cs typeface="Lato"/>
                <a:sym typeface="Lato"/>
              </a:rPr>
              <a:t> un mentor</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FFFFFF"/>
                </a:solidFill>
                <a:latin typeface="Lato"/>
                <a:ea typeface="Lato"/>
                <a:cs typeface="Lato"/>
                <a:sym typeface="Lato"/>
              </a:rPr>
              <a:t>No tuvo desafíos</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FFFFFF"/>
              </a:solidFill>
              <a:latin typeface="Lato"/>
              <a:ea typeface="Lato"/>
              <a:cs typeface="Lato"/>
              <a:sym typeface="Lato"/>
            </a:endParaRPr>
          </a:p>
        </p:txBody>
      </p:sp>
      <p:sp>
        <p:nvSpPr>
          <p:cNvPr id="238" name="Google Shape;238;p14"/>
          <p:cNvSpPr txBox="1"/>
          <p:nvPr/>
        </p:nvSpPr>
        <p:spPr>
          <a:xfrm>
            <a:off x="152500" y="1242500"/>
            <a:ext cx="2450100" cy="35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1" lang="es" sz="1300" u="none" cap="none" strike="noStrike">
                <a:solidFill>
                  <a:srgbClr val="FFFFFF"/>
                </a:solidFill>
                <a:latin typeface="Lato"/>
                <a:ea typeface="Lato"/>
                <a:cs typeface="Lato"/>
                <a:sym typeface="Lato"/>
              </a:rPr>
              <a:t>Demografía</a:t>
            </a:r>
            <a:endParaRPr b="1" i="1"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1" i="1"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1" i="1" sz="1300" u="none" cap="none" strike="noStrike">
              <a:solidFill>
                <a:srgbClr val="FFFFFF"/>
              </a:solidFill>
              <a:latin typeface="Lato"/>
              <a:ea typeface="Lato"/>
              <a:cs typeface="Lato"/>
              <a:sym typeface="Lato"/>
            </a:endParaRPr>
          </a:p>
        </p:txBody>
      </p:sp>
      <p:sp>
        <p:nvSpPr>
          <p:cNvPr id="239" name="Google Shape;239;p14"/>
          <p:cNvSpPr txBox="1"/>
          <p:nvPr/>
        </p:nvSpPr>
        <p:spPr>
          <a:xfrm>
            <a:off x="3352900" y="1242500"/>
            <a:ext cx="2450100" cy="35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1" lang="es" sz="1300" u="none" cap="none" strike="noStrike">
                <a:solidFill>
                  <a:srgbClr val="FFFFFF"/>
                </a:solidFill>
                <a:latin typeface="Lato"/>
                <a:ea typeface="Lato"/>
                <a:cs typeface="Lato"/>
                <a:sym typeface="Lato"/>
              </a:rPr>
              <a:t>Aspectos socioeconómicos</a:t>
            </a:r>
            <a:endParaRPr b="1" i="1"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1" i="1"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1" i="1" sz="1300" u="none" cap="none" strike="noStrike">
              <a:solidFill>
                <a:srgbClr val="FFFFFF"/>
              </a:solidFill>
              <a:latin typeface="Lato"/>
              <a:ea typeface="Lato"/>
              <a:cs typeface="Lato"/>
              <a:sym typeface="Lato"/>
            </a:endParaRPr>
          </a:p>
        </p:txBody>
      </p:sp>
      <p:sp>
        <p:nvSpPr>
          <p:cNvPr id="240" name="Google Shape;240;p14"/>
          <p:cNvSpPr txBox="1"/>
          <p:nvPr/>
        </p:nvSpPr>
        <p:spPr>
          <a:xfrm>
            <a:off x="6553300" y="1242500"/>
            <a:ext cx="2450100" cy="35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1" lang="es" sz="1300" u="none" cap="none" strike="noStrike">
                <a:solidFill>
                  <a:srgbClr val="FFFFFF"/>
                </a:solidFill>
                <a:latin typeface="Lato"/>
                <a:ea typeface="Lato"/>
                <a:cs typeface="Lato"/>
                <a:sym typeface="Lato"/>
              </a:rPr>
              <a:t>Experience in the ASF</a:t>
            </a:r>
            <a:endParaRPr b="1" i="1" sz="1300" u="none" cap="none" strike="noStrike">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p:nvPr/>
        </p:nvSpPr>
        <p:spPr>
          <a:xfrm>
            <a:off x="26702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txBox="1"/>
          <p:nvPr/>
        </p:nvSpPr>
        <p:spPr>
          <a:xfrm>
            <a:off x="127900" y="1457725"/>
            <a:ext cx="2450100" cy="35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Aquellos “sin estudios universitarios” tienen más probabilidades de ser voluntarios, tal vez la ASF proporcione caminos para adquirir habilidades técnicas</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¿La educación afecta la compensación? Sí 𝝌2 (2, N = 611) = 23.46, p &lt;.05</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lang="es">
                <a:solidFill>
                  <a:srgbClr val="FFFFFF"/>
                </a:solidFill>
                <a:latin typeface="Lato"/>
                <a:ea typeface="Lato"/>
                <a:cs typeface="Lato"/>
                <a:sym typeface="Lato"/>
              </a:rPr>
              <a:t>Pregunta a la comunidad:</a:t>
            </a:r>
            <a:endParaRPr b="1">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Lato"/>
                <a:ea typeface="Lato"/>
                <a:cs typeface="Lato"/>
                <a:sym typeface="Lato"/>
              </a:rPr>
              <a:t>¿Cómo atraer voluntarios que no tienen educación universitaria?</a:t>
            </a:r>
            <a:endParaRPr>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247" name="Google Shape;247;p15"/>
          <p:cNvSpPr txBox="1"/>
          <p:nvPr/>
        </p:nvSpPr>
        <p:spPr>
          <a:xfrm>
            <a:off x="127900" y="86125"/>
            <a:ext cx="2450100" cy="11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300" u="none" cap="none" strike="noStrike">
                <a:solidFill>
                  <a:srgbClr val="FFFFFF"/>
                </a:solidFill>
                <a:latin typeface="Lato"/>
                <a:ea typeface="Lato"/>
                <a:cs typeface="Lato"/>
                <a:sym typeface="Lato"/>
              </a:rPr>
              <a:t>Efecto de la educación formal</a:t>
            </a:r>
            <a:endParaRPr b="1" i="0" sz="23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Lato"/>
              <a:ea typeface="Lato"/>
              <a:cs typeface="Lato"/>
              <a:sym typeface="Lato"/>
            </a:endParaRPr>
          </a:p>
        </p:txBody>
      </p:sp>
      <p:pic>
        <p:nvPicPr>
          <p:cNvPr id="248" name="Google Shape;248;p15" title="Chart"/>
          <p:cNvPicPr preferRelativeResize="0"/>
          <p:nvPr/>
        </p:nvPicPr>
        <p:blipFill rotWithShape="1">
          <a:blip r:embed="rId3">
            <a:alphaModFix/>
          </a:blip>
          <a:srcRect b="0" l="0" r="0" t="0"/>
          <a:stretch/>
        </p:blipFill>
        <p:spPr>
          <a:xfrm>
            <a:off x="2948100" y="0"/>
            <a:ext cx="5891875" cy="3646801"/>
          </a:xfrm>
          <a:prstGeom prst="rect">
            <a:avLst/>
          </a:prstGeom>
          <a:noFill/>
          <a:ln>
            <a:noFill/>
          </a:ln>
        </p:spPr>
      </p:pic>
      <p:pic>
        <p:nvPicPr>
          <p:cNvPr id="249" name="Google Shape;249;p15" title="Chart"/>
          <p:cNvPicPr preferRelativeResize="0"/>
          <p:nvPr/>
        </p:nvPicPr>
        <p:blipFill rotWithShape="1">
          <a:blip r:embed="rId4">
            <a:alphaModFix/>
          </a:blip>
          <a:srcRect b="0" l="0" r="0" t="0"/>
          <a:stretch/>
        </p:blipFill>
        <p:spPr>
          <a:xfrm>
            <a:off x="4648200" y="3482525"/>
            <a:ext cx="2786551" cy="166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p:nvPr/>
        </p:nvSpPr>
        <p:spPr>
          <a:xfrm>
            <a:off x="26702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6"/>
          <p:cNvSpPr txBox="1"/>
          <p:nvPr/>
        </p:nvSpPr>
        <p:spPr>
          <a:xfrm>
            <a:off x="127900" y="1457725"/>
            <a:ext cx="2450100" cy="35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Aquellos con una fluidez promedio en inglés o menos enfrentaron más desafíos</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ato"/>
                <a:ea typeface="Lato"/>
                <a:cs typeface="Lato"/>
                <a:sym typeface="Lato"/>
              </a:rPr>
              <a:t>¿La fluidez en inglés afecta los desafíos que se enfrentan? Sí 𝝌2 (2, N = 609) = 8.96, p &lt;.05</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Lato"/>
                <a:ea typeface="Lato"/>
                <a:cs typeface="Lato"/>
                <a:sym typeface="Lato"/>
              </a:rPr>
              <a:t>Pregunta a la comunidad :</a:t>
            </a:r>
            <a:endParaRPr b="1"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ato"/>
                <a:ea typeface="Lato"/>
                <a:cs typeface="Lato"/>
                <a:sym typeface="Lato"/>
              </a:rPr>
              <a:t>¿Cómo podemos reducir la barrera del idioma?</a:t>
            </a:r>
            <a:endParaRPr b="0" i="0" sz="1400" u="none" cap="none" strike="noStrike">
              <a:solidFill>
                <a:schemeClr val="lt1"/>
              </a:solidFill>
              <a:latin typeface="Lato"/>
              <a:ea typeface="Lato"/>
              <a:cs typeface="Lato"/>
              <a:sym typeface="Lato"/>
            </a:endParaRPr>
          </a:p>
        </p:txBody>
      </p:sp>
      <p:sp>
        <p:nvSpPr>
          <p:cNvPr id="256" name="Google Shape;256;p16"/>
          <p:cNvSpPr txBox="1"/>
          <p:nvPr/>
        </p:nvSpPr>
        <p:spPr>
          <a:xfrm>
            <a:off x="127900" y="86125"/>
            <a:ext cx="2450100" cy="1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chemeClr val="lt1"/>
                </a:solidFill>
                <a:latin typeface="Lato"/>
                <a:ea typeface="Lato"/>
                <a:cs typeface="Lato"/>
                <a:sym typeface="Lato"/>
              </a:rPr>
              <a:t>Efecto de la fluidez en inglés</a:t>
            </a:r>
            <a:endParaRPr b="1" i="0" sz="2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Lato"/>
              <a:ea typeface="Lato"/>
              <a:cs typeface="Lato"/>
              <a:sym typeface="Lato"/>
            </a:endParaRPr>
          </a:p>
        </p:txBody>
      </p:sp>
      <p:pic>
        <p:nvPicPr>
          <p:cNvPr id="257" name="Google Shape;257;p16" title="Chart"/>
          <p:cNvPicPr preferRelativeResize="0"/>
          <p:nvPr/>
        </p:nvPicPr>
        <p:blipFill rotWithShape="1">
          <a:blip r:embed="rId3">
            <a:alphaModFix/>
          </a:blip>
          <a:srcRect b="0" l="0" r="0" t="0"/>
          <a:stretch/>
        </p:blipFill>
        <p:spPr>
          <a:xfrm>
            <a:off x="3150475" y="0"/>
            <a:ext cx="5606876" cy="3462450"/>
          </a:xfrm>
          <a:prstGeom prst="rect">
            <a:avLst/>
          </a:prstGeom>
          <a:noFill/>
          <a:ln>
            <a:noFill/>
          </a:ln>
        </p:spPr>
      </p:pic>
      <p:pic>
        <p:nvPicPr>
          <p:cNvPr id="258" name="Google Shape;258;p16" title="Chart"/>
          <p:cNvPicPr preferRelativeResize="0"/>
          <p:nvPr/>
        </p:nvPicPr>
        <p:blipFill rotWithShape="1">
          <a:blip r:embed="rId4">
            <a:alphaModFix/>
          </a:blip>
          <a:srcRect b="0" l="0" r="0" t="0"/>
          <a:stretch/>
        </p:blipFill>
        <p:spPr>
          <a:xfrm>
            <a:off x="4288425" y="3316975"/>
            <a:ext cx="2955679" cy="182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p:nvPr/>
        </p:nvSpPr>
        <p:spPr>
          <a:xfrm>
            <a:off x="26702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txBox="1"/>
          <p:nvPr/>
        </p:nvSpPr>
        <p:spPr>
          <a:xfrm>
            <a:off x="127900" y="1457725"/>
            <a:ext cx="2450100" cy="35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Aquellos que se identificaron a sí mismos como mujeres u otros (no hombres) enfrentaron más desafíos</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ato"/>
                <a:ea typeface="Lato"/>
                <a:cs typeface="Lato"/>
                <a:sym typeface="Lato"/>
              </a:rPr>
              <a:t>¿Se enfrentan los desafíos de impacto de género? Si. 𝝌2 (1, N = 611) = 5.04, p &lt;.05</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Lato"/>
                <a:ea typeface="Lato"/>
                <a:cs typeface="Lato"/>
                <a:sym typeface="Lato"/>
              </a:rPr>
              <a:t>Pregunta a la comunidad :</a:t>
            </a:r>
            <a:endParaRPr b="1"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Lato"/>
                <a:ea typeface="Lato"/>
                <a:cs typeface="Lato"/>
                <a:sym typeface="Lato"/>
              </a:rPr>
              <a:t>¿</a:t>
            </a:r>
            <a:r>
              <a:rPr b="0" i="0" lang="es" sz="1400" u="none" cap="none" strike="noStrike">
                <a:solidFill>
                  <a:schemeClr val="lt1"/>
                </a:solidFill>
                <a:latin typeface="Lato"/>
                <a:ea typeface="Lato"/>
                <a:cs typeface="Lato"/>
                <a:sym typeface="Lato"/>
              </a:rPr>
              <a:t>Cómo podemos reducir las barreras de género?</a:t>
            </a:r>
            <a:endParaRPr b="0" i="0" sz="1400" u="none" cap="none" strike="noStrike">
              <a:solidFill>
                <a:schemeClr val="lt1"/>
              </a:solidFill>
              <a:latin typeface="Lato"/>
              <a:ea typeface="Lato"/>
              <a:cs typeface="Lato"/>
              <a:sym typeface="Lato"/>
            </a:endParaRPr>
          </a:p>
        </p:txBody>
      </p:sp>
      <p:sp>
        <p:nvSpPr>
          <p:cNvPr id="265" name="Google Shape;265;p17"/>
          <p:cNvSpPr txBox="1"/>
          <p:nvPr/>
        </p:nvSpPr>
        <p:spPr>
          <a:xfrm>
            <a:off x="127900" y="86125"/>
            <a:ext cx="2450100" cy="73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s" sz="2400">
                <a:solidFill>
                  <a:schemeClr val="lt1"/>
                </a:solidFill>
                <a:latin typeface="Lato"/>
                <a:ea typeface="Lato"/>
                <a:cs typeface="Lato"/>
                <a:sym typeface="Lato"/>
              </a:rPr>
              <a:t>Efecto del género</a:t>
            </a:r>
            <a:endParaRPr b="1" sz="24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Lato"/>
              <a:ea typeface="Lato"/>
              <a:cs typeface="Lato"/>
              <a:sym typeface="Lato"/>
            </a:endParaRPr>
          </a:p>
        </p:txBody>
      </p:sp>
      <p:pic>
        <p:nvPicPr>
          <p:cNvPr id="266" name="Google Shape;266;p17" title="Chart"/>
          <p:cNvPicPr preferRelativeResize="0"/>
          <p:nvPr/>
        </p:nvPicPr>
        <p:blipFill rotWithShape="1">
          <a:blip r:embed="rId3">
            <a:alphaModFix/>
          </a:blip>
          <a:srcRect b="0" l="0" r="0" t="0"/>
          <a:stretch/>
        </p:blipFill>
        <p:spPr>
          <a:xfrm>
            <a:off x="3417400" y="0"/>
            <a:ext cx="5265951" cy="3242150"/>
          </a:xfrm>
          <a:prstGeom prst="rect">
            <a:avLst/>
          </a:prstGeom>
          <a:noFill/>
          <a:ln>
            <a:noFill/>
          </a:ln>
        </p:spPr>
      </p:pic>
      <p:grpSp>
        <p:nvGrpSpPr>
          <p:cNvPr id="267" name="Google Shape;267;p17"/>
          <p:cNvGrpSpPr/>
          <p:nvPr/>
        </p:nvGrpSpPr>
        <p:grpSpPr>
          <a:xfrm>
            <a:off x="4689750" y="3242150"/>
            <a:ext cx="3042925" cy="1833349"/>
            <a:chOff x="4689750" y="3242150"/>
            <a:chExt cx="3042925" cy="1833349"/>
          </a:xfrm>
        </p:grpSpPr>
        <p:grpSp>
          <p:nvGrpSpPr>
            <p:cNvPr id="268" name="Google Shape;268;p17"/>
            <p:cNvGrpSpPr/>
            <p:nvPr/>
          </p:nvGrpSpPr>
          <p:grpSpPr>
            <a:xfrm>
              <a:off x="4689750" y="3242150"/>
              <a:ext cx="3042925" cy="1833349"/>
              <a:chOff x="4689750" y="3242150"/>
              <a:chExt cx="3042925" cy="1833349"/>
            </a:xfrm>
          </p:grpSpPr>
          <p:pic>
            <p:nvPicPr>
              <p:cNvPr id="269" name="Google Shape;269;p17" title="Chart"/>
              <p:cNvPicPr preferRelativeResize="0"/>
              <p:nvPr/>
            </p:nvPicPr>
            <p:blipFill rotWithShape="1">
              <a:blip r:embed="rId4">
                <a:alphaModFix/>
              </a:blip>
              <a:srcRect b="0" l="0" r="0" t="0"/>
              <a:stretch/>
            </p:blipFill>
            <p:spPr>
              <a:xfrm>
                <a:off x="4689750" y="3242150"/>
                <a:ext cx="2966726" cy="1833349"/>
              </a:xfrm>
              <a:prstGeom prst="rect">
                <a:avLst/>
              </a:prstGeom>
              <a:noFill/>
              <a:ln>
                <a:noFill/>
              </a:ln>
            </p:spPr>
          </p:pic>
          <p:sp>
            <p:nvSpPr>
              <p:cNvPr id="270" name="Google Shape;270;p17"/>
              <p:cNvSpPr txBox="1"/>
              <p:nvPr/>
            </p:nvSpPr>
            <p:spPr>
              <a:xfrm>
                <a:off x="7428775" y="3496925"/>
                <a:ext cx="303900" cy="30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p:txBody>
          </p:sp>
        </p:grpSp>
        <p:sp>
          <p:nvSpPr>
            <p:cNvPr id="271" name="Google Shape;271;p17"/>
            <p:cNvSpPr txBox="1"/>
            <p:nvPr/>
          </p:nvSpPr>
          <p:spPr>
            <a:xfrm>
              <a:off x="4954400" y="3242150"/>
              <a:ext cx="5646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Lato"/>
                  <a:ea typeface="Lato"/>
                  <a:cs typeface="Lato"/>
                  <a:sym typeface="Lato"/>
                </a:rPr>
                <a:t>4.6%</a:t>
              </a:r>
              <a:endParaRPr b="0" i="0" sz="1200" u="none" cap="none" strike="noStrike">
                <a:solidFill>
                  <a:srgbClr val="000000"/>
                </a:solidFill>
                <a:latin typeface="Lato"/>
                <a:ea typeface="Lato"/>
                <a:cs typeface="Lato"/>
                <a:sym typeface="Lato"/>
              </a:endParaRPr>
            </a:p>
          </p:txBody>
        </p:sp>
      </p:grpSp>
      <p:sp>
        <p:nvSpPr>
          <p:cNvPr id="272" name="Google Shape;272;p17"/>
          <p:cNvSpPr txBox="1"/>
          <p:nvPr/>
        </p:nvSpPr>
        <p:spPr>
          <a:xfrm>
            <a:off x="2705750" y="4911900"/>
            <a:ext cx="64737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Lato"/>
                <a:ea typeface="Lato"/>
                <a:cs typeface="Lato"/>
                <a:sym typeface="Lato"/>
              </a:rPr>
              <a:t>* Agregamos quienes se identificaron como no binarios, prefieren describirse a sí mismos, no declarar en otros</a:t>
            </a:r>
            <a:endParaRPr b="1"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p:nvPr/>
        </p:nvSpPr>
        <p:spPr>
          <a:xfrm>
            <a:off x="26702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txBox="1"/>
          <p:nvPr/>
        </p:nvSpPr>
        <p:spPr>
          <a:xfrm>
            <a:off x="127900" y="1457725"/>
            <a:ext cx="2450100" cy="353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Aquellos que tenían mentores enfrentaron un poco más de desafíos</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lt1"/>
                </a:solidFill>
                <a:latin typeface="Lato"/>
                <a:ea typeface="Lato"/>
                <a:cs typeface="Lato"/>
                <a:sym typeface="Lato"/>
              </a:rPr>
              <a:t>¿Los mentores impactan en los desafíos que enfrentan? No; 𝝌2 (1, N = 600) = 3.80, p&gt; .05</a:t>
            </a:r>
            <a:endParaRPr b="0"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lt1"/>
                </a:solidFill>
                <a:latin typeface="Lato"/>
                <a:ea typeface="Lato"/>
                <a:cs typeface="Lato"/>
                <a:sym typeface="Lato"/>
              </a:rPr>
              <a:t>Pregunta a la comunidad :</a:t>
            </a:r>
            <a:endParaRPr b="1" i="0" sz="14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Lato"/>
                <a:ea typeface="Lato"/>
                <a:cs typeface="Lato"/>
                <a:sym typeface="Lato"/>
              </a:rPr>
              <a:t>¿Por qué la tutoría no ayuda con los desafíos? ¿Cuál es el papel de los mentores?</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Lato"/>
              <a:ea typeface="Lato"/>
              <a:cs typeface="Lato"/>
              <a:sym typeface="Lato"/>
            </a:endParaRPr>
          </a:p>
        </p:txBody>
      </p:sp>
      <p:sp>
        <p:nvSpPr>
          <p:cNvPr id="279" name="Google Shape;279;p18"/>
          <p:cNvSpPr txBox="1"/>
          <p:nvPr/>
        </p:nvSpPr>
        <p:spPr>
          <a:xfrm>
            <a:off x="127900" y="86125"/>
            <a:ext cx="2450100" cy="1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FFFFFF"/>
                </a:solidFill>
                <a:latin typeface="Lato"/>
                <a:ea typeface="Lato"/>
                <a:cs typeface="Lato"/>
                <a:sym typeface="Lato"/>
              </a:rPr>
              <a:t>Efecto de tener un mentor</a:t>
            </a:r>
            <a:endParaRPr b="1" i="0" sz="24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Lato"/>
              <a:ea typeface="Lato"/>
              <a:cs typeface="Lato"/>
              <a:sym typeface="Lato"/>
            </a:endParaRPr>
          </a:p>
        </p:txBody>
      </p:sp>
      <p:pic>
        <p:nvPicPr>
          <p:cNvPr id="280" name="Google Shape;280;p18" title="Chart"/>
          <p:cNvPicPr preferRelativeResize="0"/>
          <p:nvPr/>
        </p:nvPicPr>
        <p:blipFill rotWithShape="1">
          <a:blip r:embed="rId3">
            <a:alphaModFix/>
          </a:blip>
          <a:srcRect b="0" l="0" r="0" t="0"/>
          <a:stretch/>
        </p:blipFill>
        <p:spPr>
          <a:xfrm>
            <a:off x="4923875" y="3340725"/>
            <a:ext cx="2929375" cy="1803726"/>
          </a:xfrm>
          <a:prstGeom prst="rect">
            <a:avLst/>
          </a:prstGeom>
          <a:noFill/>
          <a:ln>
            <a:noFill/>
          </a:ln>
        </p:spPr>
      </p:pic>
      <p:pic>
        <p:nvPicPr>
          <p:cNvPr id="281" name="Google Shape;281;p18" title="Chart"/>
          <p:cNvPicPr preferRelativeResize="0"/>
          <p:nvPr/>
        </p:nvPicPr>
        <p:blipFill rotWithShape="1">
          <a:blip r:embed="rId4">
            <a:alphaModFix/>
          </a:blip>
          <a:srcRect b="0" l="0" r="0" t="0"/>
          <a:stretch/>
        </p:blipFill>
        <p:spPr>
          <a:xfrm>
            <a:off x="3347650" y="12075"/>
            <a:ext cx="5505912" cy="3404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AutoNum type="arabicPeriod"/>
            </a:pPr>
            <a:r>
              <a:rPr b="0" lang="es" sz="2200"/>
              <a:t>El nivel educativo impacta la c</a:t>
            </a:r>
            <a:r>
              <a:rPr b="0" lang="es" sz="2200"/>
              <a:t>ompensación</a:t>
            </a:r>
            <a:endParaRPr b="0" sz="2200"/>
          </a:p>
          <a:p>
            <a:pPr indent="-368300" lvl="0" marL="457200" rtl="0" algn="l">
              <a:lnSpc>
                <a:spcPct val="100000"/>
              </a:lnSpc>
              <a:spcBef>
                <a:spcPts val="0"/>
              </a:spcBef>
              <a:spcAft>
                <a:spcPts val="0"/>
              </a:spcAft>
              <a:buSzPts val="2200"/>
              <a:buAutoNum type="arabicPeriod"/>
            </a:pPr>
            <a:r>
              <a:rPr b="0" lang="es" sz="2200"/>
              <a:t>Los que pertenecen a minorías enfrentan desafíos  </a:t>
            </a:r>
            <a:endParaRPr b="0" sz="2200"/>
          </a:p>
          <a:p>
            <a:pPr indent="457200" lvl="0" marL="457200" rtl="0" algn="l">
              <a:lnSpc>
                <a:spcPct val="100000"/>
              </a:lnSpc>
              <a:spcBef>
                <a:spcPts val="0"/>
              </a:spcBef>
              <a:spcAft>
                <a:spcPts val="0"/>
              </a:spcAft>
              <a:buSzPts val="3600"/>
              <a:buNone/>
            </a:pPr>
            <a:r>
              <a:rPr b="0" lang="es" sz="2200"/>
              <a:t>a. Fluidez en inglés</a:t>
            </a:r>
            <a:endParaRPr b="0" sz="2200"/>
          </a:p>
          <a:p>
            <a:pPr indent="457200" lvl="0" marL="457200" rtl="0" algn="l">
              <a:lnSpc>
                <a:spcPct val="100000"/>
              </a:lnSpc>
              <a:spcBef>
                <a:spcPts val="0"/>
              </a:spcBef>
              <a:spcAft>
                <a:spcPts val="0"/>
              </a:spcAft>
              <a:buSzPts val="3600"/>
              <a:buNone/>
            </a:pPr>
            <a:r>
              <a:rPr b="0" lang="es" sz="2200"/>
              <a:t>b. Género</a:t>
            </a:r>
            <a:endParaRPr b="0" sz="2200"/>
          </a:p>
          <a:p>
            <a:pPr indent="-368300" lvl="0" marL="457200" rtl="0" algn="l">
              <a:lnSpc>
                <a:spcPct val="100000"/>
              </a:lnSpc>
              <a:spcBef>
                <a:spcPts val="0"/>
              </a:spcBef>
              <a:spcAft>
                <a:spcPts val="0"/>
              </a:spcAft>
              <a:buSzPts val="2200"/>
              <a:buAutoNum type="arabicPeriod"/>
            </a:pPr>
            <a:r>
              <a:rPr b="0" lang="es" sz="2200"/>
              <a:t>Los hombres que enfrentan desafíos tienen diferentes demografías: No </a:t>
            </a:r>
            <a:endParaRPr b="0" sz="2200"/>
          </a:p>
          <a:p>
            <a:pPr indent="-368300" lvl="0" marL="457200" rtl="0" algn="l">
              <a:lnSpc>
                <a:spcPct val="100000"/>
              </a:lnSpc>
              <a:spcBef>
                <a:spcPts val="0"/>
              </a:spcBef>
              <a:spcAft>
                <a:spcPts val="0"/>
              </a:spcAft>
              <a:buSzPts val="2200"/>
              <a:buAutoNum type="arabicPeriod"/>
            </a:pPr>
            <a:r>
              <a:rPr b="0" lang="es" sz="2200"/>
              <a:t>Mudarse</a:t>
            </a:r>
            <a:r>
              <a:rPr b="0" lang="es" sz="2200"/>
              <a:t> de pais no esta relacionado con tener retos al contribuir, creemos que el adaptarse a una cultura nueva da herramientas para colaborar en open source.</a:t>
            </a:r>
            <a:endParaRPr b="0" sz="2200"/>
          </a:p>
          <a:p>
            <a:pPr indent="0" lvl="0" marL="0" rtl="0" algn="l">
              <a:lnSpc>
                <a:spcPct val="100000"/>
              </a:lnSpc>
              <a:spcBef>
                <a:spcPts val="0"/>
              </a:spcBef>
              <a:spcAft>
                <a:spcPts val="0"/>
              </a:spcAft>
              <a:buSzPts val="3600"/>
              <a:buNone/>
            </a:pPr>
            <a:r>
              <a:t/>
            </a:r>
            <a:endParaRPr b="0" sz="2200"/>
          </a:p>
        </p:txBody>
      </p:sp>
      <p:sp>
        <p:nvSpPr>
          <p:cNvPr id="287" name="Google Shape;287;p19"/>
          <p:cNvSpPr txBox="1"/>
          <p:nvPr>
            <p:ph type="title"/>
          </p:nvPr>
        </p:nvSpPr>
        <p:spPr>
          <a:xfrm>
            <a:off x="733648" y="359300"/>
            <a:ext cx="7207500" cy="101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 sz="3500"/>
              <a:t>Resumen de la encuesta</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5824244" y="60650"/>
            <a:ext cx="31320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El equipo de investigación</a:t>
            </a:r>
            <a:endParaRPr b="1" i="0" sz="1400" u="none" cap="none" strike="noStrike">
              <a:solidFill>
                <a:srgbClr val="000000"/>
              </a:solidFill>
              <a:latin typeface="Lato"/>
              <a:ea typeface="Lato"/>
              <a:cs typeface="Lato"/>
              <a:sym typeface="Lato"/>
            </a:endParaRPr>
          </a:p>
        </p:txBody>
      </p:sp>
      <p:pic>
        <p:nvPicPr>
          <p:cNvPr id="94" name="Google Shape;94;p2"/>
          <p:cNvPicPr preferRelativeResize="0"/>
          <p:nvPr/>
        </p:nvPicPr>
        <p:blipFill rotWithShape="1">
          <a:blip r:embed="rId3">
            <a:alphaModFix/>
          </a:blip>
          <a:srcRect b="3121" l="0" r="0" t="3131"/>
          <a:stretch/>
        </p:blipFill>
        <p:spPr>
          <a:xfrm>
            <a:off x="482100" y="1975569"/>
            <a:ext cx="1280400" cy="1287900"/>
          </a:xfrm>
          <a:prstGeom prst="ellipse">
            <a:avLst/>
          </a:prstGeom>
          <a:noFill/>
          <a:ln cap="flat" cmpd="sng" w="38100">
            <a:solidFill>
              <a:schemeClr val="dk1"/>
            </a:solidFill>
            <a:prstDash val="solid"/>
            <a:round/>
            <a:headEnd len="sm" w="sm" type="none"/>
            <a:tailEnd len="sm" w="sm" type="none"/>
          </a:ln>
        </p:spPr>
      </p:pic>
      <p:sp>
        <p:nvSpPr>
          <p:cNvPr id="95" name="Google Shape;95;p2"/>
          <p:cNvSpPr txBox="1"/>
          <p:nvPr/>
        </p:nvSpPr>
        <p:spPr>
          <a:xfrm>
            <a:off x="262950" y="3434925"/>
            <a:ext cx="1718700" cy="68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chemeClr val="dk1"/>
                </a:solidFill>
                <a:latin typeface="Arial"/>
                <a:ea typeface="Arial"/>
                <a:cs typeface="Arial"/>
                <a:sym typeface="Arial"/>
              </a:rPr>
              <a:t>Anita Sarma</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999999"/>
                </a:solidFill>
                <a:latin typeface="Arial"/>
                <a:ea typeface="Arial"/>
                <a:cs typeface="Arial"/>
                <a:sym typeface="Arial"/>
              </a:rPr>
              <a:t>Universidad Estatal de Oregon</a:t>
            </a:r>
            <a:endParaRPr b="1" i="0" sz="1000" u="none" cap="none" strike="noStrike">
              <a:solidFill>
                <a:srgbClr val="99999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99999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99999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rgbClr val="999999"/>
              </a:solidFill>
              <a:latin typeface="Arial"/>
              <a:ea typeface="Arial"/>
              <a:cs typeface="Arial"/>
              <a:sym typeface="Arial"/>
            </a:endParaRPr>
          </a:p>
        </p:txBody>
      </p:sp>
      <p:sp>
        <p:nvSpPr>
          <p:cNvPr id="96" name="Google Shape;96;p2"/>
          <p:cNvSpPr txBox="1"/>
          <p:nvPr/>
        </p:nvSpPr>
        <p:spPr>
          <a:xfrm>
            <a:off x="2003525" y="3434925"/>
            <a:ext cx="1718700" cy="55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chemeClr val="dk1"/>
                </a:solidFill>
                <a:latin typeface="Arial"/>
                <a:ea typeface="Arial"/>
                <a:cs typeface="Arial"/>
                <a:sym typeface="Arial"/>
              </a:rPr>
              <a:t>Daniel Izquierdo</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999999"/>
                </a:solidFill>
                <a:latin typeface="Arial"/>
                <a:ea typeface="Arial"/>
                <a:cs typeface="Arial"/>
                <a:sym typeface="Arial"/>
              </a:rPr>
              <a:t>Bitergia</a:t>
            </a:r>
            <a:endParaRPr b="0" i="0" sz="1000" u="none" cap="none" strike="noStrike">
              <a:solidFill>
                <a:srgbClr val="999999"/>
              </a:solidFill>
              <a:latin typeface="Arial"/>
              <a:ea typeface="Arial"/>
              <a:cs typeface="Arial"/>
              <a:sym typeface="Arial"/>
            </a:endParaRPr>
          </a:p>
        </p:txBody>
      </p:sp>
      <p:pic>
        <p:nvPicPr>
          <p:cNvPr id="97" name="Google Shape;97;p2"/>
          <p:cNvPicPr preferRelativeResize="0"/>
          <p:nvPr/>
        </p:nvPicPr>
        <p:blipFill rotWithShape="1">
          <a:blip r:embed="rId4">
            <a:alphaModFix/>
          </a:blip>
          <a:srcRect b="0" l="8395" r="8394" t="0"/>
          <a:stretch/>
        </p:blipFill>
        <p:spPr>
          <a:xfrm>
            <a:off x="2222667" y="1975569"/>
            <a:ext cx="1280400" cy="1287900"/>
          </a:xfrm>
          <a:prstGeom prst="ellipse">
            <a:avLst/>
          </a:prstGeom>
          <a:noFill/>
          <a:ln cap="flat" cmpd="sng" w="38100">
            <a:solidFill>
              <a:schemeClr val="dk1"/>
            </a:solidFill>
            <a:prstDash val="solid"/>
            <a:round/>
            <a:headEnd len="sm" w="sm" type="none"/>
            <a:tailEnd len="sm" w="sm" type="none"/>
          </a:ln>
        </p:spPr>
      </p:pic>
      <p:sp>
        <p:nvSpPr>
          <p:cNvPr id="98" name="Google Shape;98;p2"/>
          <p:cNvSpPr txBox="1"/>
          <p:nvPr/>
        </p:nvSpPr>
        <p:spPr>
          <a:xfrm>
            <a:off x="3744083" y="3434925"/>
            <a:ext cx="1805100" cy="95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chemeClr val="dk1"/>
                </a:solidFill>
                <a:latin typeface="Arial"/>
                <a:ea typeface="Arial"/>
                <a:cs typeface="Arial"/>
                <a:sym typeface="Arial"/>
              </a:rPr>
              <a:t>Mariam Guizani</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999999"/>
                </a:solidFill>
                <a:latin typeface="Arial"/>
                <a:ea typeface="Arial"/>
                <a:cs typeface="Arial"/>
                <a:sym typeface="Arial"/>
              </a:rPr>
              <a:t>Universidad Estatal de Oregon</a:t>
            </a:r>
            <a:endParaRPr b="0" i="0" sz="1000" u="none" cap="none" strike="noStrike">
              <a:solidFill>
                <a:srgbClr val="999999"/>
              </a:solidFill>
              <a:latin typeface="Arial"/>
              <a:ea typeface="Arial"/>
              <a:cs typeface="Arial"/>
              <a:sym typeface="Arial"/>
            </a:endParaRPr>
          </a:p>
        </p:txBody>
      </p:sp>
      <p:pic>
        <p:nvPicPr>
          <p:cNvPr id="99" name="Google Shape;99;p2"/>
          <p:cNvPicPr preferRelativeResize="0"/>
          <p:nvPr/>
        </p:nvPicPr>
        <p:blipFill rotWithShape="1">
          <a:blip r:embed="rId5">
            <a:alphaModFix/>
          </a:blip>
          <a:srcRect b="0" l="5373" r="5364" t="0"/>
          <a:stretch/>
        </p:blipFill>
        <p:spPr>
          <a:xfrm>
            <a:off x="4006433" y="1975569"/>
            <a:ext cx="1280400" cy="1287900"/>
          </a:xfrm>
          <a:prstGeom prst="ellipse">
            <a:avLst/>
          </a:prstGeom>
          <a:noFill/>
          <a:ln cap="flat" cmpd="sng" w="38100">
            <a:solidFill>
              <a:schemeClr val="dk1"/>
            </a:solidFill>
            <a:prstDash val="solid"/>
            <a:round/>
            <a:headEnd len="sm" w="sm" type="none"/>
            <a:tailEnd len="sm" w="sm" type="none"/>
          </a:ln>
        </p:spPr>
      </p:pic>
      <p:sp>
        <p:nvSpPr>
          <p:cNvPr id="100" name="Google Shape;100;p2"/>
          <p:cNvSpPr txBox="1"/>
          <p:nvPr/>
        </p:nvSpPr>
        <p:spPr>
          <a:xfrm>
            <a:off x="5647250" y="3434925"/>
            <a:ext cx="1520400" cy="95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chemeClr val="dk1"/>
                </a:solidFill>
                <a:latin typeface="Arial"/>
                <a:ea typeface="Arial"/>
                <a:cs typeface="Arial"/>
                <a:sym typeface="Arial"/>
              </a:rPr>
              <a:t>Georg Link</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999999"/>
                </a:solidFill>
                <a:latin typeface="Arial"/>
                <a:ea typeface="Arial"/>
                <a:cs typeface="Arial"/>
                <a:sym typeface="Arial"/>
              </a:rPr>
              <a:t>Bitergia</a:t>
            </a:r>
            <a:endParaRPr b="0" i="0" sz="1000" u="none" cap="none" strike="noStrike">
              <a:solidFill>
                <a:srgbClr val="999999"/>
              </a:solidFill>
              <a:latin typeface="Arial"/>
              <a:ea typeface="Arial"/>
              <a:cs typeface="Arial"/>
              <a:sym typeface="Arial"/>
            </a:endParaRPr>
          </a:p>
        </p:txBody>
      </p:sp>
      <p:pic>
        <p:nvPicPr>
          <p:cNvPr id="101" name="Google Shape;101;p2"/>
          <p:cNvPicPr preferRelativeResize="0"/>
          <p:nvPr/>
        </p:nvPicPr>
        <p:blipFill rotWithShape="1">
          <a:blip r:embed="rId6">
            <a:alphaModFix/>
          </a:blip>
          <a:srcRect b="0" l="6301" r="6300" t="0"/>
          <a:stretch/>
        </p:blipFill>
        <p:spPr>
          <a:xfrm>
            <a:off x="5767250" y="1975569"/>
            <a:ext cx="1280400" cy="1287900"/>
          </a:xfrm>
          <a:prstGeom prst="ellipse">
            <a:avLst/>
          </a:prstGeom>
          <a:noFill/>
          <a:ln cap="flat" cmpd="sng" w="38100">
            <a:solidFill>
              <a:schemeClr val="dk1"/>
            </a:solidFill>
            <a:prstDash val="solid"/>
            <a:round/>
            <a:headEnd len="sm" w="sm" type="none"/>
            <a:tailEnd len="sm" w="sm" type="none"/>
          </a:ln>
        </p:spPr>
      </p:pic>
      <p:sp>
        <p:nvSpPr>
          <p:cNvPr id="102" name="Google Shape;102;p2"/>
          <p:cNvSpPr txBox="1"/>
          <p:nvPr/>
        </p:nvSpPr>
        <p:spPr>
          <a:xfrm>
            <a:off x="7250424" y="3434925"/>
            <a:ext cx="1718700" cy="95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chemeClr val="dk1"/>
                </a:solidFill>
                <a:latin typeface="Arial"/>
                <a:ea typeface="Arial"/>
                <a:cs typeface="Arial"/>
                <a:sym typeface="Arial"/>
              </a:rPr>
              <a:t>Griselda Cuevas</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999999"/>
                </a:solidFill>
                <a:latin typeface="Arial"/>
                <a:ea typeface="Arial"/>
                <a:cs typeface="Arial"/>
                <a:sym typeface="Arial"/>
              </a:rPr>
              <a:t>Fundación de software Apache</a:t>
            </a:r>
            <a:endParaRPr b="0" i="0" sz="1000" u="none" cap="none" strike="noStrike">
              <a:solidFill>
                <a:srgbClr val="999999"/>
              </a:solidFill>
              <a:latin typeface="Arial"/>
              <a:ea typeface="Arial"/>
              <a:cs typeface="Arial"/>
              <a:sym typeface="Arial"/>
            </a:endParaRPr>
          </a:p>
        </p:txBody>
      </p:sp>
      <p:pic>
        <p:nvPicPr>
          <p:cNvPr id="103" name="Google Shape;103;p2"/>
          <p:cNvPicPr preferRelativeResize="0"/>
          <p:nvPr/>
        </p:nvPicPr>
        <p:blipFill rotWithShape="1">
          <a:blip r:embed="rId7">
            <a:alphaModFix/>
          </a:blip>
          <a:srcRect b="0" l="2803" r="2802" t="0"/>
          <a:stretch/>
        </p:blipFill>
        <p:spPr>
          <a:xfrm>
            <a:off x="7446630" y="1975569"/>
            <a:ext cx="1280400" cy="1287900"/>
          </a:xfrm>
          <a:prstGeom prst="ellipse">
            <a:avLst/>
          </a:prstGeom>
          <a:noFill/>
          <a:ln cap="flat" cmpd="sng" w="38100">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20"/>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293" name="Google Shape;293;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Fase II: Entrevistas</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p:nvPr/>
        </p:nvSpPr>
        <p:spPr>
          <a:xfrm>
            <a:off x="26703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1"/>
          <p:cNvSpPr txBox="1"/>
          <p:nvPr/>
        </p:nvSpPr>
        <p:spPr>
          <a:xfrm>
            <a:off x="127900" y="86125"/>
            <a:ext cx="2450100" cy="1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s" sz="2300" u="none" cap="none" strike="noStrike">
                <a:solidFill>
                  <a:schemeClr val="lt1"/>
                </a:solidFill>
                <a:latin typeface="Raleway"/>
                <a:ea typeface="Raleway"/>
                <a:cs typeface="Raleway"/>
                <a:sym typeface="Raleway"/>
              </a:rPr>
              <a:t>Objetivos</a:t>
            </a:r>
            <a:endParaRPr b="1" i="0" sz="23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FFFFFF"/>
              </a:solidFill>
              <a:latin typeface="Lato"/>
              <a:ea typeface="Lato"/>
              <a:cs typeface="Lato"/>
              <a:sym typeface="Lato"/>
            </a:endParaRPr>
          </a:p>
        </p:txBody>
      </p:sp>
      <p:graphicFrame>
        <p:nvGraphicFramePr>
          <p:cNvPr id="300" name="Google Shape;300;p21"/>
          <p:cNvGraphicFramePr/>
          <p:nvPr/>
        </p:nvGraphicFramePr>
        <p:xfrm>
          <a:off x="3115225" y="1235500"/>
          <a:ext cx="3000000" cy="3000000"/>
        </p:xfrm>
        <a:graphic>
          <a:graphicData uri="http://schemas.openxmlformats.org/drawingml/2006/table">
            <a:tbl>
              <a:tblPr>
                <a:noFill/>
                <a:tableStyleId>{3A4365CB-AA8E-4DCB-9E28-A9F07E9A764D}</a:tableStyleId>
              </a:tblPr>
              <a:tblGrid>
                <a:gridCol w="3524975"/>
                <a:gridCol w="2014675"/>
              </a:tblGrid>
              <a:tr h="475400">
                <a:tc>
                  <a:txBody>
                    <a:bodyPr/>
                    <a:lstStyle/>
                    <a:p>
                      <a:pPr indent="0" lvl="0" marL="0" marR="0" rtl="0" algn="l">
                        <a:lnSpc>
                          <a:spcPct val="100000"/>
                        </a:lnSpc>
                        <a:spcBef>
                          <a:spcPts val="0"/>
                        </a:spcBef>
                        <a:spcAft>
                          <a:spcPts val="0"/>
                        </a:spcAft>
                        <a:buClr>
                          <a:srgbClr val="000000"/>
                        </a:buClr>
                        <a:buSzPts val="1500"/>
                        <a:buFont typeface="Arial"/>
                        <a:buNone/>
                      </a:pPr>
                      <a:r>
                        <a:rPr b="1" lang="es" sz="1500" u="none" cap="none" strike="noStrike">
                          <a:latin typeface="Raleway"/>
                          <a:ea typeface="Raleway"/>
                          <a:cs typeface="Raleway"/>
                          <a:sym typeface="Raleway"/>
                        </a:rPr>
                        <a:t>Gr</a:t>
                      </a:r>
                      <a:r>
                        <a:rPr b="1" lang="es" sz="1500">
                          <a:latin typeface="Raleway"/>
                          <a:ea typeface="Raleway"/>
                          <a:cs typeface="Raleway"/>
                          <a:sym typeface="Raleway"/>
                        </a:rPr>
                        <a:t>upos</a:t>
                      </a:r>
                      <a:endParaRPr sz="1500" u="none" cap="none" strike="noStrike">
                        <a:latin typeface="Raleway"/>
                        <a:ea typeface="Raleway"/>
                        <a:cs typeface="Raleway"/>
                        <a:sym typeface="Raleway"/>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s" sz="1500">
                          <a:latin typeface="Raleway"/>
                          <a:ea typeface="Raleway"/>
                          <a:cs typeface="Raleway"/>
                          <a:sym typeface="Raleway"/>
                        </a:rPr>
                        <a:t>Entrevistados</a:t>
                      </a:r>
                      <a:endParaRPr b="1" sz="1500" u="none" cap="none" strike="noStrike">
                        <a:latin typeface="Raleway"/>
                        <a:ea typeface="Raleway"/>
                        <a:cs typeface="Raleway"/>
                        <a:sym typeface="Raleway"/>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r>
              <a:tr h="354725">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Gender minority</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5 </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575">
                <a:tc>
                  <a:txBody>
                    <a:bodyPr/>
                    <a:lstStyle/>
                    <a:p>
                      <a:pPr indent="0" lvl="0" marL="0" marR="0" rtl="0" algn="l">
                        <a:lnSpc>
                          <a:spcPct val="100000"/>
                        </a:lnSpc>
                        <a:spcBef>
                          <a:spcPts val="0"/>
                        </a:spcBef>
                        <a:spcAft>
                          <a:spcPts val="0"/>
                        </a:spcAft>
                        <a:buClr>
                          <a:srgbClr val="000000"/>
                        </a:buClr>
                        <a:buSzPts val="1500"/>
                        <a:buFont typeface="Arial"/>
                        <a:buNone/>
                      </a:pPr>
                      <a:r>
                        <a:rPr lang="es" sz="1500">
                          <a:latin typeface="Raleway"/>
                          <a:ea typeface="Raleway"/>
                          <a:cs typeface="Raleway"/>
                          <a:sym typeface="Raleway"/>
                        </a:rPr>
                        <a:t>Minoría lingüística</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1</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1575">
                <a:tc>
                  <a:txBody>
                    <a:bodyPr/>
                    <a:lstStyle/>
                    <a:p>
                      <a:pPr indent="0" lvl="0" marL="0" marR="0" rtl="0" algn="l">
                        <a:lnSpc>
                          <a:spcPct val="100000"/>
                        </a:lnSpc>
                        <a:spcBef>
                          <a:spcPts val="0"/>
                        </a:spcBef>
                        <a:spcAft>
                          <a:spcPts val="0"/>
                        </a:spcAft>
                        <a:buClr>
                          <a:srgbClr val="000000"/>
                        </a:buClr>
                        <a:buSzPts val="1500"/>
                        <a:buFont typeface="Arial"/>
                        <a:buNone/>
                      </a:pPr>
                      <a:r>
                        <a:rPr lang="es" sz="1500">
                          <a:latin typeface="Raleway"/>
                          <a:ea typeface="Raleway"/>
                          <a:cs typeface="Raleway"/>
                          <a:sym typeface="Raleway"/>
                        </a:rPr>
                        <a:t>Hombres con desafíos</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4</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1675">
                <a:tc>
                  <a:txBody>
                    <a:bodyPr/>
                    <a:lstStyle/>
                    <a:p>
                      <a:pPr indent="0" lvl="0" marL="0" marR="0" rtl="0" algn="l">
                        <a:lnSpc>
                          <a:spcPct val="100000"/>
                        </a:lnSpc>
                        <a:spcBef>
                          <a:spcPts val="0"/>
                        </a:spcBef>
                        <a:spcAft>
                          <a:spcPts val="0"/>
                        </a:spcAft>
                        <a:buClr>
                          <a:srgbClr val="000000"/>
                        </a:buClr>
                        <a:buSzPts val="1500"/>
                        <a:buFont typeface="Arial"/>
                        <a:buNone/>
                      </a:pPr>
                      <a:r>
                        <a:rPr lang="es" sz="1500">
                          <a:latin typeface="Raleway"/>
                          <a:ea typeface="Raleway"/>
                          <a:cs typeface="Raleway"/>
                          <a:sym typeface="Raleway"/>
                        </a:rPr>
                        <a:t>Colaboradores que se fueron</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5</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7650">
                <a:tc>
                  <a:txBody>
                    <a:bodyPr/>
                    <a:lstStyle/>
                    <a:p>
                      <a:pPr indent="0" lvl="0" marL="0" marR="0" rtl="0" algn="l">
                        <a:lnSpc>
                          <a:spcPct val="100000"/>
                        </a:lnSpc>
                        <a:spcBef>
                          <a:spcPts val="0"/>
                        </a:spcBef>
                        <a:spcAft>
                          <a:spcPts val="0"/>
                        </a:spcAft>
                        <a:buClr>
                          <a:srgbClr val="000000"/>
                        </a:buClr>
                        <a:buSzPts val="1500"/>
                        <a:buFont typeface="Arial"/>
                        <a:buNone/>
                      </a:pPr>
                      <a:r>
                        <a:rPr lang="es" sz="1500">
                          <a:latin typeface="Raleway"/>
                          <a:ea typeface="Raleway"/>
                          <a:cs typeface="Raleway"/>
                          <a:sym typeface="Raleway"/>
                        </a:rPr>
                        <a:t>Recién llegados</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s" sz="1500" u="none" cap="none" strike="noStrike">
                          <a:latin typeface="Raleway"/>
                          <a:ea typeface="Raleway"/>
                          <a:cs typeface="Raleway"/>
                          <a:sym typeface="Raleway"/>
                        </a:rPr>
                        <a:t>4</a:t>
                      </a:r>
                      <a:endParaRPr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800">
                <a:tc>
                  <a:txBody>
                    <a:bodyPr/>
                    <a:lstStyle/>
                    <a:p>
                      <a:pPr indent="0" lvl="0" marL="0" marR="0" rtl="0" algn="l">
                        <a:lnSpc>
                          <a:spcPct val="100000"/>
                        </a:lnSpc>
                        <a:spcBef>
                          <a:spcPts val="0"/>
                        </a:spcBef>
                        <a:spcAft>
                          <a:spcPts val="0"/>
                        </a:spcAft>
                        <a:buClr>
                          <a:srgbClr val="000000"/>
                        </a:buClr>
                        <a:buSzPts val="1500"/>
                        <a:buFont typeface="Arial"/>
                        <a:buNone/>
                      </a:pPr>
                      <a:r>
                        <a:rPr b="1" lang="es" sz="1500" u="none" cap="none" strike="noStrike">
                          <a:latin typeface="Raleway"/>
                          <a:ea typeface="Raleway"/>
                          <a:cs typeface="Raleway"/>
                          <a:sym typeface="Raleway"/>
                        </a:rPr>
                        <a:t>Total </a:t>
                      </a:r>
                      <a:endParaRPr b="1"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s" sz="1500" u="none" cap="none" strike="noStrike">
                          <a:latin typeface="Raleway"/>
                          <a:ea typeface="Raleway"/>
                          <a:cs typeface="Raleway"/>
                          <a:sym typeface="Raleway"/>
                        </a:rPr>
                        <a:t>19</a:t>
                      </a:r>
                      <a:endParaRPr b="1" sz="1500" u="none" cap="none" strike="noStrike">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1" name="Google Shape;301;p21"/>
          <p:cNvSpPr txBox="1"/>
          <p:nvPr/>
        </p:nvSpPr>
        <p:spPr>
          <a:xfrm>
            <a:off x="75075" y="1455775"/>
            <a:ext cx="2538000" cy="25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es" sz="1500">
                <a:solidFill>
                  <a:schemeClr val="lt1"/>
                </a:solidFill>
                <a:latin typeface="Raleway"/>
                <a:ea typeface="Raleway"/>
                <a:cs typeface="Raleway"/>
                <a:sym typeface="Raleway"/>
              </a:rPr>
              <a:t>221 respuestas de encuestas abiertas sobre desafíos</a:t>
            </a:r>
            <a:endParaRPr sz="1500">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rPr lang="es" sz="1500">
                <a:solidFill>
                  <a:schemeClr val="lt1"/>
                </a:solidFill>
                <a:latin typeface="Raleway"/>
                <a:ea typeface="Raleway"/>
                <a:cs typeface="Raleway"/>
                <a:sym typeface="Raleway"/>
              </a:rPr>
              <a:t>Inmersión más profunda para analizar estos desafíos</a:t>
            </a:r>
            <a:endParaRPr sz="1500">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rPr lang="es" sz="1500">
                <a:solidFill>
                  <a:schemeClr val="lt1"/>
                </a:solidFill>
                <a:latin typeface="Raleway"/>
                <a:ea typeface="Raleway"/>
                <a:cs typeface="Raleway"/>
                <a:sym typeface="Raleway"/>
              </a:rPr>
              <a:t>19 entrevistas</a:t>
            </a:r>
            <a:endParaRPr sz="1500">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lt1"/>
                </a:solidFill>
                <a:latin typeface="Raleway"/>
                <a:ea typeface="Raleway"/>
                <a:cs typeface="Raleway"/>
                <a:sym typeface="Raleway"/>
              </a:rPr>
              <a:t>Junio-Septiembre 2020</a:t>
            </a:r>
            <a:endParaRPr b="0" i="0" sz="15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sngStrike">
              <a:solidFill>
                <a:schemeClr val="lt1"/>
              </a:solidFill>
              <a:latin typeface="Raleway"/>
              <a:ea typeface="Raleway"/>
              <a:cs typeface="Raleway"/>
              <a:sym typeface="Raleway"/>
            </a:endParaRPr>
          </a:p>
        </p:txBody>
      </p:sp>
      <p:sp>
        <p:nvSpPr>
          <p:cNvPr id="302" name="Google Shape;302;p21"/>
          <p:cNvSpPr txBox="1"/>
          <p:nvPr/>
        </p:nvSpPr>
        <p:spPr>
          <a:xfrm>
            <a:off x="2870800" y="86125"/>
            <a:ext cx="5950200" cy="7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s" sz="3000">
                <a:latin typeface="Raleway"/>
                <a:ea typeface="Raleway"/>
                <a:cs typeface="Raleway"/>
                <a:sym typeface="Raleway"/>
              </a:rPr>
              <a:t>Números de entrevistas</a:t>
            </a:r>
            <a:endParaRPr b="1" sz="3000">
              <a:latin typeface="Raleway"/>
              <a:ea typeface="Raleway"/>
              <a:cs typeface="Raleway"/>
              <a:sym typeface="Raleway"/>
            </a:endParaRPr>
          </a:p>
          <a:p>
            <a:pPr indent="0" lvl="0" marL="0" marR="0" rtl="0" algn="l">
              <a:lnSpc>
                <a:spcPct val="100000"/>
              </a:lnSpc>
              <a:spcBef>
                <a:spcPts val="0"/>
              </a:spcBef>
              <a:spcAft>
                <a:spcPts val="0"/>
              </a:spcAft>
              <a:buClr>
                <a:srgbClr val="000000"/>
              </a:buClr>
              <a:buSzPts val="3000"/>
              <a:buFont typeface="Arial"/>
              <a:buNone/>
            </a:pPr>
            <a:r>
              <a:t/>
            </a:r>
            <a:endParaRPr b="1" sz="3000">
              <a:latin typeface="Raleway"/>
              <a:ea typeface="Raleway"/>
              <a:cs typeface="Raleway"/>
              <a:sym typeface="Raleway"/>
            </a:endParaRPr>
          </a:p>
          <a:p>
            <a:pPr indent="0" lvl="0" marL="0" marR="0" rtl="0" algn="l">
              <a:lnSpc>
                <a:spcPct val="100000"/>
              </a:lnSpc>
              <a:spcBef>
                <a:spcPts val="0"/>
              </a:spcBef>
              <a:spcAft>
                <a:spcPts val="0"/>
              </a:spcAft>
              <a:buClr>
                <a:srgbClr val="000000"/>
              </a:buClr>
              <a:buSzPts val="3000"/>
              <a:buFont typeface="Arial"/>
              <a:buNone/>
            </a:pPr>
            <a:r>
              <a:t/>
            </a:r>
            <a:endParaRPr b="1" sz="3000">
              <a:latin typeface="Raleway"/>
              <a:ea typeface="Raleway"/>
              <a:cs typeface="Raleway"/>
              <a:sym typeface="Raleway"/>
            </a:endParaRPr>
          </a:p>
          <a:p>
            <a:pPr indent="0" lvl="0" marL="0" marR="0" rtl="0" algn="l">
              <a:lnSpc>
                <a:spcPct val="100000"/>
              </a:lnSpc>
              <a:spcBef>
                <a:spcPts val="0"/>
              </a:spcBef>
              <a:spcAft>
                <a:spcPts val="0"/>
              </a:spcAft>
              <a:buClr>
                <a:srgbClr val="000000"/>
              </a:buClr>
              <a:buSzPts val="3000"/>
              <a:buFont typeface="Arial"/>
              <a:buNone/>
            </a:pPr>
            <a:r>
              <a:t/>
            </a:r>
            <a:endParaRPr b="1" sz="3000">
              <a:latin typeface="Raleway"/>
              <a:ea typeface="Raleway"/>
              <a:cs typeface="Raleway"/>
              <a:sym typeface="Raleway"/>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p:nvPr/>
        </p:nvSpPr>
        <p:spPr>
          <a:xfrm>
            <a:off x="2670200" y="0"/>
            <a:ext cx="64737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ato"/>
              <a:ea typeface="Lato"/>
              <a:cs typeface="Lato"/>
              <a:sym typeface="Lato"/>
            </a:endParaRPr>
          </a:p>
        </p:txBody>
      </p:sp>
      <p:sp>
        <p:nvSpPr>
          <p:cNvPr id="308" name="Google Shape;308;p22"/>
          <p:cNvSpPr txBox="1"/>
          <p:nvPr/>
        </p:nvSpPr>
        <p:spPr>
          <a:xfrm>
            <a:off x="127900" y="1457725"/>
            <a:ext cx="2450100" cy="353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lang="es" sz="1300">
                <a:solidFill>
                  <a:srgbClr val="FFFFFF"/>
                </a:solidFill>
                <a:latin typeface="Lato"/>
                <a:ea typeface="Lato"/>
                <a:cs typeface="Lato"/>
                <a:sym typeface="Lato"/>
              </a:rPr>
              <a:t>12 categorías de desafíos</a:t>
            </a:r>
            <a:endParaRPr sz="1300">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rPr lang="es" sz="1300">
                <a:solidFill>
                  <a:srgbClr val="FFFFFF"/>
                </a:solidFill>
                <a:latin typeface="Lato"/>
                <a:ea typeface="Lato"/>
                <a:cs typeface="Lato"/>
                <a:sym typeface="Lato"/>
              </a:rPr>
              <a:t>Cada categoría comprende desafíos posteriores</a:t>
            </a:r>
            <a:endParaRPr sz="1300">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rPr lang="es" sz="1300">
                <a:solidFill>
                  <a:srgbClr val="FFFFFF"/>
                </a:solidFill>
                <a:latin typeface="Lato"/>
                <a:ea typeface="Lato"/>
                <a:cs typeface="Lato"/>
                <a:sym typeface="Lato"/>
              </a:rPr>
              <a:t>6 de estos se encuentran en la academia para otros proyectos de OSS, y 6 que son específicos de la ASF</a:t>
            </a:r>
            <a:endParaRPr sz="1300">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sz="1300">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sz="1300">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FFFFFF"/>
              </a:solidFill>
              <a:latin typeface="Lato"/>
              <a:ea typeface="Lato"/>
              <a:cs typeface="Lato"/>
              <a:sym typeface="Lato"/>
            </a:endParaRPr>
          </a:p>
        </p:txBody>
      </p:sp>
      <p:sp>
        <p:nvSpPr>
          <p:cNvPr id="309" name="Google Shape;309;p22"/>
          <p:cNvSpPr txBox="1"/>
          <p:nvPr/>
        </p:nvSpPr>
        <p:spPr>
          <a:xfrm>
            <a:off x="127900" y="86125"/>
            <a:ext cx="2450100" cy="1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s" sz="2400">
                <a:solidFill>
                  <a:srgbClr val="FFFFFF"/>
                </a:solidFill>
                <a:latin typeface="Lato"/>
                <a:ea typeface="Lato"/>
                <a:cs typeface="Lato"/>
                <a:sym typeface="Lato"/>
              </a:rPr>
              <a:t>Desafíos identificados</a:t>
            </a:r>
            <a:endParaRPr b="1" sz="2400">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FFFFFF"/>
              </a:solidFill>
              <a:latin typeface="Lato"/>
              <a:ea typeface="Lato"/>
              <a:cs typeface="Lato"/>
              <a:sym typeface="Lato"/>
            </a:endParaRPr>
          </a:p>
        </p:txBody>
      </p:sp>
      <p:pic>
        <p:nvPicPr>
          <p:cNvPr id="310" name="Google Shape;310;p22"/>
          <p:cNvPicPr preferRelativeResize="0"/>
          <p:nvPr/>
        </p:nvPicPr>
        <p:blipFill rotWithShape="1">
          <a:blip r:embed="rId3">
            <a:alphaModFix/>
          </a:blip>
          <a:srcRect b="0" l="0" r="0" t="0"/>
          <a:stretch/>
        </p:blipFill>
        <p:spPr>
          <a:xfrm>
            <a:off x="5048850" y="380375"/>
            <a:ext cx="4095051" cy="4095051"/>
          </a:xfrm>
          <a:prstGeom prst="rect">
            <a:avLst/>
          </a:prstGeom>
          <a:noFill/>
          <a:ln>
            <a:noFill/>
          </a:ln>
        </p:spPr>
      </p:pic>
      <p:sp>
        <p:nvSpPr>
          <p:cNvPr id="311" name="Google Shape;311;p22"/>
          <p:cNvSpPr/>
          <p:nvPr/>
        </p:nvSpPr>
        <p:spPr>
          <a:xfrm>
            <a:off x="5048850" y="273425"/>
            <a:ext cx="4052700" cy="1809600"/>
          </a:xfrm>
          <a:prstGeom prst="rect">
            <a:avLst/>
          </a:prstGeom>
          <a:noFill/>
          <a:ln cap="flat" cmpd="sng" w="38100">
            <a:solidFill>
              <a:srgbClr val="B9555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p22"/>
          <p:cNvPicPr preferRelativeResize="0"/>
          <p:nvPr/>
        </p:nvPicPr>
        <p:blipFill rotWithShape="1">
          <a:blip r:embed="rId4">
            <a:alphaModFix/>
          </a:blip>
          <a:srcRect b="50426" l="10" r="-10" t="0"/>
          <a:stretch/>
        </p:blipFill>
        <p:spPr>
          <a:xfrm>
            <a:off x="5260737" y="398594"/>
            <a:ext cx="180975" cy="184150"/>
          </a:xfrm>
          <a:prstGeom prst="rect">
            <a:avLst/>
          </a:prstGeom>
          <a:noFill/>
          <a:ln>
            <a:noFill/>
          </a:ln>
        </p:spPr>
      </p:pic>
      <p:sp>
        <p:nvSpPr>
          <p:cNvPr id="313" name="Google Shape;313;p22"/>
          <p:cNvSpPr txBox="1"/>
          <p:nvPr/>
        </p:nvSpPr>
        <p:spPr>
          <a:xfrm>
            <a:off x="5388675" y="348625"/>
            <a:ext cx="2450100" cy="28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s" sz="900">
                <a:latin typeface="Lato"/>
                <a:ea typeface="Lato"/>
                <a:cs typeface="Lato"/>
                <a:sym typeface="Lato"/>
              </a:rPr>
              <a:t>Desafíos identificados específicos de la ASF</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p:txBody>
      </p:sp>
      <p:sp>
        <p:nvSpPr>
          <p:cNvPr id="314" name="Google Shape;314;p22"/>
          <p:cNvSpPr/>
          <p:nvPr/>
        </p:nvSpPr>
        <p:spPr>
          <a:xfrm>
            <a:off x="5048850" y="2134450"/>
            <a:ext cx="4052700" cy="2493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txBox="1"/>
          <p:nvPr/>
        </p:nvSpPr>
        <p:spPr>
          <a:xfrm>
            <a:off x="5159400" y="3847175"/>
            <a:ext cx="1529100" cy="7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s" sz="900">
                <a:latin typeface="Lato"/>
                <a:ea typeface="Lato"/>
                <a:cs typeface="Lato"/>
                <a:sym typeface="Lato"/>
              </a:rPr>
              <a:t>Desafíos que enfrentan los grupos subrepresentados incluso después de adquirir experiencia</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316" name="Google Shape;316;p22"/>
          <p:cNvPicPr preferRelativeResize="0"/>
          <p:nvPr/>
        </p:nvPicPr>
        <p:blipFill rotWithShape="1">
          <a:blip r:embed="rId5">
            <a:alphaModFix/>
          </a:blip>
          <a:srcRect b="0" l="0" r="0" t="0"/>
          <a:stretch/>
        </p:blipFill>
        <p:spPr>
          <a:xfrm>
            <a:off x="2718038" y="197238"/>
            <a:ext cx="2301313" cy="474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nvSpPr>
        <p:spPr>
          <a:xfrm>
            <a:off x="5142825" y="2825750"/>
            <a:ext cx="3635700" cy="1186500"/>
          </a:xfrm>
          <a:prstGeom prst="rect">
            <a:avLst/>
          </a:prstGeom>
          <a:solidFill>
            <a:srgbClr val="EFEFEF"/>
          </a:solidFill>
          <a:ln cap="flat" cmpd="sng" w="38100">
            <a:solidFill>
              <a:srgbClr val="8DBE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i="1" lang="es" sz="1200">
                <a:latin typeface="Times New Roman"/>
                <a:ea typeface="Times New Roman"/>
                <a:cs typeface="Times New Roman"/>
                <a:sym typeface="Times New Roman"/>
              </a:rPr>
              <a:t>“Tuve dificultades para comprender las pautas del proyecto para aceptar cambios de código. Algunos comentarios indicaron que las pautas de estilo eran importantes, pero se evitaron las grandes refactorizaciones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p:txBody>
      </p:sp>
      <p:sp>
        <p:nvSpPr>
          <p:cNvPr id="322" name="Google Shape;322;p23"/>
          <p:cNvSpPr txBox="1"/>
          <p:nvPr/>
        </p:nvSpPr>
        <p:spPr>
          <a:xfrm>
            <a:off x="408350" y="4075925"/>
            <a:ext cx="4335600" cy="750900"/>
          </a:xfrm>
          <a:prstGeom prst="rect">
            <a:avLst/>
          </a:prstGeom>
          <a:solidFill>
            <a:srgbClr val="EFEFEF"/>
          </a:solidFill>
          <a:ln cap="flat" cmpd="sng" w="38100">
            <a:solidFill>
              <a:srgbClr val="8DBE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i="1" lang="es" sz="1200">
                <a:latin typeface="Times New Roman"/>
                <a:ea typeface="Times New Roman"/>
                <a:cs typeface="Times New Roman"/>
                <a:sym typeface="Times New Roman"/>
              </a:rPr>
              <a:t>"Fue difícil convencer a los responsables del proyecto de mis decisiones y de por qué deberían haber aceptado mi código".</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p:txBody>
      </p:sp>
      <p:pic>
        <p:nvPicPr>
          <p:cNvPr id="323" name="Google Shape;323;p23"/>
          <p:cNvPicPr preferRelativeResize="0"/>
          <p:nvPr/>
        </p:nvPicPr>
        <p:blipFill rotWithShape="1">
          <a:blip r:embed="rId3">
            <a:alphaModFix/>
          </a:blip>
          <a:srcRect b="50426" l="10" r="-10" t="0"/>
          <a:stretch/>
        </p:blipFill>
        <p:spPr>
          <a:xfrm>
            <a:off x="6593046" y="4823375"/>
            <a:ext cx="200400" cy="184150"/>
          </a:xfrm>
          <a:prstGeom prst="rect">
            <a:avLst/>
          </a:prstGeom>
          <a:noFill/>
          <a:ln>
            <a:noFill/>
          </a:ln>
        </p:spPr>
      </p:pic>
      <p:sp>
        <p:nvSpPr>
          <p:cNvPr id="324" name="Google Shape;324;p23"/>
          <p:cNvSpPr txBox="1"/>
          <p:nvPr/>
        </p:nvSpPr>
        <p:spPr>
          <a:xfrm>
            <a:off x="6745750" y="4773400"/>
            <a:ext cx="23982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00"/>
              <a:buFont typeface="Arial"/>
              <a:buNone/>
            </a:pPr>
            <a:r>
              <a:rPr lang="es" sz="900">
                <a:latin typeface="Lato"/>
                <a:ea typeface="Lato"/>
                <a:cs typeface="Lato"/>
                <a:sym typeface="Lato"/>
              </a:rPr>
              <a:t>Desafíos identificados específicos de la ASF</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p:txBody>
      </p:sp>
      <p:sp>
        <p:nvSpPr>
          <p:cNvPr id="325" name="Google Shape;325;p23"/>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latin typeface="Lato"/>
                <a:ea typeface="Lato"/>
                <a:cs typeface="Lato"/>
                <a:sym typeface="Lato"/>
              </a:rPr>
              <a:t>Desafío identificado: obstáculos técnicos</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p:txBody>
      </p:sp>
      <p:pic>
        <p:nvPicPr>
          <p:cNvPr id="326" name="Google Shape;326;p23"/>
          <p:cNvPicPr preferRelativeResize="0"/>
          <p:nvPr/>
        </p:nvPicPr>
        <p:blipFill rotWithShape="1">
          <a:blip r:embed="rId4">
            <a:alphaModFix/>
          </a:blip>
          <a:srcRect b="0" l="0" r="0" t="0"/>
          <a:stretch/>
        </p:blipFill>
        <p:spPr>
          <a:xfrm>
            <a:off x="273175" y="1076650"/>
            <a:ext cx="8683049" cy="1749100"/>
          </a:xfrm>
          <a:prstGeom prst="rect">
            <a:avLst/>
          </a:prstGeom>
          <a:noFill/>
          <a:ln>
            <a:noFill/>
          </a:ln>
        </p:spPr>
      </p:pic>
      <p:sp>
        <p:nvSpPr>
          <p:cNvPr id="327" name="Google Shape;327;p23"/>
          <p:cNvSpPr/>
          <p:nvPr/>
        </p:nvSpPr>
        <p:spPr>
          <a:xfrm>
            <a:off x="4028500" y="1293775"/>
            <a:ext cx="1663800" cy="1785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a:off x="4028500" y="1076650"/>
            <a:ext cx="2351100" cy="1785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4"/>
          <p:cNvPicPr preferRelativeResize="0"/>
          <p:nvPr/>
        </p:nvPicPr>
        <p:blipFill rotWithShape="1">
          <a:blip r:embed="rId3">
            <a:alphaModFix/>
          </a:blip>
          <a:srcRect b="0" l="0" r="0" t="0"/>
          <a:stretch/>
        </p:blipFill>
        <p:spPr>
          <a:xfrm>
            <a:off x="706225" y="1676975"/>
            <a:ext cx="7219950" cy="1666875"/>
          </a:xfrm>
          <a:prstGeom prst="rect">
            <a:avLst/>
          </a:prstGeom>
          <a:noFill/>
          <a:ln>
            <a:noFill/>
          </a:ln>
        </p:spPr>
      </p:pic>
      <p:sp>
        <p:nvSpPr>
          <p:cNvPr id="334" name="Google Shape;334;p24"/>
          <p:cNvSpPr txBox="1"/>
          <p:nvPr/>
        </p:nvSpPr>
        <p:spPr>
          <a:xfrm>
            <a:off x="2489075" y="784725"/>
            <a:ext cx="5800500" cy="747000"/>
          </a:xfrm>
          <a:prstGeom prst="rect">
            <a:avLst/>
          </a:prstGeom>
          <a:solidFill>
            <a:srgbClr val="EFEFEF"/>
          </a:solidFill>
          <a:ln cap="flat" cmpd="sng" w="28575">
            <a:solidFill>
              <a:srgbClr val="8DBE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i="1" lang="es" sz="1200">
                <a:latin typeface="Times New Roman"/>
                <a:ea typeface="Times New Roman"/>
                <a:cs typeface="Times New Roman"/>
                <a:sym typeface="Times New Roman"/>
              </a:rPr>
              <a:t>"Algunas personas usan expresiones más idiomáticas cuando [expresan] sus sentimientos, por ejemplo, lo cual es difícilmente comprensible o engañoso para los hablantes no nativos"</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p:txBody>
      </p:sp>
      <p:sp>
        <p:nvSpPr>
          <p:cNvPr id="335" name="Google Shape;335;p24"/>
          <p:cNvSpPr txBox="1"/>
          <p:nvPr/>
        </p:nvSpPr>
        <p:spPr>
          <a:xfrm>
            <a:off x="478150" y="3571600"/>
            <a:ext cx="5952600" cy="1201800"/>
          </a:xfrm>
          <a:prstGeom prst="rect">
            <a:avLst/>
          </a:prstGeom>
          <a:solidFill>
            <a:srgbClr val="EFEFEF"/>
          </a:solidFill>
          <a:ln cap="flat" cmpd="sng" w="28575">
            <a:solidFill>
              <a:srgbClr val="8DBE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i="1" lang="es" sz="1200">
                <a:latin typeface="Times New Roman"/>
                <a:ea typeface="Times New Roman"/>
                <a:cs typeface="Times New Roman"/>
                <a:sym typeface="Times New Roman"/>
              </a:rPr>
              <a:t>“También es muy difícil para un recién llegado / codificador [subrepresentado] ponerse al día con las acaloradas discusiones en la lista de miembros. Estaba feliz de ser un comprometido, pero una vez que vi la discusión de todos los miembros en la lista, me sentí abrumado. Nunca he comentado sobre la lista de miembros por esta razón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p:txBody>
      </p:sp>
      <p:sp>
        <p:nvSpPr>
          <p:cNvPr id="336" name="Google Shape;336;p24"/>
          <p:cNvSpPr txBox="1"/>
          <p:nvPr/>
        </p:nvSpPr>
        <p:spPr>
          <a:xfrm>
            <a:off x="6264625" y="2265600"/>
            <a:ext cx="2691600" cy="612300"/>
          </a:xfrm>
          <a:prstGeom prst="rect">
            <a:avLst/>
          </a:prstGeom>
          <a:solidFill>
            <a:srgbClr val="EFEFEF"/>
          </a:solidFill>
          <a:ln cap="flat" cmpd="sng" w="28575">
            <a:solidFill>
              <a:srgbClr val="8DBE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i="1" lang="es" sz="1200">
                <a:latin typeface="Times New Roman"/>
                <a:ea typeface="Times New Roman"/>
                <a:cs typeface="Times New Roman"/>
                <a:sym typeface="Times New Roman"/>
              </a:rPr>
              <a:t>“Disputa técnica sobre la dirección arquitectónica de un proyecto”.</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200"/>
              <a:buFont typeface="Arial"/>
              <a:buNone/>
            </a:pPr>
            <a:r>
              <a:t/>
            </a:r>
            <a:endParaRPr i="1" sz="1200">
              <a:latin typeface="Times New Roman"/>
              <a:ea typeface="Times New Roman"/>
              <a:cs typeface="Times New Roman"/>
              <a:sym typeface="Times New Roman"/>
            </a:endParaRPr>
          </a:p>
        </p:txBody>
      </p:sp>
      <p:pic>
        <p:nvPicPr>
          <p:cNvPr id="337" name="Google Shape;337;p24"/>
          <p:cNvPicPr preferRelativeResize="0"/>
          <p:nvPr/>
        </p:nvPicPr>
        <p:blipFill rotWithShape="1">
          <a:blip r:embed="rId4">
            <a:alphaModFix/>
          </a:blip>
          <a:srcRect b="50426" l="10" r="-10" t="0"/>
          <a:stretch/>
        </p:blipFill>
        <p:spPr>
          <a:xfrm>
            <a:off x="6545462" y="4823369"/>
            <a:ext cx="180975" cy="184150"/>
          </a:xfrm>
          <a:prstGeom prst="rect">
            <a:avLst/>
          </a:prstGeom>
          <a:noFill/>
          <a:ln>
            <a:noFill/>
          </a:ln>
        </p:spPr>
      </p:pic>
      <p:sp>
        <p:nvSpPr>
          <p:cNvPr id="338" name="Google Shape;338;p24"/>
          <p:cNvSpPr txBox="1"/>
          <p:nvPr/>
        </p:nvSpPr>
        <p:spPr>
          <a:xfrm>
            <a:off x="6726425" y="4773400"/>
            <a:ext cx="2417700" cy="28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s" sz="900">
                <a:latin typeface="Lato"/>
                <a:ea typeface="Lato"/>
                <a:cs typeface="Lato"/>
                <a:sym typeface="Lato"/>
              </a:rPr>
              <a:t>Desafíos identificados específicos de la ASF</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sz="900">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p:txBody>
      </p:sp>
      <p:sp>
        <p:nvSpPr>
          <p:cNvPr id="339" name="Google Shape;339;p24"/>
          <p:cNvSpPr/>
          <p:nvPr/>
        </p:nvSpPr>
        <p:spPr>
          <a:xfrm>
            <a:off x="4215275" y="2341250"/>
            <a:ext cx="1192800" cy="2100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4256675" y="2956425"/>
            <a:ext cx="1635300" cy="2100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p:nvPr/>
        </p:nvSpPr>
        <p:spPr>
          <a:xfrm>
            <a:off x="4792925" y="1675100"/>
            <a:ext cx="2185800" cy="2100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latin typeface="Lato"/>
                <a:ea typeface="Lato"/>
                <a:cs typeface="Lato"/>
                <a:sym typeface="Lato"/>
              </a:rPr>
              <a:t>Desafío identificado: comunicación</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pic>
        <p:nvPicPr>
          <p:cNvPr id="347" name="Google Shape;347;p25"/>
          <p:cNvPicPr preferRelativeResize="0"/>
          <p:nvPr/>
        </p:nvPicPr>
        <p:blipFill rotWithShape="1">
          <a:blip r:embed="rId3">
            <a:alphaModFix/>
          </a:blip>
          <a:srcRect b="0" l="0" r="0" t="0"/>
          <a:stretch/>
        </p:blipFill>
        <p:spPr>
          <a:xfrm>
            <a:off x="668125" y="852700"/>
            <a:ext cx="7219950" cy="1666875"/>
          </a:xfrm>
          <a:prstGeom prst="rect">
            <a:avLst/>
          </a:prstGeom>
          <a:noFill/>
          <a:ln>
            <a:noFill/>
          </a:ln>
        </p:spPr>
      </p:pic>
      <p:pic>
        <p:nvPicPr>
          <p:cNvPr id="348" name="Google Shape;348;p25"/>
          <p:cNvPicPr preferRelativeResize="0"/>
          <p:nvPr/>
        </p:nvPicPr>
        <p:blipFill rotWithShape="1">
          <a:blip r:embed="rId4">
            <a:alphaModFix/>
          </a:blip>
          <a:srcRect b="50426" l="10" r="-10" t="0"/>
          <a:stretch/>
        </p:blipFill>
        <p:spPr>
          <a:xfrm>
            <a:off x="6736337" y="4823369"/>
            <a:ext cx="180975" cy="184150"/>
          </a:xfrm>
          <a:prstGeom prst="rect">
            <a:avLst/>
          </a:prstGeom>
          <a:noFill/>
          <a:ln>
            <a:noFill/>
          </a:ln>
        </p:spPr>
      </p:pic>
      <p:sp>
        <p:nvSpPr>
          <p:cNvPr id="349" name="Google Shape;349;p25"/>
          <p:cNvSpPr txBox="1"/>
          <p:nvPr/>
        </p:nvSpPr>
        <p:spPr>
          <a:xfrm>
            <a:off x="6868550" y="4773400"/>
            <a:ext cx="2185800" cy="28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Lato"/>
                <a:ea typeface="Lato"/>
                <a:cs typeface="Lato"/>
                <a:sym typeface="Lato"/>
              </a:rPr>
              <a:t> Identified challenges specific to the ASF</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Lato"/>
              <a:ea typeface="Lato"/>
              <a:cs typeface="Lato"/>
              <a:sym typeface="Lato"/>
            </a:endParaRPr>
          </a:p>
        </p:txBody>
      </p:sp>
      <p:sp>
        <p:nvSpPr>
          <p:cNvPr id="350" name="Google Shape;350;p25"/>
          <p:cNvSpPr/>
          <p:nvPr/>
        </p:nvSpPr>
        <p:spPr>
          <a:xfrm>
            <a:off x="4215275" y="2341250"/>
            <a:ext cx="1192800" cy="2100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5"/>
          <p:cNvSpPr/>
          <p:nvPr/>
        </p:nvSpPr>
        <p:spPr>
          <a:xfrm>
            <a:off x="4792925" y="1675100"/>
            <a:ext cx="2185800" cy="210000"/>
          </a:xfrm>
          <a:prstGeom prst="rect">
            <a:avLst/>
          </a:prstGeom>
          <a:noFill/>
          <a:ln cap="flat" cmpd="sng" w="19050">
            <a:solidFill>
              <a:srgbClr val="8DBE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5"/>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Identified Challenge: Communication</a:t>
            </a:r>
            <a:endParaRPr b="1" i="0" sz="1400" u="none" cap="none" strike="noStrike">
              <a:solidFill>
                <a:srgbClr val="000000"/>
              </a:solidFill>
              <a:latin typeface="Lato"/>
              <a:ea typeface="Lato"/>
              <a:cs typeface="Lato"/>
              <a:sym typeface="Lato"/>
            </a:endParaRPr>
          </a:p>
        </p:txBody>
      </p:sp>
      <p:graphicFrame>
        <p:nvGraphicFramePr>
          <p:cNvPr id="353" name="Google Shape;353;p25"/>
          <p:cNvGraphicFramePr/>
          <p:nvPr/>
        </p:nvGraphicFramePr>
        <p:xfrm>
          <a:off x="819150" y="3007400"/>
          <a:ext cx="3000000" cy="3000000"/>
        </p:xfrm>
        <a:graphic>
          <a:graphicData uri="http://schemas.openxmlformats.org/drawingml/2006/table">
            <a:tbl>
              <a:tblPr>
                <a:noFill/>
                <a:tableStyleId>{3A4365CB-AA8E-4DCB-9E28-A9F07E9A764D}</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summarized strat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summ strat2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6"/>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359" name="Google Shape;359;p2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Fase III: Análisis cuantitativo</a:t>
            </a:r>
            <a:endParaRPr sz="4800"/>
          </a:p>
          <a:p>
            <a:pPr indent="0" lvl="0" marL="0" rtl="0" algn="l">
              <a:lnSpc>
                <a:spcPct val="100000"/>
              </a:lnSpc>
              <a:spcBef>
                <a:spcPts val="0"/>
              </a:spcBef>
              <a:spcAft>
                <a:spcPts val="0"/>
              </a:spcAft>
              <a:buSzPts val="3600"/>
              <a:buNone/>
            </a:pPr>
            <a:r>
              <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nvSpPr>
        <p:spPr>
          <a:xfrm>
            <a:off x="4674975" y="60650"/>
            <a:ext cx="42813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latin typeface="Lato"/>
                <a:ea typeface="Lato"/>
                <a:cs typeface="Lato"/>
                <a:sym typeface="Lato"/>
              </a:rPr>
              <a:t>Análisis cuantitativo: a continuación</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p:txBody>
      </p:sp>
      <p:sp>
        <p:nvSpPr>
          <p:cNvPr id="365" name="Google Shape;365;p27"/>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Enfocado</a:t>
            </a:r>
            <a:r>
              <a:rPr b="1" lang="es" sz="1800">
                <a:solidFill>
                  <a:srgbClr val="000000"/>
                </a:solidFill>
                <a:latin typeface="Arial"/>
                <a:ea typeface="Arial"/>
                <a:cs typeface="Arial"/>
                <a:sym typeface="Arial"/>
              </a:rPr>
              <a:t> en </a:t>
            </a:r>
            <a:r>
              <a:rPr lang="es" sz="1100">
                <a:solidFill>
                  <a:srgbClr val="000000"/>
                </a:solidFill>
                <a:latin typeface="Arial"/>
                <a:ea typeface="Arial"/>
                <a:cs typeface="Arial"/>
                <a:sym typeface="Arial"/>
              </a:rPr>
              <a:t>los p</a:t>
            </a:r>
            <a:r>
              <a:rPr lang="es" sz="1100">
                <a:solidFill>
                  <a:srgbClr val="000000"/>
                </a:solidFill>
                <a:latin typeface="Arial"/>
                <a:ea typeface="Arial"/>
                <a:cs typeface="Arial"/>
                <a:sym typeface="Arial"/>
              </a:rPr>
              <a:t>royectos sugeridos por las respuestas de la encuesta </a:t>
            </a:r>
            <a:r>
              <a:rPr lang="es" sz="1100">
                <a:solidFill>
                  <a:srgbClr val="000000"/>
                </a:solidFill>
                <a:latin typeface="Arial"/>
                <a:ea typeface="Arial"/>
                <a:cs typeface="Arial"/>
                <a:sym typeface="Arial"/>
              </a:rPr>
              <a:t>(Airflow, Beam, Cassandra, CouchDB, Flink, Hadoop, HTTPD, Lucene, NetBeans, OpenOffice, Spark, and Tomcat).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latin typeface="Lato"/>
                <a:ea typeface="Lato"/>
                <a:cs typeface="Lato"/>
                <a:sym typeface="Lato"/>
              </a:rPr>
              <a:t>Análisis cuantitativo: a continuación</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p:txBody>
      </p:sp>
      <p:sp>
        <p:nvSpPr>
          <p:cNvPr id="371" name="Google Shape;371;p28"/>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CCCCCC"/>
                </a:solidFill>
                <a:latin typeface="Arial"/>
                <a:ea typeface="Arial"/>
                <a:cs typeface="Arial"/>
                <a:sym typeface="Arial"/>
              </a:rPr>
              <a:t>ENfocado en </a:t>
            </a:r>
            <a:r>
              <a:rPr lang="es" sz="1100">
                <a:solidFill>
                  <a:srgbClr val="CCCCCC"/>
                </a:solidFill>
                <a:latin typeface="Arial"/>
                <a:ea typeface="Arial"/>
                <a:cs typeface="Arial"/>
                <a:sym typeface="Arial"/>
              </a:rPr>
              <a:t>los proyectos enlistados por las respuestas de la encuesta (Airflow, Beam, Cassandra, CouchDB, Flink, Hadoop, HTTPD, Lucene, NetBeans, OpenOffice, Spark, and Tomcat).</a:t>
            </a:r>
            <a:endParaRPr sz="400">
              <a:solidFill>
                <a:srgbClr val="CCCCCC"/>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El gé</a:t>
            </a:r>
            <a:r>
              <a:rPr b="1" lang="es" sz="1800">
                <a:solidFill>
                  <a:srgbClr val="000000"/>
                </a:solidFill>
                <a:latin typeface="Arial"/>
                <a:ea typeface="Arial"/>
                <a:cs typeface="Arial"/>
                <a:sym typeface="Arial"/>
              </a:rPr>
              <a:t>nero </a:t>
            </a:r>
            <a:r>
              <a:rPr lang="es" sz="1100">
                <a:solidFill>
                  <a:srgbClr val="000000"/>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Quantitative Analysis: Happening Next</a:t>
            </a:r>
            <a:endParaRPr b="1" i="0" sz="1400" u="none" cap="none" strike="noStrike">
              <a:solidFill>
                <a:srgbClr val="000000"/>
              </a:solidFill>
              <a:latin typeface="Lato"/>
              <a:ea typeface="Lato"/>
              <a:cs typeface="Lato"/>
              <a:sym typeface="Lato"/>
            </a:endParaRPr>
          </a:p>
        </p:txBody>
      </p:sp>
      <p:sp>
        <p:nvSpPr>
          <p:cNvPr id="377" name="Google Shape;377;p29"/>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Enfocado</a:t>
            </a:r>
            <a:r>
              <a:rPr b="1" lang="es" sz="1800">
                <a:solidFill>
                  <a:srgbClr val="CCCCCC"/>
                </a:solidFill>
                <a:latin typeface="Arial"/>
                <a:ea typeface="Arial"/>
                <a:cs typeface="Arial"/>
                <a:sym typeface="Arial"/>
              </a:rPr>
              <a:t> en </a:t>
            </a:r>
            <a:r>
              <a:rPr lang="es" sz="1100">
                <a:solidFill>
                  <a:srgbClr val="CCCCCC"/>
                </a:solidFill>
                <a:latin typeface="Arial"/>
                <a:ea typeface="Arial"/>
                <a:cs typeface="Arial"/>
                <a:sym typeface="Arial"/>
              </a:rPr>
              <a:t>los proyectos enlistados por las respuestas de la encuesta (Airflow, Beam, Cassandra, CouchDB, Flink, Hadoop, HTTPD, Lucene, NetBeans, OpenOffice, Spark, and Tomcat).</a:t>
            </a:r>
            <a:endParaRPr sz="400">
              <a:solidFill>
                <a:srgbClr val="CCCCCC"/>
              </a:solidFill>
              <a:latin typeface="Arial"/>
              <a:ea typeface="Arial"/>
              <a:cs typeface="Arial"/>
              <a:sym typeface="Arial"/>
            </a:endParaRPr>
          </a:p>
          <a:p>
            <a:pPr indent="0" lvl="0" marL="0" rtl="0" algn="l">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El género </a:t>
            </a:r>
            <a:r>
              <a:rPr lang="es" sz="1100">
                <a:solidFill>
                  <a:srgbClr val="CCCCCC"/>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CCCCCC"/>
              </a:solidFill>
              <a:latin typeface="Arial"/>
              <a:ea typeface="Arial"/>
              <a:cs typeface="Arial"/>
              <a:sym typeface="Arial"/>
            </a:endParaRPr>
          </a:p>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Las l</a:t>
            </a:r>
            <a:r>
              <a:rPr b="1" lang="es" sz="1800">
                <a:solidFill>
                  <a:srgbClr val="000000"/>
                </a:solidFill>
                <a:latin typeface="Arial"/>
                <a:ea typeface="Arial"/>
                <a:cs typeface="Arial"/>
                <a:sym typeface="Arial"/>
              </a:rPr>
              <a:t>imitaciones </a:t>
            </a:r>
            <a:r>
              <a:rPr lang="es" sz="1100">
                <a:solidFill>
                  <a:srgbClr val="000000"/>
                </a:solidFill>
                <a:latin typeface="Arial"/>
                <a:ea typeface="Arial"/>
                <a:cs typeface="Arial"/>
                <a:sym typeface="Arial"/>
              </a:rPr>
              <a:t>están relacionadas con el resultado binario del género y las heurísticas para recuperar y dividir la información por el nombre de los contribuyentes. La atención se centra solo en cierto tipo de contribuciones (como compromisos, problemas y procesos de revisión).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733640" y="359301"/>
            <a:ext cx="3687300" cy="101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
              <a:t>Motivación</a:t>
            </a:r>
            <a:endParaRPr/>
          </a:p>
        </p:txBody>
      </p:sp>
      <p:sp>
        <p:nvSpPr>
          <p:cNvPr id="109" name="Google Shape;109;p3"/>
          <p:cNvSpPr txBox="1"/>
          <p:nvPr>
            <p:ph idx="4294967295" type="body"/>
          </p:nvPr>
        </p:nvSpPr>
        <p:spPr>
          <a:xfrm>
            <a:off x="729325" y="1461325"/>
            <a:ext cx="7740300" cy="5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100">
                <a:solidFill>
                  <a:srgbClr val="F3F3F3"/>
                </a:solidFill>
                <a:latin typeface="Arial"/>
                <a:ea typeface="Arial"/>
                <a:cs typeface="Arial"/>
                <a:sym typeface="Arial"/>
              </a:rPr>
              <a:t>Diseño de</a:t>
            </a:r>
            <a:r>
              <a:rPr b="1" lang="es" sz="1800">
                <a:solidFill>
                  <a:srgbClr val="F3F3F3"/>
                </a:solidFill>
                <a:latin typeface="Arial"/>
                <a:ea typeface="Arial"/>
                <a:cs typeface="Arial"/>
                <a:sym typeface="Arial"/>
              </a:rPr>
              <a:t> Estudios</a:t>
            </a:r>
            <a:r>
              <a:rPr lang="es" sz="1100">
                <a:solidFill>
                  <a:srgbClr val="F3F3F3"/>
                </a:solidFill>
                <a:latin typeface="Arial"/>
                <a:ea typeface="Arial"/>
                <a:cs typeface="Arial"/>
                <a:sym typeface="Arial"/>
              </a:rPr>
              <a:t>, recolección de datos y análisis alineados con la </a:t>
            </a:r>
            <a:r>
              <a:rPr b="1" lang="es" sz="1100">
                <a:solidFill>
                  <a:srgbClr val="F1C232"/>
                </a:solidFill>
                <a:latin typeface="Arial"/>
                <a:ea typeface="Arial"/>
                <a:cs typeface="Arial"/>
                <a:sym typeface="Arial"/>
              </a:rPr>
              <a:t>estrategia</a:t>
            </a:r>
            <a:r>
              <a:rPr lang="es" sz="1100">
                <a:solidFill>
                  <a:srgbClr val="F3F3F3"/>
                </a:solidFill>
                <a:latin typeface="Arial"/>
                <a:ea typeface="Arial"/>
                <a:cs typeface="Arial"/>
                <a:sym typeface="Arial"/>
              </a:rPr>
              <a:t> </a:t>
            </a:r>
            <a:r>
              <a:rPr b="1" lang="es" sz="1100">
                <a:solidFill>
                  <a:srgbClr val="F1C232"/>
                </a:solidFill>
                <a:latin typeface="Arial"/>
                <a:ea typeface="Arial"/>
                <a:cs typeface="Arial"/>
                <a:sym typeface="Arial"/>
              </a:rPr>
              <a:t>ASF D&amp;I</a:t>
            </a:r>
            <a:r>
              <a:rPr lang="es" sz="1100">
                <a:solidFill>
                  <a:srgbClr val="F3F3F3"/>
                </a:solidFill>
                <a:latin typeface="Arial"/>
                <a:ea typeface="Arial"/>
                <a:cs typeface="Arial"/>
                <a:sym typeface="Arial"/>
              </a:rPr>
              <a:t>. </a:t>
            </a:r>
            <a:endParaRPr sz="1100">
              <a:solidFill>
                <a:srgbClr val="F3F3F3"/>
              </a:solidFill>
              <a:latin typeface="Arial"/>
              <a:ea typeface="Arial"/>
              <a:cs typeface="Arial"/>
              <a:sym typeface="Arial"/>
            </a:endParaRPr>
          </a:p>
        </p:txBody>
      </p:sp>
      <p:sp>
        <p:nvSpPr>
          <p:cNvPr id="110" name="Google Shape;110;p3"/>
          <p:cNvSpPr txBox="1"/>
          <p:nvPr>
            <p:ph idx="4294967295" type="body"/>
          </p:nvPr>
        </p:nvSpPr>
        <p:spPr>
          <a:xfrm>
            <a:off x="1135150" y="2122325"/>
            <a:ext cx="3774300" cy="22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F3F3F3"/>
                </a:solidFill>
                <a:latin typeface="Arial"/>
                <a:ea typeface="Arial"/>
                <a:cs typeface="Arial"/>
                <a:sym typeface="Arial"/>
              </a:rPr>
              <a:t>Metas a corto plazo</a:t>
            </a:r>
            <a:endParaRPr b="1" sz="18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3F3F3"/>
              </a:buClr>
              <a:buSzPts val="1100"/>
              <a:buFont typeface="Arial"/>
              <a:buChar char="●"/>
            </a:pPr>
            <a:r>
              <a:rPr b="1" lang="es" sz="1100">
                <a:solidFill>
                  <a:srgbClr val="FFD966"/>
                </a:solidFill>
                <a:latin typeface="Arial"/>
                <a:ea typeface="Arial"/>
                <a:cs typeface="Arial"/>
                <a:sym typeface="Arial"/>
              </a:rPr>
              <a:t>Recopilar datos científicos</a:t>
            </a:r>
            <a:r>
              <a:rPr b="1" lang="es" sz="1100">
                <a:solidFill>
                  <a:srgbClr val="FFE599"/>
                </a:solidFill>
                <a:latin typeface="Arial"/>
                <a:ea typeface="Arial"/>
                <a:cs typeface="Arial"/>
                <a:sym typeface="Arial"/>
              </a:rPr>
              <a:t> </a:t>
            </a:r>
            <a:r>
              <a:rPr lang="es" sz="1100">
                <a:solidFill>
                  <a:srgbClr val="FFFFFF"/>
                </a:solidFill>
                <a:latin typeface="Arial"/>
                <a:ea typeface="Arial"/>
                <a:cs typeface="Arial"/>
                <a:sym typeface="Arial"/>
              </a:rPr>
              <a:t>para</a:t>
            </a:r>
            <a:r>
              <a:rPr lang="es" sz="1100">
                <a:solidFill>
                  <a:srgbClr val="F3F3F3"/>
                </a:solidFill>
                <a:latin typeface="Arial"/>
                <a:ea typeface="Arial"/>
                <a:cs typeface="Arial"/>
                <a:sym typeface="Arial"/>
              </a:rPr>
              <a:t> estudiar el estado actual de la diversidad y la inclusión en la ASF</a:t>
            </a:r>
            <a:endParaRPr sz="1100">
              <a:solidFill>
                <a:srgbClr val="F3F3F3"/>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3F3F3"/>
              </a:buClr>
              <a:buSzPts val="1100"/>
              <a:buFont typeface="Arial"/>
              <a:buChar char="●"/>
            </a:pPr>
            <a:r>
              <a:rPr b="1" lang="es" sz="1100">
                <a:solidFill>
                  <a:srgbClr val="FFD966"/>
                </a:solidFill>
                <a:latin typeface="Arial"/>
                <a:ea typeface="Arial"/>
                <a:cs typeface="Arial"/>
                <a:sym typeface="Arial"/>
              </a:rPr>
              <a:t>Crear conciencia</a:t>
            </a:r>
            <a:r>
              <a:rPr lang="es" sz="1100">
                <a:solidFill>
                  <a:srgbClr val="F3F3F3"/>
                </a:solidFill>
                <a:latin typeface="Arial"/>
                <a:ea typeface="Arial"/>
                <a:cs typeface="Arial"/>
                <a:sym typeface="Arial"/>
              </a:rPr>
              <a:t> en nuestra comunidad sobre la importancia de la diversidad y la inclusión en el negocio y en la industria del código abierto</a:t>
            </a:r>
            <a:endParaRPr sz="1100">
              <a:solidFill>
                <a:srgbClr val="F3F3F3"/>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3F3F3"/>
              </a:buClr>
              <a:buSzPts val="1100"/>
              <a:buFont typeface="Arial"/>
              <a:buChar char="●"/>
            </a:pPr>
            <a:r>
              <a:rPr b="1" lang="es" sz="1100">
                <a:solidFill>
                  <a:srgbClr val="FFD966"/>
                </a:solidFill>
                <a:latin typeface="Arial"/>
                <a:ea typeface="Arial"/>
                <a:cs typeface="Arial"/>
                <a:sym typeface="Arial"/>
              </a:rPr>
              <a:t>Encuentre indicadores clave </a:t>
            </a:r>
            <a:r>
              <a:rPr lang="es" sz="1100">
                <a:solidFill>
                  <a:srgbClr val="FFFFFF"/>
                </a:solidFill>
                <a:latin typeface="Arial"/>
                <a:ea typeface="Arial"/>
                <a:cs typeface="Arial"/>
                <a:sym typeface="Arial"/>
              </a:rPr>
              <a:t>para realizar un seguimiento a lo largo del tiempo</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800">
              <a:solidFill>
                <a:srgbClr val="F3F3F3"/>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F3F3F3"/>
                </a:solidFill>
                <a:latin typeface="Arial"/>
                <a:ea typeface="Arial"/>
                <a:cs typeface="Arial"/>
                <a:sym typeface="Arial"/>
              </a:rPr>
              <a:t> </a:t>
            </a:r>
            <a:endParaRPr sz="1100">
              <a:solidFill>
                <a:srgbClr val="F3F3F3"/>
              </a:solidFill>
              <a:latin typeface="Arial"/>
              <a:ea typeface="Arial"/>
              <a:cs typeface="Arial"/>
              <a:sym typeface="Arial"/>
            </a:endParaRPr>
          </a:p>
        </p:txBody>
      </p:sp>
      <p:sp>
        <p:nvSpPr>
          <p:cNvPr id="111" name="Google Shape;111;p3"/>
          <p:cNvSpPr txBox="1"/>
          <p:nvPr>
            <p:ph idx="4294967295" type="body"/>
          </p:nvPr>
        </p:nvSpPr>
        <p:spPr>
          <a:xfrm>
            <a:off x="3785025" y="4614475"/>
            <a:ext cx="5061900" cy="29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r>
              <a:rPr lang="es" sz="900">
                <a:solidFill>
                  <a:srgbClr val="F3F3F3"/>
                </a:solidFill>
                <a:latin typeface="Arial"/>
                <a:ea typeface="Arial"/>
                <a:cs typeface="Arial"/>
                <a:sym typeface="Arial"/>
              </a:rPr>
              <a:t>Como se indica en los objetivos de ASF EDI https://issues.apache.org/jira/browse/DI-25</a:t>
            </a:r>
            <a:endParaRPr sz="900">
              <a:solidFill>
                <a:srgbClr val="F3F3F3"/>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F3F3F3"/>
                </a:solidFill>
                <a:latin typeface="Arial"/>
                <a:ea typeface="Arial"/>
                <a:cs typeface="Arial"/>
                <a:sym typeface="Arial"/>
              </a:rPr>
              <a:t> </a:t>
            </a:r>
            <a:endParaRPr sz="1100">
              <a:solidFill>
                <a:srgbClr val="F3F3F3"/>
              </a:solidFill>
              <a:latin typeface="Arial"/>
              <a:ea typeface="Arial"/>
              <a:cs typeface="Arial"/>
              <a:sym typeface="Arial"/>
            </a:endParaRPr>
          </a:p>
        </p:txBody>
      </p:sp>
      <p:sp>
        <p:nvSpPr>
          <p:cNvPr id="112" name="Google Shape;112;p3"/>
          <p:cNvSpPr txBox="1"/>
          <p:nvPr>
            <p:ph idx="4294967295" type="body"/>
          </p:nvPr>
        </p:nvSpPr>
        <p:spPr>
          <a:xfrm>
            <a:off x="5142600" y="2122325"/>
            <a:ext cx="4012800" cy="22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F3F3F3"/>
                </a:solidFill>
                <a:latin typeface="Arial"/>
                <a:ea typeface="Arial"/>
                <a:cs typeface="Arial"/>
                <a:sym typeface="Arial"/>
              </a:rPr>
              <a:t>Metas a mediano plazo</a:t>
            </a:r>
            <a:endParaRPr b="1" sz="18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3F3F3"/>
              </a:buClr>
              <a:buSzPts val="1100"/>
              <a:buFont typeface="Arial"/>
              <a:buChar char="●"/>
            </a:pPr>
            <a:r>
              <a:rPr lang="es" sz="1100">
                <a:solidFill>
                  <a:srgbClr val="F3F3F3"/>
                </a:solidFill>
                <a:latin typeface="Arial"/>
                <a:ea typeface="Arial"/>
                <a:cs typeface="Arial"/>
                <a:sym typeface="Arial"/>
              </a:rPr>
              <a:t>Instrumentar el embudo de contribución de ASF </a:t>
            </a:r>
            <a:r>
              <a:rPr b="1" lang="es" sz="1100">
                <a:solidFill>
                  <a:srgbClr val="FFD966"/>
                </a:solidFill>
                <a:latin typeface="Arial"/>
                <a:ea typeface="Arial"/>
                <a:cs typeface="Arial"/>
                <a:sym typeface="Arial"/>
              </a:rPr>
              <a:t>para recomendar una línea de base de participación</a:t>
            </a:r>
            <a:r>
              <a:rPr lang="es" sz="1100">
                <a:solidFill>
                  <a:srgbClr val="F3F3F3"/>
                </a:solidFill>
                <a:latin typeface="Arial"/>
                <a:ea typeface="Arial"/>
                <a:cs typeface="Arial"/>
                <a:sym typeface="Arial"/>
              </a:rPr>
              <a:t> para grupos subrepresentados</a:t>
            </a:r>
            <a:endParaRPr sz="1100">
              <a:solidFill>
                <a:srgbClr val="F3F3F3"/>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3F3F3"/>
              </a:buClr>
              <a:buSzPts val="1100"/>
              <a:buFont typeface="Arial"/>
              <a:buChar char="●"/>
            </a:pPr>
            <a:r>
              <a:rPr lang="es" sz="1100">
                <a:solidFill>
                  <a:srgbClr val="F3F3F3"/>
                </a:solidFill>
                <a:latin typeface="Arial"/>
                <a:ea typeface="Arial"/>
                <a:cs typeface="Arial"/>
                <a:sym typeface="Arial"/>
              </a:rPr>
              <a:t>Crear un conjunto de herramientas para </a:t>
            </a:r>
            <a:r>
              <a:rPr b="1" lang="es" sz="1100">
                <a:solidFill>
                  <a:srgbClr val="FFD966"/>
                </a:solidFill>
                <a:latin typeface="Arial"/>
                <a:ea typeface="Arial"/>
                <a:cs typeface="Arial"/>
                <a:sym typeface="Arial"/>
              </a:rPr>
              <a:t>abordar las 3 principales barreras de entrada para nuevos contribuyentes</a:t>
            </a:r>
            <a:r>
              <a:rPr lang="es" sz="1100">
                <a:solidFill>
                  <a:srgbClr val="F3F3F3"/>
                </a:solidFill>
                <a:latin typeface="Arial"/>
                <a:ea typeface="Arial"/>
                <a:cs typeface="Arial"/>
                <a:sym typeface="Arial"/>
              </a:rPr>
              <a:t> de grupos subrepresentados</a:t>
            </a:r>
            <a:endParaRPr sz="1100">
              <a:solidFill>
                <a:srgbClr val="F3F3F3"/>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298450" lvl="0" marL="457200" rtl="0" algn="l">
              <a:lnSpc>
                <a:spcPct val="115000"/>
              </a:lnSpc>
              <a:spcBef>
                <a:spcPts val="0"/>
              </a:spcBef>
              <a:spcAft>
                <a:spcPts val="0"/>
              </a:spcAft>
              <a:buClr>
                <a:srgbClr val="FFFFFF"/>
              </a:buClr>
              <a:buSzPts val="1100"/>
              <a:buFont typeface="Arial"/>
              <a:buChar char="●"/>
            </a:pPr>
            <a:r>
              <a:rPr b="1" lang="es" sz="1100">
                <a:solidFill>
                  <a:srgbClr val="FFD966"/>
                </a:solidFill>
                <a:latin typeface="Arial"/>
                <a:ea typeface="Arial"/>
                <a:cs typeface="Arial"/>
                <a:sym typeface="Arial"/>
              </a:rPr>
              <a:t>Conviértase en un socio de pensamiento de confianza</a:t>
            </a:r>
            <a:r>
              <a:rPr lang="es" sz="1100">
                <a:solidFill>
                  <a:srgbClr val="FFFFFF"/>
                </a:solidFill>
                <a:latin typeface="Arial"/>
                <a:ea typeface="Arial"/>
                <a:cs typeface="Arial"/>
                <a:sym typeface="Arial"/>
              </a:rPr>
              <a:t> para los PMC cuando se trata de D&amp;I</a:t>
            </a:r>
            <a:endParaRPr sz="1100">
              <a:solidFill>
                <a:srgbClr val="FFFFFF"/>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F3F3F3"/>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F3F3F3"/>
                </a:solidFill>
                <a:latin typeface="Arial"/>
                <a:ea typeface="Arial"/>
                <a:cs typeface="Arial"/>
                <a:sym typeface="Arial"/>
              </a:rPr>
              <a:t> </a:t>
            </a:r>
            <a:endParaRPr sz="1100">
              <a:solidFill>
                <a:srgbClr val="F3F3F3"/>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Quantitative Analysis: Happening Next</a:t>
            </a:r>
            <a:endParaRPr b="1" i="0" sz="1400" u="none" cap="none" strike="noStrike">
              <a:solidFill>
                <a:srgbClr val="000000"/>
              </a:solidFill>
              <a:latin typeface="Lato"/>
              <a:ea typeface="Lato"/>
              <a:cs typeface="Lato"/>
              <a:sym typeface="Lato"/>
            </a:endParaRPr>
          </a:p>
        </p:txBody>
      </p:sp>
      <p:sp>
        <p:nvSpPr>
          <p:cNvPr id="383" name="Google Shape;383;p30"/>
          <p:cNvSpPr txBox="1"/>
          <p:nvPr>
            <p:ph idx="1" type="body"/>
          </p:nvPr>
        </p:nvSpPr>
        <p:spPr>
          <a:xfrm>
            <a:off x="797700" y="1461325"/>
            <a:ext cx="3963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Enfocado en </a:t>
            </a:r>
            <a:r>
              <a:rPr lang="es" sz="1100">
                <a:solidFill>
                  <a:srgbClr val="CCCCCC"/>
                </a:solidFill>
                <a:latin typeface="Arial"/>
                <a:ea typeface="Arial"/>
                <a:cs typeface="Arial"/>
                <a:sym typeface="Arial"/>
              </a:rPr>
              <a:t>los proyectos enlistados por las respuestas de la encuesta (Airflow, Beam, Cassandra, CouchDB, Flink, Hadoop, HTTPD, Lucene, NetBeans, OpenOffice, Spark, and Tomcat).</a:t>
            </a:r>
            <a:endParaRPr b="1" sz="18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SzPts val="1300"/>
              <a:buNone/>
            </a:pPr>
            <a:r>
              <a:rPr b="1" lang="es" sz="1800">
                <a:solidFill>
                  <a:srgbClr val="CCCCCC"/>
                </a:solidFill>
                <a:latin typeface="Arial"/>
                <a:ea typeface="Arial"/>
                <a:cs typeface="Arial"/>
                <a:sym typeface="Arial"/>
              </a:rPr>
              <a:t>El género </a:t>
            </a:r>
            <a:r>
              <a:rPr lang="es" sz="1100">
                <a:solidFill>
                  <a:srgbClr val="CCCCCC"/>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CCCCCC"/>
              </a:solidFill>
              <a:latin typeface="Arial"/>
              <a:ea typeface="Arial"/>
              <a:cs typeface="Arial"/>
              <a:sym typeface="Arial"/>
            </a:endParaRPr>
          </a:p>
          <a:p>
            <a:pPr indent="0" lvl="0" marL="0" rtl="0" algn="l">
              <a:spcBef>
                <a:spcPts val="0"/>
              </a:spcBef>
              <a:spcAft>
                <a:spcPts val="0"/>
              </a:spcAft>
              <a:buSzPts val="1300"/>
              <a:buNone/>
            </a:pPr>
            <a:r>
              <a:rPr b="1" lang="es" sz="1800">
                <a:solidFill>
                  <a:srgbClr val="D9D9D9"/>
                </a:solidFill>
                <a:latin typeface="Arial"/>
                <a:ea typeface="Arial"/>
                <a:cs typeface="Arial"/>
                <a:sym typeface="Arial"/>
              </a:rPr>
              <a:t>Las limitaciones </a:t>
            </a:r>
            <a:r>
              <a:rPr lang="es" sz="1100">
                <a:solidFill>
                  <a:srgbClr val="D9D9D9"/>
                </a:solidFill>
                <a:latin typeface="Arial"/>
                <a:ea typeface="Arial"/>
                <a:cs typeface="Arial"/>
                <a:sym typeface="Arial"/>
              </a:rPr>
              <a:t>están relacionadas con el resultado binario del género y las heurísticas para recuperar y dividir la información por el nombre de los contribuyentes. La atención se centra solo en cierto tipo de contribuciones (como compromisos, problemas y procesos de revisión).</a:t>
            </a:r>
            <a:endParaRPr b="1" sz="1800">
              <a:solidFill>
                <a:srgbClr val="D9D9D9"/>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
        <p:nvSpPr>
          <p:cNvPr id="384" name="Google Shape;384;p30"/>
          <p:cNvSpPr txBox="1"/>
          <p:nvPr>
            <p:ph idx="1" type="body"/>
          </p:nvPr>
        </p:nvSpPr>
        <p:spPr>
          <a:xfrm>
            <a:off x="4920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Los resultados introductorios </a:t>
            </a:r>
            <a:r>
              <a:rPr lang="es" sz="1100">
                <a:solidFill>
                  <a:srgbClr val="000000"/>
                </a:solidFill>
                <a:latin typeface="Arial"/>
                <a:ea typeface="Arial"/>
                <a:cs typeface="Arial"/>
                <a:sym typeface="Arial"/>
              </a:rPr>
              <a:t>brindarán una descripción general rápida del estado actual de la diversidad en estos proyectos.</a:t>
            </a:r>
            <a:endParaRPr sz="4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Quantitative Analysis: Happening Next</a:t>
            </a:r>
            <a:endParaRPr b="1" i="0" sz="1400" u="none" cap="none" strike="noStrike">
              <a:solidFill>
                <a:srgbClr val="000000"/>
              </a:solidFill>
              <a:latin typeface="Lato"/>
              <a:ea typeface="Lato"/>
              <a:cs typeface="Lato"/>
              <a:sym typeface="Lato"/>
            </a:endParaRPr>
          </a:p>
        </p:txBody>
      </p:sp>
      <p:sp>
        <p:nvSpPr>
          <p:cNvPr id="390" name="Google Shape;390;p31"/>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Enfocado en </a:t>
            </a:r>
            <a:r>
              <a:rPr lang="es" sz="1100">
                <a:solidFill>
                  <a:srgbClr val="CCCCCC"/>
                </a:solidFill>
                <a:latin typeface="Arial"/>
                <a:ea typeface="Arial"/>
                <a:cs typeface="Arial"/>
                <a:sym typeface="Arial"/>
              </a:rPr>
              <a:t>los proyectos enlistados por las respuestas de la encuesta (Airflow, Beam, Cassandra, CouchDB, Flink, Hadoop, HTTPD, Lucene, NetBeans, OpenOffice, Spark, and Tomcat).</a:t>
            </a:r>
            <a:endParaRPr b="1" sz="18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El género </a:t>
            </a:r>
            <a:r>
              <a:rPr lang="es" sz="1100">
                <a:solidFill>
                  <a:srgbClr val="CCCCCC"/>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CCCCCC"/>
              </a:solidFill>
              <a:latin typeface="Arial"/>
              <a:ea typeface="Arial"/>
              <a:cs typeface="Arial"/>
              <a:sym typeface="Arial"/>
            </a:endParaRPr>
          </a:p>
          <a:p>
            <a:pPr indent="0" lvl="0" marL="0" rtl="0" algn="l">
              <a:spcBef>
                <a:spcPts val="0"/>
              </a:spcBef>
              <a:spcAft>
                <a:spcPts val="0"/>
              </a:spcAft>
              <a:buSzPts val="1300"/>
              <a:buNone/>
            </a:pPr>
            <a:r>
              <a:rPr b="1" lang="es" sz="1800">
                <a:solidFill>
                  <a:srgbClr val="D9D9D9"/>
                </a:solidFill>
                <a:latin typeface="Arial"/>
                <a:ea typeface="Arial"/>
                <a:cs typeface="Arial"/>
                <a:sym typeface="Arial"/>
              </a:rPr>
              <a:t>Las limitaciones </a:t>
            </a:r>
            <a:r>
              <a:rPr lang="es" sz="1100">
                <a:solidFill>
                  <a:srgbClr val="D9D9D9"/>
                </a:solidFill>
                <a:latin typeface="Arial"/>
                <a:ea typeface="Arial"/>
                <a:cs typeface="Arial"/>
                <a:sym typeface="Arial"/>
              </a:rPr>
              <a:t>están relacionadas con el resultado binario del género y las heurísticas para recuperar y dividir la información por el nombre de los contribuyentes. La atención se centra solo en cierto tipo de contribuciones (como compromisos, problemas y procesos de revisión).</a:t>
            </a:r>
            <a:endParaRPr b="1" sz="1800">
              <a:solidFill>
                <a:srgbClr val="D9D9D9"/>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800">
              <a:solidFill>
                <a:srgbClr val="CCCCCC"/>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
        <p:nvSpPr>
          <p:cNvPr id="391" name="Google Shape;391;p31"/>
          <p:cNvSpPr txBox="1"/>
          <p:nvPr>
            <p:ph idx="1" type="body"/>
          </p:nvPr>
        </p:nvSpPr>
        <p:spPr>
          <a:xfrm>
            <a:off x="4920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00"/>
              <a:buNone/>
            </a:pPr>
            <a:r>
              <a:rPr b="1" lang="es" sz="1800">
                <a:solidFill>
                  <a:srgbClr val="CCCCCC"/>
                </a:solidFill>
                <a:latin typeface="Arial"/>
                <a:ea typeface="Arial"/>
                <a:cs typeface="Arial"/>
                <a:sym typeface="Arial"/>
              </a:rPr>
              <a:t>Los resultados introductorios </a:t>
            </a:r>
            <a:r>
              <a:rPr lang="es" sz="1100">
                <a:solidFill>
                  <a:srgbClr val="CCCCCC"/>
                </a:solidFill>
                <a:latin typeface="Arial"/>
                <a:ea typeface="Arial"/>
                <a:cs typeface="Arial"/>
                <a:sym typeface="Arial"/>
              </a:rPr>
              <a:t>brindarán una descripción general rápida del estado actual de la diversidad en estos proyectos.</a:t>
            </a:r>
            <a:endParaRPr sz="1100">
              <a:solidFill>
                <a:srgbClr val="CCCCCC"/>
              </a:solidFill>
              <a:latin typeface="Arial"/>
              <a:ea typeface="Arial"/>
              <a:cs typeface="Arial"/>
              <a:sym typeface="Arial"/>
            </a:endParaRPr>
          </a:p>
          <a:p>
            <a:pPr indent="0" lvl="0" marL="0" rtl="0" algn="l">
              <a:spcBef>
                <a:spcPts val="0"/>
              </a:spcBef>
              <a:spcAft>
                <a:spcPts val="0"/>
              </a:spcAft>
              <a:buSzPts val="1300"/>
              <a:buNone/>
            </a:pPr>
            <a:r>
              <a:t/>
            </a:r>
            <a:endParaRPr sz="1100">
              <a:solidFill>
                <a:srgbClr val="CCCCCC"/>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Este análisis es un </a:t>
            </a:r>
            <a:r>
              <a:rPr b="1" lang="es" sz="1800">
                <a:solidFill>
                  <a:srgbClr val="000000"/>
                </a:solidFill>
                <a:latin typeface="Arial"/>
                <a:ea typeface="Arial"/>
                <a:cs typeface="Arial"/>
                <a:sym typeface="Arial"/>
              </a:rPr>
              <a:t>punto de partida</a:t>
            </a:r>
            <a:r>
              <a:rPr lang="es" sz="1100">
                <a:solidFill>
                  <a:srgbClr val="000000"/>
                </a:solidFill>
                <a:latin typeface="Arial"/>
                <a:ea typeface="Arial"/>
                <a:cs typeface="Arial"/>
                <a:sym typeface="Arial"/>
              </a:rPr>
              <a:t> de una discusión sobre el estado actual de un aspecto de la diversidad en una muestra de proyectos de ASF. Este análisis no pretende ser exhaustivo ni prescriptivo de todo el entorno de la ASF.</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Quantitative Analysis: Happening Next</a:t>
            </a:r>
            <a:endParaRPr b="1" i="0" sz="1400" u="none" cap="none" strike="noStrike">
              <a:solidFill>
                <a:srgbClr val="000000"/>
              </a:solidFill>
              <a:latin typeface="Lato"/>
              <a:ea typeface="Lato"/>
              <a:cs typeface="Lato"/>
              <a:sym typeface="Lato"/>
            </a:endParaRPr>
          </a:p>
        </p:txBody>
      </p:sp>
      <p:sp>
        <p:nvSpPr>
          <p:cNvPr id="397" name="Google Shape;397;p32"/>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Enfocado en </a:t>
            </a:r>
            <a:r>
              <a:rPr lang="es" sz="1100">
                <a:solidFill>
                  <a:srgbClr val="CCCCCC"/>
                </a:solidFill>
                <a:latin typeface="Arial"/>
                <a:ea typeface="Arial"/>
                <a:cs typeface="Arial"/>
                <a:sym typeface="Arial"/>
              </a:rPr>
              <a:t>los proyectos enlistados por las respuestas de la encuesta (Airflow, Beam, Cassandra, CouchDB, Flink, Hadoop, HTTPD, Lucene, NetBeans, OpenOffice, Spark, and Tomcat).</a:t>
            </a:r>
            <a:endParaRPr b="1" sz="18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El género </a:t>
            </a:r>
            <a:r>
              <a:rPr lang="es" sz="1100">
                <a:solidFill>
                  <a:srgbClr val="CCCCCC"/>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CCCCCC"/>
              </a:solidFill>
              <a:latin typeface="Arial"/>
              <a:ea typeface="Arial"/>
              <a:cs typeface="Arial"/>
              <a:sym typeface="Arial"/>
            </a:endParaRPr>
          </a:p>
          <a:p>
            <a:pPr indent="0" lvl="0" marL="0" rtl="0" algn="l">
              <a:spcBef>
                <a:spcPts val="0"/>
              </a:spcBef>
              <a:spcAft>
                <a:spcPts val="0"/>
              </a:spcAft>
              <a:buSzPts val="1300"/>
              <a:buNone/>
            </a:pPr>
            <a:r>
              <a:rPr b="1" lang="es" sz="1800">
                <a:solidFill>
                  <a:srgbClr val="D9D9D9"/>
                </a:solidFill>
                <a:latin typeface="Arial"/>
                <a:ea typeface="Arial"/>
                <a:cs typeface="Arial"/>
                <a:sym typeface="Arial"/>
              </a:rPr>
              <a:t>Las limitaciones </a:t>
            </a:r>
            <a:r>
              <a:rPr lang="es" sz="1100">
                <a:solidFill>
                  <a:srgbClr val="D9D9D9"/>
                </a:solidFill>
                <a:latin typeface="Arial"/>
                <a:ea typeface="Arial"/>
                <a:cs typeface="Arial"/>
                <a:sym typeface="Arial"/>
              </a:rPr>
              <a:t>están relacionadas con el resultado binario del género y las heurísticas para recuperar y dividir la información por el nombre de los contribuyentes. La atención se centra solo en cierto tipo de contribuciones (como compromisos, problemas y procesos de revisión).</a:t>
            </a:r>
            <a:endParaRPr b="1" sz="1800">
              <a:solidFill>
                <a:srgbClr val="D9D9D9"/>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800">
              <a:solidFill>
                <a:srgbClr val="CCCCCC"/>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
        <p:nvSpPr>
          <p:cNvPr id="398" name="Google Shape;398;p32"/>
          <p:cNvSpPr txBox="1"/>
          <p:nvPr>
            <p:ph idx="1" type="body"/>
          </p:nvPr>
        </p:nvSpPr>
        <p:spPr>
          <a:xfrm>
            <a:off x="4920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CCCCCC"/>
                </a:solidFill>
                <a:latin typeface="Arial"/>
                <a:ea typeface="Arial"/>
                <a:cs typeface="Arial"/>
                <a:sym typeface="Arial"/>
              </a:rPr>
              <a:t>Los resultados introductorios </a:t>
            </a:r>
            <a:r>
              <a:rPr lang="es" sz="1100">
                <a:solidFill>
                  <a:srgbClr val="CCCCCC"/>
                </a:solidFill>
                <a:latin typeface="Arial"/>
                <a:ea typeface="Arial"/>
                <a:cs typeface="Arial"/>
                <a:sym typeface="Arial"/>
              </a:rPr>
              <a:t>brindarán una descripción general rápida del estado actual de la diversidad en estos proyectos.</a:t>
            </a:r>
            <a:endParaRPr sz="1100">
              <a:solidFill>
                <a:srgbClr val="CCCCCC"/>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CCCCCC"/>
              </a:solidFill>
              <a:latin typeface="Arial"/>
              <a:ea typeface="Arial"/>
              <a:cs typeface="Arial"/>
              <a:sym typeface="Arial"/>
            </a:endParaRPr>
          </a:p>
          <a:p>
            <a:pPr indent="0" lvl="0" marL="0" rtl="0" algn="l">
              <a:spcBef>
                <a:spcPts val="0"/>
              </a:spcBef>
              <a:spcAft>
                <a:spcPts val="0"/>
              </a:spcAft>
              <a:buSzPts val="1300"/>
              <a:buNone/>
            </a:pPr>
            <a:r>
              <a:rPr lang="es" sz="1100">
                <a:solidFill>
                  <a:srgbClr val="D9D9D9"/>
                </a:solidFill>
                <a:latin typeface="Arial"/>
                <a:ea typeface="Arial"/>
                <a:cs typeface="Arial"/>
                <a:sym typeface="Arial"/>
              </a:rPr>
              <a:t>Este análisis es un </a:t>
            </a:r>
            <a:r>
              <a:rPr b="1" lang="es" sz="1800">
                <a:solidFill>
                  <a:srgbClr val="D9D9D9"/>
                </a:solidFill>
                <a:latin typeface="Arial"/>
                <a:ea typeface="Arial"/>
                <a:cs typeface="Arial"/>
                <a:sym typeface="Arial"/>
              </a:rPr>
              <a:t>punto de partida</a:t>
            </a:r>
            <a:r>
              <a:rPr lang="es" sz="1100">
                <a:solidFill>
                  <a:srgbClr val="D9D9D9"/>
                </a:solidFill>
                <a:latin typeface="Arial"/>
                <a:ea typeface="Arial"/>
                <a:cs typeface="Arial"/>
                <a:sym typeface="Arial"/>
              </a:rPr>
              <a:t> de una discusión sobre el estado actual de un aspecto de la diversidad en una muestra de proyectos de ASF. Este análisis no pretende ser exhaustivo ni prescriptivo de todo el entorno de la ASF.</a:t>
            </a:r>
            <a:endParaRPr b="1" sz="1800">
              <a:solidFill>
                <a:srgbClr val="D9D9D9"/>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s" sz="1800">
                <a:solidFill>
                  <a:srgbClr val="000000"/>
                </a:solidFill>
                <a:latin typeface="Arial"/>
                <a:ea typeface="Arial"/>
                <a:cs typeface="Arial"/>
                <a:sym typeface="Arial"/>
              </a:rPr>
              <a:t>Un tablero</a:t>
            </a:r>
            <a:r>
              <a:rPr lang="es" sz="1100">
                <a:solidFill>
                  <a:srgbClr val="000000"/>
                </a:solidFill>
                <a:latin typeface="Arial"/>
                <a:ea typeface="Arial"/>
                <a:cs typeface="Arial"/>
                <a:sym typeface="Arial"/>
              </a:rPr>
              <a:t> de acceso privado es el resultado que tendremos para agregar estos resultados y trabajar a nivel de proyectos.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pic>
        <p:nvPicPr>
          <p:cNvPr id="399" name="Google Shape;399;p32"/>
          <p:cNvPicPr preferRelativeResize="0"/>
          <p:nvPr/>
        </p:nvPicPr>
        <p:blipFill rotWithShape="1">
          <a:blip r:embed="rId3">
            <a:alphaModFix/>
          </a:blip>
          <a:srcRect b="0" l="0" r="0" t="0"/>
          <a:stretch/>
        </p:blipFill>
        <p:spPr>
          <a:xfrm>
            <a:off x="6425925" y="4202175"/>
            <a:ext cx="2097300" cy="941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nvSpPr>
        <p:spPr>
          <a:xfrm>
            <a:off x="5348726" y="60650"/>
            <a:ext cx="3607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Quantitative Analysis: Happening Next</a:t>
            </a:r>
            <a:endParaRPr b="1" i="0" sz="1400" u="none" cap="none" strike="noStrike">
              <a:solidFill>
                <a:srgbClr val="000000"/>
              </a:solidFill>
              <a:latin typeface="Lato"/>
              <a:ea typeface="Lato"/>
              <a:cs typeface="Lato"/>
              <a:sym typeface="Lato"/>
            </a:endParaRPr>
          </a:p>
        </p:txBody>
      </p:sp>
      <p:sp>
        <p:nvSpPr>
          <p:cNvPr id="405" name="Google Shape;405;p33"/>
          <p:cNvSpPr txBox="1"/>
          <p:nvPr>
            <p:ph idx="1" type="body"/>
          </p:nvPr>
        </p:nvSpPr>
        <p:spPr>
          <a:xfrm>
            <a:off x="729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s" sz="1800">
                <a:solidFill>
                  <a:srgbClr val="000000"/>
                </a:solidFill>
                <a:latin typeface="Arial"/>
                <a:ea typeface="Arial"/>
                <a:cs typeface="Arial"/>
                <a:sym typeface="Arial"/>
              </a:rPr>
              <a:t>Enfocado</a:t>
            </a:r>
            <a:r>
              <a:rPr b="1" lang="es" sz="1800">
                <a:solidFill>
                  <a:srgbClr val="000000"/>
                </a:solidFill>
                <a:latin typeface="Arial"/>
                <a:ea typeface="Arial"/>
                <a:cs typeface="Arial"/>
                <a:sym typeface="Arial"/>
              </a:rPr>
              <a:t> en </a:t>
            </a:r>
            <a:r>
              <a:rPr lang="es" sz="1100">
                <a:solidFill>
                  <a:srgbClr val="000000"/>
                </a:solidFill>
                <a:latin typeface="Arial"/>
                <a:ea typeface="Arial"/>
                <a:cs typeface="Arial"/>
                <a:sym typeface="Arial"/>
              </a:rPr>
              <a:t>los proyectos enlistados por las respuestas de la encuesta (Airflow, Beam, Cassandra, CouchDB, Flink, Hadoop, HTTPD, Lucene, NetBeans, OpenOffice, Spark, and Tomcat).</a:t>
            </a:r>
            <a:endParaRPr sz="4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rPr b="1" lang="es" sz="1800">
                <a:solidFill>
                  <a:srgbClr val="000000"/>
                </a:solidFill>
                <a:latin typeface="Arial"/>
                <a:ea typeface="Arial"/>
                <a:cs typeface="Arial"/>
                <a:sym typeface="Arial"/>
              </a:rPr>
              <a:t>El género </a:t>
            </a:r>
            <a:r>
              <a:rPr lang="es" sz="1100">
                <a:solidFill>
                  <a:srgbClr val="000000"/>
                </a:solidFill>
                <a:latin typeface="Arial"/>
                <a:ea typeface="Arial"/>
                <a:cs typeface="Arial"/>
                <a:sym typeface="Arial"/>
              </a:rPr>
              <a:t>es el único atributo que las herramientas analizan automáticamente y se basan en el nombre de pila de cada desarrollador. No se planifica una limpieza manual de datos.</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SzPts val="1300"/>
              <a:buNone/>
            </a:pPr>
            <a:r>
              <a:rPr b="1" lang="es" sz="1800">
                <a:solidFill>
                  <a:srgbClr val="000000"/>
                </a:solidFill>
                <a:latin typeface="Arial"/>
                <a:ea typeface="Arial"/>
                <a:cs typeface="Arial"/>
                <a:sym typeface="Arial"/>
              </a:rPr>
              <a:t>Las limitaciones </a:t>
            </a:r>
            <a:r>
              <a:rPr lang="es" sz="1100">
                <a:solidFill>
                  <a:srgbClr val="000000"/>
                </a:solidFill>
                <a:latin typeface="Arial"/>
                <a:ea typeface="Arial"/>
                <a:cs typeface="Arial"/>
                <a:sym typeface="Arial"/>
              </a:rPr>
              <a:t>están relacionadas con el resultado binario del género y las heurísticas para recuperar y dividir la información por el nombre de los contribuyentes. La atención se centra solo en cierto tipo de contribuciones (como compromisos, problemas y procesos de revisión).</a:t>
            </a:r>
            <a:endParaRPr b="1"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p:txBody>
      </p:sp>
      <p:sp>
        <p:nvSpPr>
          <p:cNvPr id="406" name="Google Shape;406;p33"/>
          <p:cNvSpPr txBox="1"/>
          <p:nvPr>
            <p:ph idx="1" type="body"/>
          </p:nvPr>
        </p:nvSpPr>
        <p:spPr>
          <a:xfrm>
            <a:off x="4920325" y="1461325"/>
            <a:ext cx="3774300" cy="3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00"/>
              <a:buNone/>
            </a:pPr>
            <a:r>
              <a:rPr b="1" lang="es" sz="1800">
                <a:solidFill>
                  <a:srgbClr val="000000"/>
                </a:solidFill>
                <a:latin typeface="Arial"/>
                <a:ea typeface="Arial"/>
                <a:cs typeface="Arial"/>
                <a:sym typeface="Arial"/>
              </a:rPr>
              <a:t>Los resultados introductorios </a:t>
            </a:r>
            <a:r>
              <a:rPr lang="es" sz="1100">
                <a:solidFill>
                  <a:srgbClr val="000000"/>
                </a:solidFill>
                <a:latin typeface="Arial"/>
                <a:ea typeface="Arial"/>
                <a:cs typeface="Arial"/>
                <a:sym typeface="Arial"/>
              </a:rPr>
              <a:t>brindarán una descripción general rápida del estado actual de la diversidad en estos proyectos.</a:t>
            </a:r>
            <a:endParaRPr sz="1100">
              <a:solidFill>
                <a:srgbClr val="000000"/>
              </a:solidFill>
              <a:latin typeface="Arial"/>
              <a:ea typeface="Arial"/>
              <a:cs typeface="Arial"/>
              <a:sym typeface="Arial"/>
            </a:endParaRPr>
          </a:p>
          <a:p>
            <a:pPr indent="0" lvl="0" marL="0" rtl="0" algn="l">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spcBef>
                <a:spcPts val="0"/>
              </a:spcBef>
              <a:spcAft>
                <a:spcPts val="0"/>
              </a:spcAft>
              <a:buSzPts val="1300"/>
              <a:buNone/>
            </a:pPr>
            <a:r>
              <a:rPr lang="es" sz="1100">
                <a:solidFill>
                  <a:srgbClr val="000000"/>
                </a:solidFill>
                <a:latin typeface="Arial"/>
                <a:ea typeface="Arial"/>
                <a:cs typeface="Arial"/>
                <a:sym typeface="Arial"/>
              </a:rPr>
              <a:t>Este análisis es un </a:t>
            </a:r>
            <a:r>
              <a:rPr b="1" lang="es" sz="1800">
                <a:solidFill>
                  <a:srgbClr val="000000"/>
                </a:solidFill>
                <a:latin typeface="Arial"/>
                <a:ea typeface="Arial"/>
                <a:cs typeface="Arial"/>
                <a:sym typeface="Arial"/>
              </a:rPr>
              <a:t>punto de partida</a:t>
            </a:r>
            <a:r>
              <a:rPr lang="es" sz="1100">
                <a:solidFill>
                  <a:srgbClr val="000000"/>
                </a:solidFill>
                <a:latin typeface="Arial"/>
                <a:ea typeface="Arial"/>
                <a:cs typeface="Arial"/>
                <a:sym typeface="Arial"/>
              </a:rPr>
              <a:t> de una discusión sobre el estado actual de un aspecto de la diversidad en una muestra de proyectos de ASF. Este análisis no pretende ser exhaustivo ni prescriptivo de todo el entorno de la ASF.</a:t>
            </a:r>
            <a:endParaRPr b="1" sz="1800">
              <a:solidFill>
                <a:srgbClr val="000000"/>
              </a:solidFill>
              <a:latin typeface="Arial"/>
              <a:ea typeface="Arial"/>
              <a:cs typeface="Arial"/>
              <a:sym typeface="Arial"/>
            </a:endParaRPr>
          </a:p>
          <a:p>
            <a:pPr indent="0" lvl="0" marL="0" rtl="0" algn="l">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spcBef>
                <a:spcPts val="0"/>
              </a:spcBef>
              <a:spcAft>
                <a:spcPts val="0"/>
              </a:spcAft>
              <a:buSzPts val="1300"/>
              <a:buNone/>
            </a:pPr>
            <a:r>
              <a:rPr b="1" lang="es" sz="1800">
                <a:solidFill>
                  <a:srgbClr val="000000"/>
                </a:solidFill>
                <a:latin typeface="Arial"/>
                <a:ea typeface="Arial"/>
                <a:cs typeface="Arial"/>
                <a:sym typeface="Arial"/>
              </a:rPr>
              <a:t>Un tablero</a:t>
            </a:r>
            <a:r>
              <a:rPr lang="es" sz="1100">
                <a:solidFill>
                  <a:srgbClr val="000000"/>
                </a:solidFill>
                <a:latin typeface="Arial"/>
                <a:ea typeface="Arial"/>
                <a:cs typeface="Arial"/>
                <a:sym typeface="Arial"/>
              </a:rPr>
              <a:t> de acceso privado es el resultado que tendremos para agregar estos resultados y trabajar a nivel de proyectos.</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p:txBody>
      </p:sp>
      <p:pic>
        <p:nvPicPr>
          <p:cNvPr id="407" name="Google Shape;407;p33"/>
          <p:cNvPicPr preferRelativeResize="0"/>
          <p:nvPr/>
        </p:nvPicPr>
        <p:blipFill rotWithShape="1">
          <a:blip r:embed="rId3">
            <a:alphaModFix/>
          </a:blip>
          <a:srcRect b="0" l="0" r="0" t="0"/>
          <a:stretch/>
        </p:blipFill>
        <p:spPr>
          <a:xfrm>
            <a:off x="6425925" y="4202175"/>
            <a:ext cx="2097300" cy="941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34"/>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413" name="Google Shape;413;p3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Resumen</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nvSpPr>
        <p:spPr>
          <a:xfrm>
            <a:off x="4829777" y="60650"/>
            <a:ext cx="4126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lang="es">
                <a:latin typeface="Lato"/>
                <a:ea typeface="Lato"/>
                <a:cs typeface="Lato"/>
                <a:sym typeface="Lato"/>
              </a:rPr>
              <a:t>Resumen</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a:latin typeface="Lato"/>
              <a:ea typeface="Lato"/>
              <a:cs typeface="Lato"/>
              <a:sym typeface="Lato"/>
            </a:endParaRPr>
          </a:p>
        </p:txBody>
      </p:sp>
      <p:sp>
        <p:nvSpPr>
          <p:cNvPr id="419" name="Google Shape;419;p35"/>
          <p:cNvSpPr txBox="1"/>
          <p:nvPr/>
        </p:nvSpPr>
        <p:spPr>
          <a:xfrm>
            <a:off x="175025" y="2070675"/>
            <a:ext cx="1621200" cy="44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a:latin typeface="Lato"/>
                <a:ea typeface="Lato"/>
                <a:cs typeface="Lato"/>
                <a:sym typeface="Lato"/>
              </a:rPr>
              <a:t>Aprendizaje</a:t>
            </a:r>
            <a:endParaRPr b="1" i="0" sz="1400" u="none" cap="none" strike="noStrike">
              <a:solidFill>
                <a:srgbClr val="000000"/>
              </a:solidFill>
              <a:latin typeface="Lato"/>
              <a:ea typeface="Lato"/>
              <a:cs typeface="Lato"/>
              <a:sym typeface="Lato"/>
            </a:endParaRPr>
          </a:p>
        </p:txBody>
      </p:sp>
      <p:sp>
        <p:nvSpPr>
          <p:cNvPr id="420" name="Google Shape;420;p35"/>
          <p:cNvSpPr/>
          <p:nvPr/>
        </p:nvSpPr>
        <p:spPr>
          <a:xfrm>
            <a:off x="6847850" y="1722500"/>
            <a:ext cx="1951800" cy="15651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21" name="Google Shape;421;p35"/>
          <p:cNvSpPr/>
          <p:nvPr/>
        </p:nvSpPr>
        <p:spPr>
          <a:xfrm>
            <a:off x="1945525" y="1722575"/>
            <a:ext cx="1951800" cy="15936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422" name="Google Shape;422;p35"/>
          <p:cNvSpPr/>
          <p:nvPr/>
        </p:nvSpPr>
        <p:spPr>
          <a:xfrm>
            <a:off x="4396675" y="1722575"/>
            <a:ext cx="1951800" cy="15651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423" name="Google Shape;423;p35"/>
          <p:cNvSpPr txBox="1"/>
          <p:nvPr/>
        </p:nvSpPr>
        <p:spPr>
          <a:xfrm>
            <a:off x="2078400" y="1780100"/>
            <a:ext cx="1686000" cy="140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El contribuyente típico de ASF es un hombre, con dominio del inglés, con un alto nivel educativo y con tiempo para ser voluntario</a:t>
            </a:r>
            <a:endParaRPr b="1" i="0" sz="1200" u="none" cap="none" strike="noStrike">
              <a:solidFill>
                <a:srgbClr val="000000"/>
              </a:solidFill>
              <a:latin typeface="Raleway"/>
              <a:ea typeface="Raleway"/>
              <a:cs typeface="Raleway"/>
              <a:sym typeface="Raleway"/>
            </a:endParaRPr>
          </a:p>
        </p:txBody>
      </p:sp>
      <p:sp>
        <p:nvSpPr>
          <p:cNvPr id="424" name="Google Shape;424;p35"/>
          <p:cNvSpPr txBox="1"/>
          <p:nvPr/>
        </p:nvSpPr>
        <p:spPr>
          <a:xfrm>
            <a:off x="6847850" y="2070675"/>
            <a:ext cx="1951800" cy="121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Los desafíos experimentados por las minorías persisten incluso después de que se convierten en contribuyentes experimentados</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p:txBody>
      </p:sp>
      <p:sp>
        <p:nvSpPr>
          <p:cNvPr id="425" name="Google Shape;425;p35"/>
          <p:cNvSpPr txBox="1"/>
          <p:nvPr/>
        </p:nvSpPr>
        <p:spPr>
          <a:xfrm>
            <a:off x="4378150" y="2070675"/>
            <a:ext cx="1997700" cy="95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Principales tipos de desafíos: contrib. antecedentes, obstáculos técnicos, comunicación</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nvSpPr>
        <p:spPr>
          <a:xfrm>
            <a:off x="4829777" y="60650"/>
            <a:ext cx="4126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Summary</a:t>
            </a:r>
            <a:endParaRPr b="1" i="0" sz="1400" u="none" cap="none" strike="noStrike">
              <a:solidFill>
                <a:srgbClr val="000000"/>
              </a:solidFill>
              <a:latin typeface="Lato"/>
              <a:ea typeface="Lato"/>
              <a:cs typeface="Lato"/>
              <a:sym typeface="Lato"/>
            </a:endParaRPr>
          </a:p>
        </p:txBody>
      </p:sp>
      <p:sp>
        <p:nvSpPr>
          <p:cNvPr id="431" name="Google Shape;431;p36"/>
          <p:cNvSpPr/>
          <p:nvPr/>
        </p:nvSpPr>
        <p:spPr>
          <a:xfrm>
            <a:off x="6914449" y="3458573"/>
            <a:ext cx="1978200" cy="14553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aleway"/>
              <a:ea typeface="Raleway"/>
              <a:cs typeface="Raleway"/>
              <a:sym typeface="Raleway"/>
            </a:endParaRPr>
          </a:p>
        </p:txBody>
      </p:sp>
      <p:sp>
        <p:nvSpPr>
          <p:cNvPr id="432" name="Google Shape;432;p36"/>
          <p:cNvSpPr/>
          <p:nvPr/>
        </p:nvSpPr>
        <p:spPr>
          <a:xfrm>
            <a:off x="1945514" y="3458573"/>
            <a:ext cx="1978200" cy="14553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aleway"/>
              <a:ea typeface="Raleway"/>
              <a:cs typeface="Raleway"/>
              <a:sym typeface="Raleway"/>
            </a:endParaRPr>
          </a:p>
        </p:txBody>
      </p:sp>
      <p:sp>
        <p:nvSpPr>
          <p:cNvPr id="433" name="Google Shape;433;p36"/>
          <p:cNvSpPr/>
          <p:nvPr/>
        </p:nvSpPr>
        <p:spPr>
          <a:xfrm>
            <a:off x="4429981" y="3458573"/>
            <a:ext cx="1978200" cy="14553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aleway"/>
              <a:ea typeface="Raleway"/>
              <a:cs typeface="Raleway"/>
              <a:sym typeface="Raleway"/>
            </a:endParaRPr>
          </a:p>
        </p:txBody>
      </p:sp>
      <p:sp>
        <p:nvSpPr>
          <p:cNvPr id="434" name="Google Shape;434;p36"/>
          <p:cNvSpPr txBox="1"/>
          <p:nvPr/>
        </p:nvSpPr>
        <p:spPr>
          <a:xfrm>
            <a:off x="2080200" y="3764725"/>
            <a:ext cx="1709100" cy="114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es" sz="1300">
                <a:latin typeface="Raleway"/>
                <a:ea typeface="Raleway"/>
                <a:cs typeface="Raleway"/>
                <a:sym typeface="Raleway"/>
              </a:rPr>
              <a:t>Políticas y expectativas documentadas de ASF / proyecto</a:t>
            </a:r>
            <a:endParaRPr b="1" sz="13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300"/>
              <a:buFont typeface="Arial"/>
              <a:buNone/>
            </a:pPr>
            <a:r>
              <a:t/>
            </a:r>
            <a:endParaRPr b="1" sz="13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300"/>
              <a:buFont typeface="Arial"/>
              <a:buNone/>
            </a:pPr>
            <a:r>
              <a:t/>
            </a:r>
            <a:endParaRPr b="1" sz="1300">
              <a:latin typeface="Raleway"/>
              <a:ea typeface="Raleway"/>
              <a:cs typeface="Raleway"/>
              <a:sym typeface="Raleway"/>
            </a:endParaRPr>
          </a:p>
        </p:txBody>
      </p:sp>
      <p:sp>
        <p:nvSpPr>
          <p:cNvPr id="435" name="Google Shape;435;p36"/>
          <p:cNvSpPr txBox="1"/>
          <p:nvPr/>
        </p:nvSpPr>
        <p:spPr>
          <a:xfrm>
            <a:off x="6982275" y="3831525"/>
            <a:ext cx="1709100" cy="1082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es" sz="1300">
                <a:latin typeface="Raleway"/>
                <a:ea typeface="Raleway"/>
                <a:cs typeface="Raleway"/>
                <a:sym typeface="Raleway"/>
              </a:rPr>
              <a:t>Recursos accesibles para contribuciones técnicas (p. Ej. Documentos)</a:t>
            </a:r>
            <a:endParaRPr b="1" sz="13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300"/>
              <a:buFont typeface="Arial"/>
              <a:buNone/>
            </a:pPr>
            <a:r>
              <a:t/>
            </a:r>
            <a:endParaRPr b="1" sz="13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300"/>
              <a:buFont typeface="Arial"/>
              <a:buNone/>
            </a:pPr>
            <a:r>
              <a:t/>
            </a:r>
            <a:endParaRPr b="1" sz="1300">
              <a:latin typeface="Raleway"/>
              <a:ea typeface="Raleway"/>
              <a:cs typeface="Raleway"/>
              <a:sym typeface="Raleway"/>
            </a:endParaRPr>
          </a:p>
        </p:txBody>
      </p:sp>
      <p:sp>
        <p:nvSpPr>
          <p:cNvPr id="436" name="Google Shape;436;p36"/>
          <p:cNvSpPr txBox="1"/>
          <p:nvPr/>
        </p:nvSpPr>
        <p:spPr>
          <a:xfrm>
            <a:off x="4564664" y="3491187"/>
            <a:ext cx="1709100" cy="145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es" sz="1300">
                <a:latin typeface="Raleway"/>
                <a:ea typeface="Raleway"/>
                <a:cs typeface="Raleway"/>
                <a:sym typeface="Raleway"/>
              </a:rPr>
              <a:t>Procesos de contribución </a:t>
            </a:r>
            <a:r>
              <a:rPr b="1" lang="es" sz="1300">
                <a:latin typeface="Raleway"/>
                <a:ea typeface="Raleway"/>
                <a:cs typeface="Raleway"/>
                <a:sym typeface="Raleway"/>
              </a:rPr>
              <a:t>simplificada</a:t>
            </a:r>
            <a:r>
              <a:rPr b="1" lang="es" sz="1300">
                <a:latin typeface="Raleway"/>
                <a:ea typeface="Raleway"/>
                <a:cs typeface="Raleway"/>
                <a:sym typeface="Raleway"/>
              </a:rPr>
              <a:t> y toma de decisiones</a:t>
            </a:r>
            <a:endParaRPr b="1" sz="1300">
              <a:latin typeface="Raleway"/>
              <a:ea typeface="Raleway"/>
              <a:cs typeface="Raleway"/>
              <a:sym typeface="Raleway"/>
            </a:endParaRPr>
          </a:p>
        </p:txBody>
      </p:sp>
      <p:sp>
        <p:nvSpPr>
          <p:cNvPr id="437" name="Google Shape;437;p36"/>
          <p:cNvSpPr txBox="1"/>
          <p:nvPr/>
        </p:nvSpPr>
        <p:spPr>
          <a:xfrm>
            <a:off x="282225" y="4016850"/>
            <a:ext cx="1709100" cy="44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s">
                <a:latin typeface="Lato"/>
                <a:ea typeface="Lato"/>
                <a:cs typeface="Lato"/>
                <a:sym typeface="Lato"/>
              </a:rPr>
              <a:t>Recomendaciones</a:t>
            </a:r>
            <a:endParaRPr b="1" i="0" sz="1400" u="none" cap="none" strike="noStrike">
              <a:solidFill>
                <a:srgbClr val="000000"/>
              </a:solidFill>
              <a:latin typeface="Lato"/>
              <a:ea typeface="Lato"/>
              <a:cs typeface="Lato"/>
              <a:sym typeface="Lato"/>
            </a:endParaRPr>
          </a:p>
        </p:txBody>
      </p:sp>
      <p:sp>
        <p:nvSpPr>
          <p:cNvPr id="438" name="Google Shape;438;p36"/>
          <p:cNvSpPr txBox="1"/>
          <p:nvPr/>
        </p:nvSpPr>
        <p:spPr>
          <a:xfrm>
            <a:off x="259688" y="1918000"/>
            <a:ext cx="1621200" cy="449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a:latin typeface="Lato"/>
                <a:ea typeface="Lato"/>
                <a:cs typeface="Lato"/>
                <a:sym typeface="Lato"/>
              </a:rPr>
              <a:t>Aprendizaje</a:t>
            </a:r>
            <a:endParaRPr b="1" i="0" sz="1400" u="none" cap="none" strike="noStrike">
              <a:solidFill>
                <a:srgbClr val="000000"/>
              </a:solidFill>
              <a:latin typeface="Lato"/>
              <a:ea typeface="Lato"/>
              <a:cs typeface="Lato"/>
              <a:sym typeface="Lato"/>
            </a:endParaRPr>
          </a:p>
        </p:txBody>
      </p:sp>
      <p:sp>
        <p:nvSpPr>
          <p:cNvPr id="439" name="Google Shape;439;p36"/>
          <p:cNvSpPr/>
          <p:nvPr/>
        </p:nvSpPr>
        <p:spPr>
          <a:xfrm>
            <a:off x="6932513" y="1569825"/>
            <a:ext cx="1951800" cy="1565100"/>
          </a:xfrm>
          <a:prstGeom prst="rect">
            <a:avLst/>
          </a:prstGeom>
          <a:solidFill>
            <a:srgbClr val="C9DAF8">
              <a:alpha val="368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440" name="Google Shape;440;p36"/>
          <p:cNvSpPr/>
          <p:nvPr/>
        </p:nvSpPr>
        <p:spPr>
          <a:xfrm>
            <a:off x="2030188" y="1569900"/>
            <a:ext cx="1951800" cy="1593600"/>
          </a:xfrm>
          <a:prstGeom prst="rect">
            <a:avLst/>
          </a:prstGeom>
          <a:solidFill>
            <a:srgbClr val="C9DAF8">
              <a:alpha val="368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441" name="Google Shape;441;p36"/>
          <p:cNvSpPr/>
          <p:nvPr/>
        </p:nvSpPr>
        <p:spPr>
          <a:xfrm>
            <a:off x="4481338" y="1569900"/>
            <a:ext cx="1951800" cy="1565100"/>
          </a:xfrm>
          <a:prstGeom prst="rect">
            <a:avLst/>
          </a:prstGeom>
          <a:solidFill>
            <a:srgbClr val="C9DAF8">
              <a:alpha val="368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442" name="Google Shape;442;p36"/>
          <p:cNvSpPr txBox="1"/>
          <p:nvPr/>
        </p:nvSpPr>
        <p:spPr>
          <a:xfrm>
            <a:off x="2163063" y="1627425"/>
            <a:ext cx="1686000" cy="140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El contribuyente típico de ASF es un hombre, con dominio del inglés, con un alto nivel educativo y con tiempo para ser voluntario</a:t>
            </a:r>
            <a:endParaRPr b="1" i="0" sz="1200" u="none" cap="none" strike="noStrike">
              <a:solidFill>
                <a:srgbClr val="000000"/>
              </a:solidFill>
              <a:latin typeface="Raleway"/>
              <a:ea typeface="Raleway"/>
              <a:cs typeface="Raleway"/>
              <a:sym typeface="Raleway"/>
            </a:endParaRPr>
          </a:p>
        </p:txBody>
      </p:sp>
      <p:sp>
        <p:nvSpPr>
          <p:cNvPr id="443" name="Google Shape;443;p36"/>
          <p:cNvSpPr txBox="1"/>
          <p:nvPr/>
        </p:nvSpPr>
        <p:spPr>
          <a:xfrm>
            <a:off x="6932513" y="1918000"/>
            <a:ext cx="1951800" cy="121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Los desafíos experimentados por las minorías persisten incluso después de que se convierten en contribuyentes experimentados</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p:txBody>
      </p:sp>
      <p:sp>
        <p:nvSpPr>
          <p:cNvPr id="444" name="Google Shape;444;p36"/>
          <p:cNvSpPr txBox="1"/>
          <p:nvPr/>
        </p:nvSpPr>
        <p:spPr>
          <a:xfrm>
            <a:off x="4462813" y="1918000"/>
            <a:ext cx="1997700" cy="95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s" sz="1200">
                <a:latin typeface="Raleway"/>
                <a:ea typeface="Raleway"/>
                <a:cs typeface="Raleway"/>
                <a:sym typeface="Raleway"/>
              </a:rPr>
              <a:t>Principales tipos de desafíos: contrib. antecedentes, obstáculos técnicos, comunicación</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1" sz="1200">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37"/>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450" name="Google Shape;450;p3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¿Preguntas?</a:t>
            </a:r>
            <a:endParaRPr sz="4800"/>
          </a:p>
          <a:p>
            <a:pPr indent="0" lvl="0" marL="0" rtl="0" algn="l">
              <a:lnSpc>
                <a:spcPct val="100000"/>
              </a:lnSpc>
              <a:spcBef>
                <a:spcPts val="0"/>
              </a:spcBef>
              <a:spcAft>
                <a:spcPts val="0"/>
              </a:spcAft>
              <a:buSzPts val="3600"/>
              <a:buNone/>
            </a:pPr>
            <a:r>
              <a:rPr lang="es" sz="3000"/>
              <a:t>¡Gracias a todos los participantes!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64178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18" name="Google Shape;118;p4"/>
          <p:cNvSpPr/>
          <p:nvPr/>
        </p:nvSpPr>
        <p:spPr>
          <a:xfrm>
            <a:off x="4355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19" name="Google Shape;119;p4"/>
          <p:cNvSpPr/>
          <p:nvPr/>
        </p:nvSpPr>
        <p:spPr>
          <a:xfrm>
            <a:off x="342672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20" name="Google Shape;120;p4"/>
          <p:cNvSpPr txBox="1"/>
          <p:nvPr/>
        </p:nvSpPr>
        <p:spPr>
          <a:xfrm>
            <a:off x="4829777" y="60650"/>
            <a:ext cx="4126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Motivación</a:t>
            </a:r>
            <a:endParaRPr b="1" i="0" sz="1400" u="none" cap="none" strike="noStrike">
              <a:solidFill>
                <a:srgbClr val="000000"/>
              </a:solidFill>
              <a:latin typeface="Lato"/>
              <a:ea typeface="Lato"/>
              <a:cs typeface="Lato"/>
              <a:sym typeface="Lato"/>
            </a:endParaRPr>
          </a:p>
        </p:txBody>
      </p:sp>
      <p:sp>
        <p:nvSpPr>
          <p:cNvPr id="121" name="Google Shape;121;p4"/>
          <p:cNvSpPr txBox="1"/>
          <p:nvPr/>
        </p:nvSpPr>
        <p:spPr>
          <a:xfrm>
            <a:off x="186175" y="588300"/>
            <a:ext cx="8830200" cy="10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s" sz="2300" u="none" cap="none" strike="noStrike">
                <a:solidFill>
                  <a:srgbClr val="060D49"/>
                </a:solidFill>
                <a:latin typeface="Raleway"/>
                <a:ea typeface="Raleway"/>
                <a:cs typeface="Raleway"/>
                <a:sym typeface="Raleway"/>
              </a:rPr>
              <a:t>3 Esfuerzos para recopilar datos sobre la comunidad</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Black"/>
              <a:ea typeface="Roboto Black"/>
              <a:cs typeface="Roboto Black"/>
              <a:sym typeface="Roboto Black"/>
            </a:endParaRPr>
          </a:p>
        </p:txBody>
      </p:sp>
      <p:sp>
        <p:nvSpPr>
          <p:cNvPr id="122" name="Google Shape;122;p4"/>
          <p:cNvSpPr txBox="1"/>
          <p:nvPr/>
        </p:nvSpPr>
        <p:spPr>
          <a:xfrm>
            <a:off x="597725" y="210675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La encuesta comunitaria</a:t>
            </a:r>
            <a:endParaRPr b="1" i="0" sz="1800" u="none" cap="none" strike="noStrike">
              <a:solidFill>
                <a:srgbClr val="000000"/>
              </a:solidFill>
              <a:latin typeface="Raleway"/>
              <a:ea typeface="Raleway"/>
              <a:cs typeface="Raleway"/>
              <a:sym typeface="Raleway"/>
            </a:endParaRPr>
          </a:p>
        </p:txBody>
      </p:sp>
      <p:sp>
        <p:nvSpPr>
          <p:cNvPr id="123" name="Google Shape;123;p4"/>
          <p:cNvSpPr txBox="1"/>
          <p:nvPr/>
        </p:nvSpPr>
        <p:spPr>
          <a:xfrm>
            <a:off x="6499525" y="210675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Análisis Cuantitativo</a:t>
            </a:r>
            <a:endParaRPr b="1" i="0" sz="1800" u="none" cap="none" strike="noStrike">
              <a:solidFill>
                <a:srgbClr val="000000"/>
              </a:solidFill>
              <a:latin typeface="Raleway"/>
              <a:ea typeface="Raleway"/>
              <a:cs typeface="Raleway"/>
              <a:sym typeface="Raleway"/>
            </a:endParaRPr>
          </a:p>
        </p:txBody>
      </p:sp>
      <p:sp>
        <p:nvSpPr>
          <p:cNvPr id="124" name="Google Shape;124;p4"/>
          <p:cNvSpPr txBox="1"/>
          <p:nvPr/>
        </p:nvSpPr>
        <p:spPr>
          <a:xfrm>
            <a:off x="3588875" y="215150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Entrevistas uno-a</a:t>
            </a:r>
            <a:r>
              <a:rPr b="1" lang="es" sz="1800">
                <a:latin typeface="Raleway"/>
                <a:ea typeface="Raleway"/>
                <a:cs typeface="Raleway"/>
                <a:sym typeface="Raleway"/>
              </a:rPr>
              <a:t>-uno</a:t>
            </a:r>
            <a:endParaRPr b="1" i="0" sz="18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4829777" y="60650"/>
            <a:ext cx="4126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Destacados</a:t>
            </a:r>
            <a:endParaRPr b="1" i="0" sz="1400" u="none" cap="none" strike="noStrike">
              <a:solidFill>
                <a:srgbClr val="000000"/>
              </a:solidFill>
              <a:latin typeface="Lato"/>
              <a:ea typeface="Lato"/>
              <a:cs typeface="Lato"/>
              <a:sym typeface="Lato"/>
            </a:endParaRPr>
          </a:p>
        </p:txBody>
      </p:sp>
      <p:sp>
        <p:nvSpPr>
          <p:cNvPr id="130" name="Google Shape;130;p5"/>
          <p:cNvSpPr txBox="1"/>
          <p:nvPr/>
        </p:nvSpPr>
        <p:spPr>
          <a:xfrm>
            <a:off x="186175" y="588300"/>
            <a:ext cx="8957700" cy="10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060D49"/>
                </a:solidFill>
                <a:latin typeface="Raleway"/>
                <a:ea typeface="Raleway"/>
                <a:cs typeface="Raleway"/>
                <a:sym typeface="Raleway"/>
              </a:rPr>
              <a:t>Prin</a:t>
            </a:r>
            <a:r>
              <a:rPr b="1" lang="es" sz="2800">
                <a:solidFill>
                  <a:srgbClr val="060D49"/>
                </a:solidFill>
                <a:latin typeface="Raleway"/>
                <a:ea typeface="Raleway"/>
                <a:cs typeface="Raleway"/>
                <a:sym typeface="Raleway"/>
              </a:rPr>
              <a:t>cipales tendencia</a:t>
            </a:r>
            <a:r>
              <a:rPr b="1" i="0" lang="es" sz="2800" u="none" cap="none" strike="noStrike">
                <a:solidFill>
                  <a:srgbClr val="060D49"/>
                </a:solidFill>
                <a:latin typeface="Raleway"/>
                <a:ea typeface="Raleway"/>
                <a:cs typeface="Raleway"/>
                <a:sym typeface="Raleway"/>
              </a:rPr>
              <a:t>de encuestas y entrevistas</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Black"/>
              <a:ea typeface="Roboto Black"/>
              <a:cs typeface="Roboto Black"/>
              <a:sym typeface="Roboto Black"/>
            </a:endParaRPr>
          </a:p>
        </p:txBody>
      </p:sp>
      <p:sp>
        <p:nvSpPr>
          <p:cNvPr id="131" name="Google Shape;131;p5"/>
          <p:cNvSpPr/>
          <p:nvPr/>
        </p:nvSpPr>
        <p:spPr>
          <a:xfrm>
            <a:off x="64178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32" name="Google Shape;132;p5"/>
          <p:cNvSpPr/>
          <p:nvPr/>
        </p:nvSpPr>
        <p:spPr>
          <a:xfrm>
            <a:off x="4355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133" name="Google Shape;133;p5"/>
          <p:cNvSpPr/>
          <p:nvPr/>
        </p:nvSpPr>
        <p:spPr>
          <a:xfrm>
            <a:off x="342672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aleway"/>
              <a:ea typeface="Raleway"/>
              <a:cs typeface="Raleway"/>
              <a:sym typeface="Raleway"/>
            </a:endParaRPr>
          </a:p>
        </p:txBody>
      </p:sp>
      <p:sp>
        <p:nvSpPr>
          <p:cNvPr id="134" name="Google Shape;134;p5"/>
          <p:cNvSpPr txBox="1"/>
          <p:nvPr/>
        </p:nvSpPr>
        <p:spPr>
          <a:xfrm>
            <a:off x="621125" y="2078800"/>
            <a:ext cx="2010600" cy="206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000000"/>
                </a:solidFill>
                <a:latin typeface="Raleway"/>
                <a:ea typeface="Raleway"/>
                <a:cs typeface="Raleway"/>
                <a:sym typeface="Raleway"/>
              </a:rPr>
              <a:t>El contribuyente típico de ASF es un hombre,</a:t>
            </a:r>
            <a:r>
              <a:rPr b="1" i="0" lang="es" sz="1600" u="none" cap="none" strike="noStrike">
                <a:solidFill>
                  <a:srgbClr val="000000"/>
                </a:solidFill>
                <a:latin typeface="Raleway"/>
                <a:ea typeface="Raleway"/>
                <a:cs typeface="Raleway"/>
                <a:sym typeface="Raleway"/>
              </a:rPr>
              <a:t> con dominio del </a:t>
            </a:r>
            <a:r>
              <a:rPr b="1" i="0" lang="es" sz="1600" u="none" cap="none" strike="noStrike">
                <a:solidFill>
                  <a:srgbClr val="000000"/>
                </a:solidFill>
                <a:latin typeface="Raleway"/>
                <a:ea typeface="Raleway"/>
                <a:cs typeface="Raleway"/>
                <a:sym typeface="Raleway"/>
              </a:rPr>
              <a:t>inglés, alto nivel educativo y tiempo para ser voluntario.</a:t>
            </a:r>
            <a:endParaRPr b="1" i="0" sz="16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Raleway"/>
              <a:ea typeface="Raleway"/>
              <a:cs typeface="Raleway"/>
              <a:sym typeface="Raleway"/>
            </a:endParaRPr>
          </a:p>
        </p:txBody>
      </p:sp>
      <p:sp>
        <p:nvSpPr>
          <p:cNvPr id="135" name="Google Shape;135;p5"/>
          <p:cNvSpPr txBox="1"/>
          <p:nvPr/>
        </p:nvSpPr>
        <p:spPr>
          <a:xfrm>
            <a:off x="6417875" y="2106750"/>
            <a:ext cx="23817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000000"/>
                </a:solidFill>
                <a:latin typeface="Raleway"/>
                <a:ea typeface="Raleway"/>
                <a:cs typeface="Raleway"/>
                <a:sym typeface="Raleway"/>
              </a:rPr>
              <a:t>Los desafíos experimentados por las minorías persisten incluso después de que se convierten en contribuyentes experimentados</a:t>
            </a:r>
            <a:endParaRPr b="1" i="0" sz="1600" u="none" cap="none" strike="noStrike">
              <a:solidFill>
                <a:srgbClr val="000000"/>
              </a:solidFill>
              <a:latin typeface="Raleway"/>
              <a:ea typeface="Raleway"/>
              <a:cs typeface="Raleway"/>
              <a:sym typeface="Raleway"/>
            </a:endParaRPr>
          </a:p>
        </p:txBody>
      </p:sp>
      <p:sp>
        <p:nvSpPr>
          <p:cNvPr id="136" name="Google Shape;136;p5"/>
          <p:cNvSpPr txBox="1"/>
          <p:nvPr/>
        </p:nvSpPr>
        <p:spPr>
          <a:xfrm>
            <a:off x="3404100" y="2151500"/>
            <a:ext cx="24378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solidFill>
                  <a:srgbClr val="000000"/>
                </a:solidFill>
                <a:latin typeface="Raleway"/>
                <a:ea typeface="Raleway"/>
                <a:cs typeface="Raleway"/>
                <a:sym typeface="Raleway"/>
              </a:rPr>
              <a:t>Principales tipos de desafíos: </a:t>
            </a:r>
            <a:r>
              <a:rPr b="1" lang="es" sz="1600">
                <a:latin typeface="Raleway"/>
                <a:ea typeface="Raleway"/>
                <a:cs typeface="Raleway"/>
                <a:sym typeface="Raleway"/>
              </a:rPr>
              <a:t>contexto del contribuidor</a:t>
            </a:r>
            <a:r>
              <a:rPr b="1" i="0" lang="es" sz="1600" u="none" cap="none" strike="noStrike">
                <a:solidFill>
                  <a:srgbClr val="000000"/>
                </a:solidFill>
                <a:latin typeface="Raleway"/>
                <a:ea typeface="Raleway"/>
                <a:cs typeface="Raleway"/>
                <a:sym typeface="Raleway"/>
              </a:rPr>
              <a:t>, obstáculos técnicos, </a:t>
            </a:r>
            <a:r>
              <a:rPr b="1" lang="es" sz="1600">
                <a:latin typeface="Raleway"/>
                <a:ea typeface="Raleway"/>
                <a:cs typeface="Raleway"/>
                <a:sym typeface="Raleway"/>
              </a:rPr>
              <a:t>y estilo de </a:t>
            </a:r>
            <a:r>
              <a:rPr b="1" i="0" lang="es" sz="1600" u="none" cap="none" strike="noStrike">
                <a:solidFill>
                  <a:srgbClr val="000000"/>
                </a:solidFill>
                <a:latin typeface="Raleway"/>
                <a:ea typeface="Raleway"/>
                <a:cs typeface="Raleway"/>
                <a:sym typeface="Raleway"/>
              </a:rPr>
              <a:t>comunicación</a:t>
            </a:r>
            <a:endParaRPr b="1" i="0" sz="1600" u="none" cap="none" strike="noStrike">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nvSpPr>
        <p:spPr>
          <a:xfrm>
            <a:off x="4829777" y="60650"/>
            <a:ext cx="41265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Highlights</a:t>
            </a:r>
            <a:endParaRPr b="1" i="0" sz="1400" u="none" cap="none" strike="noStrike">
              <a:solidFill>
                <a:srgbClr val="000000"/>
              </a:solidFill>
              <a:latin typeface="Lato"/>
              <a:ea typeface="Lato"/>
              <a:cs typeface="Lato"/>
              <a:sym typeface="Lato"/>
            </a:endParaRPr>
          </a:p>
        </p:txBody>
      </p:sp>
      <p:sp>
        <p:nvSpPr>
          <p:cNvPr id="142" name="Google Shape;142;p6"/>
          <p:cNvSpPr txBox="1"/>
          <p:nvPr/>
        </p:nvSpPr>
        <p:spPr>
          <a:xfrm>
            <a:off x="186175" y="588300"/>
            <a:ext cx="8957700" cy="10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s" sz="2300" u="none" cap="none" strike="noStrike">
                <a:solidFill>
                  <a:srgbClr val="060D49"/>
                </a:solidFill>
                <a:latin typeface="Raleway"/>
                <a:ea typeface="Raleway"/>
                <a:cs typeface="Raleway"/>
                <a:sym typeface="Raleway"/>
              </a:rPr>
              <a:t>Recomendaciones para eliminar las barreras de contribución</a:t>
            </a:r>
            <a:endParaRPr b="1" i="0" sz="23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600"/>
              <a:buFont typeface="Arial"/>
              <a:buNone/>
            </a:pPr>
            <a:r>
              <a:t/>
            </a:r>
            <a:endParaRPr b="1" i="0" sz="2600" u="none" cap="none" strike="noStrike">
              <a:solidFill>
                <a:srgbClr val="060D49"/>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Black"/>
              <a:ea typeface="Roboto Black"/>
              <a:cs typeface="Roboto Black"/>
              <a:sym typeface="Roboto Black"/>
            </a:endParaRPr>
          </a:p>
        </p:txBody>
      </p:sp>
      <p:sp>
        <p:nvSpPr>
          <p:cNvPr id="143" name="Google Shape;143;p6"/>
          <p:cNvSpPr/>
          <p:nvPr/>
        </p:nvSpPr>
        <p:spPr>
          <a:xfrm>
            <a:off x="64178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44" name="Google Shape;144;p6"/>
          <p:cNvSpPr/>
          <p:nvPr/>
        </p:nvSpPr>
        <p:spPr>
          <a:xfrm>
            <a:off x="43557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45" name="Google Shape;145;p6"/>
          <p:cNvSpPr/>
          <p:nvPr/>
        </p:nvSpPr>
        <p:spPr>
          <a:xfrm>
            <a:off x="3426725" y="2106750"/>
            <a:ext cx="2381700" cy="1996800"/>
          </a:xfrm>
          <a:prstGeom prst="rect">
            <a:avLst/>
          </a:prstGeom>
          <a:solidFill>
            <a:srgbClr val="C9DAF8">
              <a:alpha val="3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p:txBody>
      </p:sp>
      <p:sp>
        <p:nvSpPr>
          <p:cNvPr id="146" name="Google Shape;146;p6"/>
          <p:cNvSpPr txBox="1"/>
          <p:nvPr/>
        </p:nvSpPr>
        <p:spPr>
          <a:xfrm>
            <a:off x="597725" y="210675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Políticas y expectativas documentadas de ASF </a:t>
            </a:r>
            <a:r>
              <a:rPr b="1" lang="es" sz="1800">
                <a:latin typeface="Raleway"/>
                <a:ea typeface="Raleway"/>
                <a:cs typeface="Raleway"/>
                <a:sym typeface="Raleway"/>
              </a:rPr>
              <a:t>o</a:t>
            </a:r>
            <a:r>
              <a:rPr b="1" i="0" lang="es" sz="1800" u="none" cap="none" strike="noStrike">
                <a:solidFill>
                  <a:srgbClr val="000000"/>
                </a:solidFill>
                <a:latin typeface="Raleway"/>
                <a:ea typeface="Raleway"/>
                <a:cs typeface="Raleway"/>
                <a:sym typeface="Raleway"/>
              </a:rPr>
              <a:t> proyectos</a:t>
            </a:r>
            <a:endParaRPr b="1" i="0" sz="1800" u="none" cap="none" strike="noStrike">
              <a:solidFill>
                <a:srgbClr val="000000"/>
              </a:solidFill>
              <a:latin typeface="Raleway"/>
              <a:ea typeface="Raleway"/>
              <a:cs typeface="Raleway"/>
              <a:sym typeface="Raleway"/>
            </a:endParaRPr>
          </a:p>
        </p:txBody>
      </p:sp>
      <p:sp>
        <p:nvSpPr>
          <p:cNvPr id="147" name="Google Shape;147;p6"/>
          <p:cNvSpPr txBox="1"/>
          <p:nvPr/>
        </p:nvSpPr>
        <p:spPr>
          <a:xfrm>
            <a:off x="6499525" y="210675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Recursos accesibles para contribuciones técnicas (Ej. Document</a:t>
            </a:r>
            <a:r>
              <a:rPr b="1" lang="es" sz="1800">
                <a:latin typeface="Raleway"/>
                <a:ea typeface="Raleway"/>
                <a:cs typeface="Raleway"/>
                <a:sym typeface="Raleway"/>
              </a:rPr>
              <a:t>acion</a:t>
            </a:r>
            <a:r>
              <a:rPr b="1" i="0" lang="es" sz="1800" u="none" cap="none" strike="noStrike">
                <a:solidFill>
                  <a:srgbClr val="000000"/>
                </a:solidFill>
                <a:latin typeface="Raleway"/>
                <a:ea typeface="Raleway"/>
                <a:cs typeface="Raleway"/>
                <a:sym typeface="Raleway"/>
              </a:rPr>
              <a:t>)</a:t>
            </a:r>
            <a:endParaRPr b="1" i="0" sz="1800" u="none" cap="none" strike="noStrike">
              <a:solidFill>
                <a:srgbClr val="000000"/>
              </a:solidFill>
              <a:latin typeface="Raleway"/>
              <a:ea typeface="Raleway"/>
              <a:cs typeface="Raleway"/>
              <a:sym typeface="Raleway"/>
            </a:endParaRPr>
          </a:p>
        </p:txBody>
      </p:sp>
      <p:sp>
        <p:nvSpPr>
          <p:cNvPr id="148" name="Google Shape;148;p6"/>
          <p:cNvSpPr txBox="1"/>
          <p:nvPr/>
        </p:nvSpPr>
        <p:spPr>
          <a:xfrm>
            <a:off x="3588875" y="2151500"/>
            <a:ext cx="2057400" cy="19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000000"/>
                </a:solidFill>
                <a:latin typeface="Raleway"/>
                <a:ea typeface="Raleway"/>
                <a:cs typeface="Raleway"/>
                <a:sym typeface="Raleway"/>
              </a:rPr>
              <a:t>Procesos simplificados de contribución y toma de decisiones</a:t>
            </a:r>
            <a:endParaRPr b="1" i="0" sz="1800" u="none" cap="none" strike="noStrike">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154" name="Google Shape;154;p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s" sz="4800"/>
              <a:t>Fase I: Encuesta</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nvSpPr>
        <p:spPr>
          <a:xfrm>
            <a:off x="5668769" y="60650"/>
            <a:ext cx="3287400" cy="355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Lato"/>
                <a:ea typeface="Lato"/>
                <a:cs typeface="Lato"/>
                <a:sym typeface="Lato"/>
              </a:rPr>
              <a:t>Cronograma de recopilación de datos</a:t>
            </a:r>
            <a:endParaRPr b="1" i="0" sz="1400" u="none" cap="none" strike="noStrike">
              <a:solidFill>
                <a:srgbClr val="000000"/>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ato"/>
              <a:ea typeface="Lato"/>
              <a:cs typeface="Lato"/>
              <a:sym typeface="Lato"/>
            </a:endParaRPr>
          </a:p>
        </p:txBody>
      </p:sp>
      <p:grpSp>
        <p:nvGrpSpPr>
          <p:cNvPr id="160" name="Google Shape;160;p8"/>
          <p:cNvGrpSpPr/>
          <p:nvPr/>
        </p:nvGrpSpPr>
        <p:grpSpPr>
          <a:xfrm>
            <a:off x="1087525" y="1574025"/>
            <a:ext cx="1834900" cy="2315200"/>
            <a:chOff x="1083025" y="1574025"/>
            <a:chExt cx="1834900" cy="2315200"/>
          </a:xfrm>
        </p:grpSpPr>
        <p:sp>
          <p:nvSpPr>
            <p:cNvPr id="161" name="Google Shape;161;p8"/>
            <p:cNvSpPr txBox="1"/>
            <p:nvPr/>
          </p:nvSpPr>
          <p:spPr>
            <a:xfrm>
              <a:off x="1083125" y="1574025"/>
              <a:ext cx="11454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s" sz="800" u="none" cap="none" strike="noStrike">
                  <a:solidFill>
                    <a:srgbClr val="3D3D3D"/>
                  </a:solidFill>
                  <a:latin typeface="Roboto"/>
                  <a:ea typeface="Roboto"/>
                  <a:cs typeface="Roboto"/>
                  <a:sym typeface="Roboto"/>
                </a:rPr>
                <a:t>Hasta Octubre de 2019</a:t>
              </a:r>
              <a:endParaRPr b="0" i="0" sz="800" u="none" cap="none" strike="noStrike">
                <a:solidFill>
                  <a:srgbClr val="3D3D3D"/>
                </a:solidFill>
                <a:latin typeface="Roboto"/>
                <a:ea typeface="Roboto"/>
                <a:cs typeface="Roboto"/>
                <a:sym typeface="Roboto"/>
              </a:endParaRPr>
            </a:p>
          </p:txBody>
        </p:sp>
        <p:sp>
          <p:nvSpPr>
            <p:cNvPr id="162" name="Google Shape;162;p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s" sz="1000" u="none" cap="none" strike="noStrike">
                  <a:solidFill>
                    <a:srgbClr val="3D3D3D"/>
                  </a:solidFill>
                  <a:latin typeface="Roboto"/>
                  <a:ea typeface="Roboto"/>
                  <a:cs typeface="Roboto"/>
                  <a:sym typeface="Roboto"/>
                </a:rPr>
                <a:t>Diseño de la encuesta </a:t>
              </a:r>
              <a:endParaRPr b="1" i="0" sz="1000" u="none" cap="none" strike="noStrike">
                <a:solidFill>
                  <a:srgbClr val="3D3D3D"/>
                </a:solidFill>
                <a:latin typeface="Roboto"/>
                <a:ea typeface="Roboto"/>
                <a:cs typeface="Roboto"/>
                <a:sym typeface="Roboto"/>
              </a:endParaRPr>
            </a:p>
          </p:txBody>
        </p:sp>
        <p:sp>
          <p:nvSpPr>
            <p:cNvPr id="163" name="Google Shape;163;p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s" sz="800" u="none" cap="none" strike="noStrike">
                  <a:solidFill>
                    <a:srgbClr val="3D3D3D"/>
                  </a:solidFill>
                  <a:latin typeface="Roboto"/>
                  <a:ea typeface="Roboto"/>
                  <a:cs typeface="Roboto"/>
                  <a:sym typeface="Roboto"/>
                </a:rPr>
                <a:t>Primer diseño de encuesta disponible</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p:txBody>
        </p:sp>
        <p:cxnSp>
          <p:nvCxnSpPr>
            <p:cNvPr id="164" name="Google Shape;164;p8"/>
            <p:cNvCxnSpPr/>
            <p:nvPr/>
          </p:nvCxnSpPr>
          <p:spPr>
            <a:xfrm>
              <a:off x="2180202"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165" name="Google Shape;165;p8"/>
            <p:cNvSpPr/>
            <p:nvPr/>
          </p:nvSpPr>
          <p:spPr>
            <a:xfrm flipH="1">
              <a:off x="1083025" y="2306625"/>
              <a:ext cx="18348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1083125" y="2460449"/>
              <a:ext cx="18348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8"/>
          <p:cNvGrpSpPr/>
          <p:nvPr/>
        </p:nvGrpSpPr>
        <p:grpSpPr>
          <a:xfrm>
            <a:off x="2796474" y="1574025"/>
            <a:ext cx="1834900" cy="2315200"/>
            <a:chOff x="1083025" y="1574025"/>
            <a:chExt cx="1834900" cy="2315200"/>
          </a:xfrm>
        </p:grpSpPr>
        <p:sp>
          <p:nvSpPr>
            <p:cNvPr id="168" name="Google Shape;168;p8"/>
            <p:cNvSpPr txBox="1"/>
            <p:nvPr/>
          </p:nvSpPr>
          <p:spPr>
            <a:xfrm>
              <a:off x="1235828" y="1574025"/>
              <a:ext cx="9927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s" sz="800" u="none" cap="none" strike="noStrike">
                  <a:solidFill>
                    <a:srgbClr val="3D3D3D"/>
                  </a:solidFill>
                  <a:latin typeface="Roboto"/>
                  <a:ea typeface="Roboto"/>
                  <a:cs typeface="Roboto"/>
                  <a:sym typeface="Roboto"/>
                </a:rPr>
                <a:t>Hasta Diciembre de 2019</a:t>
              </a:r>
              <a:endParaRPr b="0" i="0" sz="800" u="none" cap="none" strike="noStrike">
                <a:solidFill>
                  <a:srgbClr val="3D3D3D"/>
                </a:solidFill>
                <a:latin typeface="Roboto"/>
                <a:ea typeface="Roboto"/>
                <a:cs typeface="Roboto"/>
                <a:sym typeface="Roboto"/>
              </a:endParaRPr>
            </a:p>
          </p:txBody>
        </p:sp>
        <p:sp>
          <p:nvSpPr>
            <p:cNvPr id="169" name="Google Shape;169;p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s" sz="1000" u="none" cap="none" strike="noStrike">
                  <a:solidFill>
                    <a:srgbClr val="3D3D3D"/>
                  </a:solidFill>
                  <a:latin typeface="Roboto"/>
                  <a:ea typeface="Roboto"/>
                  <a:cs typeface="Roboto"/>
                  <a:sym typeface="Roboto"/>
                </a:rPr>
                <a:t>Retroalimentación de la comunidad</a:t>
              </a:r>
              <a:endParaRPr b="1" i="0" sz="1000" u="none" cap="none" strike="noStrike">
                <a:solidFill>
                  <a:srgbClr val="3D3D3D"/>
                </a:solidFill>
                <a:latin typeface="Roboto"/>
                <a:ea typeface="Roboto"/>
                <a:cs typeface="Roboto"/>
                <a:sym typeface="Roboto"/>
              </a:endParaRPr>
            </a:p>
          </p:txBody>
        </p:sp>
        <p:sp>
          <p:nvSpPr>
            <p:cNvPr id="170" name="Google Shape;170;p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s" sz="800" u="none" cap="none" strike="noStrike">
                  <a:solidFill>
                    <a:srgbClr val="3D3D3D"/>
                  </a:solidFill>
                  <a:latin typeface="Roboto"/>
                  <a:ea typeface="Roboto"/>
                  <a:cs typeface="Roboto"/>
                  <a:sym typeface="Roboto"/>
                </a:rPr>
                <a:t>Discusión abierta y adición de ideas, comentarios e inquietudes.</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p:txBody>
        </p:sp>
        <p:cxnSp>
          <p:nvCxnSpPr>
            <p:cNvPr id="171" name="Google Shape;171;p8"/>
            <p:cNvCxnSpPr/>
            <p:nvPr/>
          </p:nvCxnSpPr>
          <p:spPr>
            <a:xfrm>
              <a:off x="2180202"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172" name="Google Shape;172;p8"/>
            <p:cNvSpPr/>
            <p:nvPr/>
          </p:nvSpPr>
          <p:spPr>
            <a:xfrm flipH="1">
              <a:off x="1083025" y="2306625"/>
              <a:ext cx="18348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3" name="Google Shape;173;p8"/>
            <p:cNvSpPr/>
            <p:nvPr/>
          </p:nvSpPr>
          <p:spPr>
            <a:xfrm>
              <a:off x="1083125" y="2460449"/>
              <a:ext cx="18348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8"/>
          <p:cNvGrpSpPr/>
          <p:nvPr/>
        </p:nvGrpSpPr>
        <p:grpSpPr>
          <a:xfrm>
            <a:off x="4516525" y="1574025"/>
            <a:ext cx="1834900" cy="2315200"/>
            <a:chOff x="1083025" y="1574025"/>
            <a:chExt cx="1834900" cy="2315200"/>
          </a:xfrm>
        </p:grpSpPr>
        <p:sp>
          <p:nvSpPr>
            <p:cNvPr id="175" name="Google Shape;175;p8"/>
            <p:cNvSpPr txBox="1"/>
            <p:nvPr/>
          </p:nvSpPr>
          <p:spPr>
            <a:xfrm>
              <a:off x="1083125" y="1574025"/>
              <a:ext cx="11454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s" sz="800" u="none" cap="none" strike="noStrike">
                  <a:solidFill>
                    <a:srgbClr val="3D3D3D"/>
                  </a:solidFill>
                  <a:latin typeface="Roboto"/>
                  <a:ea typeface="Roboto"/>
                  <a:cs typeface="Roboto"/>
                  <a:sym typeface="Roboto"/>
                </a:rPr>
                <a:t>Hasta Diciembre  de. 2020</a:t>
              </a:r>
              <a:endParaRPr b="0" i="0" sz="800" u="none" cap="none" strike="noStrike">
                <a:solidFill>
                  <a:srgbClr val="3D3D3D"/>
                </a:solidFill>
                <a:latin typeface="Roboto"/>
                <a:ea typeface="Roboto"/>
                <a:cs typeface="Roboto"/>
                <a:sym typeface="Roboto"/>
              </a:endParaRPr>
            </a:p>
          </p:txBody>
        </p:sp>
        <p:sp>
          <p:nvSpPr>
            <p:cNvPr id="176" name="Google Shape;176;p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s" sz="1000" u="none" cap="none" strike="noStrike">
                  <a:solidFill>
                    <a:srgbClr val="3D3D3D"/>
                  </a:solidFill>
                  <a:latin typeface="Roboto"/>
                  <a:ea typeface="Roboto"/>
                  <a:cs typeface="Roboto"/>
                  <a:sym typeface="Roboto"/>
                </a:rPr>
                <a:t>Recopilación de datos</a:t>
              </a:r>
              <a:endParaRPr b="1" i="0" sz="1000" u="none" cap="none" strike="noStrike">
                <a:solidFill>
                  <a:srgbClr val="3D3D3D"/>
                </a:solidFill>
                <a:latin typeface="Roboto"/>
                <a:ea typeface="Roboto"/>
                <a:cs typeface="Roboto"/>
                <a:sym typeface="Roboto"/>
              </a:endParaRPr>
            </a:p>
          </p:txBody>
        </p:sp>
        <p:sp>
          <p:nvSpPr>
            <p:cNvPr id="177" name="Google Shape;177;p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s" sz="800" u="none" cap="none" strike="noStrike">
                  <a:solidFill>
                    <a:srgbClr val="3D3D3D"/>
                  </a:solidFill>
                  <a:latin typeface="Roboto"/>
                  <a:ea typeface="Roboto"/>
                  <a:cs typeface="Roboto"/>
                  <a:sym typeface="Roboto"/>
                </a:rPr>
                <a:t>Comienza la recopilación de datos</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rPr b="0" i="0" lang="es" sz="800" u="none" cap="none" strike="noStrike">
                  <a:solidFill>
                    <a:srgbClr val="3D3D3D"/>
                  </a:solidFill>
                  <a:latin typeface="Roboto"/>
                  <a:ea typeface="Roboto"/>
                  <a:cs typeface="Roboto"/>
                  <a:sym typeface="Roboto"/>
                </a:rPr>
                <a:t>7010 correos electrónicos enviados </a:t>
              </a:r>
              <a:endParaRPr b="0" i="0" sz="800" u="none" cap="none" strike="noStrike">
                <a:solidFill>
                  <a:srgbClr val="3D3D3D"/>
                </a:solidFill>
                <a:latin typeface="Roboto"/>
                <a:ea typeface="Roboto"/>
                <a:cs typeface="Roboto"/>
                <a:sym typeface="Roboto"/>
              </a:endParaRPr>
            </a:p>
          </p:txBody>
        </p:sp>
        <p:cxnSp>
          <p:nvCxnSpPr>
            <p:cNvPr id="178" name="Google Shape;178;p8"/>
            <p:cNvCxnSpPr/>
            <p:nvPr/>
          </p:nvCxnSpPr>
          <p:spPr>
            <a:xfrm>
              <a:off x="2180202"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179" name="Google Shape;179;p8"/>
            <p:cNvSpPr/>
            <p:nvPr/>
          </p:nvSpPr>
          <p:spPr>
            <a:xfrm flipH="1">
              <a:off x="1083025" y="2306625"/>
              <a:ext cx="18348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0" name="Google Shape;180;p8"/>
            <p:cNvSpPr/>
            <p:nvPr/>
          </p:nvSpPr>
          <p:spPr>
            <a:xfrm>
              <a:off x="1083125" y="2460449"/>
              <a:ext cx="18348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8"/>
          <p:cNvGrpSpPr/>
          <p:nvPr/>
        </p:nvGrpSpPr>
        <p:grpSpPr>
          <a:xfrm>
            <a:off x="6225474" y="1574025"/>
            <a:ext cx="1834900" cy="2315200"/>
            <a:chOff x="1083025" y="1574025"/>
            <a:chExt cx="1834900" cy="2315200"/>
          </a:xfrm>
        </p:grpSpPr>
        <p:sp>
          <p:nvSpPr>
            <p:cNvPr id="182" name="Google Shape;182;p8"/>
            <p:cNvSpPr txBox="1"/>
            <p:nvPr/>
          </p:nvSpPr>
          <p:spPr>
            <a:xfrm>
              <a:off x="1083126" y="1574025"/>
              <a:ext cx="11454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800"/>
                <a:buFont typeface="Arial"/>
                <a:buNone/>
              </a:pPr>
              <a:r>
                <a:rPr b="0" i="0" lang="es" sz="800" u="none" cap="none" strike="noStrike">
                  <a:solidFill>
                    <a:srgbClr val="3D3D3D"/>
                  </a:solidFill>
                  <a:latin typeface="Roboto"/>
                  <a:ea typeface="Roboto"/>
                  <a:cs typeface="Roboto"/>
                  <a:sym typeface="Roboto"/>
                </a:rPr>
                <a:t>Hasta mediados de Febrero. 2020</a:t>
              </a:r>
              <a:endParaRPr b="0" i="0" sz="800" u="none" cap="none" strike="noStrike">
                <a:solidFill>
                  <a:srgbClr val="3D3D3D"/>
                </a:solidFill>
                <a:latin typeface="Roboto"/>
                <a:ea typeface="Roboto"/>
                <a:cs typeface="Roboto"/>
                <a:sym typeface="Roboto"/>
              </a:endParaRPr>
            </a:p>
          </p:txBody>
        </p:sp>
        <p:sp>
          <p:nvSpPr>
            <p:cNvPr id="183" name="Google Shape;183;p8"/>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s" sz="1000" u="none" cap="none" strike="noStrike">
                  <a:solidFill>
                    <a:srgbClr val="3D3D3D"/>
                  </a:solidFill>
                  <a:latin typeface="Roboto"/>
                  <a:ea typeface="Roboto"/>
                  <a:cs typeface="Roboto"/>
                  <a:sym typeface="Roboto"/>
                </a:rPr>
                <a:t>Extensión de fecha límite</a:t>
              </a:r>
              <a:endParaRPr b="1" i="0" sz="1000" u="none" cap="none" strike="noStrike">
                <a:solidFill>
                  <a:srgbClr val="3D3D3D"/>
                </a:solidFill>
                <a:latin typeface="Roboto"/>
                <a:ea typeface="Roboto"/>
                <a:cs typeface="Roboto"/>
                <a:sym typeface="Roboto"/>
              </a:endParaRPr>
            </a:p>
          </p:txBody>
        </p:sp>
        <p:sp>
          <p:nvSpPr>
            <p:cNvPr id="184" name="Google Shape;184;p8"/>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es" sz="800" u="none" cap="none" strike="noStrike">
                  <a:solidFill>
                    <a:srgbClr val="3D3D3D"/>
                  </a:solidFill>
                  <a:latin typeface="Roboto"/>
                  <a:ea typeface="Roboto"/>
                  <a:cs typeface="Roboto"/>
                  <a:sym typeface="Roboto"/>
                </a:rPr>
                <a:t>Oportunidad de stand FOSDEM</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t/>
              </a:r>
              <a:endParaRPr b="0" i="0" sz="800" u="none" cap="none" strike="noStrike">
                <a:solidFill>
                  <a:srgbClr val="3D3D3D"/>
                </a:solidFill>
                <a:latin typeface="Roboto"/>
                <a:ea typeface="Roboto"/>
                <a:cs typeface="Roboto"/>
                <a:sym typeface="Roboto"/>
              </a:endParaRPr>
            </a:p>
          </p:txBody>
        </p:sp>
        <p:cxnSp>
          <p:nvCxnSpPr>
            <p:cNvPr id="185" name="Google Shape;185;p8"/>
            <p:cNvCxnSpPr/>
            <p:nvPr/>
          </p:nvCxnSpPr>
          <p:spPr>
            <a:xfrm>
              <a:off x="2180202" y="1695421"/>
              <a:ext cx="718500" cy="741900"/>
            </a:xfrm>
            <a:prstGeom prst="straightConnector1">
              <a:avLst/>
            </a:prstGeom>
            <a:noFill/>
            <a:ln cap="flat" cmpd="sng" w="9525">
              <a:solidFill>
                <a:srgbClr val="414141"/>
              </a:solidFill>
              <a:prstDash val="solid"/>
              <a:round/>
              <a:headEnd len="sm" w="sm" type="none"/>
              <a:tailEnd len="sm" w="sm" type="none"/>
            </a:ln>
          </p:spPr>
        </p:cxnSp>
        <p:sp>
          <p:nvSpPr>
            <p:cNvPr id="186" name="Google Shape;186;p8"/>
            <p:cNvSpPr/>
            <p:nvPr/>
          </p:nvSpPr>
          <p:spPr>
            <a:xfrm flipH="1">
              <a:off x="1083025" y="2306625"/>
              <a:ext cx="1834800" cy="143400"/>
            </a:xfrm>
            <a:prstGeom prst="parallelogram">
              <a:avLst>
                <a:gd fmla="val 96952" name="adj"/>
              </a:avLst>
            </a:prstGeom>
            <a:solidFill>
              <a:srgbClr val="4141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7" name="Google Shape;187;p8"/>
            <p:cNvSpPr/>
            <p:nvPr/>
          </p:nvSpPr>
          <p:spPr>
            <a:xfrm>
              <a:off x="1083125" y="2460449"/>
              <a:ext cx="1834800" cy="143400"/>
            </a:xfrm>
            <a:prstGeom prst="parallelogram">
              <a:avLst>
                <a:gd fmla="val 96952" name="adj"/>
              </a:avLst>
            </a:prstGeom>
            <a:solidFill>
              <a:srgbClr val="2F2F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91" name="Shape 191"/>
        <p:cNvGrpSpPr/>
        <p:nvPr/>
      </p:nvGrpSpPr>
      <p:grpSpPr>
        <a:xfrm>
          <a:off x="0" y="0"/>
          <a:ext cx="0" cy="0"/>
          <a:chOff x="0" y="0"/>
          <a:chExt cx="0" cy="0"/>
        </a:xfrm>
      </p:grpSpPr>
      <p:sp>
        <p:nvSpPr>
          <p:cNvPr id="192" name="Google Shape;192;p9"/>
          <p:cNvSpPr txBox="1"/>
          <p:nvPr>
            <p:ph type="title"/>
          </p:nvPr>
        </p:nvSpPr>
        <p:spPr>
          <a:xfrm>
            <a:off x="733640" y="359301"/>
            <a:ext cx="3687300" cy="101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
              <a:t>Encuesta</a:t>
            </a:r>
            <a:endParaRPr/>
          </a:p>
        </p:txBody>
      </p:sp>
      <p:sp>
        <p:nvSpPr>
          <p:cNvPr id="193" name="Google Shape;193;p9"/>
          <p:cNvSpPr txBox="1"/>
          <p:nvPr>
            <p:ph idx="4294967295" type="body"/>
          </p:nvPr>
        </p:nvSpPr>
        <p:spPr>
          <a:xfrm>
            <a:off x="729325" y="1461325"/>
            <a:ext cx="7625100" cy="32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s" sz="1800">
                <a:solidFill>
                  <a:schemeClr val="lt1"/>
                </a:solidFill>
                <a:latin typeface="Arial"/>
                <a:ea typeface="Arial"/>
                <a:cs typeface="Arial"/>
                <a:sym typeface="Arial"/>
              </a:rPr>
              <a:t>Encuesta* </a:t>
            </a:r>
            <a:r>
              <a:rPr lang="es" sz="1100">
                <a:solidFill>
                  <a:schemeClr val="lt1"/>
                </a:solidFill>
                <a:latin typeface="Arial"/>
                <a:ea typeface="Arial"/>
                <a:cs typeface="Arial"/>
                <a:sym typeface="Arial"/>
              </a:rPr>
              <a:t>se divide en:</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Función y antigüedad del colaborador (4 preguntas)</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Motivación (2)</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Disponibilidad de protocolos / directrices (2)</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Soporte para recién llegados (4)</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Soporte para recién llegados (4)</a:t>
            </a: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a:pPr>
            <a:r>
              <a:rPr lang="es" sz="1100">
                <a:solidFill>
                  <a:schemeClr val="lt1"/>
                </a:solidFill>
                <a:latin typeface="Arial"/>
                <a:ea typeface="Arial"/>
                <a:cs typeface="Arial"/>
                <a:sym typeface="Arial"/>
              </a:rPr>
              <a:t>Finalizar (3)</a:t>
            </a:r>
            <a:endParaRPr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rPr lang="es" sz="1100">
                <a:solidFill>
                  <a:schemeClr val="lt1"/>
                </a:solidFill>
                <a:latin typeface="Arial"/>
                <a:ea typeface="Arial"/>
                <a:cs typeface="Arial"/>
                <a:sym typeface="Arial"/>
              </a:rPr>
              <a:t>Cada sección contiene un párrafo introductorio de motivación.</a:t>
            </a:r>
            <a:endParaRPr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1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rPr i="1" lang="es" sz="1000">
                <a:solidFill>
                  <a:schemeClr val="lt1"/>
                </a:solidFill>
                <a:latin typeface="Arial"/>
                <a:ea typeface="Arial"/>
                <a:cs typeface="Arial"/>
                <a:sym typeface="Arial"/>
              </a:rPr>
              <a:t>* Las preguntas están disponibles en https://cwiki.apache.org/confluence/pages/viewpage.action?pageId=158869274</a:t>
            </a:r>
            <a:endParaRPr i="1" sz="1000">
              <a:solidFill>
                <a:schemeClr val="lt1"/>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i="1" sz="1000">
              <a:solidFill>
                <a:schemeClr val="lt1"/>
              </a:solidFill>
              <a:latin typeface="Arial"/>
              <a:ea typeface="Arial"/>
              <a:cs typeface="Arial"/>
              <a:sym typeface="Arial"/>
            </a:endParaRPr>
          </a:p>
        </p:txBody>
      </p:sp>
      <p:cxnSp>
        <p:nvCxnSpPr>
          <p:cNvPr id="194" name="Google Shape;194;p9"/>
          <p:cNvCxnSpPr/>
          <p:nvPr/>
        </p:nvCxnSpPr>
        <p:spPr>
          <a:xfrm>
            <a:off x="4623375" y="1307150"/>
            <a:ext cx="0" cy="1033800"/>
          </a:xfrm>
          <a:prstGeom prst="straightConnector1">
            <a:avLst/>
          </a:prstGeom>
          <a:noFill/>
          <a:ln cap="flat" cmpd="sng" w="28575">
            <a:solidFill>
              <a:srgbClr val="FFFFFF"/>
            </a:solidFill>
            <a:prstDash val="solid"/>
            <a:round/>
            <a:headEnd len="sm" w="sm" type="none"/>
            <a:tailEnd len="sm" w="sm" type="none"/>
          </a:ln>
        </p:spPr>
      </p:cxnSp>
      <p:pic>
        <p:nvPicPr>
          <p:cNvPr id="195" name="Google Shape;195;p9"/>
          <p:cNvPicPr preferRelativeResize="0"/>
          <p:nvPr/>
        </p:nvPicPr>
        <p:blipFill rotWithShape="1">
          <a:blip r:embed="rId3">
            <a:alphaModFix/>
          </a:blip>
          <a:srcRect b="0" l="0" r="0" t="0"/>
          <a:stretch/>
        </p:blipFill>
        <p:spPr>
          <a:xfrm>
            <a:off x="4328800" y="257175"/>
            <a:ext cx="4739000" cy="4549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