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2" r:id="rId3"/>
    <p:sldId id="263" r:id="rId4"/>
    <p:sldId id="258" r:id="rId5"/>
    <p:sldId id="257" r:id="rId6"/>
    <p:sldId id="264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3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3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13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83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80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06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4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1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07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55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2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46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4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0310-50B9-4103-B599-8D8F677D694C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50849D-990C-45A4-B55B-463403C063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LEGISLACION TRIBUTARIA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9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IMPUESTO DE RENTA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200" b="1" dirty="0">
                <a:latin typeface="Agency FB" panose="020B0503020202020204" pitchFamily="34" charset="0"/>
              </a:rPr>
              <a:t>Es un tributo nacional directo, </a:t>
            </a:r>
            <a:r>
              <a:rPr lang="es-CO" sz="2200" b="1" dirty="0" smtClean="0">
                <a:latin typeface="Agency FB" panose="020B0503020202020204" pitchFamily="34" charset="0"/>
              </a:rPr>
              <a:t>anual </a:t>
            </a:r>
            <a:r>
              <a:rPr lang="es-CO" sz="2200" b="1" dirty="0">
                <a:latin typeface="Agency FB" panose="020B0503020202020204" pitchFamily="34" charset="0"/>
              </a:rPr>
              <a:t>y obligatorio para el comerciante persona natural, o persona jurídica o asimilada, y consiste en entregarle al Estado un porcentaje de sus utilidades fiscales obtenidas durante un período gravable, con el fin de coadyuvar a sufragar las cargas públicas. </a:t>
            </a:r>
            <a:endParaRPr lang="es-CO" sz="2200" b="1" dirty="0" smtClean="0">
              <a:latin typeface="Agency FB" panose="020B0503020202020204" pitchFamily="34" charset="0"/>
            </a:endParaRPr>
          </a:p>
          <a:p>
            <a:pPr algn="just"/>
            <a:r>
              <a:rPr lang="es-CO" sz="2200" b="1" dirty="0">
                <a:latin typeface="Agency FB" panose="020B0503020202020204" pitchFamily="34" charset="0"/>
              </a:rPr>
              <a:t>DECLARANTES: quienes por no cumplir la totalidad de una serie de requisitos (para ser no declarantes) están obligados a diligenciar un formulario y presentarlo ante los bancos autorizados, como es el caso las sociedades nacionales y las sucursales de sociedades extranjeras. En los casos en que el comerciante persona natural no esté obligado a presentar la declaración del impuesto de renta y complementarios, constituye el impuesto la suma de las retenciones en la fuente que se le practiquen</a:t>
            </a:r>
            <a:r>
              <a:rPr lang="es-CO" sz="2200" b="1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s-CO" sz="2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 smtClean="0"/>
              <a:t>QUIENES ESTÁN OBLIGADOS A DECLARAR RENTA?</a:t>
            </a:r>
            <a:endParaRPr lang="es-CO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b="1" dirty="0"/>
              <a:t>Responsable del Impuesto Sobre las Ventas -IVA- del Régimen Común, al cierre del año gravable 2019</a:t>
            </a:r>
            <a:r>
              <a:rPr lang="es-CO" b="1" dirty="0" smtClean="0"/>
              <a:t>.</a:t>
            </a:r>
          </a:p>
          <a:p>
            <a:r>
              <a:rPr lang="es-CO" b="1" dirty="0"/>
              <a:t>las </a:t>
            </a:r>
            <a:r>
              <a:rPr lang="es-CO" b="1" dirty="0" smtClean="0"/>
              <a:t>personas </a:t>
            </a:r>
            <a:r>
              <a:rPr lang="es-CO" b="1" dirty="0"/>
              <a:t>que hayan registrado un patrimonio bruto igual o superior a cuatro mil quinientas (4.500) Unidades de Valor Tributario -UVT- ($ 154.215.000) a 31 de diciembre de 2019</a:t>
            </a:r>
            <a:r>
              <a:rPr lang="es-CO" b="1" dirty="0" smtClean="0"/>
              <a:t>.</a:t>
            </a:r>
          </a:p>
          <a:p>
            <a:r>
              <a:rPr lang="es-CO" b="1" dirty="0"/>
              <a:t>Ingresos brutos iguales o superiores a mil cuatrocientas (1.400) Unidades de Valor Tributario -UVT- ($ 47.978.000) durante el año 2019</a:t>
            </a:r>
            <a:r>
              <a:rPr lang="es-CO" b="1" dirty="0" smtClean="0"/>
              <a:t>.</a:t>
            </a:r>
          </a:p>
          <a:p>
            <a:r>
              <a:rPr lang="es-CO" b="1" dirty="0"/>
              <a:t>Compras y consumos totales iguales y superiores a mil cuatrocientas (1.400) Unidades de Valor Tributario -UVT- ($47.978.000) durante el año 2019</a:t>
            </a:r>
            <a:r>
              <a:rPr lang="es-CO" b="1" dirty="0" smtClean="0"/>
              <a:t>.</a:t>
            </a:r>
          </a:p>
          <a:p>
            <a:r>
              <a:rPr lang="es-CO" b="1" dirty="0" err="1"/>
              <a:t>onsignaciones</a:t>
            </a:r>
            <a:r>
              <a:rPr lang="es-CO" b="1" dirty="0"/>
              <a:t> bancarias, depósitos o inversiones financieras, valor total acumulado iguales o superiores a mil cuatrocientas (1.400) Unidades de Valor Tributario -UVT- ($47.978.000) durante el año 2019.</a:t>
            </a:r>
          </a:p>
        </p:txBody>
      </p:sp>
    </p:spTree>
    <p:extLst>
      <p:ext uri="{BB962C8B-B14F-4D97-AF65-F5344CB8AC3E}">
        <p14:creationId xmlns:p14="http://schemas.microsoft.com/office/powerpoint/2010/main" val="4179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RETENCIÓN EN LA FUENTE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 es un impuesto. </a:t>
            </a:r>
          </a:p>
          <a:p>
            <a:r>
              <a:rPr lang="es-CO" dirty="0" smtClean="0"/>
              <a:t>Es un mecanismo de recaudo anticipado del impuesto.</a:t>
            </a:r>
          </a:p>
          <a:p>
            <a:r>
              <a:rPr lang="es-CO" dirty="0" smtClean="0"/>
              <a:t> Para cada impuesto hay retención: </a:t>
            </a:r>
          </a:p>
          <a:p>
            <a:r>
              <a:rPr lang="es-CO" dirty="0" smtClean="0"/>
              <a:t>- Retención en la fuente a título de Renta. </a:t>
            </a:r>
          </a:p>
          <a:p>
            <a:r>
              <a:rPr lang="es-CO" dirty="0" smtClean="0"/>
              <a:t>- Retención por IVA. </a:t>
            </a:r>
          </a:p>
          <a:p>
            <a:r>
              <a:rPr lang="es-CO" dirty="0" smtClean="0"/>
              <a:t>- Retención por Timbre.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26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RETENCIÓN A TÍTULO DE RENTA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3644"/>
            <a:ext cx="10515600" cy="5544355"/>
          </a:xfrm>
        </p:spPr>
        <p:txBody>
          <a:bodyPr>
            <a:normAutofit/>
          </a:bodyPr>
          <a:lstStyle/>
          <a:p>
            <a:r>
              <a:rPr lang="es-CO" dirty="0" smtClean="0"/>
              <a:t>Están sometidos a Retención en la fuente a título de Renta los pagos o abonos en cuenta por los siguientes conceptos: </a:t>
            </a:r>
          </a:p>
          <a:p>
            <a:r>
              <a:rPr lang="es-CO" b="1" dirty="0" smtClean="0"/>
              <a:t>Salarios y demás pagos laborales.  (para el 2020 superiores a  $4.538.914)</a:t>
            </a:r>
          </a:p>
          <a:p>
            <a:r>
              <a:rPr lang="es-CO" dirty="0" smtClean="0"/>
              <a:t>Dividendos y participaciones. </a:t>
            </a:r>
          </a:p>
          <a:p>
            <a:r>
              <a:rPr lang="es-CO" dirty="0" smtClean="0"/>
              <a:t>Rendimientos financieros. </a:t>
            </a:r>
          </a:p>
          <a:p>
            <a:r>
              <a:rPr lang="es-CO" dirty="0" smtClean="0"/>
              <a:t>Loterías, rifas, apuestas y similares. Honorarios. Comisiones. Servicios.</a:t>
            </a:r>
          </a:p>
          <a:p>
            <a:r>
              <a:rPr lang="es-CO" dirty="0" smtClean="0"/>
              <a:t> Pagos o abonos en cuenta a residentes o domiciliados en el exterior. </a:t>
            </a:r>
          </a:p>
          <a:p>
            <a:r>
              <a:rPr lang="es-CO" b="1" dirty="0" smtClean="0"/>
              <a:t>Compras</a:t>
            </a:r>
            <a:r>
              <a:rPr lang="es-CO" dirty="0" smtClean="0"/>
              <a:t>. </a:t>
            </a:r>
            <a:r>
              <a:rPr lang="es-CO" b="1" dirty="0" smtClean="0"/>
              <a:t>(2.5% si quien compra es declarante;  3.5% si quien compra no es declarante). Por compras superiores a $961.000</a:t>
            </a:r>
          </a:p>
          <a:p>
            <a:r>
              <a:rPr lang="es-CO" dirty="0" smtClean="0"/>
              <a:t>Arrendamientos (Bienes muebles =4% e </a:t>
            </a:r>
            <a:r>
              <a:rPr lang="es-CO" b="1" dirty="0" smtClean="0"/>
              <a:t>inmuebles= 3.5% </a:t>
            </a:r>
            <a:r>
              <a:rPr lang="es-CO" b="1" dirty="0" err="1" smtClean="0"/>
              <a:t>arrendaminetos</a:t>
            </a:r>
            <a:r>
              <a:rPr lang="es-CO" b="1" dirty="0" smtClean="0"/>
              <a:t> superiores a $961.000)). </a:t>
            </a:r>
          </a:p>
          <a:p>
            <a:r>
              <a:rPr lang="es-CO" dirty="0" smtClean="0"/>
              <a:t>Enajenación de activos fijos de personas naturales.</a:t>
            </a:r>
          </a:p>
          <a:p>
            <a:r>
              <a:rPr lang="es-CO" dirty="0" smtClean="0"/>
              <a:t> Retención sobre ingresos de tarjetas débito y crédito.  (</a:t>
            </a:r>
            <a:r>
              <a:rPr lang="es-CO" b="1" dirty="0" smtClean="0"/>
              <a:t>1.50%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07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IMPUESTO AL VALOR AGREGADO (IVA)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 impuesto de carácter nacional.</a:t>
            </a:r>
          </a:p>
          <a:p>
            <a:r>
              <a:rPr lang="es-CO" dirty="0" smtClean="0"/>
              <a:t>Es de naturaleza indirecta.</a:t>
            </a:r>
          </a:p>
          <a:p>
            <a:r>
              <a:rPr lang="es-CO" dirty="0" smtClean="0"/>
              <a:t>Se genera en la venta o importación de  bienes y en la venta de los servicios prestados en el país.</a:t>
            </a:r>
          </a:p>
          <a:p>
            <a:pPr marL="0" indent="0">
              <a:buNone/>
            </a:pP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94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HECHO GENERADOR DEL IVA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Venta de bienes corporales muebles no excluidos.</a:t>
            </a:r>
          </a:p>
          <a:p>
            <a:r>
              <a:rPr lang="es-CO" dirty="0" smtClean="0"/>
              <a:t>Prestación de servicios.</a:t>
            </a:r>
          </a:p>
          <a:p>
            <a:r>
              <a:rPr lang="es-CO" dirty="0" smtClean="0"/>
              <a:t>Importación de bienes corporales.</a:t>
            </a:r>
          </a:p>
          <a:p>
            <a:r>
              <a:rPr lang="es-CO" dirty="0" smtClean="0"/>
              <a:t>Circulación, venta u operación de juegos de suerte y azar (excepto lotería).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IVA GENERADO Y DESCONTABLE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i="1" dirty="0" smtClean="0"/>
              <a:t>IVA DESCONTABLE:</a:t>
            </a:r>
          </a:p>
          <a:p>
            <a:r>
              <a:rPr lang="es-CO" dirty="0" smtClean="0"/>
              <a:t>- Es el IVA pagado para poder comprar o construir el bien, o prestar el servicio.</a:t>
            </a:r>
          </a:p>
          <a:p>
            <a:r>
              <a:rPr lang="es-CO" dirty="0" smtClean="0"/>
              <a:t>- Puede ser solicitado como descuento en la respectiva declaración de IVA.</a:t>
            </a:r>
          </a:p>
          <a:p>
            <a:r>
              <a:rPr lang="es-CO" b="1" i="1" dirty="0" smtClean="0"/>
              <a:t>IVA GENERADO:</a:t>
            </a:r>
          </a:p>
          <a:p>
            <a:r>
              <a:rPr lang="es-CO" dirty="0" smtClean="0"/>
              <a:t>- IVA que el comerciante cobra al cliente.</a:t>
            </a:r>
          </a:p>
          <a:p>
            <a:r>
              <a:rPr lang="es-CO" dirty="0" smtClean="0"/>
              <a:t>- Se debe declarar y pagar.</a:t>
            </a:r>
          </a:p>
          <a:p>
            <a:r>
              <a:rPr lang="es-CO" dirty="0" smtClean="0"/>
              <a:t>El contribuyente solo paga la diferencia entre el IVA GENERADO y el IVA DESCONTABLE.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71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</TotalTime>
  <Words>622</Words>
  <Application>Microsoft Office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Agency FB</vt:lpstr>
      <vt:lpstr>Arial</vt:lpstr>
      <vt:lpstr>Century Gothic</vt:lpstr>
      <vt:lpstr>Wingdings 3</vt:lpstr>
      <vt:lpstr>Espiral</vt:lpstr>
      <vt:lpstr>LEGISLACION TRIBUTARIA</vt:lpstr>
      <vt:lpstr>IMPUESTO DE RENTA</vt:lpstr>
      <vt:lpstr>QUIENES ESTÁN OBLIGADOS A DECLARAR RENTA?</vt:lpstr>
      <vt:lpstr>RETENCIÓN EN LA FUENTE</vt:lpstr>
      <vt:lpstr>RETENCIÓN A TÍTULO DE RENTA</vt:lpstr>
      <vt:lpstr>Presentación de PowerPoint</vt:lpstr>
      <vt:lpstr>IMPUESTO AL VALOR AGREGADO (IVA)</vt:lpstr>
      <vt:lpstr>HECHO GENERADOR DEL IVA</vt:lpstr>
      <vt:lpstr>IVA GENERADO Y DESCONTABLE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16</cp:revision>
  <dcterms:created xsi:type="dcterms:W3CDTF">2020-03-24T19:22:01Z</dcterms:created>
  <dcterms:modified xsi:type="dcterms:W3CDTF">2020-03-26T01:44:50Z</dcterms:modified>
</cp:coreProperties>
</file>