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handoutMasterIdLst>
    <p:handoutMasterId r:id="rId18"/>
  </p:handoutMasterIdLst>
  <p:sldIdLst>
    <p:sldId id="256" r:id="rId2"/>
    <p:sldId id="269" r:id="rId3"/>
    <p:sldId id="257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9144000" cy="6858000" type="screen4x3"/>
  <p:notesSz cx="6858000" cy="93138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41B4E-CB0F-4E41-A3C7-68EF66CC0266}" type="datetimeFigureOut">
              <a:rPr lang="es-CO" smtClean="0"/>
              <a:t>07/05/2012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BB39E-E152-4044-BE1E-01DE7EB2C5F8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01814BE-E066-4A95-B726-E9525CE3AA14}" type="datetimeFigureOut">
              <a:rPr lang="es-ES" smtClean="0"/>
              <a:pPr/>
              <a:t>07/05/2012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74149F-145D-4A94-AB2E-BF8CAC4E87B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CONTROL MICROBIANO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818682" y="2967335"/>
            <a:ext cx="5506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CO" sz="54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 INFECCION</a:t>
            </a:r>
            <a:endParaRPr lang="es-ES" sz="5400" b="1" cap="none" spc="0" dirty="0">
              <a:ln w="1143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-</a:t>
            </a:r>
            <a:r>
              <a:rPr lang="es-CO" dirty="0" smtClean="0">
                <a:solidFill>
                  <a:srgbClr val="FF0000"/>
                </a:solidFill>
              </a:rPr>
              <a:t>INDIRECTA: Por</a:t>
            </a:r>
            <a:r>
              <a:rPr lang="es-CO" dirty="0" smtClean="0"/>
              <a:t> </a:t>
            </a:r>
            <a:r>
              <a:rPr lang="es-CO" dirty="0" smtClean="0"/>
              <a:t>medio se vectores como los insectos.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HUÉSPED: persona</a:t>
            </a:r>
            <a:r>
              <a:rPr lang="es-CO" dirty="0" smtClean="0"/>
              <a:t> </a:t>
            </a:r>
            <a:r>
              <a:rPr lang="es-CO" dirty="0" smtClean="0"/>
              <a:t>o animal , que permite el desarrollo o alojamiento de un agente infeccioso.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SUSCEPTIBLE</a:t>
            </a:r>
            <a:r>
              <a:rPr lang="es-CO" dirty="0" smtClean="0"/>
              <a:t>: persona o animal que no tenga la resistencia suficiente a un patógeno.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3643306" y="1071546"/>
            <a:ext cx="2357454" cy="120015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AGENTE INFECCIOSO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3786182" y="4929198"/>
            <a:ext cx="2571768" cy="128588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PUERTA DE ENTRADA 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6000760" y="2143116"/>
            <a:ext cx="2214578" cy="914400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RESERVORIO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6072198" y="3929066"/>
            <a:ext cx="2500330" cy="1128714"/>
          </a:xfrm>
          <a:prstGeom prst="ellipse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MODO</a:t>
            </a:r>
          </a:p>
          <a:p>
            <a:pPr algn="ctr"/>
            <a:r>
              <a:rPr lang="es-CO" dirty="0" smtClean="0"/>
              <a:t>DE</a:t>
            </a:r>
          </a:p>
          <a:p>
            <a:pPr algn="ctr"/>
            <a:r>
              <a:rPr lang="es-CO" dirty="0" smtClean="0"/>
              <a:t>TRANSMISION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1285852" y="2214554"/>
            <a:ext cx="2428892" cy="914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PUERTA DE SALIDA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1643042" y="3857628"/>
            <a:ext cx="2286016" cy="112871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HUÉSPED</a:t>
            </a:r>
          </a:p>
          <a:p>
            <a:pPr algn="ctr"/>
            <a:r>
              <a:rPr lang="es-CO" dirty="0" smtClean="0"/>
              <a:t>SUSCEPTIBLE</a:t>
            </a:r>
            <a:endParaRPr lang="es-ES" dirty="0"/>
          </a:p>
        </p:txBody>
      </p:sp>
      <p:sp>
        <p:nvSpPr>
          <p:cNvPr id="13" name="12 Flecha curvada hacia la izquierda"/>
          <p:cNvSpPr/>
          <p:nvPr/>
        </p:nvSpPr>
        <p:spPr>
          <a:xfrm>
            <a:off x="6500826" y="1500174"/>
            <a:ext cx="428628" cy="571504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14 Flecha curvada hacia la izquierda"/>
          <p:cNvSpPr/>
          <p:nvPr/>
        </p:nvSpPr>
        <p:spPr>
          <a:xfrm>
            <a:off x="7286644" y="3143248"/>
            <a:ext cx="500066" cy="35719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16 Flecha curvada hacia la izquierda"/>
          <p:cNvSpPr/>
          <p:nvPr/>
        </p:nvSpPr>
        <p:spPr>
          <a:xfrm>
            <a:off x="7358082" y="5286388"/>
            <a:ext cx="571504" cy="50006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17 Flecha curvada hacia la derecha"/>
          <p:cNvSpPr/>
          <p:nvPr/>
        </p:nvSpPr>
        <p:spPr>
          <a:xfrm>
            <a:off x="2928926" y="5214950"/>
            <a:ext cx="500066" cy="714380"/>
          </a:xfrm>
          <a:prstGeom prst="curvedRightArrow">
            <a:avLst>
              <a:gd name="adj1" fmla="val 25000"/>
              <a:gd name="adj2" fmla="val 50000"/>
              <a:gd name="adj3" fmla="val 268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18 Flecha curvada hacia la derecha"/>
          <p:cNvSpPr/>
          <p:nvPr/>
        </p:nvSpPr>
        <p:spPr>
          <a:xfrm>
            <a:off x="2500298" y="3214686"/>
            <a:ext cx="428628" cy="500066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19 Flecha curvada hacia la derecha"/>
          <p:cNvSpPr/>
          <p:nvPr/>
        </p:nvSpPr>
        <p:spPr>
          <a:xfrm>
            <a:off x="2500298" y="1571612"/>
            <a:ext cx="357190" cy="500066"/>
          </a:xfrm>
          <a:prstGeom prst="curvedRightArrow">
            <a:avLst>
              <a:gd name="adj1" fmla="val 25000"/>
              <a:gd name="adj2" fmla="val 50000"/>
              <a:gd name="adj3" fmla="val 5848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CLASES DE INFECCION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4065086" cy="4905396"/>
          </a:xfrm>
        </p:spPr>
        <p:txBody>
          <a:bodyPr/>
          <a:lstStyle/>
          <a:p>
            <a:r>
              <a:rPr lang="es-CO" dirty="0" smtClean="0"/>
              <a:t>INTRAHOSPITALARIA O NOSOCOMIAL: </a:t>
            </a:r>
          </a:p>
          <a:p>
            <a:r>
              <a:rPr lang="es-CO" dirty="0" smtClean="0"/>
              <a:t>es adquirida por el paciente en el período de su hospitalización,  es considerad una complicación </a:t>
            </a:r>
          </a:p>
          <a:p>
            <a:endParaRPr lang="es-ES" dirty="0"/>
          </a:p>
        </p:txBody>
      </p:sp>
      <p:pic>
        <p:nvPicPr>
          <p:cNvPr id="7" name="6 Marcador de contenido" descr="NOSOCOMIA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15008" y="2000240"/>
            <a:ext cx="2428892" cy="335758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INFECCION CRUZADA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Es la transmisión  de una infección de un paciente hospitalizada  a otro paciente del mismo hospital</a:t>
            </a:r>
          </a:p>
          <a:p>
            <a:endParaRPr lang="es-ES" dirty="0"/>
          </a:p>
        </p:txBody>
      </p:sp>
      <p:pic>
        <p:nvPicPr>
          <p:cNvPr id="7" name="6 Marcador de contenido" descr="ENFERMO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72132" y="2071678"/>
            <a:ext cx="2714644" cy="321471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INFECCION LOCAL: </a:t>
            </a:r>
            <a:r>
              <a:rPr lang="es-CO" dirty="0" smtClean="0"/>
              <a:t>infección </a:t>
            </a:r>
            <a:r>
              <a:rPr lang="es-CO" dirty="0" smtClean="0"/>
              <a:t>producida por bacterias, en un punto del organismo en el que los </a:t>
            </a:r>
            <a:r>
              <a:rPr lang="es-CO" dirty="0" smtClean="0"/>
              <a:t>patógenos </a:t>
            </a:r>
            <a:r>
              <a:rPr lang="es-CO" dirty="0" smtClean="0"/>
              <a:t>crecen y se multiplican  hasta que son eliminados.</a:t>
            </a:r>
          </a:p>
          <a:p>
            <a:r>
              <a:rPr lang="es-CO" dirty="0" smtClean="0"/>
              <a:t>Las </a:t>
            </a:r>
            <a:r>
              <a:rPr lang="es-CO" dirty="0" smtClean="0"/>
              <a:t>manifestaciones </a:t>
            </a:r>
            <a:r>
              <a:rPr lang="es-CO" dirty="0" smtClean="0"/>
              <a:t>son: calor en el lugar de la </a:t>
            </a:r>
            <a:r>
              <a:rPr lang="es-CO" dirty="0" smtClean="0"/>
              <a:t>infección, </a:t>
            </a:r>
            <a:r>
              <a:rPr lang="es-CO" dirty="0" smtClean="0"/>
              <a:t>rubor o piel enrojecida , </a:t>
            </a:r>
            <a:r>
              <a:rPr lang="es-CO" dirty="0" smtClean="0"/>
              <a:t>inflamación </a:t>
            </a:r>
            <a:r>
              <a:rPr lang="es-CO" dirty="0" smtClean="0"/>
              <a:t>y presencia de pus.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INFECCION  SISTEMICA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Infección </a:t>
            </a:r>
            <a:r>
              <a:rPr lang="es-CO" dirty="0" smtClean="0"/>
              <a:t>en la que el patógeno esta distribuido por todo el cuerpo.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7" name="6 Marcador de contenido" descr="ENFERMO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95734" y="2214554"/>
            <a:ext cx="2648166" cy="371477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4 Marcador de contenido" descr="BACTER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0430" y="3500438"/>
            <a:ext cx="2928958" cy="2428892"/>
          </a:xfrm>
        </p:spPr>
      </p:pic>
      <p:sp>
        <p:nvSpPr>
          <p:cNvPr id="4" name="3 Rectángulo"/>
          <p:cNvSpPr/>
          <p:nvPr/>
        </p:nvSpPr>
        <p:spPr>
          <a:xfrm>
            <a:off x="2846430" y="2357430"/>
            <a:ext cx="40830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CO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GRACIAS</a:t>
            </a:r>
            <a:endParaRPr lang="es-E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 INFECCIÓN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LA INFECCIÓN: es la penetración desarrollo o multiplicación de un agente infeccioso en el organismo .</a:t>
            </a:r>
          </a:p>
          <a:p>
            <a:endParaRPr lang="es-CO" dirty="0" smtClean="0"/>
          </a:p>
          <a:p>
            <a:endParaRPr lang="es-ES" dirty="0"/>
          </a:p>
        </p:txBody>
      </p:sp>
      <p:pic>
        <p:nvPicPr>
          <p:cNvPr id="2052" name="Picture 4" descr="C:\Documents and Settings\USUARIO\Mis documentos\Mis imágenes\estom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2000240"/>
            <a:ext cx="2357453" cy="3786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1643042" y="1643050"/>
            <a:ext cx="3657600" cy="4663440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Los seres vivos respiran,  comen, beben y viven en medio de microorganismos, la cantidad de microorganismos es superior  al de los seres humanos y se encuentran  en todas, partes agua, tierra, aire, entre otros medios.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076" name="Picture 4" descr="C:\Documents and Settings\USUARIO\Mis documentos\Mis imágenes\MICOLOGIA\amanit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143116"/>
            <a:ext cx="2428892" cy="33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2"/>
          </p:nvPr>
        </p:nvSpPr>
        <p:spPr>
          <a:xfrm>
            <a:off x="5000628" y="1524000"/>
            <a:ext cx="3933060" cy="4663440"/>
          </a:xfrm>
        </p:spPr>
        <p:txBody>
          <a:bodyPr/>
          <a:lstStyle/>
          <a:p>
            <a:r>
              <a:rPr lang="es-CO" dirty="0" smtClean="0"/>
              <a:t>Algunos de estos microorganismos se encuentran habitualmente  en la piel, cavidad oral, tracto gastrointestinal, tracto genital donde constituyen la flora normal</a:t>
            </a:r>
            <a:endParaRPr lang="es-ES" dirty="0"/>
          </a:p>
        </p:txBody>
      </p:sp>
      <p:pic>
        <p:nvPicPr>
          <p:cNvPr id="4098" name="Picture 2" descr="C:\Documents and Settings\USUARIO\Mis documentos\Mis imágenes\BACTERIOLOGIA\250px-SalmonellaNIAID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071678"/>
            <a:ext cx="2571768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hecho de que uno de estos microorganismos invada se multiplique  y produzca una enfermedad infecciosa podría considerarse un suceso excepcional, pero debemos tener en cuenta que un pequeño grupo llamado patógenos aprovechan las condiciones desfavorables del huésped y vence las barreras hasta producir la infección.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PATOGENOS</a:t>
            </a:r>
            <a:br>
              <a:rPr lang="es-CO" dirty="0" smtClean="0"/>
            </a:br>
            <a:endParaRPr lang="es-ES" dirty="0"/>
          </a:p>
        </p:txBody>
      </p:sp>
      <p:pic>
        <p:nvPicPr>
          <p:cNvPr id="6146" name="Picture 2" descr="C:\Documents and Settings\USUARIO\Mis documentos\Mis imágenes\BACTERIOLOGIA\BACTERIAS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032" y="1214422"/>
            <a:ext cx="5723488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CADENA DE LA TRANSMISION DE ENFERMEDADES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Cada uno de los eslabones que la conforman es indispensables para que se produzca la infección.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AGENTE INFECCIOSO</a:t>
            </a:r>
            <a:r>
              <a:rPr lang="es-CO" dirty="0" smtClean="0"/>
              <a:t>: es el Microorganismo  capaz de producir una infección o una enfermedad. Como virus, bacterias, hongos, parásitos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RESERVORIO</a:t>
            </a:r>
            <a:r>
              <a:rPr lang="es-CO" dirty="0" smtClean="0"/>
              <a:t>: Es el lugar donde habita y se multiplica un agente infeccioso.</a:t>
            </a:r>
          </a:p>
          <a:p>
            <a:endParaRPr lang="es-CO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</a:rPr>
              <a:t>RESERVORIO</a:t>
            </a:r>
            <a:r>
              <a:rPr lang="es-CO" dirty="0" smtClean="0"/>
              <a:t>: puede ser un ser humano, insecto</a:t>
            </a:r>
            <a:r>
              <a:rPr lang="es-CO" dirty="0" smtClean="0"/>
              <a:t>, animal, el </a:t>
            </a:r>
            <a:r>
              <a:rPr lang="es-CO" dirty="0" smtClean="0"/>
              <a:t>suelo un objeto.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PUERTA DE SALIDA</a:t>
            </a:r>
            <a:r>
              <a:rPr lang="es-CO" dirty="0" smtClean="0"/>
              <a:t>: el sitio por donde el agente infeccioso abandona el huésped. Vía respiratoria, </a:t>
            </a:r>
            <a:r>
              <a:rPr lang="es-CO" dirty="0" err="1" smtClean="0"/>
              <a:t>genito</a:t>
            </a:r>
            <a:r>
              <a:rPr lang="es-CO" dirty="0" smtClean="0"/>
              <a:t> urinario, sangre, piel.</a:t>
            </a:r>
          </a:p>
          <a:p>
            <a:r>
              <a:rPr lang="es-CO" dirty="0" smtClean="0">
                <a:solidFill>
                  <a:srgbClr val="FF0000"/>
                </a:solidFill>
              </a:rPr>
              <a:t>PUERTA DE ENTRADA</a:t>
            </a:r>
            <a:r>
              <a:rPr lang="es-CO" dirty="0" smtClean="0"/>
              <a:t>: El sitio por donde el agente infeccioso entra al huésped.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</a:rPr>
              <a:t>MODO DE TRANSMISION</a:t>
            </a:r>
            <a:r>
              <a:rPr lang="es-CO" dirty="0" smtClean="0"/>
              <a:t>: mecanismo de propagación desde el reservorio hasta una persona.</a:t>
            </a:r>
          </a:p>
          <a:p>
            <a:r>
              <a:rPr lang="es-CO" dirty="0" smtClean="0"/>
              <a:t>-Directa:  transferencia directa e inmediata , mordedura, relaciones sexuales, besos, proyección directa, gotitas, hablar, estornudar.</a:t>
            </a:r>
          </a:p>
          <a:p>
            <a:r>
              <a:rPr lang="es-CO" dirty="0" smtClean="0"/>
              <a:t>-Indirecta: mediante vehículos contaminados </a:t>
            </a:r>
            <a:r>
              <a:rPr lang="es-CO" dirty="0" err="1" smtClean="0"/>
              <a:t>ejm</a:t>
            </a:r>
            <a:r>
              <a:rPr lang="es-CO" dirty="0" smtClean="0"/>
              <a:t>: </a:t>
            </a:r>
            <a:r>
              <a:rPr lang="es-CO" dirty="0" smtClean="0"/>
              <a:t>ropa, juguetes , objetos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383</TotalTime>
  <Words>471</Words>
  <Application>Microsoft Office PowerPoint</Application>
  <PresentationFormat>Presentación en pantalla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Solsticio</vt:lpstr>
      <vt:lpstr>CONTROL MICROBIANO</vt:lpstr>
      <vt:lpstr>LA INFECCIÓN</vt:lpstr>
      <vt:lpstr>Diapositiva 3</vt:lpstr>
      <vt:lpstr>Diapositiva 4</vt:lpstr>
      <vt:lpstr>Diapositiva 5</vt:lpstr>
      <vt:lpstr>PATOGENOS </vt:lpstr>
      <vt:lpstr>CADENA DE LA TRANSMISION DE ENFERMEDADES</vt:lpstr>
      <vt:lpstr>Diapositiva 8</vt:lpstr>
      <vt:lpstr>Diapositiva 9</vt:lpstr>
      <vt:lpstr>Diapositiva 10</vt:lpstr>
      <vt:lpstr>Diapositiva 11</vt:lpstr>
      <vt:lpstr>CLASES DE INFECCION</vt:lpstr>
      <vt:lpstr>INFECCION CRUZADA</vt:lpstr>
      <vt:lpstr>Diapositiva 14</vt:lpstr>
      <vt:lpstr>INFECCION  SISTEMICA</vt:lpstr>
      <vt:lpstr>Diapositiva 16</vt:lpstr>
    </vt:vector>
  </TitlesOfParts>
  <Company>CLON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INFECCION</dc:title>
  <dc:creator>PC</dc:creator>
  <cp:lastModifiedBy>Lina</cp:lastModifiedBy>
  <cp:revision>39</cp:revision>
  <dcterms:created xsi:type="dcterms:W3CDTF">2010-05-26T16:19:55Z</dcterms:created>
  <dcterms:modified xsi:type="dcterms:W3CDTF">2012-05-07T23:34:38Z</dcterms:modified>
</cp:coreProperties>
</file>