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8/15/2020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5029200" cy="2743200"/>
          </a:xfrm>
        </p:spPr>
        <p:txBody>
          <a:bodyPr>
            <a:normAutofit fontScale="90000"/>
          </a:bodyPr>
          <a:lstStyle/>
          <a:p>
            <a:r>
              <a:rPr lang="en-IN" sz="7000" dirty="0" smtClean="0"/>
              <a:t/>
            </a:r>
            <a:br>
              <a:rPr lang="en-IN" sz="7000" dirty="0" smtClean="0"/>
            </a:br>
            <a:r>
              <a:rPr lang="en-IN" sz="7000" dirty="0" smtClean="0"/>
              <a:t/>
            </a:r>
            <a:br>
              <a:rPr lang="en-IN" sz="7000" dirty="0" smtClean="0"/>
            </a:br>
            <a:r>
              <a:rPr lang="en-IN" sz="7000" dirty="0" smtClean="0"/>
              <a:t/>
            </a:r>
            <a:br>
              <a:rPr lang="en-IN" sz="7000" dirty="0" smtClean="0"/>
            </a:br>
            <a:r>
              <a:rPr lang="en-IN" sz="7000" dirty="0" smtClean="0"/>
              <a:t/>
            </a:r>
            <a:br>
              <a:rPr lang="en-IN" sz="7000" dirty="0" smtClean="0"/>
            </a:br>
            <a:r>
              <a:rPr lang="en-IN" sz="7000" dirty="0" smtClean="0"/>
              <a:t>JSP</a:t>
            </a:r>
            <a:endParaRPr lang="en-US" sz="7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sp.PNG"/>
          <p:cNvPicPr>
            <a:picLocks noGrp="1" noChangeAspect="1"/>
          </p:cNvPicPr>
          <p:nvPr>
            <p:ph idx="1"/>
          </p:nvPr>
        </p:nvPicPr>
        <p:blipFill>
          <a:blip r:embed="rId2"/>
          <a:stretch>
            <a:fillRect/>
          </a:stretch>
        </p:blipFill>
        <p:spPr>
          <a:xfrm>
            <a:off x="4495800" y="1066800"/>
            <a:ext cx="4495800" cy="3520745"/>
          </a:xfrm>
          <a:prstGeom prst="rect">
            <a:avLst/>
          </a:prstGeom>
        </p:spPr>
      </p:pic>
      <p:sp>
        <p:nvSpPr>
          <p:cNvPr id="5" name="TextBox 4"/>
          <p:cNvSpPr txBox="1"/>
          <p:nvPr/>
        </p:nvSpPr>
        <p:spPr>
          <a:xfrm>
            <a:off x="304800" y="914400"/>
            <a:ext cx="4419600" cy="5632311"/>
          </a:xfrm>
          <a:prstGeom prst="rect">
            <a:avLst/>
          </a:prstGeom>
          <a:noFill/>
        </p:spPr>
        <p:txBody>
          <a:bodyPr wrap="square" rtlCol="0">
            <a:spAutoFit/>
          </a:bodyPr>
          <a:lstStyle/>
          <a:p>
            <a:pPr>
              <a:buFont typeface="Wingdings" pitchFamily="2" charset="2"/>
              <a:buChar char="Ø"/>
            </a:pPr>
            <a:r>
              <a:rPr lang="en-US" dirty="0" smtClean="0"/>
              <a:t>Whenever a browser requests a JSP and the page has been loaded and initialized, the JSP engine invokes the _</a:t>
            </a:r>
            <a:r>
              <a:rPr lang="en-US" dirty="0" err="1" smtClean="0"/>
              <a:t>jspService</a:t>
            </a:r>
            <a:r>
              <a:rPr lang="en-US" dirty="0" smtClean="0"/>
              <a:t>() method in the JSP. </a:t>
            </a:r>
          </a:p>
          <a:p>
            <a:pPr>
              <a:buFont typeface="Wingdings" pitchFamily="2" charset="2"/>
              <a:buChar char="Ø"/>
            </a:pPr>
            <a:r>
              <a:rPr lang="en-US" dirty="0" smtClean="0"/>
              <a:t>The _</a:t>
            </a:r>
            <a:r>
              <a:rPr lang="en-US" dirty="0" err="1" smtClean="0"/>
              <a:t>jspService</a:t>
            </a:r>
            <a:r>
              <a:rPr lang="en-US" dirty="0" smtClean="0"/>
              <a:t>() method takes an </a:t>
            </a:r>
            <a:r>
              <a:rPr lang="en-US" dirty="0" err="1" smtClean="0"/>
              <a:t>HttpServletRequest</a:t>
            </a:r>
            <a:r>
              <a:rPr lang="en-US" dirty="0" smtClean="0"/>
              <a:t> and an </a:t>
            </a:r>
            <a:r>
              <a:rPr lang="en-US" dirty="0" err="1" smtClean="0"/>
              <a:t>HttpServletResponse</a:t>
            </a:r>
            <a:r>
              <a:rPr lang="en-US" dirty="0" smtClean="0"/>
              <a:t>.</a:t>
            </a:r>
          </a:p>
          <a:p>
            <a:endParaRPr lang="en-US" dirty="0" smtClean="0"/>
          </a:p>
          <a:p>
            <a:pPr>
              <a:buFont typeface="Arial" pitchFamily="34" charset="0"/>
              <a:buChar char="•"/>
            </a:pPr>
            <a:r>
              <a:rPr lang="en-IN" b="1" dirty="0" smtClean="0"/>
              <a:t>Cleanup:</a:t>
            </a:r>
          </a:p>
          <a:p>
            <a:r>
              <a:rPr lang="en-US" dirty="0" smtClean="0"/>
              <a:t>The </a:t>
            </a:r>
            <a:r>
              <a:rPr lang="en-US" dirty="0" err="1" smtClean="0"/>
              <a:t>jspDestroy</a:t>
            </a:r>
            <a:r>
              <a:rPr lang="en-US" dirty="0" smtClean="0"/>
              <a:t>() method is the JSP equivalent of the destroy method for </a:t>
            </a:r>
            <a:r>
              <a:rPr lang="en-US" dirty="0" err="1" smtClean="0"/>
              <a:t>servlets</a:t>
            </a:r>
            <a:r>
              <a:rPr lang="en-US" dirty="0" smtClean="0"/>
              <a:t>. Override </a:t>
            </a:r>
            <a:r>
              <a:rPr lang="en-US" dirty="0" err="1" smtClean="0"/>
              <a:t>jspDestroy</a:t>
            </a:r>
            <a:r>
              <a:rPr lang="en-US" dirty="0" smtClean="0"/>
              <a:t> when you need to perform any cleanup, such as releasing database connections or closing open files.</a:t>
            </a:r>
          </a:p>
          <a:p>
            <a:endParaRPr lang="en-US" dirty="0" smtClean="0"/>
          </a:p>
          <a:p>
            <a:r>
              <a:rPr lang="en-US" dirty="0" smtClean="0">
                <a:solidFill>
                  <a:srgbClr val="FF0000"/>
                </a:solidFill>
              </a:rPr>
              <a:t>public void </a:t>
            </a:r>
            <a:r>
              <a:rPr lang="en-US" dirty="0" err="1" smtClean="0">
                <a:solidFill>
                  <a:srgbClr val="FF0000"/>
                </a:solidFill>
              </a:rPr>
              <a:t>jspDestroy</a:t>
            </a:r>
            <a:r>
              <a:rPr lang="en-US" dirty="0" smtClean="0">
                <a:solidFill>
                  <a:srgbClr val="FF0000"/>
                </a:solidFill>
              </a:rPr>
              <a:t>() </a:t>
            </a:r>
          </a:p>
          <a:p>
            <a:r>
              <a:rPr lang="en-US" dirty="0" smtClean="0">
                <a:solidFill>
                  <a:srgbClr val="FF0000"/>
                </a:solidFill>
              </a:rPr>
              <a:t>{ </a:t>
            </a:r>
          </a:p>
          <a:p>
            <a:r>
              <a:rPr lang="en-US" dirty="0" smtClean="0">
                <a:solidFill>
                  <a:srgbClr val="FF0000"/>
                </a:solidFill>
              </a:rPr>
              <a:t>// Your cleanup code goes here. </a:t>
            </a:r>
          </a:p>
          <a:p>
            <a:r>
              <a:rPr lang="en-US" dirty="0" smtClean="0">
                <a:solidFill>
                  <a:srgbClr val="FF0000"/>
                </a:solidFill>
              </a:rPr>
              <a:t>}</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IN" dirty="0" smtClean="0"/>
              <a:t>		   JSP Directives</a:t>
            </a:r>
            <a:endParaRPr lang="en-US" dirty="0"/>
          </a:p>
        </p:txBody>
      </p:sp>
      <p:sp>
        <p:nvSpPr>
          <p:cNvPr id="3" name="Content Placeholder 2"/>
          <p:cNvSpPr>
            <a:spLocks noGrp="1"/>
          </p:cNvSpPr>
          <p:nvPr>
            <p:ph idx="1"/>
          </p:nvPr>
        </p:nvSpPr>
        <p:spPr>
          <a:xfrm>
            <a:off x="228600" y="1600200"/>
            <a:ext cx="8686800" cy="4953000"/>
          </a:xfrm>
        </p:spPr>
        <p:txBody>
          <a:bodyPr>
            <a:normAutofit/>
          </a:bodyPr>
          <a:lstStyle/>
          <a:p>
            <a:r>
              <a:rPr lang="en-US" sz="2000" dirty="0" smtClean="0"/>
              <a:t>These directives provide directions and instructions to the container, telling it how to handle certain aspects of the JSP processing. A JSP directive affects the overall structure of the servlet class.</a:t>
            </a:r>
          </a:p>
          <a:p>
            <a:endParaRPr lang="en-US" sz="2000" dirty="0" smtClean="0"/>
          </a:p>
        </p:txBody>
      </p:sp>
      <p:graphicFrame>
        <p:nvGraphicFramePr>
          <p:cNvPr id="4" name="Table 3"/>
          <p:cNvGraphicFramePr>
            <a:graphicFrameLocks noGrp="1"/>
          </p:cNvGraphicFramePr>
          <p:nvPr/>
        </p:nvGraphicFramePr>
        <p:xfrm>
          <a:off x="1143000" y="3048000"/>
          <a:ext cx="6096000" cy="3048000"/>
        </p:xfrm>
        <a:graphic>
          <a:graphicData uri="http://schemas.openxmlformats.org/drawingml/2006/table">
            <a:tbl>
              <a:tblPr firstRow="1" bandRow="1">
                <a:tableStyleId>{5C22544A-7EE6-4342-B048-85BDC9FD1C3A}</a:tableStyleId>
              </a:tblPr>
              <a:tblGrid>
                <a:gridCol w="2209800"/>
                <a:gridCol w="3886200"/>
              </a:tblGrid>
              <a:tr h="711200">
                <a:tc>
                  <a:txBody>
                    <a:bodyPr/>
                    <a:lstStyle/>
                    <a:p>
                      <a:r>
                        <a:rPr lang="en-IN" dirty="0" smtClean="0"/>
                        <a:t>Directive</a:t>
                      </a:r>
                      <a:endParaRPr lang="en-US" dirty="0"/>
                    </a:p>
                  </a:txBody>
                  <a:tcPr/>
                </a:tc>
                <a:tc>
                  <a:txBody>
                    <a:bodyPr/>
                    <a:lstStyle/>
                    <a:p>
                      <a:r>
                        <a:rPr lang="en-IN" dirty="0" smtClean="0"/>
                        <a:t>Description</a:t>
                      </a:r>
                      <a:endParaRPr lang="en-US" dirty="0"/>
                    </a:p>
                  </a:txBody>
                  <a:tcPr/>
                </a:tc>
              </a:tr>
              <a:tr h="711200">
                <a:tc>
                  <a:txBody>
                    <a:bodyPr/>
                    <a:lstStyle/>
                    <a:p>
                      <a:r>
                        <a:rPr lang="en-IN" dirty="0" smtClean="0"/>
                        <a:t>&lt;%@ page…%&gt;</a:t>
                      </a:r>
                      <a:endParaRPr lang="en-US" dirty="0"/>
                    </a:p>
                  </a:txBody>
                  <a:tcPr/>
                </a:tc>
                <a:tc>
                  <a:txBody>
                    <a:bodyPr/>
                    <a:lstStyle/>
                    <a:p>
                      <a:r>
                        <a:rPr lang="en-US" dirty="0" smtClean="0"/>
                        <a:t>Defines page-dependent attributes, such as scripting language, error page, and buffering requirements.</a:t>
                      </a:r>
                      <a:endParaRPr lang="en-US" dirty="0"/>
                    </a:p>
                  </a:txBody>
                  <a:tcPr/>
                </a:tc>
              </a:tr>
              <a:tr h="711200">
                <a:tc>
                  <a:txBody>
                    <a:bodyPr/>
                    <a:lstStyle/>
                    <a:p>
                      <a:r>
                        <a:rPr lang="en-IN" dirty="0" smtClean="0"/>
                        <a:t>&lt;%@ include…%&gt;</a:t>
                      </a:r>
                      <a:endParaRPr lang="en-US" dirty="0"/>
                    </a:p>
                  </a:txBody>
                  <a:tcPr/>
                </a:tc>
                <a:tc>
                  <a:txBody>
                    <a:bodyPr/>
                    <a:lstStyle/>
                    <a:p>
                      <a:r>
                        <a:rPr lang="en-US" dirty="0" smtClean="0"/>
                        <a:t>Includes a file during the translation phase. </a:t>
                      </a:r>
                      <a:endParaRPr lang="en-US" dirty="0"/>
                    </a:p>
                  </a:txBody>
                  <a:tcPr/>
                </a:tc>
              </a:tr>
              <a:tr h="711200">
                <a:tc>
                  <a:txBody>
                    <a:bodyPr/>
                    <a:lstStyle/>
                    <a:p>
                      <a:r>
                        <a:rPr lang="en-IN" dirty="0" smtClean="0"/>
                        <a:t>&lt;%@ </a:t>
                      </a:r>
                      <a:r>
                        <a:rPr lang="en-IN" dirty="0" err="1" smtClean="0"/>
                        <a:t>taglib</a:t>
                      </a:r>
                      <a:r>
                        <a:rPr lang="en-IN" dirty="0" smtClean="0"/>
                        <a:t>…..%&gt;</a:t>
                      </a:r>
                      <a:endParaRPr lang="en-US" dirty="0"/>
                    </a:p>
                  </a:txBody>
                  <a:tcPr/>
                </a:tc>
                <a:tc>
                  <a:txBody>
                    <a:bodyPr/>
                    <a:lstStyle/>
                    <a:p>
                      <a:r>
                        <a:rPr lang="en-US" dirty="0" smtClean="0"/>
                        <a:t>Declares a tag library, containing custom actions, used in the page </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IN" dirty="0" smtClean="0">
                <a:solidFill>
                  <a:srgbClr val="FF0000"/>
                </a:solidFill>
              </a:rPr>
              <a:t>&lt;%@ page…..%&gt;:</a:t>
            </a:r>
          </a:p>
          <a:p>
            <a:pPr>
              <a:buFont typeface="Wingdings" pitchFamily="2" charset="2"/>
              <a:buChar char="v"/>
            </a:pPr>
            <a:r>
              <a:rPr lang="en-US" sz="1800" dirty="0" smtClean="0"/>
              <a:t>The page directive is used to provide instructions to the container. These instructions pertain to the current JSP page. You may code page directives anywhere in your JSP page. By convention, page directives are coded at the top of the JSP page. Syntax:</a:t>
            </a:r>
          </a:p>
          <a:p>
            <a:pPr>
              <a:buNone/>
            </a:pPr>
            <a:r>
              <a:rPr lang="en-US" sz="1800" dirty="0" smtClean="0">
                <a:solidFill>
                  <a:srgbClr val="00B050"/>
                </a:solidFill>
              </a:rPr>
              <a:t>		</a:t>
            </a:r>
            <a:r>
              <a:rPr lang="en-IN" sz="1800" dirty="0" smtClean="0">
                <a:solidFill>
                  <a:srgbClr val="00B050"/>
                </a:solidFill>
              </a:rPr>
              <a:t>&lt;%@ page attribute=“value” %&gt;</a:t>
            </a:r>
          </a:p>
          <a:p>
            <a:pPr>
              <a:buFont typeface="Wingdings" pitchFamily="2" charset="2"/>
              <a:buChar char="v"/>
            </a:pPr>
            <a:r>
              <a:rPr lang="en-US" sz="1800" dirty="0" smtClean="0"/>
              <a:t>You can write the XML equivalent of the above syntax as follows:</a:t>
            </a:r>
          </a:p>
          <a:p>
            <a:pPr>
              <a:buNone/>
            </a:pPr>
            <a:r>
              <a:rPr lang="en-US" sz="1800" dirty="0" smtClean="0"/>
              <a:t>		</a:t>
            </a:r>
            <a:r>
              <a:rPr lang="en-US" sz="1800" dirty="0" smtClean="0">
                <a:solidFill>
                  <a:srgbClr val="00B050"/>
                </a:solidFill>
              </a:rPr>
              <a:t>&lt;jsp:directive.page attribute=“value”/&gt; </a:t>
            </a:r>
          </a:p>
          <a:p>
            <a:pPr>
              <a:buNone/>
            </a:pPr>
            <a:r>
              <a:rPr lang="en-IN" sz="1800" dirty="0" smtClean="0"/>
              <a:t>Attributes:</a:t>
            </a:r>
          </a:p>
          <a:p>
            <a:pPr>
              <a:buNone/>
            </a:pPr>
            <a:r>
              <a:rPr lang="en-IN" sz="1800" dirty="0" smtClean="0">
                <a:solidFill>
                  <a:srgbClr val="FF0000"/>
                </a:solidFill>
              </a:rPr>
              <a:t>1.buffer:</a:t>
            </a:r>
            <a:r>
              <a:rPr lang="en-IN" sz="1800" dirty="0" smtClean="0"/>
              <a:t> Specifies a buffering model for output stream.(time re-directed to servlet response).</a:t>
            </a:r>
          </a:p>
          <a:p>
            <a:pPr>
              <a:buNone/>
            </a:pPr>
            <a:r>
              <a:rPr lang="en-IN" sz="1800" dirty="0" smtClean="0"/>
              <a:t>		</a:t>
            </a:r>
            <a:r>
              <a:rPr lang="en-US" sz="1800" dirty="0" smtClean="0"/>
              <a:t>You may code a value of "none" to specify no buffering so that the servlet output is immediately directed to the response object or you may code a </a:t>
            </a:r>
            <a:r>
              <a:rPr lang="en-US" sz="1800" dirty="0" smtClean="0">
                <a:solidFill>
                  <a:srgbClr val="FF0000"/>
                </a:solidFill>
              </a:rPr>
              <a:t>maximum (8 kb) </a:t>
            </a:r>
            <a:r>
              <a:rPr lang="en-US" sz="1800" dirty="0" smtClean="0"/>
              <a:t>buffer size in kilobytes, which directs the servlet to write to the buffer before writing to the response object. </a:t>
            </a:r>
          </a:p>
          <a:p>
            <a:pPr>
              <a:buNone/>
            </a:pPr>
            <a:r>
              <a:rPr lang="en-IN" sz="1800" dirty="0" smtClean="0"/>
              <a:t>		</a:t>
            </a:r>
          </a:p>
        </p:txBody>
      </p:sp>
      <p:sp>
        <p:nvSpPr>
          <p:cNvPr id="4" name="Oval 3"/>
          <p:cNvSpPr/>
          <p:nvPr/>
        </p:nvSpPr>
        <p:spPr>
          <a:xfrm>
            <a:off x="2133600" y="5562600"/>
            <a:ext cx="449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IN" dirty="0" smtClean="0"/>
              <a:t>&lt;%@ page buffer=“none”%&gt;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a:bodyPr>
          <a:lstStyle/>
          <a:p>
            <a:pPr>
              <a:buNone/>
            </a:pPr>
            <a:r>
              <a:rPr lang="en-IN" sz="2000" dirty="0" smtClean="0">
                <a:solidFill>
                  <a:srgbClr val="FF0000"/>
                </a:solidFill>
              </a:rPr>
              <a:t>2.autoFlush:</a:t>
            </a:r>
          </a:p>
          <a:p>
            <a:pPr>
              <a:buNone/>
            </a:pPr>
            <a:r>
              <a:rPr lang="en-IN" sz="2000" dirty="0" smtClean="0">
                <a:solidFill>
                  <a:srgbClr val="FF0000"/>
                </a:solidFill>
              </a:rPr>
              <a:t>		</a:t>
            </a:r>
            <a:r>
              <a:rPr lang="en-US" sz="2000" dirty="0" smtClean="0"/>
              <a:t>The </a:t>
            </a:r>
            <a:r>
              <a:rPr lang="en-US" sz="2000" dirty="0" err="1" smtClean="0"/>
              <a:t>autoFlush</a:t>
            </a:r>
            <a:r>
              <a:rPr lang="en-US" sz="2000" dirty="0" smtClean="0"/>
              <a:t> attribute specifies whether buffered output should be flushed automatically when the buffer is filled, or </a:t>
            </a:r>
            <a:r>
              <a:rPr lang="en-US" sz="2000" dirty="0" smtClean="0">
                <a:solidFill>
                  <a:srgbClr val="FF0000"/>
                </a:solidFill>
              </a:rPr>
              <a:t>whether an exception should be raised to indicate the buffer overflow.</a:t>
            </a:r>
            <a:r>
              <a:rPr lang="en-US" sz="2000" dirty="0" smtClean="0"/>
              <a:t> A value of true (default) indicates automatic buffer flushing and a value of false throws an exception.</a:t>
            </a:r>
          </a:p>
          <a:p>
            <a:r>
              <a:rPr lang="en-US" sz="2000" dirty="0" smtClean="0"/>
              <a:t>A value of true (default) indicates automatic buffer flushing and a value of false throws an exception.</a:t>
            </a:r>
          </a:p>
          <a:p>
            <a:pPr>
              <a:buNone/>
            </a:pPr>
            <a:endParaRPr lang="en-IN" sz="2000" dirty="0" smtClean="0"/>
          </a:p>
          <a:p>
            <a:pPr>
              <a:buNone/>
            </a:pPr>
            <a:endParaRPr lang="en-IN" sz="2000" dirty="0" smtClean="0"/>
          </a:p>
          <a:p>
            <a:pPr>
              <a:buNone/>
            </a:pPr>
            <a:endParaRPr lang="en-IN" sz="2000" dirty="0" smtClean="0"/>
          </a:p>
          <a:p>
            <a:pPr>
              <a:buNone/>
            </a:pPr>
            <a:r>
              <a:rPr lang="en-IN" sz="2000" dirty="0" smtClean="0">
                <a:solidFill>
                  <a:srgbClr val="FF0000"/>
                </a:solidFill>
              </a:rPr>
              <a:t>3.contentType:</a:t>
            </a:r>
          </a:p>
          <a:p>
            <a:pPr>
              <a:buNone/>
            </a:pPr>
            <a:r>
              <a:rPr lang="en-IN" sz="2000" dirty="0" smtClean="0"/>
              <a:t>	Sets the character encoding for the JSP page </a:t>
            </a:r>
            <a:r>
              <a:rPr lang="en-US" sz="2000" dirty="0" smtClean="0"/>
              <a:t>and for the generated response page. The default content type is text/html, which is the standard content type for HTML pages.</a:t>
            </a:r>
            <a:endParaRPr lang="en-US" sz="2000" dirty="0"/>
          </a:p>
        </p:txBody>
      </p:sp>
      <p:sp>
        <p:nvSpPr>
          <p:cNvPr id="4" name="Oval 3"/>
          <p:cNvSpPr/>
          <p:nvPr/>
        </p:nvSpPr>
        <p:spPr>
          <a:xfrm>
            <a:off x="2057400" y="3810000"/>
            <a:ext cx="6019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  page </a:t>
            </a:r>
            <a:r>
              <a:rPr lang="en-US" dirty="0" err="1" smtClean="0"/>
              <a:t>autoFlush</a:t>
            </a:r>
            <a:r>
              <a:rPr lang="en-US" dirty="0" smtClean="0"/>
              <a:t>="false“ %&gt; </a:t>
            </a:r>
            <a:endParaRPr lang="en-US" dirty="0"/>
          </a:p>
        </p:txBody>
      </p:sp>
      <p:sp>
        <p:nvSpPr>
          <p:cNvPr id="5" name="Oval 4"/>
          <p:cNvSpPr/>
          <p:nvPr/>
        </p:nvSpPr>
        <p:spPr>
          <a:xfrm>
            <a:off x="1371600" y="6019800"/>
            <a:ext cx="5791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 page </a:t>
            </a:r>
            <a:r>
              <a:rPr lang="en-US" dirty="0" err="1" smtClean="0"/>
              <a:t>contentType</a:t>
            </a:r>
            <a:r>
              <a:rPr lang="en-US" dirty="0" smtClean="0"/>
              <a:t>="text/xml” %&gt;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IN" sz="1800" dirty="0" smtClean="0"/>
              <a:t>In the same we can write  </a:t>
            </a:r>
            <a:r>
              <a:rPr lang="en-IN" sz="1800" dirty="0" smtClean="0">
                <a:solidFill>
                  <a:srgbClr val="FF0000"/>
                </a:solidFill>
              </a:rPr>
              <a:t>&lt;%@ page </a:t>
            </a:r>
            <a:r>
              <a:rPr lang="en-IN" sz="1800" dirty="0" err="1" smtClean="0">
                <a:solidFill>
                  <a:srgbClr val="FF0000"/>
                </a:solidFill>
              </a:rPr>
              <a:t>contentType</a:t>
            </a:r>
            <a:r>
              <a:rPr lang="en-IN" sz="1800" dirty="0" smtClean="0">
                <a:solidFill>
                  <a:srgbClr val="FF0000"/>
                </a:solidFill>
              </a:rPr>
              <a:t>=“text/html”%&gt;</a:t>
            </a:r>
            <a:r>
              <a:rPr lang="en-IN" sz="1800" dirty="0" smtClean="0"/>
              <a:t>	</a:t>
            </a:r>
            <a:r>
              <a:rPr lang="en-IN" sz="1800" dirty="0" smtClean="0">
                <a:solidFill>
                  <a:srgbClr val="00B0F0"/>
                </a:solidFill>
              </a:rPr>
              <a:t>&lt;%@ page </a:t>
            </a:r>
            <a:r>
              <a:rPr lang="en-IN" sz="1800" dirty="0" err="1" smtClean="0">
                <a:solidFill>
                  <a:srgbClr val="00B0F0"/>
                </a:solidFill>
              </a:rPr>
              <a:t>contentType</a:t>
            </a:r>
            <a:r>
              <a:rPr lang="en-IN" sz="1800" dirty="0" smtClean="0">
                <a:solidFill>
                  <a:srgbClr val="00B0F0"/>
                </a:solidFill>
              </a:rPr>
              <a:t>=“application/</a:t>
            </a:r>
            <a:r>
              <a:rPr lang="en-IN" sz="1800" dirty="0" err="1" smtClean="0">
                <a:solidFill>
                  <a:srgbClr val="00B0F0"/>
                </a:solidFill>
              </a:rPr>
              <a:t>msword</a:t>
            </a:r>
            <a:r>
              <a:rPr lang="en-IN" sz="1800" dirty="0" smtClean="0">
                <a:solidFill>
                  <a:srgbClr val="00B0F0"/>
                </a:solidFill>
              </a:rPr>
              <a:t>”%&gt;  </a:t>
            </a:r>
            <a:r>
              <a:rPr lang="en-IN" sz="1800" dirty="0" smtClean="0">
                <a:solidFill>
                  <a:srgbClr val="7030A0"/>
                </a:solidFill>
              </a:rPr>
              <a:t>&lt;%@ page </a:t>
            </a:r>
            <a:r>
              <a:rPr lang="en-IN" sz="1800" dirty="0" err="1" smtClean="0">
                <a:solidFill>
                  <a:srgbClr val="7030A0"/>
                </a:solidFill>
              </a:rPr>
              <a:t>contentType</a:t>
            </a:r>
            <a:r>
              <a:rPr lang="en-IN" sz="1800" dirty="0" smtClean="0">
                <a:solidFill>
                  <a:srgbClr val="7030A0"/>
                </a:solidFill>
              </a:rPr>
              <a:t>=“</a:t>
            </a:r>
            <a:r>
              <a:rPr lang="en-US" sz="1800" dirty="0" smtClean="0">
                <a:solidFill>
                  <a:srgbClr val="7030A0"/>
                </a:solidFill>
              </a:rPr>
              <a:t>text/</a:t>
            </a:r>
            <a:r>
              <a:rPr lang="en-US" sz="1800" dirty="0" err="1" smtClean="0">
                <a:solidFill>
                  <a:srgbClr val="7030A0"/>
                </a:solidFill>
              </a:rPr>
              <a:t>html:charset</a:t>
            </a:r>
            <a:r>
              <a:rPr lang="en-US" sz="1800" dirty="0" smtClean="0">
                <a:solidFill>
                  <a:srgbClr val="7030A0"/>
                </a:solidFill>
              </a:rPr>
              <a:t>=ISO-8859-1”%&gt;</a:t>
            </a:r>
          </a:p>
          <a:p>
            <a:pPr>
              <a:buNone/>
            </a:pPr>
            <a:r>
              <a:rPr lang="en-IN" sz="1800" dirty="0" smtClean="0">
                <a:solidFill>
                  <a:srgbClr val="FF0000"/>
                </a:solidFill>
              </a:rPr>
              <a:t>4.errorPage:</a:t>
            </a:r>
          </a:p>
          <a:p>
            <a:pPr>
              <a:buNone/>
            </a:pPr>
            <a:r>
              <a:rPr lang="en-IN" sz="1800" dirty="0" smtClean="0">
                <a:solidFill>
                  <a:srgbClr val="FF0000"/>
                </a:solidFill>
              </a:rPr>
              <a:t>		</a:t>
            </a:r>
            <a:r>
              <a:rPr lang="en-IN" sz="1800" dirty="0" smtClean="0"/>
              <a:t>It </a:t>
            </a:r>
            <a:r>
              <a:rPr lang="en-US" sz="1800" dirty="0" smtClean="0"/>
              <a:t>tells the JSP engine which page to display if there is an error while the current page runs. The value of the </a:t>
            </a:r>
            <a:r>
              <a:rPr lang="en-US" sz="1800" dirty="0" err="1" smtClean="0"/>
              <a:t>errorPage</a:t>
            </a:r>
            <a:r>
              <a:rPr lang="en-US" sz="1800" dirty="0" smtClean="0"/>
              <a:t> attribute is a relative URL.</a:t>
            </a:r>
          </a:p>
          <a:p>
            <a:pPr>
              <a:buNone/>
            </a:pPr>
            <a:endParaRPr lang="en-IN" sz="1800" dirty="0" smtClean="0"/>
          </a:p>
          <a:p>
            <a:pPr>
              <a:buNone/>
            </a:pPr>
            <a:endParaRPr lang="en-IN" sz="1800" dirty="0" smtClean="0"/>
          </a:p>
          <a:p>
            <a:pPr>
              <a:buNone/>
            </a:pPr>
            <a:endParaRPr lang="en-IN" sz="1800" dirty="0" smtClean="0"/>
          </a:p>
          <a:p>
            <a:pPr>
              <a:buNone/>
            </a:pPr>
            <a:r>
              <a:rPr lang="en-IN" sz="1800" dirty="0" smtClean="0">
                <a:solidFill>
                  <a:srgbClr val="FF0000"/>
                </a:solidFill>
              </a:rPr>
              <a:t>5.isErrorPage:</a:t>
            </a:r>
          </a:p>
          <a:p>
            <a:pPr lvl="2">
              <a:buFont typeface="Arial" pitchFamily="34" charset="0"/>
              <a:buChar char="•"/>
            </a:pPr>
            <a:r>
              <a:rPr lang="en-US" sz="1800" dirty="0" smtClean="0"/>
              <a:t>It indicates that the current JSP can be used as the error page for another JSP. The value of </a:t>
            </a:r>
            <a:r>
              <a:rPr lang="en-US" sz="1800" dirty="0" err="1" smtClean="0"/>
              <a:t>isErrorPage</a:t>
            </a:r>
            <a:r>
              <a:rPr lang="en-US" sz="1800" dirty="0" smtClean="0"/>
              <a:t> is either true or false. The default value of the </a:t>
            </a:r>
            <a:r>
              <a:rPr lang="en-US" sz="1800" dirty="0" err="1" smtClean="0"/>
              <a:t>isErrorPage</a:t>
            </a:r>
            <a:r>
              <a:rPr lang="en-US" sz="1800" dirty="0" smtClean="0"/>
              <a:t> attribute is false. For example, the handleError.jsp sets the </a:t>
            </a:r>
            <a:r>
              <a:rPr lang="en-US" sz="1800" dirty="0" err="1" smtClean="0"/>
              <a:t>isErrorPage</a:t>
            </a:r>
            <a:r>
              <a:rPr lang="en-US" sz="1800" dirty="0" smtClean="0"/>
              <a:t> option to true because it is supposed to handle errors: </a:t>
            </a:r>
          </a:p>
          <a:p>
            <a:pPr>
              <a:buNone/>
            </a:pPr>
            <a:endParaRPr lang="en-US" sz="2000" dirty="0"/>
          </a:p>
        </p:txBody>
      </p:sp>
      <p:sp>
        <p:nvSpPr>
          <p:cNvPr id="4" name="Oval 3"/>
          <p:cNvSpPr/>
          <p:nvPr/>
        </p:nvSpPr>
        <p:spPr>
          <a:xfrm>
            <a:off x="1371600" y="3048000"/>
            <a:ext cx="6400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a:t>
            </a:r>
            <a:r>
              <a:rPr lang="en-IN" dirty="0" err="1" smtClean="0"/>
              <a:t>errorPage</a:t>
            </a:r>
            <a:r>
              <a:rPr lang="en-IN" dirty="0" smtClean="0"/>
              <a:t>=“Myerrorpage.jsp”%&gt;</a:t>
            </a:r>
            <a:endParaRPr lang="en-US" dirty="0"/>
          </a:p>
        </p:txBody>
      </p:sp>
      <p:sp>
        <p:nvSpPr>
          <p:cNvPr id="5" name="Oval 4"/>
          <p:cNvSpPr/>
          <p:nvPr/>
        </p:nvSpPr>
        <p:spPr>
          <a:xfrm>
            <a:off x="1295400" y="5486400"/>
            <a:ext cx="6629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a:t>
            </a:r>
            <a:r>
              <a:rPr lang="en-IN" dirty="0" err="1" smtClean="0"/>
              <a:t>isErrorPage</a:t>
            </a:r>
            <a:r>
              <a:rPr lang="en-IN" smtClean="0"/>
              <a:t>=“true”%&gt;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534400" cy="5867400"/>
          </a:xfrm>
        </p:spPr>
        <p:txBody>
          <a:bodyPr>
            <a:normAutofit/>
          </a:bodyPr>
          <a:lstStyle/>
          <a:p>
            <a:pPr>
              <a:buNone/>
            </a:pPr>
            <a:r>
              <a:rPr lang="en-IN" sz="2000" dirty="0" smtClean="0">
                <a:solidFill>
                  <a:srgbClr val="FF0000"/>
                </a:solidFill>
              </a:rPr>
              <a:t>6.extends:</a:t>
            </a:r>
          </a:p>
          <a:p>
            <a:pPr>
              <a:buNone/>
            </a:pPr>
            <a:r>
              <a:rPr lang="en-IN" sz="2000" dirty="0" smtClean="0"/>
              <a:t>		It </a:t>
            </a:r>
            <a:r>
              <a:rPr lang="en-US" sz="2000" dirty="0" smtClean="0"/>
              <a:t>specifies a </a:t>
            </a:r>
            <a:r>
              <a:rPr lang="en-US" sz="2000" dirty="0" err="1" smtClean="0"/>
              <a:t>superclass</a:t>
            </a:r>
            <a:r>
              <a:rPr lang="en-US" sz="2000" dirty="0" smtClean="0"/>
              <a:t> that the generated servlet must extend. For example, the following directive directs the JSP translator to generate the servlet such that the servlet extends </a:t>
            </a:r>
            <a:r>
              <a:rPr lang="en-US" sz="2000" u="sng" dirty="0" smtClean="0">
                <a:solidFill>
                  <a:srgbClr val="FF0000"/>
                </a:solidFill>
              </a:rPr>
              <a:t>somePackage.SomeClass:</a:t>
            </a:r>
          </a:p>
          <a:p>
            <a:pPr>
              <a:buNone/>
            </a:pPr>
            <a:endParaRPr lang="en-IN" sz="2000" u="sng" dirty="0" smtClean="0">
              <a:solidFill>
                <a:srgbClr val="FF0000"/>
              </a:solidFill>
            </a:endParaRPr>
          </a:p>
          <a:p>
            <a:pPr>
              <a:buNone/>
            </a:pPr>
            <a:endParaRPr lang="en-IN" sz="2000" u="sng" dirty="0" smtClean="0">
              <a:solidFill>
                <a:srgbClr val="FF0000"/>
              </a:solidFill>
            </a:endParaRPr>
          </a:p>
          <a:p>
            <a:pPr>
              <a:buNone/>
            </a:pPr>
            <a:r>
              <a:rPr lang="en-IN" sz="2000" dirty="0" smtClean="0">
                <a:solidFill>
                  <a:srgbClr val="FF0000"/>
                </a:solidFill>
              </a:rPr>
              <a:t>7.import:</a:t>
            </a:r>
          </a:p>
          <a:p>
            <a:pPr>
              <a:buNone/>
            </a:pPr>
            <a:r>
              <a:rPr lang="en-IN" sz="2000" dirty="0" smtClean="0"/>
              <a:t>		To import packages.</a:t>
            </a:r>
          </a:p>
          <a:p>
            <a:pPr>
              <a:buNone/>
            </a:pPr>
            <a:endParaRPr lang="en-IN" sz="2000" dirty="0" smtClean="0"/>
          </a:p>
          <a:p>
            <a:pPr>
              <a:buFont typeface="Arial" pitchFamily="34" charset="0"/>
              <a:buChar char="•"/>
            </a:pPr>
            <a:endParaRPr lang="en-IN" sz="2000" dirty="0" smtClean="0">
              <a:solidFill>
                <a:srgbClr val="FF0000"/>
              </a:solidFill>
            </a:endParaRPr>
          </a:p>
          <a:p>
            <a:pPr>
              <a:buFont typeface="Arial" pitchFamily="34" charset="0"/>
              <a:buChar char="•"/>
            </a:pPr>
            <a:endParaRPr lang="en-IN" sz="2000" dirty="0" smtClean="0">
              <a:solidFill>
                <a:srgbClr val="FF0000"/>
              </a:solidFill>
            </a:endParaRPr>
          </a:p>
          <a:p>
            <a:pPr>
              <a:buNone/>
            </a:pPr>
            <a:r>
              <a:rPr lang="en-IN" sz="2000" dirty="0" smtClean="0">
                <a:solidFill>
                  <a:srgbClr val="FF0000"/>
                </a:solidFill>
              </a:rPr>
              <a:t>8.Info:</a:t>
            </a:r>
            <a:endParaRPr lang="en-US" sz="2000" dirty="0" smtClean="0"/>
          </a:p>
          <a:p>
            <a:pPr>
              <a:buNone/>
            </a:pPr>
            <a:r>
              <a:rPr lang="en-US" sz="2000" dirty="0" smtClean="0"/>
              <a:t>			It lets you provide a description of the JSP.</a:t>
            </a:r>
          </a:p>
          <a:p>
            <a:pPr>
              <a:buNone/>
            </a:pPr>
            <a:endParaRPr lang="en-IN" sz="2000" dirty="0" smtClean="0"/>
          </a:p>
          <a:p>
            <a:pPr>
              <a:buNone/>
            </a:pPr>
            <a:endParaRPr lang="en-IN" sz="2000" dirty="0" smtClean="0"/>
          </a:p>
        </p:txBody>
      </p:sp>
      <p:sp>
        <p:nvSpPr>
          <p:cNvPr id="4" name="Oval 3"/>
          <p:cNvSpPr/>
          <p:nvPr/>
        </p:nvSpPr>
        <p:spPr>
          <a:xfrm>
            <a:off x="1219200" y="2286000"/>
            <a:ext cx="7315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extends=“</a:t>
            </a:r>
            <a:r>
              <a:rPr lang="en-IN" dirty="0" err="1" smtClean="0"/>
              <a:t>somePackage.SomeClass</a:t>
            </a:r>
            <a:r>
              <a:rPr lang="en-IN" dirty="0" smtClean="0"/>
              <a:t>” %&gt;</a:t>
            </a:r>
            <a:endParaRPr lang="en-US" dirty="0"/>
          </a:p>
        </p:txBody>
      </p:sp>
      <p:sp>
        <p:nvSpPr>
          <p:cNvPr id="5" name="Oval 4"/>
          <p:cNvSpPr/>
          <p:nvPr/>
        </p:nvSpPr>
        <p:spPr>
          <a:xfrm>
            <a:off x="914400" y="3733800"/>
            <a:ext cx="7315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import=“java.sql.*” %&gt;</a:t>
            </a:r>
            <a:endParaRPr lang="en-US" dirty="0"/>
          </a:p>
        </p:txBody>
      </p:sp>
      <p:sp>
        <p:nvSpPr>
          <p:cNvPr id="6" name="Oval 5"/>
          <p:cNvSpPr/>
          <p:nvPr/>
        </p:nvSpPr>
        <p:spPr>
          <a:xfrm>
            <a:off x="609600" y="5562600"/>
            <a:ext cx="7620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inf0=“This JSP page written by </a:t>
            </a:r>
            <a:r>
              <a:rPr lang="en-IN" dirty="0" err="1" smtClean="0"/>
              <a:t>Ramya</a:t>
            </a:r>
            <a:r>
              <a:rPr lang="en-IN" dirty="0" smtClean="0"/>
              <a:t>” %&gt;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IN" sz="1800" dirty="0" smtClean="0">
                <a:solidFill>
                  <a:srgbClr val="FF0000"/>
                </a:solidFill>
              </a:rPr>
              <a:t>9.isThreadSafe:</a:t>
            </a:r>
          </a:p>
          <a:p>
            <a:pPr>
              <a:buNone/>
            </a:pPr>
            <a:r>
              <a:rPr lang="en-IN" sz="1800" dirty="0" smtClean="0">
                <a:solidFill>
                  <a:srgbClr val="FF0000"/>
                </a:solidFill>
              </a:rPr>
              <a:t>		</a:t>
            </a:r>
            <a:r>
              <a:rPr lang="en-US" sz="1800" dirty="0" smtClean="0"/>
              <a:t>It marks a page as being thread-safe. By default, all JSPs are considered thread-safe. If you set the </a:t>
            </a:r>
            <a:r>
              <a:rPr lang="en-US" sz="1800" dirty="0" err="1" smtClean="0"/>
              <a:t>isThreadSafe</a:t>
            </a:r>
            <a:r>
              <a:rPr lang="en-US" sz="1800" dirty="0" smtClean="0"/>
              <a:t> option to false, the JSP engine makes sure that only one thread at a time is executing your JSP.</a:t>
            </a:r>
          </a:p>
          <a:p>
            <a:pPr>
              <a:buNone/>
            </a:pPr>
            <a:endParaRPr lang="en-IN" sz="1800" dirty="0" smtClean="0"/>
          </a:p>
          <a:p>
            <a:pPr>
              <a:buNone/>
            </a:pPr>
            <a:endParaRPr lang="en-IN" sz="1800" dirty="0" smtClean="0"/>
          </a:p>
          <a:p>
            <a:pPr>
              <a:buNone/>
            </a:pPr>
            <a:r>
              <a:rPr lang="en-IN" sz="1800" dirty="0" smtClean="0">
                <a:solidFill>
                  <a:srgbClr val="FF0000"/>
                </a:solidFill>
              </a:rPr>
              <a:t>10.language:</a:t>
            </a:r>
          </a:p>
          <a:p>
            <a:pPr>
              <a:buNone/>
            </a:pPr>
            <a:r>
              <a:rPr lang="en-IN" sz="1800" dirty="0" smtClean="0"/>
              <a:t>		</a:t>
            </a:r>
            <a:r>
              <a:rPr lang="en-US" sz="1800" dirty="0" smtClean="0"/>
              <a:t>Indicates the programming language used in scripting the JSP page. </a:t>
            </a:r>
          </a:p>
          <a:p>
            <a:pPr>
              <a:buNone/>
            </a:pPr>
            <a:endParaRPr lang="en-IN" sz="1800" dirty="0" smtClean="0"/>
          </a:p>
          <a:p>
            <a:pPr>
              <a:buNone/>
            </a:pPr>
            <a:endParaRPr lang="en-IN" sz="1800" dirty="0" smtClean="0"/>
          </a:p>
          <a:p>
            <a:pPr>
              <a:buNone/>
            </a:pPr>
            <a:r>
              <a:rPr lang="en-IN" sz="1800" dirty="0" smtClean="0">
                <a:solidFill>
                  <a:srgbClr val="FF0000"/>
                </a:solidFill>
              </a:rPr>
              <a:t>11.session:</a:t>
            </a:r>
          </a:p>
          <a:p>
            <a:pPr>
              <a:buNone/>
            </a:pPr>
            <a:r>
              <a:rPr lang="en-IN" sz="1800" dirty="0" smtClean="0"/>
              <a:t>		I</a:t>
            </a:r>
            <a:r>
              <a:rPr lang="en-US" sz="1800" dirty="0" err="1" smtClean="0"/>
              <a:t>ndicates</a:t>
            </a:r>
            <a:r>
              <a:rPr lang="en-US" sz="1800" dirty="0" smtClean="0"/>
              <a:t> whether or not the JSP page uses HTTP sessions. A value of true means that the JSP page has access to a </a:t>
            </a:r>
            <a:r>
              <a:rPr lang="en-US" sz="1800" dirty="0" err="1" smtClean="0"/>
              <a:t>builtin</a:t>
            </a:r>
            <a:r>
              <a:rPr lang="en-US" sz="1800" dirty="0" smtClean="0"/>
              <a:t> session object and a value of false means that the JSP page cannot access the </a:t>
            </a:r>
            <a:r>
              <a:rPr lang="en-US" sz="1800" dirty="0" err="1" smtClean="0"/>
              <a:t>builtin</a:t>
            </a:r>
            <a:r>
              <a:rPr lang="en-US" sz="1800" dirty="0" smtClean="0"/>
              <a:t> session object. such as </a:t>
            </a:r>
            <a:r>
              <a:rPr lang="en-US" sz="1800" b="1" dirty="0" err="1" smtClean="0"/>
              <a:t>session.getCreationTime</a:t>
            </a:r>
            <a:r>
              <a:rPr lang="en-US" sz="1800" b="1" dirty="0" smtClean="0"/>
              <a:t>() or </a:t>
            </a:r>
            <a:r>
              <a:rPr lang="en-US" sz="1800" b="1" dirty="0" err="1" smtClean="0"/>
              <a:t>session.getLastAccessTime</a:t>
            </a:r>
            <a:r>
              <a:rPr lang="en-US" sz="1800" b="1" dirty="0" smtClean="0"/>
              <a:t>().</a:t>
            </a:r>
            <a:endParaRPr lang="en-IN" sz="1800" b="1" dirty="0" smtClean="0"/>
          </a:p>
          <a:p>
            <a:pPr>
              <a:buNone/>
            </a:pPr>
            <a:endParaRPr lang="en-US" sz="1800" dirty="0" smtClean="0"/>
          </a:p>
          <a:p>
            <a:pPr>
              <a:buNone/>
            </a:pPr>
            <a:endParaRPr lang="en-US" dirty="0"/>
          </a:p>
        </p:txBody>
      </p:sp>
      <p:sp>
        <p:nvSpPr>
          <p:cNvPr id="4" name="Oval 3"/>
          <p:cNvSpPr/>
          <p:nvPr/>
        </p:nvSpPr>
        <p:spPr>
          <a:xfrm>
            <a:off x="914400" y="2438400"/>
            <a:ext cx="7315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isThreadSafe=“false”%&gt;</a:t>
            </a:r>
            <a:endParaRPr lang="en-US" dirty="0"/>
          </a:p>
        </p:txBody>
      </p:sp>
      <p:sp>
        <p:nvSpPr>
          <p:cNvPr id="5" name="Oval 4"/>
          <p:cNvSpPr/>
          <p:nvPr/>
        </p:nvSpPr>
        <p:spPr>
          <a:xfrm>
            <a:off x="990600" y="3733800"/>
            <a:ext cx="7162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language=“java”%&gt;</a:t>
            </a:r>
            <a:endParaRPr lang="en-US" dirty="0"/>
          </a:p>
        </p:txBody>
      </p:sp>
      <p:sp>
        <p:nvSpPr>
          <p:cNvPr id="6" name="Oval 5"/>
          <p:cNvSpPr/>
          <p:nvPr/>
        </p:nvSpPr>
        <p:spPr>
          <a:xfrm>
            <a:off x="914400" y="5867400"/>
            <a:ext cx="7086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session=“true”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638800"/>
          </a:xfrm>
        </p:spPr>
        <p:txBody>
          <a:bodyPr/>
          <a:lstStyle/>
          <a:p>
            <a:pPr>
              <a:buNone/>
            </a:pPr>
            <a:r>
              <a:rPr lang="en-US" sz="1800" dirty="0" smtClean="0">
                <a:solidFill>
                  <a:srgbClr val="FF0000"/>
                </a:solidFill>
              </a:rPr>
              <a:t>12.isELIgnored:</a:t>
            </a:r>
          </a:p>
          <a:p>
            <a:pPr>
              <a:buNone/>
            </a:pPr>
            <a:r>
              <a:rPr lang="en-IN" sz="1800" dirty="0" smtClean="0"/>
              <a:t>		   It </a:t>
            </a:r>
            <a:r>
              <a:rPr lang="en-US" sz="1800" dirty="0" smtClean="0"/>
              <a:t>gives you the ability to disable the evaluation of Expression Language (EL) expressions which has been introduced in JSP 2.0.</a:t>
            </a:r>
          </a:p>
          <a:p>
            <a:pPr>
              <a:buNone/>
            </a:pPr>
            <a:endParaRPr lang="en-IN" sz="1800" dirty="0" smtClean="0"/>
          </a:p>
          <a:p>
            <a:pPr>
              <a:buNone/>
            </a:pPr>
            <a:endParaRPr lang="en-IN" sz="1800" dirty="0" smtClean="0"/>
          </a:p>
          <a:p>
            <a:pPr>
              <a:buNone/>
            </a:pPr>
            <a:endParaRPr lang="en-US" sz="1800" dirty="0" smtClean="0">
              <a:solidFill>
                <a:srgbClr val="FF0000"/>
              </a:solidFill>
            </a:endParaRPr>
          </a:p>
          <a:p>
            <a:pPr>
              <a:buNone/>
            </a:pPr>
            <a:r>
              <a:rPr lang="en-US" sz="1800" dirty="0" smtClean="0">
                <a:solidFill>
                  <a:srgbClr val="FF0000"/>
                </a:solidFill>
              </a:rPr>
              <a:t>13.isScriptingEnabled:</a:t>
            </a:r>
          </a:p>
          <a:p>
            <a:pPr>
              <a:buNone/>
            </a:pPr>
            <a:r>
              <a:rPr lang="en-IN" sz="1800" dirty="0" smtClean="0"/>
              <a:t>		It determines </a:t>
            </a:r>
            <a:r>
              <a:rPr lang="en-US" sz="1800" dirty="0" smtClean="0"/>
              <a:t>if the scripting elements are allowed for use.</a:t>
            </a:r>
          </a:p>
          <a:p>
            <a:pPr>
              <a:buNone/>
            </a:pPr>
            <a:endParaRPr lang="en-US" dirty="0" smtClean="0"/>
          </a:p>
          <a:p>
            <a:pPr>
              <a:buNone/>
            </a:pPr>
            <a:r>
              <a:rPr lang="en-IN" dirty="0" smtClean="0"/>
              <a:t>		</a:t>
            </a:r>
            <a:endParaRPr lang="en-US" dirty="0"/>
          </a:p>
        </p:txBody>
      </p:sp>
      <p:sp>
        <p:nvSpPr>
          <p:cNvPr id="4" name="Oval 3"/>
          <p:cNvSpPr/>
          <p:nvPr/>
        </p:nvSpPr>
        <p:spPr>
          <a:xfrm>
            <a:off x="1447800" y="2057400"/>
            <a:ext cx="6477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isELIgnored=“false”%&gt;</a:t>
            </a:r>
            <a:endParaRPr lang="en-US" dirty="0"/>
          </a:p>
        </p:txBody>
      </p:sp>
      <p:sp>
        <p:nvSpPr>
          <p:cNvPr id="5" name="Oval 4"/>
          <p:cNvSpPr/>
          <p:nvPr/>
        </p:nvSpPr>
        <p:spPr>
          <a:xfrm>
            <a:off x="1447800" y="3657600"/>
            <a:ext cx="6172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page isScriptingEnabled=“false”%&gt;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pPr>
              <a:buNone/>
            </a:pPr>
            <a:r>
              <a:rPr lang="en-IN" sz="1800" dirty="0" smtClean="0">
                <a:solidFill>
                  <a:srgbClr val="FF0000"/>
                </a:solidFill>
              </a:rPr>
              <a:t>&lt;%@ include …… %&gt;:</a:t>
            </a:r>
          </a:p>
          <a:p>
            <a:pPr>
              <a:buNone/>
            </a:pPr>
            <a:r>
              <a:rPr lang="en-IN" sz="1800" dirty="0" smtClean="0">
                <a:solidFill>
                  <a:srgbClr val="FF0000"/>
                </a:solidFill>
              </a:rPr>
              <a:t>1.file:</a:t>
            </a:r>
            <a:r>
              <a:rPr lang="en-IN" sz="1800" dirty="0" smtClean="0"/>
              <a:t>To include files in same page or direct to multiple pages.</a:t>
            </a:r>
          </a:p>
          <a:p>
            <a:pPr>
              <a:buNone/>
            </a:pPr>
            <a:endParaRPr lang="en-IN" sz="1800" dirty="0" smtClean="0"/>
          </a:p>
          <a:p>
            <a:pPr>
              <a:buNone/>
            </a:pPr>
            <a:endParaRPr lang="en-IN" sz="1800" dirty="0" smtClean="0"/>
          </a:p>
          <a:p>
            <a:pPr>
              <a:buNone/>
            </a:pPr>
            <a:r>
              <a:rPr lang="en-IN" sz="1800" dirty="0" smtClean="0">
                <a:solidFill>
                  <a:srgbClr val="FF0000"/>
                </a:solidFill>
              </a:rPr>
              <a:t>&lt;%@ </a:t>
            </a:r>
            <a:r>
              <a:rPr lang="en-IN" sz="1800" dirty="0" err="1" smtClean="0">
                <a:solidFill>
                  <a:srgbClr val="FF0000"/>
                </a:solidFill>
              </a:rPr>
              <a:t>taglib</a:t>
            </a:r>
            <a:r>
              <a:rPr lang="en-IN" sz="1800" dirty="0" smtClean="0">
                <a:solidFill>
                  <a:srgbClr val="FF0000"/>
                </a:solidFill>
              </a:rPr>
              <a:t>…..%&gt;:</a:t>
            </a:r>
          </a:p>
          <a:p>
            <a:pPr>
              <a:buNone/>
            </a:pPr>
            <a:r>
              <a:rPr lang="en-US" dirty="0" smtClean="0"/>
              <a:t>		</a:t>
            </a:r>
            <a:r>
              <a:rPr lang="en-US" sz="1800" dirty="0" smtClean="0"/>
              <a:t>It declares that your JSP page uses a set of custom tags, identifies the location of the library, and provides means for identifying the custom tags in your JSP page.</a:t>
            </a:r>
            <a:endParaRPr lang="en-US" sz="1800" dirty="0">
              <a:solidFill>
                <a:srgbClr val="FF0000"/>
              </a:solidFill>
            </a:endParaRPr>
          </a:p>
        </p:txBody>
      </p:sp>
      <p:sp>
        <p:nvSpPr>
          <p:cNvPr id="4" name="Oval 3"/>
          <p:cNvSpPr/>
          <p:nvPr/>
        </p:nvSpPr>
        <p:spPr>
          <a:xfrm>
            <a:off x="1524000" y="1752600"/>
            <a:ext cx="5638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 include file=“filename.jsp”%&gt;</a:t>
            </a:r>
            <a:endParaRPr lang="en-US" dirty="0"/>
          </a:p>
        </p:txBody>
      </p:sp>
      <p:sp>
        <p:nvSpPr>
          <p:cNvPr id="5" name="Oval 4"/>
          <p:cNvSpPr/>
          <p:nvPr/>
        </p:nvSpPr>
        <p:spPr>
          <a:xfrm>
            <a:off x="1143000" y="3657600"/>
            <a:ext cx="7086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&lt;%@ taglib uri="uri" prefix="prefixOfTag“ &gt;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IN" dirty="0" smtClean="0"/>
              <a:t>		  JSP ACTIONS</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r>
              <a:rPr lang="en-US" sz="1800" dirty="0" smtClean="0"/>
              <a:t>Actions use constructs in XML syntax to control the behavior of the servlet engine. You can dynamically insert a file, reuse JavaBeans components, forward the user to another page, or generate HTML for the Java </a:t>
            </a:r>
            <a:r>
              <a:rPr lang="en-US" sz="1800" dirty="0" err="1" smtClean="0"/>
              <a:t>plugin</a:t>
            </a:r>
            <a:r>
              <a:rPr lang="en-US" sz="1800" dirty="0" smtClean="0"/>
              <a:t>.</a:t>
            </a:r>
          </a:p>
          <a:p>
            <a:r>
              <a:rPr lang="en-IN" sz="1800" dirty="0" smtClean="0"/>
              <a:t>Syntax:</a:t>
            </a:r>
          </a:p>
          <a:p>
            <a:endParaRPr lang="en-IN" sz="1800" dirty="0" smtClean="0"/>
          </a:p>
          <a:p>
            <a:endParaRPr lang="en-IN" sz="1800" dirty="0" smtClean="0"/>
          </a:p>
          <a:p>
            <a:r>
              <a:rPr lang="en-US" sz="1800" dirty="0" smtClean="0"/>
              <a:t>There are two attributes that are common to all Action elements: </a:t>
            </a:r>
          </a:p>
          <a:p>
            <a:pPr marL="342900" indent="-342900">
              <a:buFont typeface="+mj-lt"/>
              <a:buAutoNum type="alphaLcParenR"/>
            </a:pPr>
            <a:r>
              <a:rPr lang="en-US" sz="1800" dirty="0" smtClean="0"/>
              <a:t>The id attribute :</a:t>
            </a:r>
          </a:p>
          <a:p>
            <a:pPr marL="342900" indent="-342900">
              <a:buNone/>
            </a:pPr>
            <a:r>
              <a:rPr lang="en-US" sz="1800" dirty="0" smtClean="0"/>
              <a:t>		The id attribute uniquely identifies the Action element, and allows the action to be referenced inside the JSP page. </a:t>
            </a:r>
          </a:p>
          <a:p>
            <a:pPr marL="342900" indent="-342900">
              <a:buAutoNum type="alphaLcParenR" startAt="2"/>
            </a:pPr>
            <a:r>
              <a:rPr lang="en-US" sz="1800" dirty="0" smtClean="0"/>
              <a:t>The scope attribute:</a:t>
            </a:r>
          </a:p>
          <a:p>
            <a:pPr marL="342900" indent="-342900">
              <a:buNone/>
            </a:pPr>
            <a:r>
              <a:rPr lang="en-IN" sz="1800" dirty="0" smtClean="0"/>
              <a:t>		</a:t>
            </a:r>
            <a:r>
              <a:rPr lang="en-US" sz="1800" dirty="0" smtClean="0"/>
              <a:t>determines the lifespan of the object associated with the id. The scope attribute has four possible values: (a) page, (b)request, (c)session, and (d) application. </a:t>
            </a:r>
            <a:endParaRPr lang="en-IN" sz="1800" dirty="0" smtClean="0"/>
          </a:p>
        </p:txBody>
      </p:sp>
      <p:sp>
        <p:nvSpPr>
          <p:cNvPr id="4" name="Rectangle 3"/>
          <p:cNvSpPr/>
          <p:nvPr/>
        </p:nvSpPr>
        <p:spPr>
          <a:xfrm>
            <a:off x="1981200" y="2895600"/>
            <a:ext cx="6019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&lt;jsp:action_name  attribute="value“/&gt;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fontScale="90000"/>
          </a:bodyPr>
          <a:lstStyle/>
          <a:p>
            <a:r>
              <a:rPr lang="en-IN" dirty="0" smtClean="0"/>
              <a:t>		   1.OVERVIEW</a:t>
            </a:r>
            <a:endParaRPr lang="en-US" dirty="0"/>
          </a:p>
        </p:txBody>
      </p:sp>
      <p:sp>
        <p:nvSpPr>
          <p:cNvPr id="3" name="Content Placeholder 2"/>
          <p:cNvSpPr>
            <a:spLocks noGrp="1"/>
          </p:cNvSpPr>
          <p:nvPr>
            <p:ph idx="1"/>
          </p:nvPr>
        </p:nvSpPr>
        <p:spPr>
          <a:xfrm>
            <a:off x="762000" y="1524000"/>
            <a:ext cx="7391400" cy="5029200"/>
          </a:xfrm>
        </p:spPr>
        <p:txBody>
          <a:bodyPr>
            <a:normAutofit/>
          </a:bodyPr>
          <a:lstStyle/>
          <a:p>
            <a:r>
              <a:rPr lang="en-US" sz="1800" dirty="0" err="1" smtClean="0"/>
              <a:t>JavaServer</a:t>
            </a:r>
            <a:r>
              <a:rPr lang="en-US" sz="1800" dirty="0" smtClean="0"/>
              <a:t> Pages (JSP) is a technology for developing </a:t>
            </a:r>
            <a:r>
              <a:rPr lang="en-US" sz="1800" dirty="0" err="1" smtClean="0"/>
              <a:t>Webpages</a:t>
            </a:r>
            <a:r>
              <a:rPr lang="en-US" sz="1800" dirty="0" smtClean="0"/>
              <a:t> that supports dynamic content. </a:t>
            </a:r>
          </a:p>
          <a:p>
            <a:r>
              <a:rPr lang="en-US" sz="1800" dirty="0" smtClean="0"/>
              <a:t>This helps developers insert java code in HTML pages by making use of special JSP tags, most of which </a:t>
            </a:r>
            <a:r>
              <a:rPr lang="en-US" sz="1800" dirty="0" smtClean="0">
                <a:solidFill>
                  <a:srgbClr val="FF0000"/>
                </a:solidFill>
              </a:rPr>
              <a:t>start with &lt;% and end with %&gt;.</a:t>
            </a:r>
          </a:p>
          <a:p>
            <a:r>
              <a:rPr lang="en-US" sz="1800" dirty="0" smtClean="0"/>
              <a:t>A </a:t>
            </a:r>
            <a:r>
              <a:rPr lang="en-US" sz="1800" dirty="0" err="1" smtClean="0"/>
              <a:t>JavaServer</a:t>
            </a:r>
            <a:r>
              <a:rPr lang="en-US" sz="1800" dirty="0" smtClean="0"/>
              <a:t> Pages component is a type of Java servlet that is designed to fulfill the role of a user interface for a Java web application.</a:t>
            </a:r>
          </a:p>
          <a:p>
            <a:r>
              <a:rPr lang="en-US" sz="1800" dirty="0" smtClean="0"/>
              <a:t>Web developers write JSPs as text files that combine </a:t>
            </a:r>
            <a:r>
              <a:rPr lang="en-US" sz="1800" dirty="0" smtClean="0">
                <a:solidFill>
                  <a:srgbClr val="FF0000"/>
                </a:solidFill>
              </a:rPr>
              <a:t>HTML or XHTML code, XML elements, and embedded JSP actions and commands.</a:t>
            </a:r>
          </a:p>
          <a:p>
            <a:r>
              <a:rPr lang="en-US" sz="1800" dirty="0" smtClean="0"/>
              <a:t>JSP tags can be used for a variety of </a:t>
            </a:r>
            <a:r>
              <a:rPr lang="en-US" sz="1800" dirty="0" err="1" smtClean="0"/>
              <a:t>purposes,such</a:t>
            </a:r>
            <a:r>
              <a:rPr lang="en-US" sz="1800" dirty="0" smtClean="0"/>
              <a:t> as</a:t>
            </a:r>
          </a:p>
          <a:p>
            <a:pPr marL="457200" indent="-457200">
              <a:buFont typeface="+mj-lt"/>
              <a:buAutoNum type="arabicPeriod"/>
            </a:pPr>
            <a:r>
              <a:rPr lang="en-US" sz="1800" dirty="0" smtClean="0"/>
              <a:t> retrieving information from a database or registering user preferences.</a:t>
            </a:r>
          </a:p>
          <a:p>
            <a:pPr marL="457200" indent="-457200">
              <a:buFont typeface="+mj-lt"/>
              <a:buAutoNum type="arabicPeriod"/>
            </a:pPr>
            <a:r>
              <a:rPr lang="en-US" sz="1800" dirty="0" smtClean="0"/>
              <a:t>Accessing JavaBeans components</a:t>
            </a:r>
          </a:p>
          <a:p>
            <a:pPr marL="457200" indent="-457200">
              <a:buFont typeface="+mj-lt"/>
              <a:buAutoNum type="arabicPeriod"/>
            </a:pPr>
            <a:r>
              <a:rPr lang="en-US" sz="1800" dirty="0" smtClean="0"/>
              <a:t>Passing control between pages</a:t>
            </a:r>
          </a:p>
          <a:p>
            <a:pPr marL="457200" indent="-457200">
              <a:buFont typeface="+mj-lt"/>
              <a:buAutoNum type="arabicPeriod"/>
            </a:pPr>
            <a:r>
              <a:rPr lang="en-US" sz="1800" dirty="0" smtClean="0"/>
              <a:t>Sharing information between requests, pages etc.</a:t>
            </a:r>
          </a:p>
          <a:p>
            <a:pPr marL="457200" indent="-457200">
              <a:buNone/>
            </a:pPr>
            <a:endParaRPr lang="en-US" sz="1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Font typeface="Wingdings" pitchFamily="2" charset="2"/>
              <a:buChar char="v"/>
            </a:pPr>
            <a:r>
              <a:rPr lang="en-IN" sz="1800" dirty="0" err="1" smtClean="0">
                <a:solidFill>
                  <a:srgbClr val="FF0000"/>
                </a:solidFill>
              </a:rPr>
              <a:t>jsp:include</a:t>
            </a:r>
            <a:r>
              <a:rPr lang="en-IN" sz="1800" dirty="0" smtClean="0">
                <a:solidFill>
                  <a:srgbClr val="FF0000"/>
                </a:solidFill>
              </a:rPr>
              <a:t>:</a:t>
            </a:r>
          </a:p>
          <a:p>
            <a:pPr>
              <a:buNone/>
            </a:pPr>
            <a:r>
              <a:rPr lang="en-IN" sz="1800" dirty="0" smtClean="0"/>
              <a:t>		</a:t>
            </a:r>
            <a:r>
              <a:rPr lang="en-US" sz="1800" dirty="0" smtClean="0"/>
              <a:t>Includes a file at the time the page is requested.</a:t>
            </a:r>
          </a:p>
          <a:p>
            <a:pPr>
              <a:buNone/>
            </a:pPr>
            <a:endParaRPr lang="en-IN" dirty="0" smtClean="0"/>
          </a:p>
          <a:p>
            <a:pPr>
              <a:buNone/>
            </a:pPr>
            <a:endParaRPr lang="en-US" sz="1800" dirty="0" smtClean="0"/>
          </a:p>
          <a:p>
            <a:pPr>
              <a:buNone/>
            </a:pPr>
            <a:r>
              <a:rPr lang="en-US" sz="1800" dirty="0" smtClean="0"/>
              <a:t>	</a:t>
            </a:r>
            <a:r>
              <a:rPr lang="en-US" sz="1800" b="1" dirty="0" smtClean="0"/>
              <a:t>NOTE:</a:t>
            </a:r>
            <a:r>
              <a:rPr lang="en-US" sz="1800" dirty="0" smtClean="0"/>
              <a:t>  Unlike the include directive, which inserts the file at the time the JSP page is  translated into a servlet, this action inserts the file at the time the page is requested.</a:t>
            </a:r>
          </a:p>
          <a:p>
            <a:pPr>
              <a:buNone/>
            </a:pPr>
            <a:r>
              <a:rPr lang="en-US" sz="1800" dirty="0" smtClean="0"/>
              <a:t>Following is the list of attributes associated with the include action: </a:t>
            </a:r>
          </a:p>
          <a:p>
            <a:pPr>
              <a:buFont typeface="Wingdings" pitchFamily="2" charset="2"/>
              <a:buChar char="q"/>
            </a:pPr>
            <a:r>
              <a:rPr lang="en-US" sz="1800" b="1" dirty="0" smtClean="0">
                <a:solidFill>
                  <a:srgbClr val="00B0F0"/>
                </a:solidFill>
              </a:rPr>
              <a:t>Page</a:t>
            </a:r>
            <a:r>
              <a:rPr lang="en-US" sz="1800" dirty="0" smtClean="0"/>
              <a:t>  : The relative URL of the page to be included. </a:t>
            </a:r>
          </a:p>
          <a:p>
            <a:pPr>
              <a:buFont typeface="Wingdings" pitchFamily="2" charset="2"/>
              <a:buChar char="q"/>
            </a:pPr>
            <a:r>
              <a:rPr lang="en-US" sz="1800" b="1" dirty="0" smtClean="0">
                <a:solidFill>
                  <a:srgbClr val="00B0F0"/>
                </a:solidFill>
              </a:rPr>
              <a:t>Flush</a:t>
            </a:r>
            <a:r>
              <a:rPr lang="en-US" sz="1800" dirty="0" smtClean="0">
                <a:solidFill>
                  <a:srgbClr val="00B0F0"/>
                </a:solidFill>
              </a:rPr>
              <a:t> </a:t>
            </a:r>
            <a:r>
              <a:rPr lang="en-US" sz="1800" dirty="0" smtClean="0"/>
              <a:t> : The boolean attribute determines whether the included resource has its buffer flushed before it is included</a:t>
            </a:r>
            <a:r>
              <a:rPr lang="en-US" sz="1800" dirty="0" smtClean="0"/>
              <a:t>.</a:t>
            </a:r>
          </a:p>
          <a:p>
            <a:pPr>
              <a:buFont typeface="Wingdings" pitchFamily="2" charset="2"/>
              <a:buChar char="v"/>
            </a:pPr>
            <a:r>
              <a:rPr lang="en-IN" sz="1800" dirty="0" smtClean="0">
                <a:solidFill>
                  <a:srgbClr val="FF0000"/>
                </a:solidFill>
              </a:rPr>
              <a:t>&lt;</a:t>
            </a:r>
            <a:r>
              <a:rPr lang="en-IN" sz="1800" dirty="0" err="1" smtClean="0">
                <a:solidFill>
                  <a:srgbClr val="FF0000"/>
                </a:solidFill>
              </a:rPr>
              <a:t>jsp:usebean</a:t>
            </a:r>
            <a:r>
              <a:rPr lang="en-IN" sz="1800" dirty="0" smtClean="0">
                <a:solidFill>
                  <a:srgbClr val="FF0000"/>
                </a:solidFill>
              </a:rPr>
              <a:t>&gt;:</a:t>
            </a:r>
          </a:p>
          <a:p>
            <a:pPr>
              <a:buNone/>
            </a:pPr>
            <a:r>
              <a:rPr lang="en-IN" sz="1800" dirty="0" smtClean="0"/>
              <a:t>	</a:t>
            </a:r>
            <a:r>
              <a:rPr lang="en-IN" sz="1800" dirty="0" smtClean="0"/>
              <a:t>	</a:t>
            </a:r>
            <a:r>
              <a:rPr lang="en-US" sz="1800" dirty="0" smtClean="0"/>
              <a:t>The </a:t>
            </a:r>
            <a:r>
              <a:rPr lang="en-US" sz="1800" dirty="0" err="1" smtClean="0"/>
              <a:t>useBean</a:t>
            </a:r>
            <a:r>
              <a:rPr lang="en-US" sz="1800" dirty="0" smtClean="0"/>
              <a:t> action is quite versatile. It first searches for an existing object utilizing the id and scope variables. If an object is not found, it then tries to create the specified object</a:t>
            </a:r>
            <a:r>
              <a:rPr lang="en-US" sz="1800" dirty="0" smtClean="0"/>
              <a:t>.</a:t>
            </a:r>
          </a:p>
          <a:p>
            <a:pPr>
              <a:buNone/>
            </a:pPr>
            <a:endParaRPr lang="en-IN" sz="1800" dirty="0" smtClean="0"/>
          </a:p>
        </p:txBody>
      </p:sp>
      <p:sp>
        <p:nvSpPr>
          <p:cNvPr id="4" name="Rectangle 3"/>
          <p:cNvSpPr/>
          <p:nvPr/>
        </p:nvSpPr>
        <p:spPr>
          <a:xfrm>
            <a:off x="1219200" y="1828800"/>
            <a:ext cx="6019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a:t>
            </a:r>
            <a:r>
              <a:rPr lang="en-IN" dirty="0" err="1" smtClean="0"/>
              <a:t>jsp:include</a:t>
            </a:r>
            <a:r>
              <a:rPr lang="en-IN" dirty="0" smtClean="0"/>
              <a:t>  page=“relative URL” flush=“true”/&gt;</a:t>
            </a:r>
            <a:endParaRPr lang="en-US" dirty="0"/>
          </a:p>
        </p:txBody>
      </p:sp>
      <p:sp>
        <p:nvSpPr>
          <p:cNvPr id="5" name="Rectangle 4"/>
          <p:cNvSpPr/>
          <p:nvPr/>
        </p:nvSpPr>
        <p:spPr>
          <a:xfrm>
            <a:off x="1752600" y="5867400"/>
            <a:ext cx="518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a:t>
            </a:r>
            <a:r>
              <a:rPr lang="en-IN" dirty="0" err="1" smtClean="0"/>
              <a:t>jsp:useBean</a:t>
            </a:r>
            <a:r>
              <a:rPr lang="en-IN" dirty="0" smtClean="0"/>
              <a:t> id=“name” class “</a:t>
            </a:r>
            <a:r>
              <a:rPr lang="en-IN" dirty="0" err="1" smtClean="0"/>
              <a:t>Package.class</a:t>
            </a:r>
            <a:r>
              <a:rPr lang="en-IN" dirty="0" smtClean="0"/>
              <a:t>”/&gt;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lstStyle/>
          <a:p>
            <a:r>
              <a:rPr lang="en-US" sz="1800" dirty="0" smtClean="0"/>
              <a:t>Once a bean class is loaded, you can use </a:t>
            </a:r>
            <a:r>
              <a:rPr lang="en-US" sz="1800" dirty="0" err="1" smtClean="0">
                <a:solidFill>
                  <a:srgbClr val="FF0000"/>
                </a:solidFill>
              </a:rPr>
              <a:t>jsp:setProperty</a:t>
            </a:r>
            <a:r>
              <a:rPr lang="en-US" sz="1800" dirty="0" smtClean="0"/>
              <a:t> and </a:t>
            </a:r>
            <a:r>
              <a:rPr lang="en-US" sz="1800" dirty="0" err="1" smtClean="0">
                <a:solidFill>
                  <a:srgbClr val="FF0000"/>
                </a:solidFill>
              </a:rPr>
              <a:t>jsp:getProperty</a:t>
            </a:r>
            <a:r>
              <a:rPr lang="en-US" sz="1800" dirty="0" smtClean="0">
                <a:solidFill>
                  <a:srgbClr val="FF0000"/>
                </a:solidFill>
              </a:rPr>
              <a:t> </a:t>
            </a:r>
            <a:r>
              <a:rPr lang="en-US" sz="1800" dirty="0" smtClean="0"/>
              <a:t>actions to modify and retrieve the bean </a:t>
            </a:r>
            <a:r>
              <a:rPr lang="en-US" sz="1800" dirty="0" smtClean="0"/>
              <a:t>properties</a:t>
            </a:r>
            <a:r>
              <a:rPr lang="en-US" dirty="0" smtClean="0"/>
              <a:t>.</a:t>
            </a:r>
          </a:p>
          <a:p>
            <a:r>
              <a:rPr lang="en-US" sz="1800" dirty="0" smtClean="0"/>
              <a:t>Following </a:t>
            </a:r>
            <a:r>
              <a:rPr lang="en-US" sz="1800" dirty="0" smtClean="0"/>
              <a:t>are </a:t>
            </a:r>
            <a:r>
              <a:rPr lang="en-US" sz="1800" dirty="0" smtClean="0"/>
              <a:t>lists </a:t>
            </a:r>
            <a:r>
              <a:rPr lang="en-US" sz="1800" dirty="0" smtClean="0"/>
              <a:t>of </a:t>
            </a:r>
            <a:r>
              <a:rPr lang="en-US" sz="1800" dirty="0" smtClean="0"/>
              <a:t>the attributes associated with </a:t>
            </a:r>
            <a:r>
              <a:rPr lang="en-US" sz="1800" dirty="0" err="1" smtClean="0"/>
              <a:t>useBean</a:t>
            </a:r>
            <a:r>
              <a:rPr lang="en-US" sz="1800" dirty="0" smtClean="0"/>
              <a:t> action: </a:t>
            </a:r>
            <a:endParaRPr lang="en-US" sz="1800" dirty="0" smtClean="0"/>
          </a:p>
          <a:p>
            <a:pPr>
              <a:buFont typeface="Wingdings" pitchFamily="2" charset="2"/>
              <a:buChar char="q"/>
            </a:pPr>
            <a:r>
              <a:rPr lang="en-US" sz="1800" dirty="0" smtClean="0">
                <a:solidFill>
                  <a:srgbClr val="00B0F0"/>
                </a:solidFill>
              </a:rPr>
              <a:t>class :</a:t>
            </a:r>
            <a:r>
              <a:rPr lang="en-US" sz="1800" dirty="0" smtClean="0"/>
              <a:t>Designates </a:t>
            </a:r>
            <a:r>
              <a:rPr lang="en-US" sz="1800" dirty="0" smtClean="0"/>
              <a:t>the full package name of the </a:t>
            </a:r>
            <a:r>
              <a:rPr lang="en-US" sz="1800" dirty="0" smtClean="0"/>
              <a:t>bean.</a:t>
            </a:r>
          </a:p>
          <a:p>
            <a:pPr>
              <a:buFont typeface="Wingdings" pitchFamily="2" charset="2"/>
              <a:buChar char="q"/>
            </a:pPr>
            <a:r>
              <a:rPr lang="en-US" sz="1800" dirty="0" smtClean="0">
                <a:solidFill>
                  <a:srgbClr val="00B0F0"/>
                </a:solidFill>
              </a:rPr>
              <a:t>t</a:t>
            </a:r>
            <a:r>
              <a:rPr lang="en-US" sz="1800" dirty="0" smtClean="0">
                <a:solidFill>
                  <a:srgbClr val="00B0F0"/>
                </a:solidFill>
              </a:rPr>
              <a:t>ype:</a:t>
            </a:r>
            <a:r>
              <a:rPr lang="en-US" sz="1800" dirty="0" smtClean="0"/>
              <a:t> </a:t>
            </a:r>
            <a:r>
              <a:rPr lang="en-US" sz="1800" dirty="0" smtClean="0"/>
              <a:t>Specifies the type of the variable that will refer to the object. </a:t>
            </a:r>
            <a:endParaRPr lang="en-US" sz="1800" dirty="0" smtClean="0"/>
          </a:p>
          <a:p>
            <a:pPr>
              <a:buFont typeface="Wingdings" pitchFamily="2" charset="2"/>
              <a:buChar char="q"/>
            </a:pPr>
            <a:r>
              <a:rPr lang="en-US" sz="1800" dirty="0" err="1" smtClean="0">
                <a:solidFill>
                  <a:srgbClr val="00B0F0"/>
                </a:solidFill>
              </a:rPr>
              <a:t>b</a:t>
            </a:r>
            <a:r>
              <a:rPr lang="en-US" sz="1800" dirty="0" err="1" smtClean="0">
                <a:solidFill>
                  <a:srgbClr val="00B0F0"/>
                </a:solidFill>
              </a:rPr>
              <a:t>eanName</a:t>
            </a:r>
            <a:r>
              <a:rPr lang="en-US" sz="1800" dirty="0" smtClean="0">
                <a:solidFill>
                  <a:srgbClr val="00B0F0"/>
                </a:solidFill>
              </a:rPr>
              <a:t>:</a:t>
            </a:r>
            <a:r>
              <a:rPr lang="en-US" sz="1800" dirty="0" smtClean="0"/>
              <a:t> </a:t>
            </a:r>
            <a:r>
              <a:rPr lang="en-US" sz="1800" dirty="0" smtClean="0"/>
              <a:t>Gives the name of the bean as specified by the instantiate () method of the </a:t>
            </a:r>
            <a:r>
              <a:rPr lang="en-US" sz="1800" dirty="0" err="1" smtClean="0"/>
              <a:t>java.beans.Beans</a:t>
            </a:r>
            <a:r>
              <a:rPr lang="en-US" sz="1800" dirty="0" smtClean="0"/>
              <a:t> class.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0"/>
            <a:ext cx="7620000" cy="4800600"/>
          </a:xfrm>
        </p:spPr>
        <p:txBody>
          <a:bodyPr>
            <a:noAutofit/>
          </a:bodyPr>
          <a:lstStyle/>
          <a:p>
            <a:pPr marL="514350" indent="-514350">
              <a:buNone/>
            </a:pPr>
            <a:r>
              <a:rPr lang="en-IN" sz="1800" dirty="0" smtClean="0"/>
              <a:t>JSP is similar to CGI as program </a:t>
            </a:r>
            <a:r>
              <a:rPr lang="en-IN" sz="1800" dirty="0" err="1" smtClean="0"/>
              <a:t>implementation.but</a:t>
            </a:r>
            <a:r>
              <a:rPr lang="en-IN" sz="1800" dirty="0" smtClean="0"/>
              <a:t> JSP is better than CGI because:</a:t>
            </a:r>
          </a:p>
          <a:p>
            <a:pPr marL="514350" indent="-514350">
              <a:buFont typeface="+mj-lt"/>
              <a:buAutoNum type="arabicPeriod"/>
            </a:pPr>
            <a:r>
              <a:rPr lang="en-US" sz="1800" dirty="0" smtClean="0"/>
              <a:t>Performance is significantly better because JSP allows embedding Dynamic Elements in HTML Pages itself instead of having separate CGI files. </a:t>
            </a:r>
          </a:p>
          <a:p>
            <a:pPr marL="514350" indent="-514350">
              <a:buFont typeface="+mj-lt"/>
              <a:buAutoNum type="arabicPeriod"/>
            </a:pPr>
            <a:r>
              <a:rPr lang="en-US" sz="1800" dirty="0" smtClean="0"/>
              <a:t>JSP are always compiled before they are processed by the server unlike CGI/Perl which requires the server to load an interpreter and the target script each time the page is requested. </a:t>
            </a:r>
          </a:p>
          <a:p>
            <a:pPr marL="514350" indent="-514350">
              <a:buFont typeface="+mj-lt"/>
              <a:buAutoNum type="arabicPeriod"/>
            </a:pPr>
            <a:r>
              <a:rPr lang="en-US" sz="1800" dirty="0" err="1" smtClean="0"/>
              <a:t>JavaServer</a:t>
            </a:r>
            <a:r>
              <a:rPr lang="en-US" sz="1800" dirty="0" smtClean="0"/>
              <a:t> Pages are built on top of the Java </a:t>
            </a:r>
            <a:r>
              <a:rPr lang="en-US" sz="1800" dirty="0" err="1" smtClean="0"/>
              <a:t>Servlets</a:t>
            </a:r>
            <a:r>
              <a:rPr lang="en-US" sz="1800" dirty="0" smtClean="0"/>
              <a:t> API, so like </a:t>
            </a:r>
            <a:r>
              <a:rPr lang="en-US" sz="1800" dirty="0" err="1" smtClean="0"/>
              <a:t>Servlets</a:t>
            </a:r>
            <a:r>
              <a:rPr lang="en-US" sz="1800" dirty="0" smtClean="0"/>
              <a:t>, JSP also has access to all the powerful Enterprise Java APIs, including JDBC, JNDI, EJB, JAXP, etc.</a:t>
            </a:r>
          </a:p>
          <a:p>
            <a:pPr marL="514350" indent="-514350">
              <a:buFont typeface="+mj-lt"/>
              <a:buAutoNum type="arabicPeriod"/>
            </a:pPr>
            <a:r>
              <a:rPr lang="en-US" sz="1800" dirty="0" smtClean="0"/>
              <a:t>JSP pages can be used in combination with </a:t>
            </a:r>
            <a:r>
              <a:rPr lang="en-US" sz="1800" dirty="0" err="1" smtClean="0"/>
              <a:t>servlets</a:t>
            </a:r>
            <a:r>
              <a:rPr lang="en-US" sz="1800" dirty="0" smtClean="0"/>
              <a:t> that handle the business logic, the model supported by Java servlet template engines.</a:t>
            </a:r>
          </a:p>
          <a:p>
            <a:pPr marL="514350" indent="-514350">
              <a:buNone/>
            </a:pPr>
            <a:endParaRPr lang="en-US" sz="1800" dirty="0" smtClean="0"/>
          </a:p>
          <a:p>
            <a:pPr marL="514350" indent="-514350">
              <a:buFont typeface="Wingdings" pitchFamily="2" charset="2"/>
              <a:buChar char="v"/>
            </a:pPr>
            <a:endParaRPr lang="en-US" sz="1800" dirty="0" smtClean="0"/>
          </a:p>
          <a:p>
            <a:pPr marL="514350" indent="-51435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5867400"/>
          </a:xfrm>
        </p:spPr>
        <p:txBody>
          <a:bodyPr>
            <a:normAutofit/>
          </a:bodyPr>
          <a:lstStyle/>
          <a:p>
            <a:pPr marL="514350" indent="-514350">
              <a:buFont typeface="Wingdings" pitchFamily="2" charset="2"/>
              <a:buChar char="v"/>
            </a:pPr>
            <a:r>
              <a:rPr lang="en-US" sz="1800" dirty="0" smtClean="0"/>
              <a:t>Following is the list of other advantages of using JSP over other technologies: </a:t>
            </a:r>
          </a:p>
          <a:p>
            <a:pPr marL="514350" indent="-514350">
              <a:buFont typeface="+mj-lt"/>
              <a:buAutoNum type="arabicPeriod"/>
            </a:pPr>
            <a:r>
              <a:rPr lang="en-US" sz="1800" dirty="0" smtClean="0">
                <a:solidFill>
                  <a:srgbClr val="00B0F0"/>
                </a:solidFill>
              </a:rPr>
              <a:t>Vs. Active Server Pages (ASP) :</a:t>
            </a:r>
          </a:p>
          <a:p>
            <a:pPr marL="514350" indent="-514350">
              <a:buNone/>
            </a:pPr>
            <a:r>
              <a:rPr lang="en-US" sz="1800" dirty="0" smtClean="0"/>
              <a:t>		The advantages of JSP are twofold. First, the dynamic part is written in Java, not Visual Basic or other MS specific language, so it is more powerful and easier to use. Second, it is portable to other operating systems and non-Microsoft Web servers. </a:t>
            </a:r>
          </a:p>
          <a:p>
            <a:pPr marL="514350" indent="-514350">
              <a:buAutoNum type="arabicPeriod" startAt="2"/>
            </a:pPr>
            <a:r>
              <a:rPr lang="en-US" sz="1800" dirty="0" smtClean="0">
                <a:solidFill>
                  <a:srgbClr val="00B0F0"/>
                </a:solidFill>
              </a:rPr>
              <a:t>Vs. Pure </a:t>
            </a:r>
            <a:r>
              <a:rPr lang="en-US" sz="1800" dirty="0" err="1" smtClean="0">
                <a:solidFill>
                  <a:srgbClr val="00B0F0"/>
                </a:solidFill>
              </a:rPr>
              <a:t>Servlets</a:t>
            </a:r>
            <a:r>
              <a:rPr lang="en-US" sz="1800" dirty="0" smtClean="0">
                <a:solidFill>
                  <a:srgbClr val="00B0F0"/>
                </a:solidFill>
              </a:rPr>
              <a:t> :</a:t>
            </a:r>
          </a:p>
          <a:p>
            <a:pPr marL="514350" indent="-514350">
              <a:buNone/>
            </a:pPr>
            <a:r>
              <a:rPr lang="en-US" sz="1800" dirty="0" smtClean="0">
                <a:solidFill>
                  <a:srgbClr val="00B0F0"/>
                </a:solidFill>
              </a:rPr>
              <a:t>	</a:t>
            </a:r>
            <a:r>
              <a:rPr lang="en-US" sz="1800" dirty="0" smtClean="0"/>
              <a:t>It is more convenient to write (and to modify!) regular HTML than to have plenty of </a:t>
            </a:r>
            <a:r>
              <a:rPr lang="en-US" sz="1800" dirty="0" err="1" smtClean="0"/>
              <a:t>println</a:t>
            </a:r>
            <a:r>
              <a:rPr lang="en-US" sz="1800" dirty="0" smtClean="0"/>
              <a:t> statements that generate the HTML. </a:t>
            </a:r>
          </a:p>
          <a:p>
            <a:pPr marL="514350" indent="-514350">
              <a:buNone/>
            </a:pPr>
            <a:r>
              <a:rPr lang="en-US" sz="1800" dirty="0" smtClean="0">
                <a:solidFill>
                  <a:srgbClr val="00B0F0"/>
                </a:solidFill>
              </a:rPr>
              <a:t>3.	Vs. Server-Side Includes (SSI):</a:t>
            </a:r>
          </a:p>
          <a:p>
            <a:pPr marL="514350" indent="-514350">
              <a:buNone/>
            </a:pPr>
            <a:r>
              <a:rPr lang="en-US" sz="1800" dirty="0" smtClean="0">
                <a:solidFill>
                  <a:srgbClr val="00B0F0"/>
                </a:solidFill>
              </a:rPr>
              <a:t>	 </a:t>
            </a:r>
            <a:r>
              <a:rPr lang="en-US" sz="1800" dirty="0" smtClean="0"/>
              <a:t>SSI is really only intended for simple inclusions, not for "real" programs that use form data, make database connections, and the like. </a:t>
            </a:r>
          </a:p>
          <a:p>
            <a:pPr marL="514350" indent="-514350">
              <a:buNone/>
            </a:pPr>
            <a:r>
              <a:rPr lang="en-US" sz="1800" dirty="0" smtClean="0">
                <a:solidFill>
                  <a:srgbClr val="00B0F0"/>
                </a:solidFill>
              </a:rPr>
              <a:t>4.	Vs. JavaScript</a:t>
            </a:r>
            <a:r>
              <a:rPr lang="en-US" sz="1800" dirty="0" smtClean="0"/>
              <a:t> </a:t>
            </a:r>
            <a:r>
              <a:rPr lang="en-US" sz="1800" dirty="0" smtClean="0">
                <a:solidFill>
                  <a:srgbClr val="00B0F0"/>
                </a:solidFill>
              </a:rPr>
              <a:t>:</a:t>
            </a:r>
          </a:p>
          <a:p>
            <a:pPr marL="514350" indent="-514350">
              <a:buNone/>
            </a:pPr>
            <a:r>
              <a:rPr lang="en-US" sz="1800" dirty="0" smtClean="0"/>
              <a:t>	JavaScript can generate HTML dynamically on the client but can hardly interact with the web server to perform complex tasks like database access and image processing etc. </a:t>
            </a:r>
          </a:p>
          <a:p>
            <a:pPr marL="514350" indent="-514350">
              <a:buNone/>
            </a:pPr>
            <a:r>
              <a:rPr lang="en-US" sz="1800" dirty="0" smtClean="0">
                <a:solidFill>
                  <a:srgbClr val="00B0F0"/>
                </a:solidFill>
              </a:rPr>
              <a:t>5. 	Vs. Static HTML</a:t>
            </a:r>
            <a:r>
              <a:rPr lang="en-US" sz="1800" dirty="0" smtClean="0"/>
              <a:t> </a:t>
            </a:r>
            <a:r>
              <a:rPr lang="en-US" sz="1800" dirty="0" smtClean="0">
                <a:solidFill>
                  <a:srgbClr val="00B0F0"/>
                </a:solidFill>
              </a:rPr>
              <a:t>:</a:t>
            </a:r>
          </a:p>
          <a:p>
            <a:pPr marL="514350" indent="-514350">
              <a:buNone/>
            </a:pPr>
            <a:r>
              <a:rPr lang="en-US" sz="1800" dirty="0" smtClean="0"/>
              <a:t>	Regular HTML, of course, cannot contain dynamic information. </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2.SET PATH</a:t>
            </a:r>
            <a:endParaRPr lang="en-US" dirty="0"/>
          </a:p>
        </p:txBody>
      </p:sp>
      <p:sp>
        <p:nvSpPr>
          <p:cNvPr id="3" name="Content Placeholder 2"/>
          <p:cNvSpPr>
            <a:spLocks noGrp="1"/>
          </p:cNvSpPr>
          <p:nvPr>
            <p:ph idx="1"/>
          </p:nvPr>
        </p:nvSpPr>
        <p:spPr/>
        <p:txBody>
          <a:bodyPr/>
          <a:lstStyle/>
          <a:p>
            <a:r>
              <a:rPr lang="en-IN" dirty="0" smtClean="0"/>
              <a:t>Install JDK and set path.</a:t>
            </a:r>
          </a:p>
          <a:p>
            <a:r>
              <a:rPr lang="en-IN" dirty="0" smtClean="0"/>
              <a:t>There are many servers to support for </a:t>
            </a:r>
            <a:r>
              <a:rPr lang="en-IN" dirty="0" err="1" smtClean="0"/>
              <a:t>JSP,servlets</a:t>
            </a:r>
            <a:r>
              <a:rPr lang="en-IN" dirty="0" smtClean="0"/>
              <a:t> etc., one of them is Apache tomcat.</a:t>
            </a:r>
          </a:p>
          <a:p>
            <a:r>
              <a:rPr lang="en-IN" dirty="0" smtClean="0"/>
              <a:t>Download Latest Apache tomcat version.</a:t>
            </a:r>
          </a:p>
          <a:p>
            <a:r>
              <a:rPr lang="en-US" dirty="0" smtClean="0"/>
              <a:t>Once you downloaded the installation, unpack the binary distribution into a convenient location. For example, in C:\apache-tomcat-5.5.29 on windows.</a:t>
            </a:r>
          </a:p>
          <a:p>
            <a:r>
              <a:rPr lang="en-IN" dirty="0" smtClean="0"/>
              <a:t>Install any editor(</a:t>
            </a:r>
            <a:r>
              <a:rPr lang="en-IN" dirty="0" err="1" smtClean="0"/>
              <a:t>ex.Eclipse</a:t>
            </a:r>
            <a:r>
              <a:rPr lang="en-IN" dirty="0" smtClean="0"/>
              <a:t>).</a:t>
            </a:r>
          </a:p>
          <a:p>
            <a:r>
              <a:rPr lang="en-IN" dirty="0" smtClean="0"/>
              <a:t>Attach Tomcat files in eclipse in server options.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lstStyle/>
          <a:p>
            <a:r>
              <a:rPr lang="en-IN" dirty="0" smtClean="0"/>
              <a:t>	   3.JSP ARCHITECTURE</a:t>
            </a:r>
            <a:endParaRPr lang="en-US" dirty="0"/>
          </a:p>
        </p:txBody>
      </p:sp>
      <p:sp>
        <p:nvSpPr>
          <p:cNvPr id="3" name="Content Placeholder 2"/>
          <p:cNvSpPr>
            <a:spLocks noGrp="1"/>
          </p:cNvSpPr>
          <p:nvPr>
            <p:ph idx="1"/>
          </p:nvPr>
        </p:nvSpPr>
        <p:spPr>
          <a:xfrm>
            <a:off x="304800" y="1524000"/>
            <a:ext cx="8534400" cy="5029200"/>
          </a:xfrm>
        </p:spPr>
        <p:txBody>
          <a:bodyPr>
            <a:normAutofit/>
          </a:bodyPr>
          <a:lstStyle/>
          <a:p>
            <a:r>
              <a:rPr lang="en-US" sz="2000" dirty="0" smtClean="0"/>
              <a:t>The web server needs a JSP engine, i.e., a container to process JSP pages. The JSP container is responsible for intercepting requests for JSP pages. </a:t>
            </a:r>
          </a:p>
          <a:p>
            <a:r>
              <a:rPr lang="en-IN" sz="2000" dirty="0" smtClean="0"/>
              <a:t>Here we make </a:t>
            </a:r>
            <a:r>
              <a:rPr lang="en-US" sz="2000" dirty="0" smtClean="0"/>
              <a:t>use of Apache which has built-in JSP container to support JSP pages development. </a:t>
            </a:r>
          </a:p>
          <a:p>
            <a:r>
              <a:rPr lang="en-US" sz="2000" dirty="0" smtClean="0"/>
              <a:t>A JSP container works with the Web server to provide the runtime environment and other services a JSP needs. It knows how to understand the special elements that are part of JSPs.</a:t>
            </a:r>
          </a:p>
          <a:p>
            <a:endParaRPr lang="en-US" sz="2000" dirty="0"/>
          </a:p>
        </p:txBody>
      </p:sp>
      <p:pic>
        <p:nvPicPr>
          <p:cNvPr id="4" name="Content Placeholder 3" descr="nnnnn.PNG"/>
          <p:cNvPicPr>
            <a:picLocks noChangeAspect="1"/>
          </p:cNvPicPr>
          <p:nvPr/>
        </p:nvPicPr>
        <p:blipFill>
          <a:blip r:embed="rId2"/>
          <a:stretch>
            <a:fillRect/>
          </a:stretch>
        </p:blipFill>
        <p:spPr>
          <a:xfrm>
            <a:off x="1295400" y="3886200"/>
            <a:ext cx="5928874" cy="24767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IN" dirty="0" smtClean="0"/>
              <a:t>		JSP Processing.</a:t>
            </a:r>
            <a:endParaRPr lang="en-US" dirty="0"/>
          </a:p>
        </p:txBody>
      </p:sp>
      <p:sp>
        <p:nvSpPr>
          <p:cNvPr id="3" name="Content Placeholder 2"/>
          <p:cNvSpPr>
            <a:spLocks noGrp="1"/>
          </p:cNvSpPr>
          <p:nvPr>
            <p:ph idx="1"/>
          </p:nvPr>
        </p:nvSpPr>
        <p:spPr>
          <a:xfrm>
            <a:off x="228600" y="1524000"/>
            <a:ext cx="8610600" cy="5105400"/>
          </a:xfrm>
        </p:spPr>
        <p:txBody>
          <a:bodyPr>
            <a:normAutofit/>
          </a:bodyPr>
          <a:lstStyle/>
          <a:p>
            <a:r>
              <a:rPr lang="en-US" sz="2200" dirty="0" smtClean="0"/>
              <a:t>As with a normal page, your browser sends an HTTP request to the web server. </a:t>
            </a:r>
          </a:p>
          <a:p>
            <a:r>
              <a:rPr lang="en-US" sz="2200" dirty="0" smtClean="0"/>
              <a:t>The web server recognizes that the HTTP request is for a JSP page and forwards it to a JSP engine. This is done by using the URL or JSP page which ends with .</a:t>
            </a:r>
            <a:r>
              <a:rPr lang="en-US" sz="2200" dirty="0" err="1" smtClean="0"/>
              <a:t>jsp</a:t>
            </a:r>
            <a:r>
              <a:rPr lang="en-US" sz="2200" dirty="0" smtClean="0"/>
              <a:t> instead of .html.</a:t>
            </a:r>
          </a:p>
          <a:p>
            <a:r>
              <a:rPr lang="en-US" sz="2200" dirty="0" smtClean="0"/>
              <a:t>The JSP engine loads the JSP page from disk and converts it into a servlet content. This conversion is very simple in which all template text is converted to </a:t>
            </a:r>
            <a:r>
              <a:rPr lang="en-US" sz="2200" dirty="0" err="1" smtClean="0"/>
              <a:t>println</a:t>
            </a:r>
            <a:r>
              <a:rPr lang="en-US" sz="2200" dirty="0" smtClean="0"/>
              <a:t>( ) statements and all JSP elements are converted to Java code. This code implements the corresponding dynamic behavior of the page.</a:t>
            </a:r>
          </a:p>
          <a:p>
            <a:r>
              <a:rPr lang="en-US" sz="2200" dirty="0" smtClean="0"/>
              <a:t>The JSP engine compiles the servlet into an executable class and forwards the original request to a servlet engine.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791200"/>
          </a:xfrm>
        </p:spPr>
        <p:txBody>
          <a:bodyPr>
            <a:normAutofit/>
          </a:bodyPr>
          <a:lstStyle/>
          <a:p>
            <a:r>
              <a:rPr lang="en-US" sz="2100" dirty="0" smtClean="0"/>
              <a:t>A part of the web server called the servlet engine loads the Servlet class and executes it. During execution, the servlet produces an output in HTML format. This output is further passed on to the web server by the servlet engine inside an HTTP response. </a:t>
            </a:r>
          </a:p>
          <a:p>
            <a:r>
              <a:rPr lang="en-US" sz="2100" dirty="0" smtClean="0"/>
              <a:t>The web server forwards the HTTP response to your browser in terms of static HTML content. </a:t>
            </a:r>
          </a:p>
          <a:p>
            <a:r>
              <a:rPr lang="en-US" sz="2100" dirty="0" smtClean="0"/>
              <a:t>Finally, the web browser handles the dynamically-generated HTML page inside the HTTP response exactly as if it were a static page. </a:t>
            </a:r>
          </a:p>
          <a:p>
            <a:r>
              <a:rPr lang="en-US" sz="2100" dirty="0" smtClean="0"/>
              <a:t>Typically, the JSP engine checks to see whether a servlet for a JSP file already exists and whether the modification date on the JSP is older than the servlet. </a:t>
            </a:r>
          </a:p>
          <a:p>
            <a:r>
              <a:rPr lang="en-US" sz="2100" dirty="0" smtClean="0"/>
              <a:t>If the JSP is older than its generated servlet, the JSP container assumes that the JSP hasn't changed and that the generated servlet still matches the JSP's contents. This makes the process more efficient than with the other scripting languages (such as PHP) and therefore faster. </a:t>
            </a:r>
            <a:endParaRPr lang="en-US"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IN" dirty="0" smtClean="0"/>
              <a:t>		4.JSP Life Cycle</a:t>
            </a:r>
            <a:endParaRPr lang="en-US" dirty="0"/>
          </a:p>
        </p:txBody>
      </p:sp>
      <p:sp>
        <p:nvSpPr>
          <p:cNvPr id="3" name="Content Placeholder 2"/>
          <p:cNvSpPr>
            <a:spLocks noGrp="1"/>
          </p:cNvSpPr>
          <p:nvPr>
            <p:ph idx="1"/>
          </p:nvPr>
        </p:nvSpPr>
        <p:spPr>
          <a:xfrm>
            <a:off x="304800" y="1447800"/>
            <a:ext cx="8458200" cy="4953000"/>
          </a:xfrm>
        </p:spPr>
        <p:txBody>
          <a:bodyPr>
            <a:normAutofit/>
          </a:bodyPr>
          <a:lstStyle/>
          <a:p>
            <a:r>
              <a:rPr lang="en-US" sz="2000" dirty="0" smtClean="0"/>
              <a:t>Compilation </a:t>
            </a:r>
          </a:p>
          <a:p>
            <a:pPr lvl="1"/>
            <a:r>
              <a:rPr lang="en-US" sz="1800" dirty="0" smtClean="0"/>
              <a:t>Parsing the JSP. </a:t>
            </a:r>
          </a:p>
          <a:p>
            <a:pPr lvl="1"/>
            <a:r>
              <a:rPr lang="en-US" sz="1800" dirty="0" smtClean="0"/>
              <a:t>Turning the JSP into a servlet.</a:t>
            </a:r>
          </a:p>
          <a:p>
            <a:pPr lvl="1"/>
            <a:r>
              <a:rPr lang="en-US" sz="1800" dirty="0" smtClean="0"/>
              <a:t>Compiling the servlet.</a:t>
            </a:r>
          </a:p>
          <a:p>
            <a:r>
              <a:rPr lang="en-US" sz="2000" dirty="0" smtClean="0"/>
              <a:t>Initialization:</a:t>
            </a:r>
          </a:p>
          <a:p>
            <a:pPr lvl="1"/>
            <a:r>
              <a:rPr lang="en-US" sz="1800" dirty="0" smtClean="0">
                <a:solidFill>
                  <a:srgbClr val="FF0000"/>
                </a:solidFill>
              </a:rPr>
              <a:t>public void </a:t>
            </a:r>
            <a:r>
              <a:rPr lang="en-US" sz="1800" dirty="0" err="1" smtClean="0">
                <a:solidFill>
                  <a:srgbClr val="FF0000"/>
                </a:solidFill>
              </a:rPr>
              <a:t>jspInit</a:t>
            </a:r>
            <a:r>
              <a:rPr lang="en-US" sz="1800" dirty="0" smtClean="0">
                <a:solidFill>
                  <a:srgbClr val="FF0000"/>
                </a:solidFill>
              </a:rPr>
              <a:t>()</a:t>
            </a:r>
          </a:p>
          <a:p>
            <a:pPr lvl="1"/>
            <a:r>
              <a:rPr lang="en-US" sz="1800" dirty="0" smtClean="0">
                <a:solidFill>
                  <a:srgbClr val="FF0000"/>
                </a:solidFill>
              </a:rPr>
              <a:t>{</a:t>
            </a:r>
          </a:p>
          <a:p>
            <a:pPr lvl="1"/>
            <a:r>
              <a:rPr lang="en-US" sz="1800" dirty="0" smtClean="0">
                <a:solidFill>
                  <a:srgbClr val="FF0000"/>
                </a:solidFill>
              </a:rPr>
              <a:t> // Initialization code...</a:t>
            </a:r>
          </a:p>
          <a:p>
            <a:pPr lvl="1"/>
            <a:r>
              <a:rPr lang="en-US" sz="1800" dirty="0" smtClean="0">
                <a:solidFill>
                  <a:srgbClr val="FF0000"/>
                </a:solidFill>
              </a:rPr>
              <a:t> }</a:t>
            </a:r>
          </a:p>
          <a:p>
            <a:r>
              <a:rPr lang="en-US" sz="2000" dirty="0" smtClean="0"/>
              <a:t>Execution :</a:t>
            </a:r>
          </a:p>
          <a:p>
            <a:pPr lvl="1"/>
            <a:r>
              <a:rPr lang="en-US" sz="1800" dirty="0" smtClean="0">
                <a:solidFill>
                  <a:srgbClr val="FF0000"/>
                </a:solidFill>
              </a:rPr>
              <a:t>void _</a:t>
            </a:r>
            <a:r>
              <a:rPr lang="en-US" sz="1800" dirty="0" err="1" smtClean="0">
                <a:solidFill>
                  <a:srgbClr val="FF0000"/>
                </a:solidFill>
              </a:rPr>
              <a:t>jspService</a:t>
            </a:r>
            <a:r>
              <a:rPr lang="en-US" sz="1800" dirty="0" smtClean="0">
                <a:solidFill>
                  <a:srgbClr val="FF0000"/>
                </a:solidFill>
              </a:rPr>
              <a:t>(</a:t>
            </a:r>
            <a:r>
              <a:rPr lang="en-US" sz="1800" dirty="0" err="1" smtClean="0">
                <a:solidFill>
                  <a:srgbClr val="FF0000"/>
                </a:solidFill>
              </a:rPr>
              <a:t>HttpServletRequest</a:t>
            </a:r>
            <a:r>
              <a:rPr lang="en-US" sz="1800" dirty="0" smtClean="0">
                <a:solidFill>
                  <a:srgbClr val="FF0000"/>
                </a:solidFill>
              </a:rPr>
              <a:t> request, </a:t>
            </a:r>
            <a:r>
              <a:rPr lang="en-US" sz="1800" dirty="0" err="1" smtClean="0">
                <a:solidFill>
                  <a:srgbClr val="FF0000"/>
                </a:solidFill>
              </a:rPr>
              <a:t>HttpServletResponse</a:t>
            </a:r>
            <a:r>
              <a:rPr lang="en-US" sz="1800" dirty="0" smtClean="0">
                <a:solidFill>
                  <a:srgbClr val="FF0000"/>
                </a:solidFill>
              </a:rPr>
              <a:t> response)</a:t>
            </a:r>
          </a:p>
          <a:p>
            <a:pPr lvl="1"/>
            <a:r>
              <a:rPr lang="en-US" sz="1800" dirty="0" smtClean="0">
                <a:solidFill>
                  <a:srgbClr val="FF0000"/>
                </a:solidFill>
              </a:rPr>
              <a:t>{</a:t>
            </a:r>
          </a:p>
          <a:p>
            <a:pPr lvl="1"/>
            <a:r>
              <a:rPr lang="en-US" sz="1800" dirty="0" smtClean="0">
                <a:solidFill>
                  <a:srgbClr val="FF0000"/>
                </a:solidFill>
              </a:rPr>
              <a:t> // Service handling code...</a:t>
            </a:r>
          </a:p>
          <a:p>
            <a:pPr lvl="1"/>
            <a:r>
              <a:rPr lang="en-US" sz="1800" dirty="0" smtClean="0">
                <a:solidFill>
                  <a:srgbClr val="FF0000"/>
                </a:solidFill>
              </a:rPr>
              <a:t> }</a:t>
            </a:r>
          </a:p>
        </p:txBody>
      </p:sp>
      <p:sp>
        <p:nvSpPr>
          <p:cNvPr id="6" name="Oval 5"/>
          <p:cNvSpPr/>
          <p:nvPr/>
        </p:nvSpPr>
        <p:spPr>
          <a:xfrm>
            <a:off x="3733800" y="2362200"/>
            <a:ext cx="41148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a container loads a JSP it invokes the </a:t>
            </a:r>
            <a:r>
              <a:rPr lang="en-US" dirty="0" err="1" smtClean="0"/>
              <a:t>jspInit</a:t>
            </a:r>
            <a:r>
              <a:rPr lang="en-US" dirty="0" smtClean="0"/>
              <a:t>() method before servicing any requests. If you need to perform JSP-specific initialization, override the </a:t>
            </a:r>
            <a:r>
              <a:rPr lang="en-US" dirty="0" err="1" smtClean="0"/>
              <a:t>jspInit</a:t>
            </a:r>
            <a:r>
              <a:rPr lang="en-US" dirty="0" smtClean="0"/>
              <a:t>() method: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3348</TotalTime>
  <Words>1351</Words>
  <Application>Microsoft Office PowerPoint</Application>
  <PresentationFormat>On-screen Show (4:3)</PresentationFormat>
  <Paragraphs>189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    JSP</vt:lpstr>
      <vt:lpstr>     1.OVERVIEW</vt:lpstr>
      <vt:lpstr>Slide 3</vt:lpstr>
      <vt:lpstr>Slide 4</vt:lpstr>
      <vt:lpstr>   2.SET PATH</vt:lpstr>
      <vt:lpstr>    3.JSP ARCHITECTURE</vt:lpstr>
      <vt:lpstr>  JSP Processing.</vt:lpstr>
      <vt:lpstr>Slide 8</vt:lpstr>
      <vt:lpstr>  4.JSP Life Cycle</vt:lpstr>
      <vt:lpstr>Slide 10</vt:lpstr>
      <vt:lpstr>     JSP Directives</vt:lpstr>
      <vt:lpstr>Slide 12</vt:lpstr>
      <vt:lpstr>Slide 13</vt:lpstr>
      <vt:lpstr>Slide 14</vt:lpstr>
      <vt:lpstr>Slide 15</vt:lpstr>
      <vt:lpstr>Slide 16</vt:lpstr>
      <vt:lpstr>Slide 17</vt:lpstr>
      <vt:lpstr>Slide 18</vt:lpstr>
      <vt:lpstr>    JSP ACTIONS</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dc:title>
  <dc:creator/>
  <cp:lastModifiedBy>Ramya B-TECH</cp:lastModifiedBy>
  <cp:revision>104</cp:revision>
  <dcterms:created xsi:type="dcterms:W3CDTF">2006-08-16T00:00:00Z</dcterms:created>
  <dcterms:modified xsi:type="dcterms:W3CDTF">2020-08-16T16:32:53Z</dcterms:modified>
</cp:coreProperties>
</file>