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DA6CD48-AEAE-458C-87B2-F9817DC55E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Welcome everyone to the RAMP Online Git Software Carpentry workshop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with myself Steve Crouch, and Sam Mangham, being your instructors this afternoon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Some quick introductions (me, Sam, others, 30 seconds each)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Goal is to bring everyone up to speed with the basics of using Git for version control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Which helps provide a foundation for collaborating around code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After a brief introduction to version control, we’ll be looking at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Creating Git repositories to host your code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And using them as a means to capture the history of development as code evolves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We’ll also be making use of GitHub to host code repositories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And also exploring use of branches, as a means to support simultaneous lines of development,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and established practices for using them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We’ll also look at how we can submit our code changes on separate branches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As well as being a key skill in any developer’s repertoire, it’s a necessary step to doing exciting things in the future like continuous integration,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Where together with automated testing, you can use a continuous integration infrastructure to automatically build and test your code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Goal is to bring everyone up to speed with the basics of using Git for version control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Which helps provide a foundation for collaborating around code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After a brief introduction to version control, we’ll be looking at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Creating Git repositories to host your code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And using them as a means to capture the history of development as code evolves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We’ll also be making use of GitHub to host code repositories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And also exploring use of branches, as a means to support simultaneous lines of development,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and established practices for using them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- We’ll also look at how we can submit our code changes on separate branches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As well as being a key skill in any developer’s repertoire, it’s a necessary step to doing exciting things in the future like continuous integration,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Where together with automated testing, you can use a continuous integration infrastructure to automatically build and test your code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Keen to help you get up to speed quickly, hence the short notice for the training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Material might be a bit rough around the edges!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Also… we appreciate the difficulties of doing such training when working from home,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particularly in the current circumstances, and that there may be a need to deal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with any situations that may arise!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Keen to help you get up to speed quickly, hence the short notice for the training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Material might be a bit rough around the edges!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Also… we appreciate the difficulties of doing such training when working from home,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particularly in the current circumstances, and that there may be a need to deal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with any situations that may arise!</a:t>
            </a:r>
            <a:endParaRPr b="0" lang="en-US" sz="1100" spc="-1" strike="noStrike">
              <a:latin typeface="Arial"/>
            </a:endParaRPr>
          </a:p>
          <a:p>
            <a:pPr marL="15876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311760" y="288720"/>
            <a:ext cx="85197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311760" y="288720"/>
            <a:ext cx="85197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1227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34440" y="-10080"/>
            <a:ext cx="1679040" cy="1190160"/>
            <a:chOff x="7534440" y="-10080"/>
            <a:chExt cx="1679040" cy="1190160"/>
          </a:xfrm>
        </p:grpSpPr>
        <p:pic>
          <p:nvPicPr>
            <p:cNvPr id="2" name="Google Shape;53;p13" descr="WhiteLogo.png"/>
            <p:cNvPicPr/>
            <p:nvPr/>
          </p:nvPicPr>
          <p:blipFill>
            <a:blip r:embed="rId2"/>
            <a:stretch/>
          </p:blipFill>
          <p:spPr>
            <a:xfrm>
              <a:off x="7881480" y="-10080"/>
              <a:ext cx="984600" cy="965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CustomShape 3"/>
            <p:cNvSpPr/>
            <p:nvPr/>
          </p:nvSpPr>
          <p:spPr>
            <a:xfrm>
              <a:off x="7534440" y="914040"/>
              <a:ext cx="167904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100" spc="-1" strike="noStrike">
                  <a:solidFill>
                    <a:srgbClr val="ffffff"/>
                  </a:solidFill>
                  <a:latin typeface="Consolas"/>
                  <a:ea typeface="Consolas"/>
                </a:rPr>
                <a:t>www.software.ac.uk</a:t>
              </a:r>
              <a:endParaRPr b="0" lang="en-US" sz="1100" spc="-1" strike="noStrike">
                <a:latin typeface="Arial"/>
              </a:endParaRPr>
            </a:p>
          </p:txBody>
        </p:sp>
      </p:grpSp>
      <p:pic>
        <p:nvPicPr>
          <p:cNvPr id="4" name="Google Shape;59;p14" descr=""/>
          <p:cNvPicPr/>
          <p:nvPr/>
        </p:nvPicPr>
        <p:blipFill>
          <a:blip r:embed="rId3"/>
          <a:stretch/>
        </p:blipFill>
        <p:spPr>
          <a:xfrm>
            <a:off x="4371480" y="1746360"/>
            <a:ext cx="4739400" cy="3756960"/>
          </a:xfrm>
          <a:prstGeom prst="rect">
            <a:avLst/>
          </a:prstGeom>
          <a:ln>
            <a:noFill/>
          </a:ln>
        </p:spPr>
      </p:pic>
      <p:pic>
        <p:nvPicPr>
          <p:cNvPr id="5" name="Google Shape;62;p14" descr=""/>
          <p:cNvPicPr/>
          <p:nvPr/>
        </p:nvPicPr>
        <p:blipFill>
          <a:blip r:embed="rId4"/>
          <a:stretch/>
        </p:blipFill>
        <p:spPr>
          <a:xfrm>
            <a:off x="397440" y="136800"/>
            <a:ext cx="5380920" cy="885240"/>
          </a:xfrm>
          <a:prstGeom prst="rect">
            <a:avLst/>
          </a:prstGeom>
          <a:ln>
            <a:noFill/>
          </a:ln>
        </p:spPr>
      </p:pic>
      <p:grpSp>
        <p:nvGrpSpPr>
          <p:cNvPr id="6" name="Group 4"/>
          <p:cNvGrpSpPr/>
          <p:nvPr/>
        </p:nvGrpSpPr>
        <p:grpSpPr>
          <a:xfrm>
            <a:off x="402840" y="5861880"/>
            <a:ext cx="8304480" cy="792000"/>
            <a:chOff x="402840" y="5861880"/>
            <a:chExt cx="8304480" cy="792000"/>
          </a:xfrm>
        </p:grpSpPr>
        <p:sp>
          <p:nvSpPr>
            <p:cNvPr id="7" name="CustomShape 5"/>
            <p:cNvSpPr/>
            <p:nvPr/>
          </p:nvSpPr>
          <p:spPr>
            <a:xfrm>
              <a:off x="402840" y="5861880"/>
              <a:ext cx="8304480" cy="79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8" name="Google Shape;65;p14" descr=""/>
            <p:cNvPicPr/>
            <p:nvPr/>
          </p:nvPicPr>
          <p:blipFill>
            <a:blip r:embed="rId5"/>
            <a:stretch/>
          </p:blipFill>
          <p:spPr>
            <a:xfrm>
              <a:off x="463320" y="6063120"/>
              <a:ext cx="1277640" cy="388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oogle Shape;66;p14" descr=""/>
            <p:cNvPicPr/>
            <p:nvPr/>
          </p:nvPicPr>
          <p:blipFill>
            <a:blip r:embed="rId6"/>
            <a:stretch/>
          </p:blipFill>
          <p:spPr>
            <a:xfrm>
              <a:off x="1786320" y="6068160"/>
              <a:ext cx="1277640" cy="388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oogle Shape;67;p14" descr=""/>
            <p:cNvPicPr/>
            <p:nvPr/>
          </p:nvPicPr>
          <p:blipFill>
            <a:blip r:embed="rId7"/>
            <a:stretch/>
          </p:blipFill>
          <p:spPr>
            <a:xfrm>
              <a:off x="3109320" y="6068160"/>
              <a:ext cx="821520" cy="388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oogle Shape;68;p14" descr=""/>
            <p:cNvPicPr/>
            <p:nvPr/>
          </p:nvPicPr>
          <p:blipFill>
            <a:blip r:embed="rId8"/>
            <a:stretch/>
          </p:blipFill>
          <p:spPr>
            <a:xfrm>
              <a:off x="3970800" y="5943240"/>
              <a:ext cx="665280" cy="638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Google Shape;69;p14" descr=""/>
            <p:cNvPicPr/>
            <p:nvPr/>
          </p:nvPicPr>
          <p:blipFill>
            <a:blip r:embed="rId9"/>
            <a:stretch/>
          </p:blipFill>
          <p:spPr>
            <a:xfrm>
              <a:off x="4676400" y="6063120"/>
              <a:ext cx="821520" cy="399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Google Shape;70;p14" descr=""/>
            <p:cNvPicPr/>
            <p:nvPr/>
          </p:nvPicPr>
          <p:blipFill>
            <a:blip r:embed="rId10"/>
            <a:stretch/>
          </p:blipFill>
          <p:spPr>
            <a:xfrm>
              <a:off x="5537880" y="6068160"/>
              <a:ext cx="1720080" cy="388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oogle Shape;71;p14" descr=""/>
            <p:cNvPicPr/>
            <p:nvPr/>
          </p:nvPicPr>
          <p:blipFill>
            <a:blip r:embed="rId11"/>
            <a:stretch/>
          </p:blipFill>
          <p:spPr>
            <a:xfrm>
              <a:off x="7298280" y="6063120"/>
              <a:ext cx="1311480" cy="39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PlaceHolder 6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0" r:id="rId2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9143280" cy="1227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" name="Group 2"/>
          <p:cNvGrpSpPr/>
          <p:nvPr/>
        </p:nvGrpSpPr>
        <p:grpSpPr>
          <a:xfrm>
            <a:off x="7534440" y="-10080"/>
            <a:ext cx="1679040" cy="1190160"/>
            <a:chOff x="7534440" y="-10080"/>
            <a:chExt cx="1679040" cy="1190160"/>
          </a:xfrm>
        </p:grpSpPr>
        <p:pic>
          <p:nvPicPr>
            <p:cNvPr id="55" name="Google Shape;53;p13" descr="WhiteLogo.png"/>
            <p:cNvPicPr/>
            <p:nvPr/>
          </p:nvPicPr>
          <p:blipFill>
            <a:blip r:embed="rId2"/>
            <a:stretch/>
          </p:blipFill>
          <p:spPr>
            <a:xfrm>
              <a:off x="7881480" y="-10080"/>
              <a:ext cx="984600" cy="965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3"/>
            <p:cNvSpPr/>
            <p:nvPr/>
          </p:nvSpPr>
          <p:spPr>
            <a:xfrm>
              <a:off x="7534440" y="914040"/>
              <a:ext cx="167904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100" spc="-1" strike="noStrike">
                  <a:solidFill>
                    <a:srgbClr val="ffffff"/>
                  </a:solidFill>
                  <a:latin typeface="Consolas"/>
                  <a:ea typeface="Consolas"/>
                </a:rPr>
                <a:t>www.software.ac.uk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311760" y="28872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software.ac.uk/guides" TargetMode="External"/><Relationship Id="rId2" Type="http://schemas.openxmlformats.org/officeDocument/2006/relationships/hyperlink" Target="https://software.ac.uk/using-continuous-integration-build-and-test-your-software" TargetMode="External"/><Relationship Id="rId3" Type="http://schemas.openxmlformats.org/officeDocument/2006/relationships/hyperlink" Target="https://software.ac.uk/resources/guides/writing-readable-source-code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bit.ly/ramp-post-workshop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992880"/>
            <a:ext cx="7256160" cy="273636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15000"/>
              </a:lnSpc>
            </a:pPr>
            <a:r>
              <a:rPr b="0" lang="en" sz="3800" spc="-1" strike="noStrike">
                <a:solidFill>
                  <a:srgbClr val="ffffff"/>
                </a:solidFill>
                <a:latin typeface="Arial"/>
                <a:ea typeface="Arial"/>
              </a:rPr>
              <a:t>RAMP Online Git Software Carpentry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3778920"/>
            <a:ext cx="851976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300"/>
              </a:spcAft>
            </a:pP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30 April 2020, Zoom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Sam Mangham &amp; Steve Crouch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  <a:ea typeface="Arial"/>
              </a:rPr>
              <a:t>Software Sustainability Institute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28872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What we covered today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11760" y="1536480"/>
            <a:ext cx="874944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Version control: what it is and why to use it</a:t>
            </a: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Using Git repositories to track changes</a:t>
            </a: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Exploring and comparing history of changes</a:t>
            </a: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Working with remote Git repositories</a:t>
            </a: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Using branches to scale collaborative development</a:t>
            </a: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Submitting pull requests to merge changes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1760" y="28872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Wrap-up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11760" y="1536480"/>
            <a:ext cx="874944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This was just a taster</a:t>
            </a: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Many more courses available on software-carpentry.org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Including how to handle merge conflicts</a:t>
            </a: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Intermediate-level materials in development!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144960" y="2988000"/>
            <a:ext cx="3921840" cy="17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28872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Where next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1536480"/>
            <a:ext cx="8519760" cy="51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The Software Sustainability Institute has a range of guides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https://www.software.ac.uk/guides</a:t>
            </a:r>
            <a:endParaRPr b="0" lang="en-US" sz="20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Continuous Integration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 – automatically test your code every time you push to GitHub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https://software.ac.uk/using-continuous-integration-build-and-test-your-software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Writing Readable Source Code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 – make your code easier for collaborators to read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https://software.ac.uk/resources/guides/writing-readable-source-code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28872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Feedback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1760" y="1536480"/>
            <a:ext cx="8519760" cy="51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This was a pilot lesson!</a:t>
            </a: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We want your thoughts on how it went</a:t>
            </a:r>
            <a:endParaRPr b="0" lang="en-US" sz="2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Please fill in the post-workshop survey: </a:t>
            </a:r>
            <a:r>
              <a:rPr b="0" lang="en-US" sz="2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https://bit.ly/ramp-post-workshop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Application>LibreOffice/6.4.3.2$Windows_X86_64 LibreOffice_project/747b5d0ebf89f41c860ec2a39efd7cb15b54f2d8</Application>
  <Words>584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2020-04-30T12:15:26Z</dcterms:modified>
  <cp:revision>28</cp:revision>
  <dc:subject/>
  <dc:title>RAMP Online Git Software Carpentry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