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62" r:id="rId4"/>
    <p:sldId id="260" r:id="rId5"/>
    <p:sldId id="261" r:id="rId6"/>
    <p:sldId id="26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7"/>
    <p:restoredTop sz="63382"/>
  </p:normalViewPr>
  <p:slideViewPr>
    <p:cSldViewPr snapToGrid="0">
      <p:cViewPr varScale="1">
        <p:scale>
          <a:sx n="80" d="100"/>
          <a:sy n="80" d="100"/>
        </p:scale>
        <p:origin x="2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13fb76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13fb76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everyone to the RAMP Online Git Software Carpentry workshop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myself Steve Crouch, and Sam Mangham, being your instructors this afternoon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quick introductions (me, Sam, others, 30 seconds each)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Keen to help you get up to speed quickly, hence the short notice for the training</a:t>
            </a:r>
          </a:p>
          <a:p>
            <a:pPr marL="158750" indent="0">
              <a:buNone/>
            </a:pPr>
            <a:r>
              <a:rPr lang="en-US" dirty="0"/>
              <a:t>It’s the first time we’ve delivered this course online, and it contains new material</a:t>
            </a:r>
          </a:p>
          <a:p>
            <a:pPr marL="158750" indent="0">
              <a:buNone/>
            </a:pPr>
            <a:r>
              <a:rPr lang="en-US" dirty="0"/>
              <a:t>Material might be a bit rough around the edges!</a:t>
            </a:r>
          </a:p>
          <a:p>
            <a:pPr marL="158750" indent="0">
              <a:buNone/>
            </a:pPr>
            <a:r>
              <a:rPr lang="en-US" dirty="0"/>
              <a:t>You may already know some of the material already</a:t>
            </a:r>
          </a:p>
          <a:p>
            <a:pPr marL="158750" indent="0">
              <a:buNone/>
            </a:pPr>
            <a:r>
              <a:rPr lang="en-US" dirty="0"/>
              <a:t>So please bear with us!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Also… we appreciate the difficulties of doing such training when working from home,</a:t>
            </a:r>
          </a:p>
          <a:p>
            <a:pPr marL="158750" indent="0">
              <a:buNone/>
            </a:pPr>
            <a:r>
              <a:rPr lang="en-US" dirty="0"/>
              <a:t>particularly in the current circumstances, and that there may be a need to deal</a:t>
            </a:r>
          </a:p>
          <a:p>
            <a:pPr marL="158750" indent="0">
              <a:buNone/>
            </a:pPr>
            <a:r>
              <a:rPr lang="en-US" dirty="0"/>
              <a:t>with any situations that may arise!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Goal is to bring everyone up to speed with the basics of using Git for version control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Which helps provide a foundation for collaborating around code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After a brief introduction to version control, we’ll be looking at</a:t>
            </a:r>
          </a:p>
          <a:p>
            <a:pPr marL="158750" indent="0">
              <a:buNone/>
            </a:pPr>
            <a:r>
              <a:rPr lang="en-US" dirty="0"/>
              <a:t> - Creating Git repositories to host your code</a:t>
            </a:r>
          </a:p>
          <a:p>
            <a:pPr marL="158750" indent="0">
              <a:buNone/>
            </a:pPr>
            <a:r>
              <a:rPr lang="en-US" dirty="0"/>
              <a:t> - And using them as a means to capture the history of development as code evolves</a:t>
            </a:r>
          </a:p>
          <a:p>
            <a:pPr marL="158750" indent="0">
              <a:buNone/>
            </a:pPr>
            <a:r>
              <a:rPr lang="en-US" dirty="0"/>
              <a:t> - We’ll also be making use of GitHub to host code repositories</a:t>
            </a:r>
          </a:p>
          <a:p>
            <a:pPr marL="158750" indent="0">
              <a:buNone/>
            </a:pPr>
            <a:r>
              <a:rPr lang="en-US" dirty="0"/>
              <a:t> - And also exploring use of branches, as a means to support simultaneous lines of development,</a:t>
            </a:r>
          </a:p>
          <a:p>
            <a:pPr marL="158750" indent="0">
              <a:buNone/>
            </a:pPr>
            <a:r>
              <a:rPr lang="en-US" dirty="0"/>
              <a:t>and established practices for using them</a:t>
            </a:r>
          </a:p>
          <a:p>
            <a:pPr marL="158750" indent="0">
              <a:buNone/>
            </a:pPr>
            <a:r>
              <a:rPr lang="en-US" dirty="0"/>
              <a:t> - We’ll also look at how we can submit our code changes on separate branches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As well as being a key skill in any developer’s repertoire, it’s a necessary step to doing exciting things in the future like continuous integration,</a:t>
            </a:r>
          </a:p>
          <a:p>
            <a:pPr marL="158750" indent="0">
              <a:buNone/>
            </a:pPr>
            <a:r>
              <a:rPr lang="en-US" dirty="0"/>
              <a:t>Where together with automated testing, you can use a continuous integration infrastructure to automatically build and test your code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Here’s a link to the material we’ll be using – we’ll refer to it occasionally through the course, and you can use it to refresh your knowledge afterwards</a:t>
            </a:r>
          </a:p>
          <a:p>
            <a:pPr marL="158750" indent="0">
              <a:buNone/>
            </a:pPr>
            <a:r>
              <a:rPr lang="en-US" dirty="0"/>
              <a:t>Try not to be tempted to skip ahead, since we’ve previously observed issues arising when this happens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Lots of breaks</a:t>
            </a:r>
          </a:p>
          <a:p>
            <a:pPr marL="158750" indent="0">
              <a:buNone/>
            </a:pPr>
            <a:r>
              <a:rPr lang="en-US" dirty="0"/>
              <a:t>We delivered the Institute’s Collaboration Workshop online for the first time last month</a:t>
            </a:r>
          </a:p>
          <a:p>
            <a:pPr marL="158750" indent="0">
              <a:buNone/>
            </a:pPr>
            <a:r>
              <a:rPr lang="en-US" dirty="0"/>
              <a:t>When delivering things online, it’s easy to tire quickly!</a:t>
            </a:r>
          </a:p>
          <a:p>
            <a:pPr marL="158750" indent="0">
              <a:buNone/>
            </a:pPr>
            <a:r>
              <a:rPr lang="en-US" dirty="0"/>
              <a:t>So separated learning into 40 minute sections, hopefully easier to digest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Timings may change a bit, depending on how we get on. We’ll see how we go!</a:t>
            </a:r>
          </a:p>
        </p:txBody>
      </p:sp>
    </p:spTree>
    <p:extLst>
      <p:ext uri="{BB962C8B-B14F-4D97-AF65-F5344CB8AC3E}">
        <p14:creationId xmlns:p14="http://schemas.microsoft.com/office/powerpoint/2010/main" val="349963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spcBef>
                <a:spcPts val="0"/>
              </a:spcBef>
              <a:buNone/>
            </a:pPr>
            <a:r>
              <a:rPr lang="en-US" sz="2400" dirty="0"/>
              <a:t>‘… more’: thumbs up/down, making coffee or setting yourselves to away</a:t>
            </a:r>
          </a:p>
          <a:p>
            <a:pPr marL="158750" lv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3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1572" y="1746400"/>
            <a:ext cx="4740100" cy="37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1" y="992767"/>
            <a:ext cx="72567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36633"/>
            <a:ext cx="5381625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402925" y="5861785"/>
            <a:ext cx="8305200" cy="792846"/>
            <a:chOff x="402925" y="4356000"/>
            <a:chExt cx="8305200" cy="711300"/>
          </a:xfrm>
        </p:grpSpPr>
        <p:sp>
          <p:nvSpPr>
            <p:cNvPr id="64" name="Google Shape;64;p14"/>
            <p:cNvSpPr/>
            <p:nvPr/>
          </p:nvSpPr>
          <p:spPr>
            <a:xfrm>
              <a:off x="402925" y="4356000"/>
              <a:ext cx="8305200" cy="71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225" y="4536500"/>
              <a:ext cx="1278400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6375" y="4541163"/>
              <a:ext cx="1278346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09485" y="4541175"/>
              <a:ext cx="822096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0966" y="4429175"/>
              <a:ext cx="666029" cy="57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76403" y="4536525"/>
              <a:ext cx="822100" cy="358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37900" y="4541175"/>
              <a:ext cx="1720865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98182" y="4536525"/>
              <a:ext cx="1312370" cy="358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038333"/>
            <a:ext cx="7256700" cy="4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90250" y="178833"/>
            <a:ext cx="6894600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34300"/>
            <a:ext cx="4572000" cy="56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65500" y="174667"/>
            <a:ext cx="72663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939500" y="1479233"/>
            <a:ext cx="3837000" cy="4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ackground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314325" y="131764"/>
            <a:ext cx="6886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232A"/>
              </a:buClr>
              <a:buSzPts val="4400"/>
              <a:buFont typeface="Calibri"/>
              <a:buNone/>
              <a:defRPr>
                <a:solidFill>
                  <a:srgbClr val="D2232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333376" y="1600201"/>
            <a:ext cx="8353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>
            <a:lvl1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marL="914400" lvl="1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  <a:defRPr/>
            </a:lvl2pPr>
            <a:lvl3pPr marL="1371600" lvl="2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marL="1828800" lvl="3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  <a:defRPr/>
            </a:lvl4pPr>
            <a:lvl5pPr marL="2286000" lvl="4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marL="2743200" lvl="5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marL="3200400" lvl="6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marL="3657600" lvl="7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marL="4114800" lvl="8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>
            <a:endParaRPr/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9741" y="95253"/>
            <a:ext cx="2047529" cy="52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7220640" y="6488668"/>
            <a:ext cx="18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www.software.ac.uk</a:t>
            </a:r>
            <a:endParaRPr sz="1300" b="0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" y="633300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68525" rIns="68525" bIns="68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122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7534275" y="-10031"/>
            <a:ext cx="1679700" cy="1190805"/>
            <a:chOff x="7534275" y="-7523"/>
            <a:chExt cx="1679700" cy="893126"/>
          </a:xfrm>
        </p:grpSpPr>
        <p:pic>
          <p:nvPicPr>
            <p:cNvPr id="53" name="Google Shape;53;p13" descr="WhiteLogo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881525" y="-7523"/>
              <a:ext cx="985200" cy="72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13"/>
            <p:cNvSpPr txBox="1"/>
            <p:nvPr/>
          </p:nvSpPr>
          <p:spPr>
            <a:xfrm>
              <a:off x="7534275" y="685503"/>
              <a:ext cx="16797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www.software.ac.uk</a:t>
              </a:r>
              <a:endParaRPr sz="11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ctrTitle"/>
          </p:nvPr>
        </p:nvSpPr>
        <p:spPr>
          <a:xfrm>
            <a:off x="311701" y="992767"/>
            <a:ext cx="7256700" cy="273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RAMP Online Git Software Carpentry</a:t>
            </a:r>
            <a:endParaRPr sz="3000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6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 dirty="0"/>
              <a:t>30 April 2020, Zoom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 dirty="0"/>
              <a:t>Sam Mangham &amp; Steve Crouch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2200" dirty="0"/>
              <a:t>Software Sustainability Institute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88BC-0E64-CC4A-B0F7-B3E95738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today will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79B6-4F0B-044C-9640-51FCD2B6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5108866"/>
          </a:xfrm>
        </p:spPr>
        <p:txBody>
          <a:bodyPr/>
          <a:lstStyle/>
          <a:p>
            <a:r>
              <a:rPr lang="en-US" sz="2800" dirty="0"/>
              <a:t>Keen to help get you up to speed quickly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Pilot of online delivery and new material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Please bear with us!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May cover material you know already (especially at the start)</a:t>
            </a:r>
          </a:p>
          <a:p>
            <a:endParaRPr lang="en-US" sz="2800" dirty="0"/>
          </a:p>
          <a:p>
            <a:r>
              <a:rPr lang="en-US" sz="2800" dirty="0"/>
              <a:t>Practical - live coding, exercises</a:t>
            </a:r>
          </a:p>
          <a:p>
            <a:r>
              <a:rPr lang="en-US" sz="2800" dirty="0"/>
              <a:t>Code examples use Python, but don’t need to know it</a:t>
            </a:r>
          </a:p>
        </p:txBody>
      </p:sp>
    </p:spTree>
    <p:extLst>
      <p:ext uri="{BB962C8B-B14F-4D97-AF65-F5344CB8AC3E}">
        <p14:creationId xmlns:p14="http://schemas.microsoft.com/office/powerpoint/2010/main" val="362701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C2D-D1A3-9348-95E7-FFCD357D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F8D1-F0F9-6D44-8734-09390538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8750107" cy="4555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Version control: what it is and why to use it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Using Git repositories to track changes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Exploring and comparing history of changes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Working with remote Git repositories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Using branches to scale collaborative development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Submitting pull requests to merge changes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Google Shape;124;p27">
            <a:extLst>
              <a:ext uri="{FF2B5EF4-FFF2-40B4-BE49-F238E27FC236}">
                <a16:creationId xmlns:a16="http://schemas.microsoft.com/office/drawing/2014/main" id="{42DE04FB-0C7D-7141-A247-465C6363AF70}"/>
              </a:ext>
            </a:extLst>
          </p:cNvPr>
          <p:cNvSpPr txBox="1">
            <a:spLocks/>
          </p:cNvSpPr>
          <p:nvPr/>
        </p:nvSpPr>
        <p:spPr>
          <a:xfrm>
            <a:off x="0" y="5608067"/>
            <a:ext cx="9144000" cy="61626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https://</a:t>
            </a:r>
            <a:r>
              <a:rPr lang="en-US" sz="2400" b="1" dirty="0" err="1">
                <a:solidFill>
                  <a:schemeClr val="tx1"/>
                </a:solidFill>
              </a:rPr>
              <a:t>bit.ly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RAMPGit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7A0-739B-3C44-8800-4CB1D7E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F929-E25D-4F4B-BFDC-00D6BF54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688461" cy="4555200"/>
          </a:xfrm>
        </p:spPr>
        <p:txBody>
          <a:bodyPr/>
          <a:lstStyle/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13:00 - 13:10	Arrival and Setup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13:10 - 13:20	</a:t>
            </a:r>
            <a:r>
              <a:rPr lang="en-US" sz="2200" b="1" dirty="0"/>
              <a:t>Welcome and Introduction (Steve/Sam)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13:20 - 14:00	</a:t>
            </a:r>
            <a:r>
              <a:rPr lang="en-US" sz="2200" b="1" dirty="0"/>
              <a:t>Version control with Git (Steve)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14:00 - 14:10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14:10 - 14:50	</a:t>
            </a:r>
            <a:r>
              <a:rPr lang="en-US" sz="2200" b="1" dirty="0"/>
              <a:t>Version control with Git continued (Steve)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14:50 - 15:00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15:00 - 15:40	</a:t>
            </a:r>
            <a:r>
              <a:rPr lang="en-US" sz="2200" b="1" dirty="0"/>
              <a:t>Version control with Git continued (Sam)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15:40 - 15:50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15:50 - 16:00	</a:t>
            </a:r>
            <a:r>
              <a:rPr lang="en-US" sz="2200" b="1" dirty="0"/>
              <a:t>Version control with Git continued (Sam)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16:00 - 16:30	</a:t>
            </a:r>
            <a:r>
              <a:rPr lang="en-US" sz="2200" b="1" dirty="0"/>
              <a:t>Wrap-up and Feedback</a:t>
            </a:r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Google Shape;124;p27">
            <a:extLst>
              <a:ext uri="{FF2B5EF4-FFF2-40B4-BE49-F238E27FC236}">
                <a16:creationId xmlns:a16="http://schemas.microsoft.com/office/drawing/2014/main" id="{6FB257BD-ACF7-6040-8BDD-7BA8C7DE4ED6}"/>
              </a:ext>
            </a:extLst>
          </p:cNvPr>
          <p:cNvSpPr txBox="1">
            <a:spLocks/>
          </p:cNvSpPr>
          <p:nvPr/>
        </p:nvSpPr>
        <p:spPr>
          <a:xfrm>
            <a:off x="0" y="6041202"/>
            <a:ext cx="9144000" cy="47310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400" i="1" dirty="0">
                <a:solidFill>
                  <a:srgbClr val="000000"/>
                </a:solidFill>
              </a:rPr>
              <a:t>Timings may change a bit!</a:t>
            </a:r>
          </a:p>
        </p:txBody>
      </p:sp>
    </p:spTree>
    <p:extLst>
      <p:ext uri="{BB962C8B-B14F-4D97-AF65-F5344CB8AC3E}">
        <p14:creationId xmlns:p14="http://schemas.microsoft.com/office/powerpoint/2010/main" val="225107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33CA-7CA7-704C-83BF-1F4F31E5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Zoom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5942-555F-A243-9ED3-976CA5F4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2"/>
            <a:ext cx="3987584" cy="516896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Select ‘Participants’ Hover over your name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Mute (e.g. when not speaking)</a:t>
            </a:r>
          </a:p>
          <a:p>
            <a:r>
              <a:rPr lang="en-US" sz="2800" dirty="0"/>
              <a:t>yes / no voting</a:t>
            </a:r>
          </a:p>
          <a:p>
            <a:r>
              <a:rPr lang="en-US" sz="2800" dirty="0"/>
              <a:t>‘… more’ for other status options</a:t>
            </a:r>
          </a:p>
          <a:p>
            <a:endParaRPr lang="en-US" sz="2800" dirty="0"/>
          </a:p>
          <a:p>
            <a:r>
              <a:rPr lang="en-US" sz="2800" dirty="0"/>
              <a:t>Please ask questions – vocally or via Zoom chat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1E042-713D-CD43-87D2-390E2E94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89" y="1892969"/>
            <a:ext cx="4243011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SI widesc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678</Words>
  <Application>Microsoft Macintosh PowerPoint</Application>
  <PresentationFormat>On-screen Show (4:3)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Simple Light</vt:lpstr>
      <vt:lpstr>SSI widescreen</vt:lpstr>
      <vt:lpstr>RAMP Online Git Software Carpentry</vt:lpstr>
      <vt:lpstr>How today will work</vt:lpstr>
      <vt:lpstr>What we’ll cover today</vt:lpstr>
      <vt:lpstr>Schedule</vt:lpstr>
      <vt:lpstr>A few Zoom things…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Online Git Software Carpentry</dc:title>
  <cp:lastModifiedBy>Microsoft Office User</cp:lastModifiedBy>
  <cp:revision>34</cp:revision>
  <cp:lastPrinted>2020-04-30T08:38:32Z</cp:lastPrinted>
  <dcterms:modified xsi:type="dcterms:W3CDTF">2020-04-30T08:39:37Z</dcterms:modified>
</cp:coreProperties>
</file>