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8"/>
  </p:notesMasterIdLst>
  <p:sldIdLst>
    <p:sldId id="256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7"/>
    <p:restoredTop sz="63382"/>
  </p:normalViewPr>
  <p:slideViewPr>
    <p:cSldViewPr snapToGrid="0">
      <p:cViewPr varScale="1">
        <p:scale>
          <a:sx n="80" d="100"/>
          <a:sy n="80" d="100"/>
        </p:scale>
        <p:origin x="25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13fb76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13fb76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Welcome everyone to the RAMP Online Git Software Carpentry workshop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with myself Steve Crouch, and Sam Mangham, being your instructors this afternoon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Some quick introductions (me, Sam, others, 30 seconds each)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Goal is to bring everyone up to speed with the basics of using Git for version control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Which helps provide a foundation for collaborating around code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After a brief introduction to version control, we’ll be looking at</a:t>
            </a:r>
          </a:p>
          <a:p>
            <a:pPr marL="158750" indent="0">
              <a:buNone/>
            </a:pPr>
            <a:r>
              <a:rPr lang="en-US" dirty="0"/>
              <a:t> - Creating Git repositories to host your code</a:t>
            </a:r>
          </a:p>
          <a:p>
            <a:pPr marL="158750" indent="0">
              <a:buNone/>
            </a:pPr>
            <a:r>
              <a:rPr lang="en-US" dirty="0"/>
              <a:t> - And using them as a means to capture the history of development as code evolves</a:t>
            </a:r>
          </a:p>
          <a:p>
            <a:pPr marL="158750" indent="0">
              <a:buNone/>
            </a:pPr>
            <a:r>
              <a:rPr lang="en-US" dirty="0"/>
              <a:t> - We’ll also be making use of GitHub to host code repositories</a:t>
            </a:r>
          </a:p>
          <a:p>
            <a:pPr marL="158750" indent="0">
              <a:buNone/>
            </a:pPr>
            <a:r>
              <a:rPr lang="en-US" dirty="0"/>
              <a:t> - And also exploring use of branches, as a means to support simultaneous lines of development,</a:t>
            </a:r>
          </a:p>
          <a:p>
            <a:pPr marL="158750" indent="0">
              <a:buNone/>
            </a:pPr>
            <a:r>
              <a:rPr lang="en-US" dirty="0"/>
              <a:t>and established practices for using them</a:t>
            </a:r>
          </a:p>
          <a:p>
            <a:pPr marL="158750" indent="0">
              <a:buNone/>
            </a:pPr>
            <a:r>
              <a:rPr lang="en-US" dirty="0"/>
              <a:t> - We’ll also look at how we can submit our code changes on separate branches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As well as being a key skill in any developer’s repertoire, it’s a necessary step to doing exciting things in the future like continuous integration,</a:t>
            </a:r>
          </a:p>
          <a:p>
            <a:pPr marL="158750" indent="0">
              <a:buNone/>
            </a:pPr>
            <a:r>
              <a:rPr lang="en-US" dirty="0"/>
              <a:t>Where together with automated testing, you can use a continuous integration infrastructure to automatically build and test your code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2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Lots of breaks</a:t>
            </a:r>
          </a:p>
          <a:p>
            <a:pPr marL="158750" indent="0">
              <a:buNone/>
            </a:pPr>
            <a:r>
              <a:rPr lang="en-US" dirty="0"/>
              <a:t>We delivered the Institute’s Collaboration Workshop online for the first time last month</a:t>
            </a:r>
          </a:p>
          <a:p>
            <a:pPr marL="158750" indent="0">
              <a:buNone/>
            </a:pPr>
            <a:r>
              <a:rPr lang="en-US" dirty="0"/>
              <a:t>When delivering things online, it’s easy to tire quickly!</a:t>
            </a:r>
          </a:p>
          <a:p>
            <a:pPr marL="158750" indent="0">
              <a:buNone/>
            </a:pPr>
            <a:r>
              <a:rPr lang="en-US" dirty="0"/>
              <a:t>So separated learning into 40 minute sections, hopefully easier to digest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Timings may change a bit, depending on how we get on. We’ll see!</a:t>
            </a:r>
          </a:p>
        </p:txBody>
      </p:sp>
    </p:spTree>
    <p:extLst>
      <p:ext uri="{BB962C8B-B14F-4D97-AF65-F5344CB8AC3E}">
        <p14:creationId xmlns:p14="http://schemas.microsoft.com/office/powerpoint/2010/main" val="349963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Keen to help you get up to speed quickly, hence the short notice for </a:t>
            </a:r>
            <a:r>
              <a:rPr lang="en-US"/>
              <a:t>the training</a:t>
            </a:r>
            <a:endParaRPr lang="en-US" dirty="0"/>
          </a:p>
          <a:p>
            <a:pPr marL="158750" indent="0">
              <a:buNone/>
            </a:pPr>
            <a:r>
              <a:rPr lang="en-US" dirty="0"/>
              <a:t>Material might be a bit rough around the edges!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Also… we appreciate the difficulties of doing such training when working from home,</a:t>
            </a:r>
          </a:p>
          <a:p>
            <a:pPr marL="158750" indent="0">
              <a:buNone/>
            </a:pPr>
            <a:r>
              <a:rPr lang="en-US" dirty="0"/>
              <a:t>particularly in the current circumstances, and that there may be a need to deal</a:t>
            </a:r>
          </a:p>
          <a:p>
            <a:pPr marL="158750" indent="0">
              <a:buNone/>
            </a:pPr>
            <a:r>
              <a:rPr lang="en-US" dirty="0"/>
              <a:t>with any situations that may arise!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9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lvl="0" indent="0">
              <a:spcBef>
                <a:spcPts val="0"/>
              </a:spcBef>
              <a:buNone/>
            </a:pPr>
            <a:r>
              <a:rPr lang="en-US" sz="2400" dirty="0"/>
              <a:t>‘… more’: thumbs up/down, making coffee or setting yourselves to 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9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71572" y="1746400"/>
            <a:ext cx="4740100" cy="3757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1" y="992767"/>
            <a:ext cx="72567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" y="136633"/>
            <a:ext cx="5381625" cy="88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4"/>
          <p:cNvGrpSpPr/>
          <p:nvPr/>
        </p:nvGrpSpPr>
        <p:grpSpPr>
          <a:xfrm>
            <a:off x="402925" y="5861785"/>
            <a:ext cx="8305200" cy="792846"/>
            <a:chOff x="402925" y="4356000"/>
            <a:chExt cx="8305200" cy="711300"/>
          </a:xfrm>
        </p:grpSpPr>
        <p:sp>
          <p:nvSpPr>
            <p:cNvPr id="64" name="Google Shape;64;p14"/>
            <p:cNvSpPr/>
            <p:nvPr/>
          </p:nvSpPr>
          <p:spPr>
            <a:xfrm>
              <a:off x="402925" y="4356000"/>
              <a:ext cx="8305200" cy="71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5" name="Google Shape;6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3225" y="4536500"/>
              <a:ext cx="1278400" cy="34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86375" y="4541163"/>
              <a:ext cx="1278346" cy="34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09485" y="4541175"/>
              <a:ext cx="822096" cy="34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970966" y="4429175"/>
              <a:ext cx="666029" cy="57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676403" y="4536525"/>
              <a:ext cx="822100" cy="358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537900" y="4541175"/>
              <a:ext cx="1720865" cy="34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298182" y="4536525"/>
              <a:ext cx="1312370" cy="358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000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1038333"/>
            <a:ext cx="7256700" cy="49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90250" y="178833"/>
            <a:ext cx="6894600" cy="9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34300"/>
            <a:ext cx="4572000" cy="562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265500" y="174667"/>
            <a:ext cx="7266300" cy="9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2"/>
          </p:nvPr>
        </p:nvSpPr>
        <p:spPr>
          <a:xfrm>
            <a:off x="4939500" y="1479233"/>
            <a:ext cx="3837000" cy="48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ackground">
  <p:cSld name="CUSTOM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314325" y="131764"/>
            <a:ext cx="68865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232A"/>
              </a:buClr>
              <a:buSzPts val="4400"/>
              <a:buFont typeface="Calibri"/>
              <a:buNone/>
              <a:defRPr>
                <a:solidFill>
                  <a:srgbClr val="D2232A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1"/>
          </p:nvPr>
        </p:nvSpPr>
        <p:spPr>
          <a:xfrm>
            <a:off x="333376" y="1600201"/>
            <a:ext cx="83535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t" anchorCtr="0">
            <a:noAutofit/>
          </a:bodyPr>
          <a:lstStyle>
            <a:lvl1pPr marL="457200" lvl="0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marL="914400" lvl="1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▪"/>
              <a:defRPr/>
            </a:lvl2pPr>
            <a:lvl3pPr marL="1371600" lvl="2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marL="1828800" lvl="3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▪"/>
              <a:defRPr/>
            </a:lvl4pPr>
            <a:lvl5pPr marL="2286000" lvl="4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marL="2743200" lvl="5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marL="3200400" lvl="6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marL="3657600" lvl="7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marL="4114800" lvl="8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>
            <a:endParaRPr/>
          </a:p>
        </p:txBody>
      </p:sp>
      <p:pic>
        <p:nvPicPr>
          <p:cNvPr id="109" name="Google Shape;10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99741" y="95253"/>
            <a:ext cx="2047529" cy="528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7220640" y="6488668"/>
            <a:ext cx="18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34250" rIns="68525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www.software.ac.uk</a:t>
            </a:r>
            <a:endParaRPr sz="1300" b="0" i="0" u="none" strike="noStrike" cap="none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3" y="633300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25" tIns="68525" rIns="68525" bIns="685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1228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13"/>
          <p:cNvGrpSpPr/>
          <p:nvPr/>
        </p:nvGrpSpPr>
        <p:grpSpPr>
          <a:xfrm>
            <a:off x="7534275" y="-10031"/>
            <a:ext cx="1679700" cy="1190805"/>
            <a:chOff x="7534275" y="-7523"/>
            <a:chExt cx="1679700" cy="893126"/>
          </a:xfrm>
        </p:grpSpPr>
        <p:pic>
          <p:nvPicPr>
            <p:cNvPr id="53" name="Google Shape;53;p13" descr="WhiteLogo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881525" y="-7523"/>
              <a:ext cx="985200" cy="72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13"/>
            <p:cNvSpPr txBox="1"/>
            <p:nvPr/>
          </p:nvSpPr>
          <p:spPr>
            <a:xfrm>
              <a:off x="7534275" y="685503"/>
              <a:ext cx="16797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www.software.ac.uk</a:t>
              </a:r>
              <a:endParaRPr sz="11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970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>
            <a:spLocks noGrp="1"/>
          </p:cNvSpPr>
          <p:nvPr>
            <p:ph type="ctrTitle"/>
          </p:nvPr>
        </p:nvSpPr>
        <p:spPr>
          <a:xfrm>
            <a:off x="311701" y="992767"/>
            <a:ext cx="7256700" cy="2736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RAMP Online Git Software Carpentry</a:t>
            </a:r>
            <a:endParaRPr sz="3000"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6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2200" dirty="0"/>
              <a:t>30 April 2020, Zoom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2200" dirty="0"/>
              <a:t>Sam Mangham &amp; Steve Crouch</a:t>
            </a:r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GB" sz="2200" dirty="0"/>
              <a:t>Software Sustainability Institute</a:t>
            </a:r>
            <a:endParaRPr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AC2D-D1A3-9348-95E7-FFCD357D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F8D1-F0F9-6D44-8734-093905384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36633"/>
            <a:ext cx="8750107" cy="4555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/>
              <a:t>Version control: what it is and why to use it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Using Git repositories to track changes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Exploring and comparing history of changes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Working with remote Git repositories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Using branches to scale collaborative development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Submitting pull requests to merge changes</a:t>
            </a:r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24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F7A0-739B-3C44-8800-4CB1D7ED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F929-E25D-4F4B-BFDC-00D6BF545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688461" cy="4555200"/>
          </a:xfrm>
        </p:spPr>
        <p:txBody>
          <a:bodyPr/>
          <a:lstStyle/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13:00 - 13:10	Arrival and Setup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13:10 - 13:20	</a:t>
            </a:r>
            <a:r>
              <a:rPr lang="en-US" sz="2200" b="1" dirty="0"/>
              <a:t>Welcome and Introduction (Steve/Sam)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13:20 - 14:00	</a:t>
            </a:r>
            <a:r>
              <a:rPr lang="en-US" sz="2200" b="1" dirty="0"/>
              <a:t>Version control with Git (Steve)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14:00 - 14:10	Break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14:10 - 14:50	</a:t>
            </a:r>
            <a:r>
              <a:rPr lang="en-US" sz="2200" b="1" dirty="0"/>
              <a:t>Version control with Git continued (Steve)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14:50 - 15:00	Break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15:00 - 15:40	</a:t>
            </a:r>
            <a:r>
              <a:rPr lang="en-US" sz="2200" b="1" dirty="0"/>
              <a:t>Version control with Git continued (Sam)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15:40 - 15:50	Break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15:50 - 16:00	</a:t>
            </a:r>
            <a:r>
              <a:rPr lang="en-US" sz="2200" b="1" dirty="0"/>
              <a:t>Version control with Git continued (Sam)</a:t>
            </a:r>
          </a:p>
          <a:p>
            <a:pPr marL="114300" indent="0">
              <a:spcAft>
                <a:spcPts val="300"/>
              </a:spcAft>
              <a:buNone/>
            </a:pPr>
            <a:r>
              <a:rPr lang="en-US" sz="2200" dirty="0"/>
              <a:t>16:00 - 16:30	</a:t>
            </a:r>
            <a:r>
              <a:rPr lang="en-US" sz="2200" b="1" dirty="0"/>
              <a:t>Wrap-up and Feedback</a:t>
            </a:r>
          </a:p>
          <a:p>
            <a:pPr marL="114300" indent="0">
              <a:buNone/>
            </a:pPr>
            <a:endParaRPr lang="en-US" sz="2200" dirty="0"/>
          </a:p>
        </p:txBody>
      </p:sp>
      <p:sp>
        <p:nvSpPr>
          <p:cNvPr id="4" name="Google Shape;124;p27">
            <a:extLst>
              <a:ext uri="{FF2B5EF4-FFF2-40B4-BE49-F238E27FC236}">
                <a16:creationId xmlns:a16="http://schemas.microsoft.com/office/drawing/2014/main" id="{6FB257BD-ACF7-6040-8BDD-7BA8C7DE4ED6}"/>
              </a:ext>
            </a:extLst>
          </p:cNvPr>
          <p:cNvSpPr txBox="1">
            <a:spLocks/>
          </p:cNvSpPr>
          <p:nvPr/>
        </p:nvSpPr>
        <p:spPr>
          <a:xfrm>
            <a:off x="0" y="6041202"/>
            <a:ext cx="9144000" cy="473104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sz="2400" i="1" dirty="0">
                <a:solidFill>
                  <a:srgbClr val="000000"/>
                </a:solidFill>
              </a:rPr>
              <a:t>Timings may change a bit!</a:t>
            </a:r>
          </a:p>
        </p:txBody>
      </p:sp>
    </p:spTree>
    <p:extLst>
      <p:ext uri="{BB962C8B-B14F-4D97-AF65-F5344CB8AC3E}">
        <p14:creationId xmlns:p14="http://schemas.microsoft.com/office/powerpoint/2010/main" val="225107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88BC-0E64-CC4A-B0F7-B3E95738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today will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A79B6-4F0B-044C-9640-51FCD2B6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520600" cy="5108866"/>
          </a:xfrm>
        </p:spPr>
        <p:txBody>
          <a:bodyPr/>
          <a:lstStyle/>
          <a:p>
            <a:r>
              <a:rPr lang="en-US" sz="2800" dirty="0"/>
              <a:t>Pilot of online delivery and new material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Keen to help get you up to speed quickly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Please bear with us!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May cover material you know already (especially at the start)</a:t>
            </a:r>
          </a:p>
          <a:p>
            <a:endParaRPr lang="en-US" sz="2800" dirty="0"/>
          </a:p>
          <a:p>
            <a:r>
              <a:rPr lang="en-US" sz="2800" dirty="0"/>
              <a:t>Practical - live coding, exercises</a:t>
            </a:r>
          </a:p>
          <a:p>
            <a:r>
              <a:rPr lang="en-US" sz="2800" dirty="0"/>
              <a:t>Code examples use Python, but don’t need to know it</a:t>
            </a:r>
          </a:p>
        </p:txBody>
      </p:sp>
    </p:spTree>
    <p:extLst>
      <p:ext uri="{BB962C8B-B14F-4D97-AF65-F5344CB8AC3E}">
        <p14:creationId xmlns:p14="http://schemas.microsoft.com/office/powerpoint/2010/main" val="362701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33CA-7CA7-704C-83BF-1F4F31E5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Zoom things…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E5942-555F-A243-9ED3-976CA5F4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2"/>
            <a:ext cx="3987584" cy="5168967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Select ‘Participants’ Hover over your name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Mute (e.g. when not speaking)</a:t>
            </a:r>
          </a:p>
          <a:p>
            <a:r>
              <a:rPr lang="en-US" sz="2800" dirty="0"/>
              <a:t>yes / no voting</a:t>
            </a:r>
          </a:p>
          <a:p>
            <a:r>
              <a:rPr lang="en-US" sz="2800" dirty="0"/>
              <a:t>‘… more’ for other status options</a:t>
            </a:r>
          </a:p>
          <a:p>
            <a:endParaRPr lang="en-US" sz="2800" dirty="0"/>
          </a:p>
          <a:p>
            <a:r>
              <a:rPr lang="en-US" sz="2800" dirty="0"/>
              <a:t>Ask questions – vocally or via Zoom chat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1E042-713D-CD43-87D2-390E2E947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289" y="1892969"/>
            <a:ext cx="4243011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38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SI widesc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590</Words>
  <Application>Microsoft Macintosh PowerPoint</Application>
  <PresentationFormat>On-screen Show (4:3)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Simple Light</vt:lpstr>
      <vt:lpstr>SSI widescreen</vt:lpstr>
      <vt:lpstr>RAMP Online Git Software Carpentry</vt:lpstr>
      <vt:lpstr>What we’ll cover today</vt:lpstr>
      <vt:lpstr>Schedule</vt:lpstr>
      <vt:lpstr>How today will work</vt:lpstr>
      <vt:lpstr>A few Zoom things…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 Online Git Software Carpentry</dc:title>
  <cp:lastModifiedBy>Microsoft Office User</cp:lastModifiedBy>
  <cp:revision>27</cp:revision>
  <dcterms:modified xsi:type="dcterms:W3CDTF">2020-04-29T14:54:40Z</dcterms:modified>
</cp:coreProperties>
</file>