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43" r:id="rId5"/>
    <p:sldMasterId id="2147483755" r:id="rId6"/>
  </p:sldMasterIdLst>
  <p:notesMasterIdLst>
    <p:notesMasterId r:id="rId15"/>
  </p:notesMasterIdLst>
  <p:sldIdLst>
    <p:sldId id="616" r:id="rId7"/>
    <p:sldId id="620" r:id="rId8"/>
    <p:sldId id="609" r:id="rId9"/>
    <p:sldId id="610" r:id="rId10"/>
    <p:sldId id="621" r:id="rId11"/>
    <p:sldId id="622" r:id="rId12"/>
    <p:sldId id="623" r:id="rId13"/>
    <p:sldId id="62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6" autoAdjust="0"/>
    <p:restoredTop sz="88176" autoAdjust="0"/>
  </p:normalViewPr>
  <p:slideViewPr>
    <p:cSldViewPr showGuides="1">
      <p:cViewPr varScale="1">
        <p:scale>
          <a:sx n="89" d="100"/>
          <a:sy n="89" d="100"/>
        </p:scale>
        <p:origin x="2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26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26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related study 100% of respondents to survey from Europe said they used research software, 2.5 % No effect, 7.5% Possible but difficult, 90% impossible – this survey has more inherent bias because of the way it was conducted.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Euro survey responses – Develop own software (90%), no</a:t>
            </a:r>
            <a:r>
              <a:rPr lang="en-US" baseline="0" dirty="0" smtClean="0"/>
              <a:t> formal training (57.5%)</a:t>
            </a:r>
            <a:endParaRPr lang="en-US" dirty="0" smtClean="0"/>
          </a:p>
          <a:p>
            <a:r>
              <a:rPr lang="en-US" dirty="0" smtClean="0"/>
              <a:t>No training = 15%</a:t>
            </a:r>
          </a:p>
          <a:p>
            <a:r>
              <a:rPr lang="en-US" dirty="0" smtClean="0"/>
              <a:t>Formal + Self-Taught/Formal = 42.5%</a:t>
            </a:r>
          </a:p>
          <a:p>
            <a:r>
              <a:rPr lang="en-US" dirty="0" smtClean="0"/>
              <a:t>Self-taught only = 42.5%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8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is more, the UK invests a huge amount into research which relies on software – nearly a third of all research funding. This is a lower bound, as many grants will not have directly mentioned software.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training 46%</a:t>
            </a:r>
          </a:p>
          <a:p>
            <a:r>
              <a:rPr lang="en-US" dirty="0" smtClean="0"/>
              <a:t>Self-taught + formal = 54%</a:t>
            </a:r>
          </a:p>
          <a:p>
            <a:r>
              <a:rPr lang="en-US" dirty="0" smtClean="0"/>
              <a:t>Self-taught only = 25%</a:t>
            </a:r>
          </a:p>
          <a:p>
            <a:endParaRPr lang="en-US" dirty="0" smtClean="0"/>
          </a:p>
          <a:p>
            <a:r>
              <a:rPr lang="en-US" dirty="0" smtClean="0"/>
              <a:t>Euro survey responses – Develop own software (90%), no</a:t>
            </a:r>
            <a:r>
              <a:rPr lang="en-US" baseline="0" dirty="0" smtClean="0"/>
              <a:t> formal training (57.5%)</a:t>
            </a:r>
            <a:endParaRPr lang="en-US" dirty="0" smtClean="0"/>
          </a:p>
          <a:p>
            <a:r>
              <a:rPr lang="en-US" dirty="0" smtClean="0"/>
              <a:t>No training = 15%</a:t>
            </a:r>
          </a:p>
          <a:p>
            <a:r>
              <a:rPr lang="en-US" dirty="0" smtClean="0"/>
              <a:t>Formal + Self-Taught/Formal = 42.5%</a:t>
            </a:r>
          </a:p>
          <a:p>
            <a:r>
              <a:rPr lang="en-US" dirty="0" smtClean="0"/>
              <a:t>Self-taught only = 42.5%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74763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9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00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36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15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3965575" cy="431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484313"/>
            <a:ext cx="3967163" cy="4310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9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0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5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2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4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12/4/17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5536" y="6093296"/>
            <a:ext cx="612068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504" y="116632"/>
            <a:ext cx="7056784" cy="1080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8220075" cy="6181284"/>
          </a:xfrm>
        </p:spPr>
        <p:txBody>
          <a:bodyPr anchor="b"/>
          <a:lstStyle/>
          <a:p>
            <a:r>
              <a:rPr lang="en-US" sz="6000" dirty="0" smtClean="0"/>
              <a:t>Introducing the </a:t>
            </a:r>
            <a:br>
              <a:rPr lang="en-US" sz="6000" dirty="0" smtClean="0"/>
            </a:br>
            <a:r>
              <a:rPr lang="en-US" sz="6000" dirty="0" smtClean="0"/>
              <a:t>Software Sustainability Institute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Date, Meeting, Location</a:t>
            </a:r>
            <a:br>
              <a:rPr lang="en-US" sz="2400" dirty="0" smtClean="0"/>
            </a:br>
            <a:r>
              <a:rPr lang="en-US" sz="2400" dirty="0"/>
              <a:t>N</a:t>
            </a:r>
            <a:r>
              <a:rPr lang="en-US" sz="2400" dirty="0" smtClean="0"/>
              <a:t>ame (@ID),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ORCID: 0000-0000-0000-0000 | </a:t>
            </a:r>
            <a:r>
              <a:rPr lang="en-US" sz="2400" dirty="0" err="1" smtClean="0"/>
              <a:t>email@my.domain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89343" y="6457890"/>
            <a:ext cx="140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lides licensed under</a:t>
            </a:r>
            <a:br>
              <a:rPr lang="en-US" sz="1000" dirty="0" smtClean="0"/>
            </a:br>
            <a:r>
              <a:rPr lang="en-US" sz="1000" dirty="0" smtClean="0"/>
              <a:t>CC-BY where indicated: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5527" y="6172200"/>
            <a:ext cx="1232473" cy="6103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6084004"/>
            <a:ext cx="14758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i="1" dirty="0" smtClean="0"/>
              <a:t>Supported by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6093296"/>
            <a:ext cx="1678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Project funding </a:t>
            </a:r>
            <a:br>
              <a:rPr lang="en-US" i="1" dirty="0" smtClean="0">
                <a:solidFill>
                  <a:srgbClr val="000000"/>
                </a:solidFill>
              </a:rPr>
            </a:br>
            <a:r>
              <a:rPr lang="en-US" i="1" dirty="0" smtClean="0">
                <a:solidFill>
                  <a:srgbClr val="000000"/>
                </a:solidFill>
              </a:rPr>
              <a:t>from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453336"/>
            <a:ext cx="1219200" cy="338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6453336"/>
            <a:ext cx="533400" cy="297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40" y="6165304"/>
            <a:ext cx="686144" cy="583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6237312"/>
            <a:ext cx="702479" cy="490488"/>
          </a:xfrm>
          <a:prstGeom prst="rect">
            <a:avLst/>
          </a:prstGeom>
        </p:spPr>
      </p:pic>
      <p:pic>
        <p:nvPicPr>
          <p:cNvPr id="13" name="Picture 12" descr="logomancheste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0657" y="360098"/>
            <a:ext cx="1659890" cy="56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EUcrest-official-noborde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0931" y="174188"/>
            <a:ext cx="960348" cy="9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8035" y="404664"/>
            <a:ext cx="218424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925" y="354763"/>
            <a:ext cx="1858731" cy="5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074" y="202362"/>
            <a:ext cx="8602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Helvetica"/>
                <a:cs typeface="Helvetica"/>
              </a:rPr>
              <a:t>Software Sustainability Institute</a:t>
            </a:r>
            <a:endParaRPr lang="en-US" sz="4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165304"/>
            <a:ext cx="797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Supported by EPSRC/ESRC/BBSRC grant EP/N006410/1, with additional project funding from </a:t>
            </a:r>
            <a:r>
              <a:rPr lang="en-US" sz="1400" dirty="0" err="1" smtClean="0">
                <a:solidFill>
                  <a:schemeClr val="bg1"/>
                </a:solidFill>
              </a:rPr>
              <a:t>Jisc</a:t>
            </a:r>
            <a:r>
              <a:rPr lang="en-US" sz="1400" dirty="0" smtClean="0">
                <a:solidFill>
                  <a:schemeClr val="bg1"/>
                </a:solidFill>
              </a:rPr>
              <a:t> and NERC.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Collaboration between the universities of Edinburgh, Manchester, Oxford and Southampton.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0" y="1268760"/>
            <a:ext cx="3240360" cy="3240360"/>
          </a:xfrm>
          <a:prstGeom prst="rect">
            <a:avLst/>
          </a:prstGeom>
          <a:gradFill flip="none" rotWithShape="1">
            <a:gsLst>
              <a:gs pos="78000">
                <a:schemeClr val="tx1"/>
              </a:gs>
              <a:gs pos="0">
                <a:prstClr val="white"/>
              </a:gs>
            </a:gsLst>
            <a:path path="circle">
              <a:fillToRect l="50000" t="50000" r="50000" b="50000"/>
            </a:path>
            <a:tileRect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1401738"/>
            <a:ext cx="77768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“A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national facility for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cultivating </a:t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better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,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more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sustainable,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/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research </a:t>
            </a:r>
            <a:r>
              <a:rPr lang="en-US" sz="3200" i="1" dirty="0">
                <a:solidFill>
                  <a:srgbClr val="FFFFFF"/>
                </a:solidFill>
                <a:latin typeface="Helvetica Light"/>
                <a:cs typeface="Helvetica Light"/>
              </a:rPr>
              <a:t>software to </a:t>
            </a: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enable </a:t>
            </a:r>
            <a:b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32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world-class research” </a:t>
            </a:r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r>
              <a:rPr lang="en-US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Providing to the wider community:</a:t>
            </a:r>
          </a:p>
          <a:p>
            <a:r>
              <a:rPr lang="en-US" sz="3200" dirty="0">
                <a:solidFill>
                  <a:srgbClr val="FFFFFF"/>
                </a:solidFill>
                <a:latin typeface="Helvetica Light"/>
                <a:cs typeface="Helvetica Light"/>
              </a:rPr>
              <a:t>e</a:t>
            </a:r>
            <a:r>
              <a:rPr lang="en-US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xpertise, services, tools, events, policy, guidance, data, opportunities, </a:t>
            </a:r>
            <a:r>
              <a:rPr lang="mr-IN" sz="3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…</a:t>
            </a:r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endParaRPr lang="en-US" sz="32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57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64895" y="2512786"/>
            <a:ext cx="3014211" cy="1750786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7" y="18060"/>
            <a:ext cx="180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3170" y="6207984"/>
            <a:ext cx="128753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r>
              <a:rPr lang="en-US" sz="2400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91785" y="20858"/>
            <a:ext cx="1652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9947" y="6217055"/>
            <a:ext cx="227498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25403" y="2605116"/>
            <a:ext cx="1872628" cy="5847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41786" y="525210"/>
            <a:ext cx="389698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Delivering essential software skills to researchers via CDTs, institutions &amp; doctoral schools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841" y="525210"/>
            <a:ext cx="389698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Helping the community to develop software that meets the needs of reliable, reproducible, and reusable research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043" y="3606276"/>
            <a:ext cx="299919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Collecting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evidence 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/>
            </a:r>
            <a:b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on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the community’s software use &amp;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Helvetica Light"/>
                <a:cs typeface="Helvetica Light"/>
              </a:rPr>
              <a:t>sharing </a:t>
            </a: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with stakeholders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41058" y="3606276"/>
            <a:ext cx="295665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Bringing together </a:t>
            </a:r>
            <a:b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the right people to understand and address topical issues 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64895" y="3109967"/>
            <a:ext cx="301421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Exploiting our platform to enable engagement, delivery &amp; uptake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76" name="Picture 7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594" y="5146574"/>
            <a:ext cx="1869894" cy="16033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4968" y="1848650"/>
            <a:ext cx="2646255" cy="13949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0905" y="2219739"/>
            <a:ext cx="1297328" cy="94657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407" y="5146574"/>
            <a:ext cx="2462815" cy="1169839"/>
          </a:xfrm>
          <a:prstGeom prst="rect">
            <a:avLst/>
          </a:prstGeom>
        </p:spPr>
      </p:pic>
      <p:pic>
        <p:nvPicPr>
          <p:cNvPr id="80" name="Content Placeholder 5" descr="ER1brite-tube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1177209" y="2142366"/>
            <a:ext cx="1013223" cy="1101241"/>
          </a:xfrm>
          <a:prstGeom prst="rect">
            <a:avLst/>
          </a:prstGeom>
        </p:spPr>
      </p:pic>
      <p:pic>
        <p:nvPicPr>
          <p:cNvPr id="81" name="Picture 80" descr="Slide3.png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97" y="2219739"/>
            <a:ext cx="1141526" cy="946574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4696230" y="5146575"/>
            <a:ext cx="1608737" cy="1603374"/>
            <a:chOff x="9458730" y="3182874"/>
            <a:chExt cx="3810000" cy="3797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87" name="Picture 86" descr="Percentage_software_analysis_back bg _clear.png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667" y="5140540"/>
            <a:ext cx="1738520" cy="11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8219" y="3823136"/>
            <a:ext cx="1130204" cy="96911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5" name="Content Placeholder 6" descr="CurationAndPreservati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21" r="-15021"/>
          <a:stretch>
            <a:fillRect/>
          </a:stretch>
        </p:blipFill>
        <p:spPr>
          <a:xfrm>
            <a:off x="8188602" y="2145810"/>
            <a:ext cx="923156" cy="1003350"/>
          </a:xfrm>
          <a:prstGeom prst="rect">
            <a:avLst/>
          </a:prstGeom>
        </p:spPr>
      </p:pic>
      <p:pic>
        <p:nvPicPr>
          <p:cNvPr id="46" name="Content Placeholder 7" descr="YouveInheritedSomeCod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47" r="-15047"/>
          <a:stretch>
            <a:fillRect/>
          </a:stretch>
        </p:blipFill>
        <p:spPr>
          <a:xfrm>
            <a:off x="7390787" y="2156495"/>
            <a:ext cx="923526" cy="1003350"/>
          </a:xfrm>
          <a:prstGeom prst="rect">
            <a:avLst/>
          </a:prstGeom>
        </p:spPr>
      </p:pic>
      <p:pic>
        <p:nvPicPr>
          <p:cNvPr id="33" name="Picture 32" descr="IMGP6472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764" y="635165"/>
            <a:ext cx="2099306" cy="14013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2076" y="707753"/>
            <a:ext cx="1617838" cy="12133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64895" y="2512786"/>
            <a:ext cx="3014211" cy="1750786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839" y="3212976"/>
            <a:ext cx="19923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Website &amp; blog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7856" y="4712554"/>
            <a:ext cx="156451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Campaigns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6580" y="214171"/>
            <a:ext cx="103745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Advice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2468" y="2423013"/>
            <a:ext cx="106592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Guides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9318" y="1043873"/>
            <a:ext cx="119416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Courses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6838" y="4792250"/>
            <a:ext cx="152194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84398" y="3547047"/>
            <a:ext cx="1861660" cy="1863038"/>
            <a:chOff x="7555158" y="1921131"/>
            <a:chExt cx="3810000" cy="381282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67858" y="3828951"/>
              <a:ext cx="1892300" cy="19050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5158" y="1921131"/>
              <a:ext cx="1905000" cy="1905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60158" y="1921131"/>
              <a:ext cx="1905000" cy="19050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60158" y="3826131"/>
              <a:ext cx="1905000" cy="1905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7495215" y="5345166"/>
            <a:ext cx="145063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Fellowship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081" y="608538"/>
            <a:ext cx="1297328" cy="9773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080" y="2253146"/>
            <a:ext cx="1547632" cy="10068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219" y="5100249"/>
            <a:ext cx="1651140" cy="929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978" y="5253915"/>
            <a:ext cx="2051969" cy="1364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232" y="5091178"/>
            <a:ext cx="1251440" cy="9385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1595" y="3998070"/>
            <a:ext cx="13370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Research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497" y="0"/>
            <a:ext cx="180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170" y="6245424"/>
            <a:ext cx="128753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1785" y="2798"/>
            <a:ext cx="1652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9947" y="6254495"/>
            <a:ext cx="2274982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40" name="Content Placeholder 5" descr="ER1brite-tub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249912" y="966061"/>
            <a:ext cx="1382973" cy="15031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03149" y="1629719"/>
            <a:ext cx="166480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i="1" dirty="0" smtClean="0">
                <a:solidFill>
                  <a:prstClr val="white"/>
                </a:solidFill>
                <a:latin typeface="Helvetica Light"/>
                <a:cs typeface="Helvetica Light"/>
              </a:rPr>
              <a:t>Consultancy</a:t>
            </a:r>
            <a:endParaRPr lang="en-US" sz="2000" i="1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476" y="5091178"/>
            <a:ext cx="1239345" cy="9295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7226" y="1921131"/>
            <a:ext cx="10534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70+ projects</a:t>
            </a:r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2967" y="2022313"/>
            <a:ext cx="135806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200+ evaluations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4 surgeries</a:t>
            </a:r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2376" y="1361957"/>
            <a:ext cx="122180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100+ UK SWC 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2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500+ learners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6377" y="2737082"/>
            <a:ext cx="1228179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80+ guides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50,000 readers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51389" y="5634589"/>
            <a:ext cx="112522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80+ domain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ambassadors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48431" y="6593022"/>
            <a:ext cx="197522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25+ workshops </a:t>
            </a:r>
            <a:r>
              <a:rPr lang="en-US" sz="1200" dirty="0" err="1" smtClean="0">
                <a:solidFill>
                  <a:prstClr val="white"/>
                </a:solidFill>
                <a:latin typeface="Helvetica Light"/>
                <a:cs typeface="Helvetica Light"/>
              </a:rPr>
              <a:t>organised</a:t>
            </a:r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476" y="4327089"/>
            <a:ext cx="1305123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740 researchers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50,000 grants</a:t>
            </a:r>
            <a:b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200" dirty="0" err="1" smtClean="0">
                <a:solidFill>
                  <a:prstClr val="white"/>
                </a:solidFill>
                <a:latin typeface="Helvetica Light"/>
                <a:cs typeface="Helvetica Light"/>
              </a:rPr>
              <a:t>analysed</a:t>
            </a:r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54982" y="3533629"/>
            <a:ext cx="243403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200+ contributed articles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20,000 unique visitors per month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4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,000 Twitter followers</a:t>
            </a:r>
          </a:p>
          <a:p>
            <a:pPr algn="ctr" defTabSz="457200"/>
            <a:endParaRPr lang="en-US" sz="1200" dirty="0" smtClean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313" y="5998919"/>
            <a:ext cx="161935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  <a:latin typeface="Helvetica Light"/>
                <a:cs typeface="Helvetica Light"/>
              </a:rPr>
              <a:t>5</a:t>
            </a:r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00+ RSEs engaged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83515" y="5998919"/>
            <a:ext cx="128804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2100 signatures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8730" y="6050087"/>
            <a:ext cx="164705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  <a:latin typeface="Helvetica Light"/>
                <a:cs typeface="Helvetica Light"/>
              </a:rPr>
              <a:t>13 issues highlighted</a:t>
            </a:r>
          </a:p>
          <a:p>
            <a:pPr algn="ctr" defTabSz="457200"/>
            <a:endParaRPr lang="en-US" sz="12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25403" y="2605116"/>
            <a:ext cx="1872628" cy="5847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  <a:endParaRPr lang="en-US" sz="32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44008" y="4318890"/>
            <a:ext cx="2304256" cy="5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54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The UK research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community</a:t>
            </a:r>
            <a:b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relies on software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161" y="1913781"/>
            <a:ext cx="3410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Do you use research software?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3" name="Picture 2" descr="Use_Of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002649"/>
            <a:ext cx="3627411" cy="2725486"/>
          </a:xfrm>
          <a:prstGeom prst="rect">
            <a:avLst/>
          </a:prstGeom>
        </p:spPr>
      </p:pic>
      <p:pic>
        <p:nvPicPr>
          <p:cNvPr id="4" name="Picture 3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098" y="2731701"/>
            <a:ext cx="4334335" cy="37165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2480" y="1915490"/>
            <a:ext cx="3410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white"/>
                </a:solidFill>
                <a:latin typeface="Helvetica Light"/>
                <a:cs typeface="Helvetica Light"/>
              </a:rPr>
              <a:t>What would happen to your research without software</a:t>
            </a:r>
            <a:endParaRPr lang="en-US" sz="2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81" y="6331409"/>
            <a:ext cx="894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Survey of researchers from 15 Russell Group universities conducted by SSI between August - October 2014. </a:t>
            </a:r>
            <a:b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406 respondents covering representative range of funders, discipline and seniority.  </a:t>
            </a:r>
            <a:endParaRPr lang="en-US" sz="1400" i="1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088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130" y="2409413"/>
            <a:ext cx="4093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600" dirty="0" smtClean="0">
                <a:solidFill>
                  <a:srgbClr val="FFFFFF"/>
                </a:solidFill>
                <a:latin typeface="Helvetica"/>
                <a:cs typeface="Helvetica"/>
              </a:rPr>
              <a:t>£840m</a:t>
            </a:r>
            <a:endParaRPr lang="en-US" sz="9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6094" y="3993262"/>
            <a:ext cx="376505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/>
                </a:solidFill>
                <a:latin typeface="Helvetica Light"/>
                <a:cs typeface="Helvetica Light"/>
              </a:rPr>
              <a:t>Investment in 2013-2014 financial year, an amount that has risen by 3% on average over last four years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854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The cost of UK research that</a:t>
            </a:r>
            <a:b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relies on software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2855" y="2409413"/>
            <a:ext cx="3765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9600" dirty="0" smtClean="0">
                <a:solidFill>
                  <a:srgbClr val="FFFFFF"/>
                </a:solidFill>
                <a:latin typeface="Helvetica"/>
                <a:cs typeface="Helvetica"/>
              </a:rPr>
              <a:t>30%</a:t>
            </a:r>
            <a:endParaRPr lang="en-US" sz="9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62855" y="3997471"/>
            <a:ext cx="3765055" cy="1383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/>
                </a:solidFill>
                <a:latin typeface="Helvetica Light"/>
                <a:cs typeface="Helvetica Light"/>
              </a:rPr>
              <a:t>Of total research investment has been spent on research which relies on software over the last four financial years</a:t>
            </a:r>
            <a:endParaRPr lang="en-US" sz="18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49602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Analysis of data from 49,650 grant titles and abstracts published on Gateway to Research covering 2010-2014.  </a:t>
            </a:r>
            <a:endParaRPr lang="en-US" sz="1400" i="1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66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54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The UK research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community doesn’t have the skills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81" y="6331409"/>
            <a:ext cx="894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Survey of researchers from 15 Russell Group universities conducted by SSI between August - October 2014. </a:t>
            </a:r>
            <a:b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1400" i="1" dirty="0" smtClean="0">
                <a:solidFill>
                  <a:srgbClr val="FFFFFF"/>
                </a:solidFill>
                <a:latin typeface="Helvetica Light"/>
                <a:cs typeface="Helvetica Light"/>
              </a:rPr>
              <a:t>406 respondents covering representative range of funders, discipline and seniority.  </a:t>
            </a:r>
            <a:endParaRPr lang="en-US" sz="1400" i="1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130" y="2409413"/>
            <a:ext cx="4093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9600" dirty="0" smtClean="0">
                <a:solidFill>
                  <a:srgbClr val="FFFFFF"/>
                </a:solidFill>
                <a:latin typeface="Helvetica"/>
                <a:cs typeface="Helvetica"/>
              </a:rPr>
              <a:t>56%</a:t>
            </a:r>
            <a:endParaRPr lang="en-US" sz="9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8494" y="3853562"/>
            <a:ext cx="376505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/>
                </a:solidFill>
                <a:latin typeface="Helvetica Light"/>
                <a:cs typeface="Helvetica Light"/>
              </a:rPr>
              <a:t>Of UK researchers develop their own research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855" y="2409413"/>
            <a:ext cx="3765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9600" dirty="0" smtClean="0">
                <a:solidFill>
                  <a:srgbClr val="FFFFFF"/>
                </a:solidFill>
                <a:latin typeface="Helvetica"/>
                <a:cs typeface="Helvetica"/>
              </a:rPr>
              <a:t>71%</a:t>
            </a:r>
            <a:endParaRPr lang="en-US" sz="9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56616" y="3857771"/>
            <a:ext cx="4687383" cy="1383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/>
                </a:solidFill>
                <a:latin typeface="Helvetica Light"/>
                <a:cs typeface="Helvetica Light"/>
              </a:rPr>
              <a:t>Of UK researchers have had no formal software development training</a:t>
            </a:r>
            <a:endParaRPr lang="en-US" sz="18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343" y="4532514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9600" dirty="0" smtClean="0">
                <a:solidFill>
                  <a:srgbClr val="FFFFFF"/>
                </a:solidFill>
                <a:latin typeface="Helvetica"/>
                <a:cs typeface="Helvetica"/>
              </a:rPr>
              <a:t>140,000</a:t>
            </a:r>
            <a:endParaRPr lang="en-US" sz="9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5343" y="5900291"/>
            <a:ext cx="8211458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/>
                </a:solidFill>
                <a:latin typeface="Helvetica Light"/>
                <a:cs typeface="Helvetica Light"/>
              </a:rPr>
              <a:t>UK researchers are relying on their own coding skills</a:t>
            </a:r>
          </a:p>
        </p:txBody>
      </p:sp>
    </p:spTree>
    <p:extLst>
      <p:ext uri="{BB962C8B-B14F-4D97-AF65-F5344CB8AC3E}">
        <p14:creationId xmlns:p14="http://schemas.microsoft.com/office/powerpoint/2010/main" val="4126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68001</TotalTime>
  <Words>492</Words>
  <Application>Microsoft Macintosh PowerPoint</Application>
  <PresentationFormat>On-screen Show (4:3)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Helvetica</vt:lpstr>
      <vt:lpstr>Helvetica Light</vt:lpstr>
      <vt:lpstr>Wingdings</vt:lpstr>
      <vt:lpstr>2_Office Theme</vt:lpstr>
      <vt:lpstr>3_Office Theme</vt:lpstr>
      <vt:lpstr>6_Office Theme</vt:lpstr>
      <vt:lpstr>Introducing the  Software Sustainability Institute  Date, Meeting, Location Name (@ID), Organisation ORCID: 0000-0000-0000-0000 | email@my.domain </vt:lpstr>
      <vt:lpstr>PowerPoint Presentation</vt:lpstr>
      <vt:lpstr>PowerPoint Presentation</vt:lpstr>
      <vt:lpstr>PowerPoint Presentation</vt:lpstr>
      <vt:lpstr>Additional slides</vt:lpstr>
      <vt:lpstr>The UK research community relies on software</vt:lpstr>
      <vt:lpstr>The cost of UK research that relies on software</vt:lpstr>
      <vt:lpstr>The UK research community doesn’t have the skills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CHUE HONG Neil</cp:lastModifiedBy>
  <cp:revision>333</cp:revision>
  <dcterms:created xsi:type="dcterms:W3CDTF">2013-12-14T01:36:11Z</dcterms:created>
  <dcterms:modified xsi:type="dcterms:W3CDTF">2017-12-04T10:16:47Z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